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74" r:id="rId11"/>
    <p:sldId id="295" r:id="rId12"/>
    <p:sldId id="277" r:id="rId13"/>
    <p:sldId id="278" r:id="rId14"/>
    <p:sldId id="285" r:id="rId15"/>
    <p:sldId id="275" r:id="rId16"/>
    <p:sldId id="276" r:id="rId17"/>
    <p:sldId id="279" r:id="rId18"/>
    <p:sldId id="296" r:id="rId19"/>
    <p:sldId id="297" r:id="rId20"/>
    <p:sldId id="298" r:id="rId21"/>
    <p:sldId id="300" r:id="rId22"/>
    <p:sldId id="29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1/22/2026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521" y="4367986"/>
            <a:ext cx="8144134" cy="1117687"/>
          </a:xfrm>
        </p:spPr>
        <p:txBody>
          <a:bodyPr>
            <a:noAutofit/>
          </a:bodyPr>
          <a:lstStyle/>
          <a:p>
            <a:pPr algn="l"/>
            <a:r>
              <a:rPr lang="uk-UA" sz="2400" dirty="0"/>
              <a:t>Витоки </a:t>
            </a:r>
            <a:r>
              <a:rPr lang="uk-UA" sz="2400" dirty="0" err="1"/>
              <a:t>барної</a:t>
            </a:r>
            <a:r>
              <a:rPr lang="uk-UA" sz="2400" dirty="0"/>
              <a:t> справи у давніх </a:t>
            </a:r>
          </a:p>
          <a:p>
            <a:pPr algn="l"/>
            <a:r>
              <a:rPr lang="uk-UA" sz="2400" dirty="0"/>
              <a:t>цивілізаціях</a:t>
            </a:r>
          </a:p>
          <a:p>
            <a:pPr algn="l"/>
            <a:r>
              <a:rPr lang="uk-UA" sz="2400" dirty="0"/>
              <a:t>Розвиток закладів пиття в Європі</a:t>
            </a:r>
          </a:p>
          <a:p>
            <a:pPr algn="l"/>
            <a:r>
              <a:rPr lang="uk-UA" sz="2400" dirty="0"/>
              <a:t>Становлення </a:t>
            </a:r>
            <a:r>
              <a:rPr lang="uk-UA" sz="2400" dirty="0" err="1"/>
              <a:t>барної</a:t>
            </a:r>
            <a:r>
              <a:rPr lang="uk-UA" sz="2400" dirty="0"/>
              <a:t> справи у США</a:t>
            </a:r>
          </a:p>
          <a:p>
            <a:pPr algn="l"/>
            <a:r>
              <a:rPr lang="uk-UA" sz="2400" dirty="0"/>
              <a:t>Історія розвитку </a:t>
            </a:r>
            <a:r>
              <a:rPr lang="uk-UA" sz="2400" dirty="0" err="1"/>
              <a:t>барної</a:t>
            </a:r>
            <a:r>
              <a:rPr lang="uk-UA" sz="2400" dirty="0"/>
              <a:t> справи в Україні</a:t>
            </a:r>
          </a:p>
          <a:p>
            <a:pPr algn="l"/>
            <a:endParaRPr lang="uk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E6D067-76F9-2002-CF3F-126A936A1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06" y="427344"/>
            <a:ext cx="4745665" cy="32571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0DFFD5-8DA5-AA45-0F80-0A07BCF1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32" y="3179616"/>
            <a:ext cx="5790528" cy="32571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6626" y="1116945"/>
            <a:ext cx="8144134" cy="1373070"/>
          </a:xfrm>
        </p:spPr>
        <p:txBody>
          <a:bodyPr/>
          <a:lstStyle/>
          <a:p>
            <a:r>
              <a:rPr lang="uk-UA" b="1" dirty="0"/>
              <a:t>Тема1. </a:t>
            </a:r>
            <a:r>
              <a:rPr lang="ru-RU" b="1" dirty="0" err="1"/>
              <a:t>Історія</a:t>
            </a:r>
            <a:r>
              <a:rPr lang="ru-RU" b="1" dirty="0"/>
              <a:t> </a:t>
            </a:r>
            <a:r>
              <a:rPr lang="ru-RU" b="1" dirty="0" err="1"/>
              <a:t>розвитку</a:t>
            </a:r>
            <a:r>
              <a:rPr lang="ru-RU" b="1" dirty="0"/>
              <a:t> </a:t>
            </a:r>
            <a:r>
              <a:rPr lang="ru-RU" b="1" dirty="0" err="1"/>
              <a:t>барної</a:t>
            </a:r>
            <a:r>
              <a:rPr lang="ru-RU" b="1" dirty="0"/>
              <a:t> </a:t>
            </a:r>
            <a:r>
              <a:rPr lang="ru-RU" b="1" dirty="0" err="1"/>
              <a:t>справи</a:t>
            </a:r>
            <a:r>
              <a:rPr lang="ru-RU" b="1" dirty="0"/>
              <a:t> у </a:t>
            </a:r>
            <a:r>
              <a:rPr lang="ru-RU" b="1" dirty="0" err="1"/>
              <a:t>світі</a:t>
            </a:r>
            <a:r>
              <a:rPr lang="ru-RU" b="1" dirty="0"/>
              <a:t> та в </a:t>
            </a:r>
            <a:r>
              <a:rPr lang="ru-RU" b="1" dirty="0" err="1"/>
              <a:t>Україні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956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534" y="634261"/>
            <a:ext cx="10623783" cy="1080938"/>
          </a:xfrm>
        </p:spPr>
        <p:txBody>
          <a:bodyPr/>
          <a:lstStyle/>
          <a:p>
            <a:r>
              <a:rPr lang="uk-UA" dirty="0"/>
              <a:t>Батьківщина барів – Америка.</a:t>
            </a:r>
            <a:br>
              <a:rPr lang="uk-UA" dirty="0"/>
            </a:br>
            <a:r>
              <a:rPr lang="ru-RU" dirty="0" err="1"/>
              <a:t>Становлення</a:t>
            </a:r>
            <a:r>
              <a:rPr lang="ru-RU" dirty="0"/>
              <a:t> </a:t>
            </a:r>
            <a:r>
              <a:rPr lang="ru-RU" dirty="0" err="1"/>
              <a:t>барної</a:t>
            </a:r>
            <a:r>
              <a:rPr lang="ru-RU" dirty="0"/>
              <a:t> </a:t>
            </a:r>
            <a:r>
              <a:rPr lang="ru-RU" dirty="0" err="1"/>
              <a:t>справи</a:t>
            </a:r>
            <a:r>
              <a:rPr lang="ru-RU" dirty="0"/>
              <a:t> у США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6534" y="2545619"/>
            <a:ext cx="6440326" cy="3599316"/>
          </a:xfrm>
        </p:spPr>
        <p:txBody>
          <a:bodyPr>
            <a:normAutofit/>
          </a:bodyPr>
          <a:lstStyle/>
          <a:p>
            <a:r>
              <a:rPr lang="ru-RU" dirty="0" err="1"/>
              <a:t>Сполучені</a:t>
            </a:r>
            <a:r>
              <a:rPr lang="ru-RU" dirty="0"/>
              <a:t> </a:t>
            </a:r>
            <a:r>
              <a:rPr lang="ru-RU" dirty="0" err="1"/>
              <a:t>Штати</a:t>
            </a:r>
            <a:r>
              <a:rPr lang="ru-RU" dirty="0"/>
              <a:t> Америки </a:t>
            </a:r>
            <a:r>
              <a:rPr lang="ru-RU" dirty="0" err="1"/>
              <a:t>відіграли</a:t>
            </a:r>
            <a:r>
              <a:rPr lang="ru-RU" dirty="0"/>
              <a:t> </a:t>
            </a:r>
            <a:r>
              <a:rPr lang="ru-RU" dirty="0" err="1"/>
              <a:t>ключову</a:t>
            </a:r>
            <a:r>
              <a:rPr lang="ru-RU" dirty="0"/>
              <a:t> роль у </a:t>
            </a:r>
            <a:r>
              <a:rPr lang="ru-RU" dirty="0" err="1"/>
              <a:t>формуванні</a:t>
            </a:r>
            <a:r>
              <a:rPr lang="ru-RU" dirty="0"/>
              <a:t>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барної</a:t>
            </a:r>
            <a:r>
              <a:rPr lang="ru-RU" dirty="0"/>
              <a:t> </a:t>
            </a:r>
            <a:r>
              <a:rPr lang="ru-RU" dirty="0" err="1"/>
              <a:t>справи</a:t>
            </a:r>
            <a:r>
              <a:rPr lang="ru-RU" dirty="0"/>
              <a:t>.</a:t>
            </a:r>
            <a:endParaRPr lang="uk-UA" dirty="0"/>
          </a:p>
          <a:p>
            <a:r>
              <a:rPr lang="uk-UA" dirty="0" err="1"/>
              <a:t>Барна</a:t>
            </a:r>
            <a:r>
              <a:rPr lang="uk-UA" dirty="0"/>
              <a:t> культура базується на історії формування рецептів кращих коктейлів світу, а також на досвіді легендарних барменів і закладів, де вони працювали.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4870" y="1953683"/>
            <a:ext cx="5120596" cy="450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6877" y="5535836"/>
            <a:ext cx="5389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Бармен </a:t>
            </a:r>
            <a:r>
              <a:rPr lang="uk-UA" dirty="0" err="1"/>
              <a:t>Жерар</a:t>
            </a:r>
            <a:r>
              <a:rPr lang="uk-UA" dirty="0"/>
              <a:t> готує “Кроваву Мері” в барі “Гаррі</a:t>
            </a:r>
            <a:r>
              <a:rPr lang="en-US" dirty="0"/>
              <a:t>’</a:t>
            </a:r>
            <a:r>
              <a:rPr lang="uk-UA" dirty="0"/>
              <a:t>с </a:t>
            </a:r>
            <a:r>
              <a:rPr lang="uk-UA" dirty="0" err="1"/>
              <a:t>Бар”</a:t>
            </a:r>
            <a:r>
              <a:rPr lang="uk-UA" dirty="0"/>
              <a:t>, з якого й починається історія коктейлів.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B90FEB-1BA8-E25A-16B1-28DC8F88C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22" y="2098333"/>
            <a:ext cx="6436095" cy="3599316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У </a:t>
            </a:r>
            <a:r>
              <a:rPr lang="en-US" dirty="0"/>
              <a:t>XIX </a:t>
            </a:r>
            <a:r>
              <a:rPr lang="uk-UA" dirty="0"/>
              <a:t>столітті в США активно розвиваються </a:t>
            </a:r>
            <a:r>
              <a:rPr lang="uk-UA" dirty="0" err="1"/>
              <a:t>салуни</a:t>
            </a:r>
            <a:r>
              <a:rPr lang="uk-UA" dirty="0"/>
              <a:t>. </a:t>
            </a:r>
          </a:p>
          <a:p>
            <a:pPr marL="0" indent="0">
              <a:buNone/>
            </a:pPr>
            <a:r>
              <a:rPr lang="uk-UA" dirty="0"/>
              <a:t>Саме тут формується </a:t>
            </a:r>
            <a:r>
              <a:rPr lang="uk-UA" dirty="0" err="1"/>
              <a:t>барна</a:t>
            </a:r>
            <a:r>
              <a:rPr lang="uk-UA" dirty="0"/>
              <a:t> стійка у сучасному розумінні, а бармен стає центральною фігурою закладу. З’являються перші коктейлі та класифікація змішаних напоїв. У 1862 році </a:t>
            </a:r>
            <a:r>
              <a:rPr lang="uk-UA" dirty="0" err="1"/>
              <a:t>Джеррі</a:t>
            </a:r>
            <a:r>
              <a:rPr lang="uk-UA" dirty="0"/>
              <a:t> Томас видає перший у світі підручник з </a:t>
            </a:r>
            <a:r>
              <a:rPr lang="uk-UA" dirty="0" err="1"/>
              <a:t>барної</a:t>
            </a:r>
            <a:r>
              <a:rPr lang="uk-UA" dirty="0"/>
              <a:t> справи «</a:t>
            </a:r>
            <a:r>
              <a:rPr lang="en-US" dirty="0"/>
              <a:t>How to Mix Drinks», </a:t>
            </a:r>
            <a:r>
              <a:rPr lang="uk-UA" dirty="0"/>
              <a:t>що вважається початком професійної </a:t>
            </a:r>
            <a:r>
              <a:rPr lang="uk-UA" dirty="0" err="1"/>
              <a:t>барної</a:t>
            </a:r>
            <a:r>
              <a:rPr lang="uk-UA" dirty="0"/>
              <a:t> освіти.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ABCE3A-B060-2270-22FF-346194337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452" y="382276"/>
            <a:ext cx="4122453" cy="63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2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707" y="751778"/>
            <a:ext cx="10585087" cy="1080938"/>
          </a:xfrm>
        </p:spPr>
        <p:txBody>
          <a:bodyPr>
            <a:normAutofit fontScale="90000"/>
          </a:bodyPr>
          <a:lstStyle/>
          <a:p>
            <a:r>
              <a:rPr lang="ru-RU" dirty="0"/>
              <a:t>Так </a:t>
            </a:r>
            <a:r>
              <a:rPr lang="ru-RU" dirty="0" err="1"/>
              <a:t>термін</a:t>
            </a:r>
            <a:r>
              <a:rPr lang="ru-RU" dirty="0"/>
              <a:t> «бар» </a:t>
            </a:r>
            <a:r>
              <a:rPr lang="ru-RU" dirty="0" err="1"/>
              <a:t>замінив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«салун», яке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використовувалося</a:t>
            </a:r>
            <a:r>
              <a:rPr lang="ru-RU" dirty="0"/>
              <a:t> для </a:t>
            </a:r>
            <a:r>
              <a:rPr lang="ru-RU" dirty="0" err="1"/>
              <a:t>визначення</a:t>
            </a:r>
            <a:r>
              <a:rPr lang="ru-RU" dirty="0"/>
              <a:t> великих кафе,</a:t>
            </a:r>
            <a:br>
              <a:rPr lang="ru-RU" dirty="0"/>
            </a:br>
            <a:r>
              <a:rPr lang="ru-RU" dirty="0"/>
              <a:t>де подавали, в основному, </a:t>
            </a:r>
            <a:r>
              <a:rPr lang="ru-RU" dirty="0" err="1"/>
              <a:t>напої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6" y="2129659"/>
            <a:ext cx="3577052" cy="4498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016" y="2129659"/>
            <a:ext cx="3575304" cy="44985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25108" y="2939903"/>
            <a:ext cx="41039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Від</a:t>
            </a:r>
            <a:r>
              <a:rPr lang="ru-RU" sz="2800" b="1" dirty="0"/>
              <a:t> салуну до бару - </a:t>
            </a:r>
            <a:r>
              <a:rPr lang="ru-RU" sz="2800" b="1" dirty="0" err="1"/>
              <a:t>еволюці</a:t>
            </a:r>
            <a:r>
              <a:rPr lang="uk-UA" sz="2800" b="1" dirty="0"/>
              <a:t>я</a:t>
            </a:r>
            <a:endParaRPr lang="ru-RU" sz="2800" b="1" dirty="0"/>
          </a:p>
          <a:p>
            <a:pPr algn="ctr"/>
            <a:r>
              <a:rPr lang="ru-RU" sz="2800" b="1" dirty="0" err="1"/>
              <a:t>американського</a:t>
            </a:r>
            <a:r>
              <a:rPr lang="ru-RU" sz="2800" b="1" dirty="0"/>
              <a:t> </a:t>
            </a:r>
            <a:r>
              <a:rPr lang="ru-RU" sz="2800" b="1" dirty="0" err="1"/>
              <a:t>суспільства</a:t>
            </a:r>
            <a:r>
              <a:rPr lang="ru-RU" sz="2800" b="1" dirty="0"/>
              <a:t> XIX і початку XX </a:t>
            </a:r>
            <a:r>
              <a:rPr lang="ru-RU" sz="2800" b="1" dirty="0" err="1"/>
              <a:t>століття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513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472" y="236531"/>
            <a:ext cx="9613861" cy="662572"/>
          </a:xfrm>
        </p:spPr>
        <p:txBody>
          <a:bodyPr/>
          <a:lstStyle/>
          <a:p>
            <a:r>
              <a:rPr lang="uk-UA" dirty="0"/>
              <a:t>Легендарні бармени: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96" y="1265348"/>
            <a:ext cx="5184276" cy="38435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5022" y="5365127"/>
            <a:ext cx="3773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Джері</a:t>
            </a:r>
            <a:r>
              <a:rPr lang="ru-RU" dirty="0"/>
              <a:t> Томас «ПРОФЕСОР» - перший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міксолог</a:t>
            </a:r>
            <a:r>
              <a:rPr lang="ru-RU" dirty="0"/>
              <a:t> написав книгу «</a:t>
            </a:r>
            <a:r>
              <a:rPr lang="en-US" dirty="0"/>
              <a:t>How to Mix Drinks</a:t>
            </a:r>
            <a:r>
              <a:rPr lang="uk-UA" dirty="0"/>
              <a:t>» </a:t>
            </a:r>
            <a:r>
              <a:rPr lang="ru-RU" dirty="0"/>
              <a:t>(1862 р.)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11" y="215776"/>
            <a:ext cx="3857217" cy="48158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77000" y="5226628"/>
            <a:ext cx="6041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Гарі</a:t>
            </a:r>
            <a:r>
              <a:rPr lang="ru-RU" dirty="0"/>
              <a:t> Джонсон «THE GREATEST» (</a:t>
            </a:r>
            <a:r>
              <a:rPr lang="ru-RU" dirty="0" err="1"/>
              <a:t>Найвеличніший</a:t>
            </a:r>
            <a:r>
              <a:rPr lang="ru-RU" dirty="0"/>
              <a:t>) написав </a:t>
            </a:r>
            <a:r>
              <a:rPr lang="ru-RU" dirty="0" err="1"/>
              <a:t>підручник</a:t>
            </a:r>
            <a:r>
              <a:rPr lang="ru-RU" dirty="0"/>
              <a:t> «</a:t>
            </a:r>
            <a:r>
              <a:rPr lang="ru-RU" dirty="0" err="1"/>
              <a:t>Підручник</a:t>
            </a:r>
            <a:r>
              <a:rPr lang="ru-RU" dirty="0"/>
              <a:t> бармена </a:t>
            </a:r>
            <a:r>
              <a:rPr lang="ru-RU" dirty="0" err="1"/>
              <a:t>Гарі</a:t>
            </a:r>
            <a:r>
              <a:rPr lang="ru-RU" dirty="0"/>
              <a:t> Джонсона» («</a:t>
            </a:r>
            <a:r>
              <a:rPr lang="en-US" dirty="0"/>
              <a:t>Harry</a:t>
            </a:r>
            <a:r>
              <a:rPr lang="uk-UA" dirty="0"/>
              <a:t> </a:t>
            </a:r>
            <a:r>
              <a:rPr lang="en-US" dirty="0"/>
              <a:t>Johnson’s Bartender’s Manual»)</a:t>
            </a:r>
            <a:r>
              <a:rPr lang="uk-UA"/>
              <a:t>, 1882 р.</a:t>
            </a:r>
            <a:r>
              <a:rPr lang="ru-RU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312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DB25F-D814-DC4B-C1FB-1864C213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13 </a:t>
            </a:r>
            <a:r>
              <a:rPr lang="ru-RU" dirty="0" err="1"/>
              <a:t>травня</a:t>
            </a:r>
            <a:r>
              <a:rPr lang="ru-RU" dirty="0"/>
              <a:t> 1806 р. - День </a:t>
            </a:r>
            <a:r>
              <a:rPr lang="ru-RU" dirty="0" err="1"/>
              <a:t>народження</a:t>
            </a:r>
            <a:r>
              <a:rPr lang="ru-RU" dirty="0"/>
              <a:t> «коктейлю»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C1918-3EB7-DB37-A625-131BB40EB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61" y="2058577"/>
            <a:ext cx="11657452" cy="4421736"/>
          </a:xfrm>
        </p:spPr>
        <p:txBody>
          <a:bodyPr>
            <a:normAutofit/>
          </a:bodyPr>
          <a:lstStyle/>
          <a:p>
            <a:r>
              <a:rPr lang="uk-UA" dirty="0"/>
              <a:t>«Ей </a:t>
            </a:r>
            <a:r>
              <a:rPr lang="uk-UA" dirty="0" err="1"/>
              <a:t>тін</a:t>
            </a:r>
            <a:r>
              <a:rPr lang="uk-UA" dirty="0"/>
              <a:t> </a:t>
            </a:r>
            <a:r>
              <a:rPr lang="uk-UA" dirty="0" err="1"/>
              <a:t>оу</a:t>
            </a:r>
            <a:r>
              <a:rPr lang="uk-UA" dirty="0"/>
              <a:t> </a:t>
            </a:r>
            <a:r>
              <a:rPr lang="uk-UA" dirty="0" err="1"/>
              <a:t>сікс</a:t>
            </a:r>
            <a:r>
              <a:rPr lang="uk-UA" dirty="0"/>
              <a:t>» - всі бармени Землі повинні запам'ятати ці слова, бо саме до 1806 р. відноситься перша згадка слова «коктейль» для позначення суміші напоїв. Воно з'явилося в газеті «</a:t>
            </a:r>
            <a:r>
              <a:rPr lang="en-US" dirty="0"/>
              <a:t>The </a:t>
            </a:r>
            <a:r>
              <a:rPr lang="uk-UA" dirty="0"/>
              <a:t>В</a:t>
            </a:r>
            <a:r>
              <a:rPr lang="en-US" dirty="0" err="1"/>
              <a:t>alanc</a:t>
            </a:r>
            <a:r>
              <a:rPr lang="uk-UA" dirty="0"/>
              <a:t>е» міста Гудзон, штат Нью-Йорк. Ось що в статті говорилося про «</a:t>
            </a:r>
            <a:r>
              <a:rPr lang="en-US" dirty="0"/>
              <a:t>cock tail»</a:t>
            </a:r>
            <a:r>
              <a:rPr lang="uk-UA" dirty="0"/>
              <a:t>: « Це напій, що бадьорить, складений зі спиртного, цукру, води та </a:t>
            </a:r>
            <a:r>
              <a:rPr lang="uk-UA" dirty="0" err="1"/>
              <a:t>біттерів</a:t>
            </a:r>
            <a:r>
              <a:rPr lang="uk-UA" dirty="0"/>
              <a:t>. Його також називають "</a:t>
            </a:r>
            <a:r>
              <a:rPr lang="uk-UA" dirty="0" err="1"/>
              <a:t>біттеред</a:t>
            </a:r>
            <a:r>
              <a:rPr lang="uk-UA" dirty="0"/>
              <a:t> </a:t>
            </a:r>
            <a:r>
              <a:rPr lang="uk-UA" dirty="0" err="1"/>
              <a:t>слінг</a:t>
            </a:r>
            <a:r>
              <a:rPr lang="uk-UA" dirty="0"/>
              <a:t>"». Іронічний журналіст представляє коктейль як «передвиборчий напій», оскільки, за його словами, після великого келиха людина здатна вислухати промову політика та заковтнути будь-яку його ідею.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C89D14-C4BF-22AC-444B-1BCFF0CA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52" y="4848225"/>
            <a:ext cx="576262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12" y="753228"/>
            <a:ext cx="11640311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Існують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найменше</a:t>
            </a:r>
            <a:r>
              <a:rPr lang="ru-RU" dirty="0"/>
              <a:t>,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версії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слова  «Коктейль»: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13" y="2005569"/>
            <a:ext cx="11236142" cy="3599316"/>
          </a:xfrm>
        </p:spPr>
        <p:txBody>
          <a:bodyPr>
            <a:normAutofit/>
          </a:bodyPr>
          <a:lstStyle/>
          <a:p>
            <a:r>
              <a:rPr lang="ru-RU" b="1" dirty="0"/>
              <a:t>1 </a:t>
            </a:r>
            <a:r>
              <a:rPr lang="ru-RU" b="1" dirty="0" err="1"/>
              <a:t>версія</a:t>
            </a:r>
            <a:r>
              <a:rPr lang="ru-RU" b="1" dirty="0"/>
              <a:t> </a:t>
            </a:r>
            <a:r>
              <a:rPr lang="ru-RU" dirty="0"/>
              <a:t>(яку </a:t>
            </a:r>
            <a:r>
              <a:rPr lang="ru-RU" dirty="0" err="1"/>
              <a:t>дотримуются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істориків</a:t>
            </a:r>
            <a:r>
              <a:rPr lang="ru-RU" dirty="0"/>
              <a:t>) - </a:t>
            </a:r>
            <a:r>
              <a:rPr lang="ru-RU" dirty="0" err="1"/>
              <a:t>коктейлі</a:t>
            </a:r>
            <a:r>
              <a:rPr lang="ru-RU" dirty="0"/>
              <a:t> </a:t>
            </a:r>
            <a:r>
              <a:rPr lang="ru-RU" dirty="0" err="1"/>
              <a:t>прийшли</a:t>
            </a:r>
            <a:r>
              <a:rPr lang="ru-RU" dirty="0"/>
              <a:t> до нас з </a:t>
            </a:r>
            <a:r>
              <a:rPr lang="ru-RU" dirty="0" err="1"/>
              <a:t>Англії</a:t>
            </a:r>
            <a:r>
              <a:rPr lang="ru-RU" dirty="0"/>
              <a:t>; </a:t>
            </a:r>
            <a:r>
              <a:rPr lang="ru-RU" dirty="0" err="1"/>
              <a:t>вираз</a:t>
            </a:r>
            <a:r>
              <a:rPr lang="ru-RU" dirty="0"/>
              <a:t> «</a:t>
            </a:r>
            <a:r>
              <a:rPr lang="en-US" dirty="0"/>
              <a:t>cock tail</a:t>
            </a:r>
            <a:r>
              <a:rPr lang="uk-UA" dirty="0"/>
              <a:t>»</a:t>
            </a:r>
            <a:r>
              <a:rPr lang="en-US" dirty="0"/>
              <a:t> (</a:t>
            </a:r>
            <a:r>
              <a:rPr lang="ru-RU" dirty="0" err="1"/>
              <a:t>півнячий</a:t>
            </a:r>
            <a:r>
              <a:rPr lang="ru-RU" dirty="0"/>
              <a:t> </a:t>
            </a:r>
            <a:r>
              <a:rPr lang="ru-RU" dirty="0" err="1"/>
              <a:t>хвіст</a:t>
            </a:r>
            <a:r>
              <a:rPr lang="ru-RU" dirty="0"/>
              <a:t>) </a:t>
            </a:r>
            <a:r>
              <a:rPr lang="ru-RU" dirty="0" err="1"/>
              <a:t>відповідав</a:t>
            </a:r>
            <a:r>
              <a:rPr lang="ru-RU" dirty="0"/>
              <a:t> перегонам </a:t>
            </a:r>
            <a:r>
              <a:rPr lang="ru-RU" dirty="0" err="1"/>
              <a:t>непородистих</a:t>
            </a:r>
            <a:r>
              <a:rPr lang="ru-RU" dirty="0"/>
              <a:t> коней </a:t>
            </a:r>
            <a:r>
              <a:rPr lang="ru-RU" dirty="0" err="1"/>
              <a:t>із</a:t>
            </a:r>
            <a:r>
              <a:rPr lang="ru-RU" dirty="0"/>
              <a:t> хвостами,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розвиваються</a:t>
            </a:r>
            <a:r>
              <a:rPr lang="ru-RU" dirty="0"/>
              <a:t>, як у </a:t>
            </a:r>
            <a:r>
              <a:rPr lang="ru-RU" dirty="0" err="1"/>
              <a:t>півня</a:t>
            </a:r>
            <a:r>
              <a:rPr lang="ru-RU" dirty="0"/>
              <a:t>; </a:t>
            </a:r>
            <a:r>
              <a:rPr lang="ru-RU" dirty="0" err="1"/>
              <a:t>появу</a:t>
            </a:r>
            <a:r>
              <a:rPr lang="ru-RU" dirty="0"/>
              <a:t> </a:t>
            </a:r>
            <a:r>
              <a:rPr lang="ru-RU" dirty="0" err="1"/>
              <a:t>коктейлів</a:t>
            </a:r>
            <a:r>
              <a:rPr lang="ru-RU" dirty="0"/>
              <a:t> </a:t>
            </a:r>
            <a:r>
              <a:rPr lang="ru-RU" dirty="0" err="1"/>
              <a:t>пов'язують</a:t>
            </a:r>
            <a:r>
              <a:rPr lang="ru-RU" dirty="0"/>
              <a:t> з </a:t>
            </a:r>
            <a:r>
              <a:rPr lang="ru-RU" dirty="0" err="1"/>
              <a:t>історією</a:t>
            </a:r>
            <a:r>
              <a:rPr lang="ru-RU" dirty="0"/>
              <a:t> </a:t>
            </a:r>
            <a:r>
              <a:rPr lang="ru-RU" dirty="0" err="1"/>
              <a:t>півнячих</a:t>
            </a:r>
            <a:r>
              <a:rPr lang="ru-RU" dirty="0"/>
              <a:t> </a:t>
            </a:r>
            <a:r>
              <a:rPr lang="ru-RU" dirty="0" err="1"/>
              <a:t>боїв</a:t>
            </a:r>
            <a:r>
              <a:rPr lang="ru-RU" dirty="0"/>
              <a:t>.</a:t>
            </a:r>
          </a:p>
          <a:p>
            <a:r>
              <a:rPr lang="ru-RU" b="1" dirty="0"/>
              <a:t>2 </a:t>
            </a:r>
            <a:r>
              <a:rPr lang="ru-RU" b="1" dirty="0" err="1"/>
              <a:t>верс</a:t>
            </a:r>
            <a:r>
              <a:rPr lang="uk-UA" b="1" dirty="0" err="1"/>
              <a:t>ія</a:t>
            </a:r>
            <a:r>
              <a:rPr lang="uk-UA" b="1" dirty="0"/>
              <a:t> </a:t>
            </a:r>
            <a:r>
              <a:rPr lang="uk-UA" dirty="0"/>
              <a:t>- </a:t>
            </a:r>
            <a:r>
              <a:rPr lang="ru-RU" dirty="0"/>
              <a:t> в Шаранте, </a:t>
            </a:r>
            <a:r>
              <a:rPr lang="ru-RU" dirty="0" err="1"/>
              <a:t>батьківщині</a:t>
            </a:r>
            <a:r>
              <a:rPr lang="ru-RU" dirty="0"/>
              <a:t> </a:t>
            </a:r>
            <a:r>
              <a:rPr lang="ru-RU" dirty="0" err="1"/>
              <a:t>французького</a:t>
            </a:r>
            <a:r>
              <a:rPr lang="ru-RU" dirty="0"/>
              <a:t> коньяку,</a:t>
            </a:r>
            <a:r>
              <a:rPr lang="uk-UA" dirty="0"/>
              <a:t> суміш вина з міцним алкоголем називали «</a:t>
            </a:r>
            <a:r>
              <a:rPr lang="en-US" dirty="0" err="1"/>
              <a:t>coquetelle</a:t>
            </a:r>
            <a:r>
              <a:rPr lang="en-US" dirty="0"/>
              <a:t>».</a:t>
            </a:r>
            <a:r>
              <a:rPr lang="ru-RU" dirty="0"/>
              <a:t> </a:t>
            </a:r>
          </a:p>
          <a:p>
            <a:r>
              <a:rPr lang="uk-UA" dirty="0"/>
              <a:t>Так з'явилося слово «коктейль» для означення</a:t>
            </a:r>
          </a:p>
          <a:p>
            <a:pPr marL="0" indent="0">
              <a:buNone/>
            </a:pPr>
            <a:r>
              <a:rPr lang="uk-UA" dirty="0"/>
              <a:t> змішаних напоїв, які спочатку готували </a:t>
            </a:r>
          </a:p>
          <a:p>
            <a:pPr marL="0" indent="0">
              <a:buNone/>
            </a:pPr>
            <a:r>
              <a:rPr lang="uk-UA" dirty="0"/>
              <a:t>в домашніх умовах.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19" y="3928992"/>
            <a:ext cx="3803904" cy="27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66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барів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977" y="2135705"/>
            <a:ext cx="6186823" cy="415907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dirty="0" err="1"/>
              <a:t>Ймовірно</a:t>
            </a:r>
            <a:r>
              <a:rPr lang="ru-RU" dirty="0"/>
              <a:t>, </a:t>
            </a:r>
            <a:r>
              <a:rPr lang="ru-RU" dirty="0" err="1"/>
              <a:t>таверни</a:t>
            </a:r>
            <a:r>
              <a:rPr lang="ru-RU" dirty="0"/>
              <a:t> і шинки не </a:t>
            </a:r>
            <a:r>
              <a:rPr lang="ru-RU" dirty="0" err="1"/>
              <a:t>поступаються</a:t>
            </a:r>
            <a:r>
              <a:rPr lang="ru-RU" dirty="0"/>
              <a:t> за </a:t>
            </a:r>
            <a:r>
              <a:rPr lang="ru-RU" dirty="0" err="1"/>
              <a:t>віком</a:t>
            </a:r>
            <a:r>
              <a:rPr lang="ru-RU" dirty="0"/>
              <a:t> </a:t>
            </a:r>
            <a:r>
              <a:rPr lang="ru-RU" dirty="0" err="1"/>
              <a:t>самої</a:t>
            </a:r>
            <a:r>
              <a:rPr lang="ru-RU" dirty="0"/>
              <a:t> </a:t>
            </a:r>
            <a:r>
              <a:rPr lang="ru-RU" dirty="0" err="1"/>
              <a:t>людської</a:t>
            </a:r>
            <a:r>
              <a:rPr lang="ru-RU" dirty="0"/>
              <a:t> </a:t>
            </a:r>
            <a:r>
              <a:rPr lang="ru-RU" dirty="0" err="1"/>
              <a:t>цивілізації</a:t>
            </a:r>
            <a:r>
              <a:rPr lang="ru-RU" dirty="0"/>
              <a:t>.  Але,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«бар» </a:t>
            </a:r>
            <a:r>
              <a:rPr lang="ru-RU" dirty="0" err="1"/>
              <a:t>з'явився</a:t>
            </a:r>
            <a:r>
              <a:rPr lang="ru-RU" dirty="0"/>
              <a:t> в </a:t>
            </a:r>
            <a:r>
              <a:rPr lang="ru-RU" dirty="0" err="1"/>
              <a:t>Сполучених</a:t>
            </a:r>
            <a:r>
              <a:rPr lang="ru-RU" dirty="0"/>
              <a:t> Штатах і значив предмет </a:t>
            </a:r>
            <a:r>
              <a:rPr lang="ru-RU" dirty="0" err="1"/>
              <a:t>меблювання</a:t>
            </a:r>
            <a:r>
              <a:rPr lang="ru-RU" dirty="0"/>
              <a:t>, де </a:t>
            </a:r>
            <a:r>
              <a:rPr lang="ru-RU" dirty="0" err="1"/>
              <a:t>тримали</a:t>
            </a:r>
            <a:r>
              <a:rPr lang="ru-RU" dirty="0"/>
              <a:t> </a:t>
            </a:r>
            <a:r>
              <a:rPr lang="ru-RU" dirty="0" err="1"/>
              <a:t>пляшки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спиртними</a:t>
            </a:r>
            <a:r>
              <a:rPr lang="ru-RU" dirty="0"/>
              <a:t> напоями та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загорожений</a:t>
            </a:r>
            <a:r>
              <a:rPr lang="ru-RU" dirty="0"/>
              <a:t> </a:t>
            </a:r>
            <a:r>
              <a:rPr lang="ru-RU" dirty="0" err="1"/>
              <a:t>металевим</a:t>
            </a:r>
            <a:r>
              <a:rPr lang="ru-RU" dirty="0"/>
              <a:t> бар</a:t>
            </a:r>
            <a:r>
              <a:rPr lang="en-US" dirty="0"/>
              <a:t>’</a:t>
            </a:r>
            <a:r>
              <a:rPr lang="ru-RU" dirty="0" err="1"/>
              <a:t>єром</a:t>
            </a:r>
            <a:r>
              <a:rPr lang="ru-RU" dirty="0"/>
              <a:t>.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 </a:t>
            </a:r>
            <a:r>
              <a:rPr lang="ru-RU" dirty="0" err="1"/>
              <a:t>перейшла</a:t>
            </a:r>
            <a:r>
              <a:rPr lang="ru-RU" dirty="0"/>
              <a:t> на весь заклад.</a:t>
            </a:r>
          </a:p>
          <a:p>
            <a:r>
              <a:rPr lang="ru-RU" dirty="0" err="1"/>
              <a:t>Термін</a:t>
            </a:r>
            <a:r>
              <a:rPr lang="ru-RU" dirty="0"/>
              <a:t> «бар» (</a:t>
            </a:r>
            <a:r>
              <a:rPr lang="en-US" dirty="0"/>
              <a:t>bar) </a:t>
            </a:r>
            <a:r>
              <a:rPr lang="ru-RU" dirty="0"/>
              <a:t>походить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англ.слова</a:t>
            </a:r>
            <a:r>
              <a:rPr lang="ru-RU" dirty="0"/>
              <a:t> «</a:t>
            </a:r>
            <a:r>
              <a:rPr lang="ru-RU" dirty="0" err="1"/>
              <a:t>бар'єр</a:t>
            </a:r>
            <a:r>
              <a:rPr lang="ru-RU" dirty="0"/>
              <a:t>» (</a:t>
            </a:r>
            <a:r>
              <a:rPr lang="en-US" dirty="0"/>
              <a:t>barrier) </a:t>
            </a:r>
            <a:r>
              <a:rPr lang="ru-RU" dirty="0"/>
              <a:t>і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стійку</a:t>
            </a:r>
            <a:r>
              <a:rPr lang="ru-RU" dirty="0"/>
              <a:t> </a:t>
            </a:r>
            <a:r>
              <a:rPr lang="ru-RU" dirty="0" err="1"/>
              <a:t>традиційної</a:t>
            </a:r>
            <a:r>
              <a:rPr lang="ru-RU" dirty="0"/>
              <a:t> </a:t>
            </a:r>
            <a:r>
              <a:rPr lang="ru-RU" dirty="0" err="1"/>
              <a:t>американської</a:t>
            </a:r>
            <a:r>
              <a:rPr lang="ru-RU" dirty="0"/>
              <a:t> </a:t>
            </a:r>
            <a:r>
              <a:rPr lang="ru-RU" dirty="0" err="1"/>
              <a:t>таверни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988" y="2227146"/>
            <a:ext cx="5324124" cy="39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58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12" y="887812"/>
            <a:ext cx="11828671" cy="55436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коктейлі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</a:t>
            </a:r>
            <a:r>
              <a:rPr lang="ru-RU" dirty="0" err="1"/>
              <a:t>американськими</a:t>
            </a:r>
            <a:r>
              <a:rPr lang="ru-RU" dirty="0"/>
              <a:t> напоями, то </a:t>
            </a:r>
            <a:r>
              <a:rPr lang="ru-RU" dirty="0" err="1"/>
              <a:t>наприкінці</a:t>
            </a:r>
            <a:r>
              <a:rPr lang="ru-RU" dirty="0"/>
              <a:t> XIX і, особливо, на початку ХХ </a:t>
            </a:r>
            <a:r>
              <a:rPr lang="ru-RU" dirty="0" err="1"/>
              <a:t>століття</a:t>
            </a:r>
            <a:r>
              <a:rPr lang="ru-RU" dirty="0"/>
              <a:t> вони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світове</a:t>
            </a:r>
            <a:r>
              <a:rPr lang="ru-RU" dirty="0"/>
              <a:t> </a:t>
            </a:r>
            <a:r>
              <a:rPr lang="ru-RU" dirty="0" err="1"/>
              <a:t>визнання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512" y="2245433"/>
            <a:ext cx="7686439" cy="359931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Сувора</a:t>
            </a:r>
            <a:r>
              <a:rPr lang="ru-RU" dirty="0"/>
              <a:t> заборона на </a:t>
            </a:r>
            <a:r>
              <a:rPr lang="ru-RU" dirty="0" err="1"/>
              <a:t>споживання</a:t>
            </a:r>
            <a:r>
              <a:rPr lang="ru-RU" dirty="0"/>
              <a:t> алкоголю в </a:t>
            </a:r>
            <a:r>
              <a:rPr lang="ru-RU" dirty="0" err="1"/>
              <a:t>Сполучених</a:t>
            </a:r>
            <a:r>
              <a:rPr lang="ru-RU" dirty="0"/>
              <a:t> Штатах з 1919 до 1933 року («</a:t>
            </a:r>
            <a:r>
              <a:rPr lang="ru-RU" dirty="0" err="1"/>
              <a:t>Сухий</a:t>
            </a:r>
            <a:r>
              <a:rPr lang="ru-RU" dirty="0"/>
              <a:t> закон») </a:t>
            </a:r>
            <a:r>
              <a:rPr lang="ru-RU" dirty="0" err="1"/>
              <a:t>сприяла</a:t>
            </a:r>
            <a:r>
              <a:rPr lang="ru-RU" dirty="0"/>
              <a:t> </a:t>
            </a:r>
            <a:r>
              <a:rPr lang="ru-RU" dirty="0" err="1"/>
              <a:t>поширенню</a:t>
            </a:r>
            <a:r>
              <a:rPr lang="ru-RU" dirty="0"/>
              <a:t> </a:t>
            </a:r>
            <a:r>
              <a:rPr lang="ru-RU" dirty="0" err="1"/>
              <a:t>барної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по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ввели?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зменшилася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домашнього</a:t>
            </a:r>
            <a:r>
              <a:rPr lang="ru-RU" dirty="0"/>
              <a:t> </a:t>
            </a:r>
            <a:r>
              <a:rPr lang="ru-RU" dirty="0" err="1"/>
              <a:t>насилля</a:t>
            </a:r>
            <a:r>
              <a:rPr lang="ru-RU" dirty="0"/>
              <a:t>, </a:t>
            </a:r>
            <a:r>
              <a:rPr lang="ru-RU" dirty="0" err="1"/>
              <a:t>спричиненого</a:t>
            </a:r>
            <a:r>
              <a:rPr lang="ru-RU" dirty="0"/>
              <a:t> </a:t>
            </a:r>
            <a:r>
              <a:rPr lang="ru-RU" dirty="0" err="1"/>
              <a:t>алкогольним</a:t>
            </a:r>
            <a:r>
              <a:rPr lang="ru-RU" dirty="0"/>
              <a:t> </a:t>
            </a:r>
            <a:r>
              <a:rPr lang="ru-RU" dirty="0" err="1"/>
              <a:t>сп</a:t>
            </a:r>
            <a:r>
              <a:rPr lang="en-US" dirty="0"/>
              <a:t>’</a:t>
            </a:r>
            <a:r>
              <a:rPr lang="ru-RU" dirty="0" err="1"/>
              <a:t>янінням</a:t>
            </a:r>
            <a:r>
              <a:rPr lang="ru-RU" dirty="0"/>
              <a:t> </a:t>
            </a:r>
            <a:r>
              <a:rPr lang="ru-RU" dirty="0" err="1"/>
              <a:t>чоловіків</a:t>
            </a:r>
            <a:r>
              <a:rPr lang="ru-RU" dirty="0"/>
              <a:t>.</a:t>
            </a:r>
          </a:p>
          <a:p>
            <a:r>
              <a:rPr lang="ru-RU" dirty="0"/>
              <a:t>У перших рядах </a:t>
            </a:r>
            <a:r>
              <a:rPr lang="ru-RU" dirty="0" err="1"/>
              <a:t>виявилася</a:t>
            </a:r>
            <a:r>
              <a:rPr lang="ru-RU" dirty="0"/>
              <a:t> Куба, яку заполонили </a:t>
            </a:r>
            <a:r>
              <a:rPr lang="ru-RU" dirty="0" err="1"/>
              <a:t>американські</a:t>
            </a:r>
            <a:r>
              <a:rPr lang="ru-RU" dirty="0"/>
              <a:t> </a:t>
            </a:r>
            <a:r>
              <a:rPr lang="ru-RU" dirty="0" err="1"/>
              <a:t>туристи</a:t>
            </a:r>
            <a:r>
              <a:rPr lang="ru-RU" dirty="0"/>
              <a:t>. Вона стала «барною </a:t>
            </a:r>
            <a:r>
              <a:rPr lang="ru-RU" dirty="0" err="1"/>
              <a:t>стійкою</a:t>
            </a:r>
            <a:r>
              <a:rPr lang="ru-RU" dirty="0"/>
              <a:t>» Америки, а Лондон і Париж </a:t>
            </a:r>
            <a:r>
              <a:rPr lang="ru-RU" dirty="0" err="1"/>
              <a:t>змагалися</a:t>
            </a:r>
            <a:r>
              <a:rPr lang="ru-RU" dirty="0"/>
              <a:t> за право </a:t>
            </a:r>
            <a:r>
              <a:rPr lang="ru-RU" dirty="0" err="1"/>
              <a:t>називатися</a:t>
            </a:r>
            <a:r>
              <a:rPr lang="ru-RU" dirty="0"/>
              <a:t> коктейльною столицею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  <a:p>
            <a:r>
              <a:rPr lang="uk-UA" dirty="0"/>
              <a:t>Саме в цей час у США почали відкривати підпільні бари </a:t>
            </a:r>
            <a:r>
              <a:rPr lang="en-US" dirty="0"/>
              <a:t>«speakeasy»</a:t>
            </a:r>
            <a:r>
              <a:rPr lang="uk-UA" dirty="0"/>
              <a:t> («говори тихо»), які не мали вітрин і обслуговували лише особливих клієнтів.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168" y="1261080"/>
            <a:ext cx="3785615" cy="45836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02168" y="5602464"/>
            <a:ext cx="39898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400" dirty="0"/>
              <a:t>Проводи </a:t>
            </a:r>
            <a:r>
              <a:rPr lang="ru-RU" sz="1400" dirty="0" err="1"/>
              <a:t>колишніх</a:t>
            </a:r>
            <a:r>
              <a:rPr lang="ru-RU" sz="1400" dirty="0"/>
              <a:t> </a:t>
            </a:r>
            <a:r>
              <a:rPr lang="ru-RU" sz="1400" dirty="0" err="1"/>
              <a:t>питних</a:t>
            </a:r>
            <a:r>
              <a:rPr lang="ru-RU" sz="1400" dirty="0"/>
              <a:t> </a:t>
            </a:r>
            <a:r>
              <a:rPr lang="ru-RU" sz="1400" dirty="0" err="1"/>
              <a:t>порядків</a:t>
            </a:r>
            <a:r>
              <a:rPr lang="ru-RU" sz="1400" dirty="0"/>
              <a:t>,</a:t>
            </a:r>
          </a:p>
          <a:p>
            <a:r>
              <a:rPr lang="ru-RU" sz="1400" dirty="0" err="1"/>
              <a:t>зустріч</a:t>
            </a:r>
            <a:r>
              <a:rPr lang="ru-RU" sz="1400" dirty="0"/>
              <a:t> сухого закону.</a:t>
            </a:r>
          </a:p>
          <a:p>
            <a:r>
              <a:rPr lang="ru-RU" sz="1400" dirty="0" err="1"/>
              <a:t>Малюнок</a:t>
            </a:r>
            <a:r>
              <a:rPr lang="ru-RU" sz="1400" dirty="0"/>
              <a:t> з </a:t>
            </a:r>
            <a:r>
              <a:rPr lang="ru-RU" sz="1400" dirty="0" err="1"/>
              <a:t>газети</a:t>
            </a:r>
            <a:r>
              <a:rPr lang="ru-RU" sz="1400" dirty="0"/>
              <a:t> «</a:t>
            </a:r>
            <a:r>
              <a:rPr lang="en-US" sz="1400" dirty="0"/>
              <a:t>La </a:t>
            </a:r>
            <a:r>
              <a:rPr lang="en-US" sz="1400" dirty="0" err="1"/>
              <a:t>Domenica</a:t>
            </a:r>
            <a:r>
              <a:rPr lang="en-US" sz="1400" dirty="0"/>
              <a:t> del </a:t>
            </a:r>
            <a:r>
              <a:rPr lang="en-US" sz="1400" dirty="0" err="1"/>
              <a:t>Corriere</a:t>
            </a:r>
            <a:r>
              <a:rPr lang="en-US" sz="1400" dirty="0"/>
              <a:t>»,</a:t>
            </a:r>
          </a:p>
          <a:p>
            <a:r>
              <a:rPr lang="en-US" sz="1400" dirty="0"/>
              <a:t>1919 </a:t>
            </a:r>
            <a:r>
              <a:rPr lang="ru-RU" sz="1400" dirty="0" err="1"/>
              <a:t>рік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73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661CB2D-7085-25A9-C3A4-99F9F25D3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20" y="1992316"/>
            <a:ext cx="11201041" cy="3599316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Професія бармена еволюціонувала від простого продавця напоїв до висококваліфікованого спеціаліста. Бармен повинен знати асортимент напоїв, технологію приготування коктейлів, психологію спілкування з гостями, етикет та правила безпеки.</a:t>
            </a:r>
          </a:p>
          <a:p>
            <a:pPr marL="0" indent="0">
              <a:buNone/>
            </a:pPr>
            <a:r>
              <a:rPr lang="uk-UA" dirty="0"/>
              <a:t>У </a:t>
            </a:r>
            <a:r>
              <a:rPr lang="en-US" dirty="0"/>
              <a:t>XX </a:t>
            </a:r>
            <a:r>
              <a:rPr lang="uk-UA" dirty="0"/>
              <a:t>столітті створюються міжнародні барні асоціації, проводяться конкурси барменів, формується професійна етика.</a:t>
            </a:r>
          </a:p>
        </p:txBody>
      </p:sp>
      <p:pic>
        <p:nvPicPr>
          <p:cNvPr id="4" name="Рисунок 3" descr="AUBA - AUBA">
            <a:extLst>
              <a:ext uri="{FF2B5EF4-FFF2-40B4-BE49-F238E27FC236}">
                <a16:creationId xmlns:a16="http://schemas.microsoft.com/office/drawing/2014/main" id="{24992A42-7C88-3BD7-73D5-A13D40EE1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088" y="4200939"/>
            <a:ext cx="7656292" cy="24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67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C2E51-2EF1-CD58-C291-E048DEBC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барної</a:t>
            </a:r>
            <a:r>
              <a:rPr lang="ru-RU" dirty="0"/>
              <a:t> </a:t>
            </a:r>
            <a:r>
              <a:rPr lang="ru-RU" dirty="0" err="1"/>
              <a:t>справи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5171BD-1429-403A-8AB0-C505F9F5A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743053" cy="3599316"/>
          </a:xfrm>
        </p:spPr>
        <p:txBody>
          <a:bodyPr/>
          <a:lstStyle/>
          <a:p>
            <a:pPr marL="0" indent="0">
              <a:buNone/>
            </a:pPr>
            <a:r>
              <a:rPr lang="uk-UA" b="1" dirty="0"/>
              <a:t>Давні часи та середньовіччя</a:t>
            </a:r>
          </a:p>
          <a:p>
            <a:pPr marL="0" indent="0">
              <a:buNone/>
            </a:pPr>
            <a:r>
              <a:rPr lang="ru-RU" dirty="0"/>
              <a:t>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здавна</a:t>
            </a:r>
            <a:r>
              <a:rPr lang="ru-RU" dirty="0"/>
              <a:t> </a:t>
            </a:r>
            <a:r>
              <a:rPr lang="ru-RU" dirty="0" err="1"/>
              <a:t>існували</a:t>
            </a:r>
            <a:r>
              <a:rPr lang="ru-RU" dirty="0"/>
              <a:t> </a:t>
            </a:r>
            <a:r>
              <a:rPr lang="ru-RU" dirty="0" err="1"/>
              <a:t>корчми</a:t>
            </a:r>
            <a:r>
              <a:rPr lang="ru-RU" dirty="0"/>
              <a:t> та шинки, де подавали мед, пиво, вино та </a:t>
            </a:r>
            <a:r>
              <a:rPr lang="ru-RU" dirty="0" err="1"/>
              <a:t>горілку</a:t>
            </a:r>
            <a:r>
              <a:rPr lang="ru-RU" dirty="0"/>
              <a:t>. Вони були </a:t>
            </a:r>
            <a:r>
              <a:rPr lang="ru-RU" dirty="0" err="1"/>
              <a:t>важливими</a:t>
            </a:r>
            <a:r>
              <a:rPr lang="ru-RU" dirty="0"/>
              <a:t> </a:t>
            </a:r>
            <a:r>
              <a:rPr lang="ru-RU" dirty="0" err="1"/>
              <a:t>осередками</a:t>
            </a:r>
            <a:r>
              <a:rPr lang="ru-RU" dirty="0"/>
              <a:t> </a:t>
            </a:r>
            <a:r>
              <a:rPr lang="ru-RU" dirty="0" err="1"/>
              <a:t>громадського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b="1" dirty="0"/>
              <a:t>XIX – початок XX </a:t>
            </a:r>
            <a:r>
              <a:rPr lang="ru-RU" b="1" dirty="0" err="1"/>
              <a:t>століття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У великих </a:t>
            </a:r>
            <a:r>
              <a:rPr lang="ru-RU" dirty="0" err="1"/>
              <a:t>містах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з’являються</a:t>
            </a:r>
            <a:r>
              <a:rPr lang="ru-RU" dirty="0"/>
              <a:t> </a:t>
            </a:r>
            <a:r>
              <a:rPr lang="ru-RU" dirty="0" err="1"/>
              <a:t>ресторани</a:t>
            </a:r>
            <a:r>
              <a:rPr lang="ru-RU" dirty="0"/>
              <a:t>, </a:t>
            </a:r>
            <a:r>
              <a:rPr lang="ru-RU" dirty="0" err="1"/>
              <a:t>кав’ярні</a:t>
            </a:r>
            <a:r>
              <a:rPr lang="ru-RU" dirty="0"/>
              <a:t>, </a:t>
            </a:r>
            <a:r>
              <a:rPr lang="ru-RU" dirty="0" err="1"/>
              <a:t>трактири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зразка</a:t>
            </a:r>
            <a:r>
              <a:rPr lang="ru-RU" dirty="0"/>
              <a:t>. Барна справа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традицій</a:t>
            </a:r>
            <a:r>
              <a:rPr lang="ru-RU" dirty="0"/>
              <a:t>.</a:t>
            </a: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6292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Що пили наші предки __ Історія алкоголю">
            <a:hlinkClick r:id="" action="ppaction://media"/>
            <a:extLst>
              <a:ext uri="{FF2B5EF4-FFF2-40B4-BE49-F238E27FC236}">
                <a16:creationId xmlns:a16="http://schemas.microsoft.com/office/drawing/2014/main" id="{BFD7A907-F1BE-F593-0971-4E3E5491FE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2351" y="874643"/>
            <a:ext cx="8763620" cy="4929809"/>
          </a:xfrm>
        </p:spPr>
      </p:pic>
    </p:spTree>
    <p:extLst>
      <p:ext uri="{BB962C8B-B14F-4D97-AF65-F5344CB8AC3E}">
        <p14:creationId xmlns:p14="http://schemas.microsoft.com/office/powerpoint/2010/main" val="196090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EB4FA90-BABE-C3A6-18EA-992674012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37" y="3086406"/>
            <a:ext cx="11195632" cy="3599316"/>
          </a:xfrm>
        </p:spPr>
        <p:txBody>
          <a:bodyPr/>
          <a:lstStyle/>
          <a:p>
            <a:pPr marL="0" indent="0">
              <a:buNone/>
            </a:pPr>
            <a:r>
              <a:rPr lang="uk-UA" b="1" dirty="0"/>
              <a:t>Радянський період</a:t>
            </a:r>
          </a:p>
          <a:p>
            <a:pPr marL="0" indent="0">
              <a:buNone/>
            </a:pPr>
            <a:r>
              <a:rPr lang="uk-UA" dirty="0"/>
              <a:t>У радянські часи </a:t>
            </a:r>
            <a:r>
              <a:rPr lang="uk-UA" dirty="0" err="1"/>
              <a:t>барна</a:t>
            </a:r>
            <a:r>
              <a:rPr lang="uk-UA" dirty="0"/>
              <a:t> справа була обмежена державною політикою. Асортимент напоїв був стандартизований, культура коктейлів майже відсутня.</a:t>
            </a:r>
          </a:p>
          <a:p>
            <a:pPr marL="0" indent="0">
              <a:buNone/>
            </a:pPr>
            <a:r>
              <a:rPr lang="uk-UA" b="1" dirty="0"/>
              <a:t>Сучасний етап</a:t>
            </a:r>
          </a:p>
          <a:p>
            <a:pPr marL="0" indent="0">
              <a:buNone/>
            </a:pPr>
            <a:r>
              <a:rPr lang="uk-UA" dirty="0"/>
              <a:t>Після здобуття незалежності України </a:t>
            </a:r>
            <a:r>
              <a:rPr lang="uk-UA" dirty="0" err="1"/>
              <a:t>барна</a:t>
            </a:r>
            <a:r>
              <a:rPr lang="uk-UA" dirty="0"/>
              <a:t> справа почала активно розвиватися. З’являються авторські бари, </a:t>
            </a:r>
            <a:r>
              <a:rPr lang="uk-UA" dirty="0" err="1"/>
              <a:t>крафтові</a:t>
            </a:r>
            <a:r>
              <a:rPr lang="uk-UA" dirty="0"/>
              <a:t> напої, міжнародні барні школи та конкурси.</a:t>
            </a:r>
          </a:p>
        </p:txBody>
      </p:sp>
      <p:pic>
        <p:nvPicPr>
          <p:cNvPr id="4" name="Рисунок 3" descr="AUBA - AUBA">
            <a:extLst>
              <a:ext uri="{FF2B5EF4-FFF2-40B4-BE49-F238E27FC236}">
                <a16:creationId xmlns:a16="http://schemas.microsoft.com/office/drawing/2014/main" id="{2B605636-5421-04B9-F3B0-839CA7D1F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421" y="265458"/>
            <a:ext cx="3163542" cy="31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57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7DACF-0393-273C-ABBE-1E00FCC5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43" y="-159127"/>
            <a:ext cx="10809314" cy="1080938"/>
          </a:xfrm>
        </p:spPr>
        <p:txBody>
          <a:bodyPr>
            <a:normAutofit/>
          </a:bodyPr>
          <a:lstStyle/>
          <a:p>
            <a:r>
              <a:rPr lang="ru-RU" sz="2400" dirty="0" err="1"/>
              <a:t>Порівняльна</a:t>
            </a:r>
            <a:r>
              <a:rPr lang="ru-RU" sz="2400" dirty="0"/>
              <a:t> характеристика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барної</a:t>
            </a:r>
            <a:r>
              <a:rPr lang="ru-RU" sz="2400" dirty="0"/>
              <a:t> </a:t>
            </a:r>
            <a:r>
              <a:rPr lang="ru-RU" sz="2400" dirty="0" err="1"/>
              <a:t>справи</a:t>
            </a:r>
            <a:r>
              <a:rPr lang="ru-RU" sz="2400" dirty="0"/>
              <a:t>: </a:t>
            </a:r>
            <a:r>
              <a:rPr lang="ru-RU" sz="2400" dirty="0" err="1"/>
              <a:t>світ</a:t>
            </a:r>
            <a:r>
              <a:rPr lang="ru-RU" sz="2400" dirty="0"/>
              <a:t> та </a:t>
            </a:r>
            <a:r>
              <a:rPr lang="ru-RU" sz="2400" dirty="0" err="1"/>
              <a:t>Україна</a:t>
            </a:r>
            <a:endParaRPr lang="uk-UA" sz="2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F69C141-97C4-02C1-DD80-F9F20EEEF3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727559"/>
              </p:ext>
            </p:extLst>
          </p:nvPr>
        </p:nvGraphicFramePr>
        <p:xfrm>
          <a:off x="1881808" y="921812"/>
          <a:ext cx="8309112" cy="5744006"/>
        </p:xfrm>
        <a:graphic>
          <a:graphicData uri="http://schemas.openxmlformats.org/drawingml/2006/table">
            <a:tbl>
              <a:tblPr/>
              <a:tblGrid>
                <a:gridCol w="2769704">
                  <a:extLst>
                    <a:ext uri="{9D8B030D-6E8A-4147-A177-3AD203B41FA5}">
                      <a16:colId xmlns:a16="http://schemas.microsoft.com/office/drawing/2014/main" val="1506638951"/>
                    </a:ext>
                  </a:extLst>
                </a:gridCol>
                <a:gridCol w="2769704">
                  <a:extLst>
                    <a:ext uri="{9D8B030D-6E8A-4147-A177-3AD203B41FA5}">
                      <a16:colId xmlns:a16="http://schemas.microsoft.com/office/drawing/2014/main" val="1784682093"/>
                    </a:ext>
                  </a:extLst>
                </a:gridCol>
                <a:gridCol w="2769704">
                  <a:extLst>
                    <a:ext uri="{9D8B030D-6E8A-4147-A177-3AD203B41FA5}">
                      <a16:colId xmlns:a16="http://schemas.microsoft.com/office/drawing/2014/main" val="1912306556"/>
                    </a:ext>
                  </a:extLst>
                </a:gridCol>
              </a:tblGrid>
              <a:tr h="3603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dirty="0"/>
                        <a:t>Критерій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/>
                        <a:t>Світовий досвід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/>
                        <a:t>Україна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424508"/>
                  </a:ext>
                </a:extLst>
              </a:tr>
              <a:tr h="9008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 dirty="0"/>
                        <a:t>Витоки</a:t>
                      </a:r>
                      <a:endParaRPr lang="uk-UA" sz="1600" dirty="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dirty="0"/>
                        <a:t>Давні цивілізації: Єгипет, Месопотамія, Антична Греція та Рим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/>
                        <a:t>Корчми та шинки Київської Русі та козацької доби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656557"/>
                  </a:ext>
                </a:extLst>
              </a:tr>
              <a:tr h="6305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 dirty="0"/>
                        <a:t>Основні заклади</a:t>
                      </a:r>
                      <a:endParaRPr lang="uk-UA" sz="1600" dirty="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dirty="0"/>
                        <a:t>Таверни, </a:t>
                      </a:r>
                      <a:r>
                        <a:rPr lang="uk-UA" sz="1600" dirty="0" err="1"/>
                        <a:t>салуни</a:t>
                      </a:r>
                      <a:r>
                        <a:rPr lang="uk-UA" sz="1600" dirty="0"/>
                        <a:t>, коктейль-бари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/>
                        <a:t>Корчми, трактири, ресторани, сучасні бари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603049"/>
                  </a:ext>
                </a:extLst>
              </a:tr>
              <a:tr h="9008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/>
                        <a:t>Роль бару</a:t>
                      </a:r>
                      <a:endParaRPr lang="uk-UA" sz="160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 err="1"/>
                        <a:t>Соціальний</a:t>
                      </a:r>
                      <a:r>
                        <a:rPr lang="ru-RU" sz="1600" dirty="0"/>
                        <a:t> та </a:t>
                      </a:r>
                      <a:r>
                        <a:rPr lang="ru-RU" sz="1600" dirty="0" err="1"/>
                        <a:t>культурний</a:t>
                      </a:r>
                      <a:r>
                        <a:rPr lang="ru-RU" sz="1600" dirty="0"/>
                        <a:t> центр, </a:t>
                      </a:r>
                      <a:r>
                        <a:rPr lang="ru-RU" sz="1600" dirty="0" err="1"/>
                        <a:t>місце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комунікації</a:t>
                      </a:r>
                      <a:endParaRPr lang="ru-RU" sz="1600" dirty="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/>
                        <a:t>Громадський осередок, пізніше – елемент ресторанного сервісу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137481"/>
                  </a:ext>
                </a:extLst>
              </a:tr>
              <a:tr h="6305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/>
                        <a:t>Професія бармена</a:t>
                      </a:r>
                      <a:endParaRPr lang="uk-UA" sz="160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/>
                        <a:t>Рано сформована як </a:t>
                      </a:r>
                      <a:r>
                        <a:rPr lang="ru-RU" sz="1600" dirty="0" err="1"/>
                        <a:t>окрема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професія</a:t>
                      </a:r>
                      <a:r>
                        <a:rPr lang="ru-RU" sz="1600" dirty="0"/>
                        <a:t> (XIX ст., США)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/>
                        <a:t>Активно формується з кінця XX – початку XXI ст.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404317"/>
                  </a:ext>
                </a:extLst>
              </a:tr>
              <a:tr h="6305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/>
                        <a:t>Коктейльна культура</a:t>
                      </a:r>
                      <a:endParaRPr lang="uk-UA" sz="160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 err="1"/>
                        <a:t>Потужний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розвиток</a:t>
                      </a:r>
                      <a:r>
                        <a:rPr lang="ru-RU" sz="1600" dirty="0"/>
                        <a:t> з XIX ст., </a:t>
                      </a:r>
                      <a:r>
                        <a:rPr lang="ru-RU" sz="1600" dirty="0" err="1"/>
                        <a:t>класичні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коктейлі</a:t>
                      </a:r>
                      <a:endParaRPr lang="ru-RU" sz="1600" dirty="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/>
                        <a:t>Активний розвиток після 1991 року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519377"/>
                  </a:ext>
                </a:extLst>
              </a:tr>
              <a:tr h="9008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/>
                        <a:t>Державне регулювання</a:t>
                      </a:r>
                      <a:endParaRPr lang="uk-UA" sz="160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/>
                        <a:t>Чіткі ліцензійні та професійні стандарти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 err="1"/>
                        <a:t>Регулювання</a:t>
                      </a:r>
                      <a:r>
                        <a:rPr lang="ru-RU" sz="1600" dirty="0"/>
                        <a:t> через </a:t>
                      </a:r>
                      <a:r>
                        <a:rPr lang="ru-RU" sz="1600" dirty="0" err="1"/>
                        <a:t>ліцензування</a:t>
                      </a:r>
                      <a:r>
                        <a:rPr lang="ru-RU" sz="1600" dirty="0"/>
                        <a:t> та </a:t>
                      </a:r>
                      <a:r>
                        <a:rPr lang="ru-RU" sz="1600" dirty="0" err="1"/>
                        <a:t>санітарні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норми</a:t>
                      </a:r>
                      <a:endParaRPr lang="ru-RU" sz="1600" dirty="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2860034"/>
                  </a:ext>
                </a:extLst>
              </a:tr>
              <a:tr h="6305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/>
                        <a:t>Сучасні тенденції</a:t>
                      </a:r>
                      <a:endParaRPr lang="uk-UA" sz="1600"/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 err="1"/>
                        <a:t>Міксологія</a:t>
                      </a:r>
                      <a:r>
                        <a:rPr lang="en-US" sz="1600" dirty="0"/>
                        <a:t>, low &amp; no alcohol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 err="1"/>
                        <a:t>Авторські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бари</a:t>
                      </a:r>
                      <a:r>
                        <a:rPr lang="ru-RU" sz="1600" dirty="0"/>
                        <a:t>, </a:t>
                      </a:r>
                      <a:r>
                        <a:rPr lang="ru-RU" sz="1600" dirty="0" err="1"/>
                        <a:t>локальні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інгредієнти</a:t>
                      </a:r>
                      <a:r>
                        <a:rPr lang="ru-RU" sz="1600" dirty="0"/>
                        <a:t>, крафт</a:t>
                      </a:r>
                    </a:p>
                  </a:txBody>
                  <a:tcPr marL="58046" marR="58046" marT="29023" marB="290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391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345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E90BB-D0CF-D57E-C56B-C6B1F629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тенденції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барної</a:t>
            </a:r>
            <a:r>
              <a:rPr lang="ru-RU" dirty="0"/>
              <a:t> </a:t>
            </a:r>
            <a:r>
              <a:rPr lang="ru-RU" dirty="0" err="1"/>
              <a:t>справи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F2E3C6-9B31-27DC-238B-8725EC865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Сучасна </a:t>
            </a:r>
            <a:r>
              <a:rPr lang="uk-UA" dirty="0" err="1"/>
              <a:t>барна</a:t>
            </a:r>
            <a:r>
              <a:rPr lang="uk-UA" dirty="0"/>
              <a:t> справа характеризується:</a:t>
            </a:r>
          </a:p>
          <a:p>
            <a:pPr>
              <a:buFontTx/>
              <a:buChar char="-"/>
            </a:pPr>
            <a:r>
              <a:rPr lang="uk-UA" dirty="0"/>
              <a:t>розвитком </a:t>
            </a:r>
            <a:r>
              <a:rPr lang="uk-UA" dirty="0" err="1"/>
              <a:t>крафтових</a:t>
            </a:r>
            <a:r>
              <a:rPr lang="uk-UA" dirty="0"/>
              <a:t> та авторських барів;</a:t>
            </a:r>
          </a:p>
          <a:p>
            <a:pPr>
              <a:buFontTx/>
              <a:buChar char="-"/>
            </a:pPr>
            <a:r>
              <a:rPr lang="uk-UA" dirty="0"/>
              <a:t>популяризацією </a:t>
            </a:r>
            <a:r>
              <a:rPr lang="uk-UA" dirty="0" err="1"/>
              <a:t>міксології</a:t>
            </a:r>
            <a:r>
              <a:rPr lang="uk-UA" dirty="0"/>
              <a:t>;</a:t>
            </a:r>
          </a:p>
          <a:p>
            <a:pPr>
              <a:buFontTx/>
              <a:buChar char="-"/>
            </a:pPr>
            <a:r>
              <a:rPr lang="uk-UA" dirty="0"/>
              <a:t>використанням локальних продуктів;</a:t>
            </a:r>
          </a:p>
          <a:p>
            <a:pPr>
              <a:buFontTx/>
              <a:buChar char="-"/>
            </a:pPr>
            <a:r>
              <a:rPr lang="uk-UA" dirty="0"/>
              <a:t>поєднанням </a:t>
            </a:r>
            <a:r>
              <a:rPr lang="uk-UA" dirty="0" err="1"/>
              <a:t>барної</a:t>
            </a:r>
            <a:r>
              <a:rPr lang="uk-UA" dirty="0"/>
              <a:t> справи з гастрономією та шоу-елементами.</a:t>
            </a:r>
          </a:p>
        </p:txBody>
      </p:sp>
    </p:spTree>
    <p:extLst>
      <p:ext uri="{BB962C8B-B14F-4D97-AF65-F5344CB8AC3E}">
        <p14:creationId xmlns:p14="http://schemas.microsoft.com/office/powerpoint/2010/main" val="3696856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17" y="296028"/>
            <a:ext cx="11082528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Як стати великим барменом і </a:t>
            </a:r>
            <a:r>
              <a:rPr lang="ru-RU" dirty="0" err="1"/>
              <a:t>назавжди</a:t>
            </a:r>
            <a:r>
              <a:rPr lang="ru-RU" dirty="0"/>
              <a:t> </a:t>
            </a:r>
            <a:r>
              <a:rPr lang="ru-RU" dirty="0" err="1"/>
              <a:t>увійти</a:t>
            </a:r>
            <a:r>
              <a:rPr lang="ru-RU" dirty="0"/>
              <a:t> в </a:t>
            </a:r>
            <a:r>
              <a:rPr lang="ru-RU" dirty="0" err="1"/>
              <a:t>історію</a:t>
            </a:r>
            <a:br>
              <a:rPr lang="ru-RU" dirty="0"/>
            </a:br>
            <a:r>
              <a:rPr lang="ru-RU" dirty="0"/>
              <a:t>ІНСТРУКЦІЯ КОРИСТУВАЧА В 10 ПУНКТАХ </a:t>
            </a:r>
            <a:br>
              <a:rPr lang="ru-RU" dirty="0"/>
            </a:b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легендарних</a:t>
            </a:r>
            <a:r>
              <a:rPr lang="ru-RU" dirty="0"/>
              <a:t> </a:t>
            </a:r>
            <a:r>
              <a:rPr lang="ru-RU" dirty="0" err="1"/>
              <a:t>барменів</a:t>
            </a:r>
            <a:r>
              <a:rPr lang="ru-RU" dirty="0"/>
              <a:t> </a:t>
            </a:r>
            <a:r>
              <a:rPr lang="ru-RU" dirty="0" err="1"/>
              <a:t>світу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124749"/>
              </p:ext>
            </p:extLst>
          </p:nvPr>
        </p:nvGraphicFramePr>
        <p:xfrm>
          <a:off x="463964" y="1632712"/>
          <a:ext cx="11286075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025">
                  <a:extLst>
                    <a:ext uri="{9D8B030D-6E8A-4147-A177-3AD203B41FA5}">
                      <a16:colId xmlns:a16="http://schemas.microsoft.com/office/drawing/2014/main" val="2936354677"/>
                    </a:ext>
                  </a:extLst>
                </a:gridCol>
                <a:gridCol w="3762025">
                  <a:extLst>
                    <a:ext uri="{9D8B030D-6E8A-4147-A177-3AD203B41FA5}">
                      <a16:colId xmlns:a16="http://schemas.microsoft.com/office/drawing/2014/main" val="69258960"/>
                    </a:ext>
                  </a:extLst>
                </a:gridCol>
                <a:gridCol w="3762025">
                  <a:extLst>
                    <a:ext uri="{9D8B030D-6E8A-4147-A177-3AD203B41FA5}">
                      <a16:colId xmlns:a16="http://schemas.microsoft.com/office/drawing/2014/main" val="3656455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1. </a:t>
                      </a:r>
                      <a:r>
                        <a:rPr lang="ru-RU" dirty="0" err="1"/>
                        <a:t>Ваші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клієнти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найважливіше</a:t>
                      </a:r>
                      <a:r>
                        <a:rPr lang="ru-RU" dirty="0"/>
                        <a:t>.</a:t>
                      </a:r>
                    </a:p>
                    <a:p>
                      <a:r>
                        <a:rPr lang="ru-RU" dirty="0"/>
                        <a:t>2. Починайте з посади «бар бека».</a:t>
                      </a:r>
                    </a:p>
                    <a:p>
                      <a:r>
                        <a:rPr lang="ru-RU" dirty="0"/>
                        <a:t>3. </a:t>
                      </a:r>
                      <a:r>
                        <a:rPr lang="ru-RU" dirty="0" err="1"/>
                        <a:t>Вивчайте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історію</a:t>
                      </a:r>
                      <a:r>
                        <a:rPr lang="ru-RU" dirty="0"/>
                        <a:t>. </a:t>
                      </a:r>
                      <a:r>
                        <a:rPr lang="ru-RU" dirty="0" err="1"/>
                        <a:t>Якщо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хочете</a:t>
                      </a:r>
                      <a:r>
                        <a:rPr lang="ru-RU" dirty="0"/>
                        <a:t> стати легендою, </a:t>
                      </a:r>
                      <a:r>
                        <a:rPr lang="ru-RU" dirty="0" err="1"/>
                        <a:t>слід</a:t>
                      </a:r>
                      <a:r>
                        <a:rPr lang="ru-RU" dirty="0"/>
                        <a:t> знати тих, </a:t>
                      </a:r>
                      <a:r>
                        <a:rPr lang="ru-RU" dirty="0" err="1"/>
                        <a:t>хто</a:t>
                      </a:r>
                      <a:endParaRPr lang="ru-RU" dirty="0"/>
                    </a:p>
                    <a:p>
                      <a:r>
                        <a:rPr lang="ru-RU" dirty="0"/>
                        <a:t>вам передував.</a:t>
                      </a:r>
                    </a:p>
                    <a:p>
                      <a:r>
                        <a:rPr lang="ru-RU" dirty="0"/>
                        <a:t>4. Будьте </a:t>
                      </a:r>
                      <a:r>
                        <a:rPr lang="ru-RU" dirty="0" err="1"/>
                        <a:t>енциклопедистом</a:t>
                      </a:r>
                      <a:r>
                        <a:rPr lang="ru-RU" dirty="0"/>
                        <a:t>. </a:t>
                      </a:r>
                      <a:r>
                        <a:rPr lang="ru-RU" dirty="0" err="1"/>
                        <a:t>Найменший</a:t>
                      </a:r>
                      <a:endParaRPr lang="ru-RU" dirty="0"/>
                    </a:p>
                    <a:p>
                      <a:r>
                        <a:rPr lang="ru-RU" dirty="0" err="1"/>
                        <a:t>пробіл</a:t>
                      </a:r>
                      <a:r>
                        <a:rPr lang="ru-RU" dirty="0"/>
                        <a:t> у </a:t>
                      </a:r>
                      <a:r>
                        <a:rPr lang="ru-RU" dirty="0" err="1"/>
                        <a:t>володінні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класичними</a:t>
                      </a:r>
                      <a:endParaRPr lang="ru-RU" dirty="0"/>
                    </a:p>
                    <a:p>
                      <a:r>
                        <a:rPr lang="ru-RU" dirty="0"/>
                        <a:t>коктейлями буде для вас </a:t>
                      </a:r>
                      <a:r>
                        <a:rPr lang="ru-RU" dirty="0" err="1"/>
                        <a:t>фатальним</a:t>
                      </a:r>
                      <a:r>
                        <a:rPr lang="ru-RU" dirty="0"/>
                        <a:t>. </a:t>
                      </a:r>
                    </a:p>
                    <a:p>
                      <a:r>
                        <a:rPr lang="ru-RU" dirty="0"/>
                        <a:t>5. </a:t>
                      </a:r>
                      <a:r>
                        <a:rPr lang="ru-RU" dirty="0" err="1"/>
                        <a:t>Приділяйте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велику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увагу</a:t>
                      </a:r>
                      <a:r>
                        <a:rPr lang="ru-RU" dirty="0"/>
                        <a:t> вашим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постачальникам</a:t>
                      </a:r>
                      <a:r>
                        <a:rPr lang="ru-RU" dirty="0"/>
                        <a:t>. </a:t>
                      </a:r>
                      <a:r>
                        <a:rPr lang="ru-RU" dirty="0" err="1"/>
                        <a:t>Це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можуть</a:t>
                      </a:r>
                      <a:r>
                        <a:rPr lang="ru-RU" dirty="0"/>
                        <a:t> бути і </a:t>
                      </a:r>
                      <a:r>
                        <a:rPr lang="ru-RU" dirty="0" err="1"/>
                        <a:t>великі</a:t>
                      </a:r>
                      <a:endParaRPr lang="ru-RU" dirty="0"/>
                    </a:p>
                    <a:p>
                      <a:r>
                        <a:rPr lang="ru-RU" dirty="0" err="1"/>
                        <a:t>імпортери</a:t>
                      </a:r>
                      <a:r>
                        <a:rPr lang="ru-RU" dirty="0"/>
                        <a:t>, і город </a:t>
                      </a:r>
                      <a:r>
                        <a:rPr lang="ru-RU" dirty="0" err="1"/>
                        <a:t>вашої</a:t>
                      </a:r>
                      <a:r>
                        <a:rPr lang="ru-RU" dirty="0"/>
                        <a:t> </a:t>
                      </a:r>
                    </a:p>
                    <a:p>
                      <a:r>
                        <a:rPr lang="ru-RU" dirty="0" err="1"/>
                        <a:t>бабусі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>
                          <a:sym typeface="Wingdings" panose="05000000000000000000" pitchFamily="2" charset="2"/>
                        </a:rPr>
                        <a:t>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6. «</a:t>
                      </a:r>
                      <a:r>
                        <a:rPr lang="ru-RU" dirty="0" err="1"/>
                        <a:t>Диявол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ховається</a:t>
                      </a:r>
                      <a:r>
                        <a:rPr lang="ru-RU" dirty="0"/>
                        <a:t> в деталях» - говорить</a:t>
                      </a:r>
                    </a:p>
                    <a:p>
                      <a:r>
                        <a:rPr lang="ru-RU" dirty="0" err="1"/>
                        <a:t>прислів'я</a:t>
                      </a:r>
                      <a:r>
                        <a:rPr lang="ru-RU" dirty="0"/>
                        <a:t>. </a:t>
                      </a:r>
                      <a:r>
                        <a:rPr lang="ru-RU" dirty="0" err="1"/>
                        <a:t>Звертайте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увагу</a:t>
                      </a:r>
                      <a:r>
                        <a:rPr lang="ru-RU" dirty="0"/>
                        <a:t> на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деталі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технічного</a:t>
                      </a:r>
                      <a:r>
                        <a:rPr lang="ru-RU" dirty="0"/>
                        <a:t> плану. Ваш </a:t>
                      </a:r>
                      <a:r>
                        <a:rPr lang="ru-RU" dirty="0" err="1"/>
                        <a:t>лід</a:t>
                      </a:r>
                      <a:r>
                        <a:rPr lang="ru-RU" dirty="0"/>
                        <a:t> повинен бути </a:t>
                      </a:r>
                      <a:r>
                        <a:rPr lang="ru-RU" dirty="0" err="1"/>
                        <a:t>найчистішим</a:t>
                      </a:r>
                      <a:r>
                        <a:rPr lang="ru-RU" dirty="0"/>
                        <a:t>,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ваші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лимони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ніколи</a:t>
                      </a:r>
                      <a:r>
                        <a:rPr lang="ru-RU" dirty="0"/>
                        <a:t> не </a:t>
                      </a:r>
                      <a:r>
                        <a:rPr lang="ru-RU" dirty="0" err="1"/>
                        <a:t>будуть</a:t>
                      </a:r>
                      <a:endParaRPr lang="ru-RU" dirty="0"/>
                    </a:p>
                    <a:p>
                      <a:r>
                        <a:rPr lang="ru-RU" dirty="0" err="1"/>
                        <a:t>оброблені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хімікатами</a:t>
                      </a:r>
                      <a:r>
                        <a:rPr lang="ru-RU" dirty="0"/>
                        <a:t>, </a:t>
                      </a:r>
                      <a:r>
                        <a:rPr lang="ru-RU" dirty="0" err="1"/>
                        <a:t>ваші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келихи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ніколи</a:t>
                      </a:r>
                      <a:r>
                        <a:rPr lang="ru-RU" dirty="0"/>
                        <a:t> не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будуть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брудні</a:t>
                      </a:r>
                      <a:r>
                        <a:rPr lang="ru-RU" dirty="0"/>
                        <a:t>……….</a:t>
                      </a:r>
                    </a:p>
                    <a:p>
                      <a:r>
                        <a:rPr lang="ru-RU" dirty="0"/>
                        <a:t>7. </a:t>
                      </a:r>
                      <a:r>
                        <a:rPr lang="ru-RU" dirty="0" err="1"/>
                        <a:t>Великі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бармени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минулого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мали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в </a:t>
                      </a:r>
                      <a:r>
                        <a:rPr lang="ru-RU" dirty="0" err="1"/>
                        <a:t>своєму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розпорядженні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лише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трохи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інгредієнтів</a:t>
                      </a:r>
                      <a:r>
                        <a:rPr lang="ru-RU" dirty="0"/>
                        <a:t> і все </a:t>
                      </a:r>
                      <a:r>
                        <a:rPr lang="ru-RU" dirty="0" err="1"/>
                        <a:t>робили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самі</a:t>
                      </a:r>
                      <a:r>
                        <a:rPr lang="ru-RU" dirty="0"/>
                        <a:t>. </a:t>
                      </a:r>
                      <a:r>
                        <a:rPr lang="ru-RU" dirty="0" err="1"/>
                        <a:t>Навчіться</a:t>
                      </a:r>
                      <a:r>
                        <a:rPr lang="ru-RU" dirty="0"/>
                        <a:t>, як і вони, не </a:t>
                      </a:r>
                      <a:r>
                        <a:rPr lang="ru-RU" dirty="0" err="1"/>
                        <a:t>залежати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від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прогресу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нашого</a:t>
                      </a:r>
                      <a:r>
                        <a:rPr lang="ru-RU" dirty="0"/>
                        <a:t> часу. </a:t>
                      </a:r>
                      <a:r>
                        <a:rPr lang="ru-RU" dirty="0" err="1"/>
                        <a:t>Робіть</a:t>
                      </a:r>
                      <a:r>
                        <a:rPr lang="ru-RU" baseline="0" dirty="0"/>
                        <a:t> настойки</a:t>
                      </a:r>
                      <a:r>
                        <a:rPr lang="ru-RU" dirty="0"/>
                        <a:t>,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err="1"/>
                        <a:t>вичавлюйте</a:t>
                      </a:r>
                      <a:r>
                        <a:rPr lang="ru-RU" baseline="0" dirty="0"/>
                        <a:t>,</a:t>
                      </a:r>
                      <a:r>
                        <a:rPr lang="ru-RU" dirty="0"/>
                        <a:t> маринуйте, </a:t>
                      </a:r>
                      <a:r>
                        <a:rPr lang="ru-RU" dirty="0" err="1"/>
                        <a:t>подрібнюйте</a:t>
                      </a:r>
                      <a:r>
                        <a:rPr lang="ru-RU" dirty="0"/>
                        <a:t>, </a:t>
                      </a:r>
                      <a:r>
                        <a:rPr lang="ru-RU" dirty="0" err="1"/>
                        <a:t>розтирайте</a:t>
                      </a:r>
                      <a:r>
                        <a:rPr lang="ru-RU" dirty="0"/>
                        <a:t>, </a:t>
                      </a:r>
                      <a:r>
                        <a:rPr lang="ru-RU" dirty="0" err="1"/>
                        <a:t>заморожуйте</a:t>
                      </a:r>
                      <a:r>
                        <a:rPr lang="ru-RU" dirty="0"/>
                        <a:t>, </a:t>
                      </a:r>
                      <a:r>
                        <a:rPr lang="ru-RU" dirty="0" err="1"/>
                        <a:t>дозуйте</a:t>
                      </a:r>
                      <a:r>
                        <a:rPr lang="ru-RU" dirty="0"/>
                        <a:t>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8. </a:t>
                      </a:r>
                      <a:r>
                        <a:rPr lang="ru-RU" dirty="0" err="1"/>
                        <a:t>Перебувайте</a:t>
                      </a:r>
                      <a:r>
                        <a:rPr lang="ru-RU" dirty="0"/>
                        <a:t> в </a:t>
                      </a:r>
                      <a:r>
                        <a:rPr lang="ru-RU" dirty="0" err="1"/>
                        <a:t>постійному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пошуку</a:t>
                      </a:r>
                      <a:r>
                        <a:rPr lang="ru-RU" dirty="0"/>
                        <a:t>: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новий</a:t>
                      </a:r>
                      <a:r>
                        <a:rPr lang="ru-RU" dirty="0"/>
                        <a:t> аромат, </a:t>
                      </a:r>
                      <a:r>
                        <a:rPr lang="ru-RU" dirty="0" err="1"/>
                        <a:t>есенція</a:t>
                      </a:r>
                      <a:r>
                        <a:rPr lang="ru-RU" dirty="0"/>
                        <a:t>, </a:t>
                      </a:r>
                      <a:r>
                        <a:rPr lang="ru-RU" dirty="0" err="1"/>
                        <a:t>біттер</a:t>
                      </a:r>
                      <a:r>
                        <a:rPr lang="ru-RU" dirty="0"/>
                        <a:t>, </a:t>
                      </a:r>
                      <a:r>
                        <a:rPr lang="ru-RU" dirty="0" err="1"/>
                        <a:t>фрукти</a:t>
                      </a:r>
                      <a:r>
                        <a:rPr lang="ru-RU" dirty="0"/>
                        <a:t>,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квіти</a:t>
                      </a:r>
                      <a:r>
                        <a:rPr lang="ru-RU" dirty="0"/>
                        <a:t>, </a:t>
                      </a:r>
                      <a:r>
                        <a:rPr lang="ru-RU" dirty="0" err="1"/>
                        <a:t>прянощі</a:t>
                      </a:r>
                      <a:r>
                        <a:rPr lang="ru-RU" dirty="0"/>
                        <a:t>, трави дозволять вам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створити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дійсно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оригінальний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коктейль. 9. Передавайте </a:t>
                      </a:r>
                      <a:r>
                        <a:rPr lang="ru-RU" dirty="0" err="1"/>
                        <a:t>свої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знання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навколишнім</a:t>
                      </a:r>
                      <a:r>
                        <a:rPr lang="ru-RU" dirty="0"/>
                        <a:t>. </a:t>
                      </a:r>
                      <a:r>
                        <a:rPr lang="ru-RU" dirty="0" err="1"/>
                        <a:t>Якщо</a:t>
                      </a:r>
                      <a:r>
                        <a:rPr lang="ru-RU" dirty="0"/>
                        <a:t> вам </a:t>
                      </a:r>
                      <a:r>
                        <a:rPr lang="ru-RU" dirty="0" err="1"/>
                        <a:t>зустрінуться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ваші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коктейлі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під</a:t>
                      </a:r>
                      <a:endParaRPr lang="ru-RU" dirty="0"/>
                    </a:p>
                    <a:p>
                      <a:r>
                        <a:rPr lang="ru-RU" dirty="0" err="1"/>
                        <a:t>іншою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назвою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або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почуєте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свої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 err="1"/>
                        <a:t>власні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роздуми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від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іншого</a:t>
                      </a:r>
                      <a:r>
                        <a:rPr lang="ru-RU" baseline="0" dirty="0"/>
                        <a:t> бармену - </a:t>
                      </a:r>
                      <a:r>
                        <a:rPr lang="ru-RU" dirty="0" err="1"/>
                        <a:t>ви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знаходитесь</a:t>
                      </a:r>
                      <a:r>
                        <a:rPr lang="ru-RU" dirty="0"/>
                        <a:t> на правильному шляху.</a:t>
                      </a:r>
                    </a:p>
                    <a:p>
                      <a:r>
                        <a:rPr lang="ru-RU" dirty="0"/>
                        <a:t>10. </a:t>
                      </a:r>
                      <a:r>
                        <a:rPr lang="ru-RU" dirty="0" err="1"/>
                        <a:t>Зробіть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вашого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клієнта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щасливим</a:t>
                      </a:r>
                      <a:r>
                        <a:rPr lang="ru-RU" dirty="0"/>
                        <a:t>.</a:t>
                      </a:r>
                    </a:p>
                    <a:p>
                      <a:endParaRPr lang="ru-RU" dirty="0"/>
                    </a:p>
                    <a:p>
                      <a:r>
                        <a:rPr lang="ru-RU" dirty="0" err="1"/>
                        <a:t>Якщо</a:t>
                      </a:r>
                      <a:r>
                        <a:rPr lang="ru-RU" dirty="0"/>
                        <a:t> не </a:t>
                      </a:r>
                      <a:r>
                        <a:rPr lang="ru-RU" dirty="0" err="1"/>
                        <a:t>виходить</a:t>
                      </a:r>
                      <a:r>
                        <a:rPr lang="ru-RU" dirty="0"/>
                        <a:t>, перечитайте пункт 1</a:t>
                      </a:r>
                    </a:p>
                    <a:p>
                      <a:r>
                        <a:rPr lang="ru-RU" dirty="0"/>
                        <a:t>і </a:t>
                      </a:r>
                      <a:r>
                        <a:rPr lang="ru-RU" dirty="0" err="1"/>
                        <a:t>почніть</a:t>
                      </a:r>
                      <a:r>
                        <a:rPr lang="ru-RU" dirty="0"/>
                        <a:t> все </a:t>
                      </a:r>
                      <a:r>
                        <a:rPr lang="ru-RU" dirty="0" err="1"/>
                        <a:t>спочатку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>
                          <a:sym typeface="Wingdings" panose="05000000000000000000" pitchFamily="2" charset="2"/>
                        </a:rPr>
                        <a:t>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163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0133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Практичне </a:t>
            </a:r>
            <a:r>
              <a:rPr lang="uk-UA" dirty="0"/>
              <a:t>завдання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Розробіть</a:t>
            </a:r>
            <a:r>
              <a:rPr lang="ru-RU" dirty="0"/>
              <a:t> </a:t>
            </a:r>
            <a:r>
              <a:rPr lang="ru-RU" dirty="0" err="1"/>
              <a:t>концепцію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бару з </a:t>
            </a:r>
            <a:r>
              <a:rPr lang="ru-RU" dirty="0" err="1"/>
              <a:t>історичною</a:t>
            </a:r>
            <a:r>
              <a:rPr lang="ru-RU" dirty="0"/>
              <a:t> тематикою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презентації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проєкті</a:t>
            </a:r>
            <a:r>
              <a:rPr lang="ru-RU" dirty="0"/>
              <a:t> </a:t>
            </a:r>
            <a:r>
              <a:rPr lang="ru-RU" dirty="0" err="1"/>
              <a:t>зазначте</a:t>
            </a:r>
            <a:r>
              <a:rPr lang="ru-RU" dirty="0"/>
              <a:t>: </a:t>
            </a:r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err="1"/>
              <a:t>назву</a:t>
            </a:r>
            <a:r>
              <a:rPr lang="ru-RU" dirty="0"/>
              <a:t> бару; </a:t>
            </a:r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err="1"/>
              <a:t>історичний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надихнув</a:t>
            </a:r>
            <a:r>
              <a:rPr lang="ru-RU" dirty="0"/>
              <a:t> </a:t>
            </a:r>
            <a:r>
              <a:rPr lang="ru-RU" dirty="0" err="1"/>
              <a:t>концепцію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err="1"/>
              <a:t>стилістику</a:t>
            </a:r>
            <a:r>
              <a:rPr lang="ru-RU" dirty="0"/>
              <a:t> </a:t>
            </a:r>
            <a:r>
              <a:rPr lang="ru-RU" dirty="0" err="1"/>
              <a:t>інтер’єру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dirty="0" err="1"/>
              <a:t>приклади</a:t>
            </a:r>
            <a:r>
              <a:rPr lang="ru-RU" dirty="0"/>
              <a:t> </a:t>
            </a:r>
            <a:r>
              <a:rPr lang="ru-RU" dirty="0" err="1"/>
              <a:t>напоїв</a:t>
            </a:r>
            <a:r>
              <a:rPr lang="ru-RU" dirty="0"/>
              <a:t> у меню.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573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94781-3D26-7AB0-5287-5A669901D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99" y="700220"/>
            <a:ext cx="10014183" cy="1080938"/>
          </a:xfrm>
        </p:spPr>
        <p:txBody>
          <a:bodyPr>
            <a:noAutofit/>
          </a:bodyPr>
          <a:lstStyle/>
          <a:p>
            <a:r>
              <a:rPr lang="uk-UA" sz="2400" dirty="0"/>
              <a:t>Історія </a:t>
            </a:r>
            <a:r>
              <a:rPr lang="uk-UA" sz="2400" dirty="0" err="1"/>
              <a:t>барної</a:t>
            </a:r>
            <a:r>
              <a:rPr lang="uk-UA" sz="2400" dirty="0"/>
              <a:t> справи тісно пов’язана з історією виробництва та споживання напоїв. Перші алкогольні напої з’явилися ще у період неоліту, коли люди навчилися ферментувати зерно, фрукти та мед.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A6B320-69B2-1467-3E0F-D56BC517C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99" y="2257360"/>
            <a:ext cx="6677392" cy="40882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err="1"/>
              <a:t>Давній</a:t>
            </a:r>
            <a:r>
              <a:rPr lang="ru-RU" b="1" dirty="0"/>
              <a:t> </a:t>
            </a:r>
            <a:r>
              <a:rPr lang="ru-RU" b="1" dirty="0" err="1"/>
              <a:t>Єгипет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Давньому</a:t>
            </a:r>
            <a:r>
              <a:rPr lang="ru-RU" dirty="0"/>
              <a:t> </a:t>
            </a:r>
            <a:r>
              <a:rPr lang="ru-RU" dirty="0" err="1"/>
              <a:t>Єгипті</a:t>
            </a:r>
            <a:r>
              <a:rPr lang="ru-RU" dirty="0"/>
              <a:t> пиво </a:t>
            </a:r>
            <a:r>
              <a:rPr lang="ru-RU" dirty="0" err="1"/>
              <a:t>було</a:t>
            </a:r>
            <a:r>
              <a:rPr lang="ru-RU" dirty="0"/>
              <a:t> одним з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напоїв</a:t>
            </a:r>
            <a:r>
              <a:rPr lang="ru-RU" dirty="0"/>
              <a:t> і </a:t>
            </a:r>
            <a:r>
              <a:rPr lang="ru-RU" dirty="0" err="1"/>
              <a:t>вживалося</a:t>
            </a:r>
            <a:r>
              <a:rPr lang="ru-RU" dirty="0"/>
              <a:t> </a:t>
            </a:r>
            <a:r>
              <a:rPr lang="ru-RU" dirty="0" err="1"/>
              <a:t>всіма</a:t>
            </a:r>
            <a:r>
              <a:rPr lang="ru-RU" dirty="0"/>
              <a:t> </a:t>
            </a:r>
            <a:r>
              <a:rPr lang="ru-RU" dirty="0" err="1"/>
              <a:t>верствами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. </a:t>
            </a:r>
            <a:r>
              <a:rPr lang="ru-RU" dirty="0" err="1"/>
              <a:t>Існували</a:t>
            </a:r>
            <a:r>
              <a:rPr lang="ru-RU" dirty="0"/>
              <a:t>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заклади</a:t>
            </a:r>
            <a:r>
              <a:rPr lang="ru-RU" dirty="0"/>
              <a:t>, де пиво </a:t>
            </a:r>
            <a:r>
              <a:rPr lang="ru-RU" dirty="0" err="1"/>
              <a:t>виготовляли</a:t>
            </a:r>
            <a:r>
              <a:rPr lang="ru-RU" dirty="0"/>
              <a:t> та продавали. Вони </a:t>
            </a:r>
            <a:r>
              <a:rPr lang="ru-RU" dirty="0" err="1"/>
              <a:t>вважаються</a:t>
            </a:r>
            <a:r>
              <a:rPr lang="ru-RU" dirty="0"/>
              <a:t> прообразами </a:t>
            </a:r>
            <a:r>
              <a:rPr lang="ru-RU" dirty="0" err="1"/>
              <a:t>перших</a:t>
            </a:r>
            <a:r>
              <a:rPr lang="ru-RU" dirty="0"/>
              <a:t> </a:t>
            </a:r>
            <a:r>
              <a:rPr lang="ru-RU" dirty="0" err="1"/>
              <a:t>барів</a:t>
            </a:r>
            <a:r>
              <a:rPr lang="ru-RU" dirty="0"/>
              <a:t>. </a:t>
            </a:r>
            <a:r>
              <a:rPr lang="ru-RU" dirty="0" err="1"/>
              <a:t>Напої</a:t>
            </a:r>
            <a:r>
              <a:rPr lang="ru-RU" dirty="0"/>
              <a:t> </a:t>
            </a:r>
            <a:r>
              <a:rPr lang="ru-RU" dirty="0" err="1"/>
              <a:t>споживалися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свят, </a:t>
            </a:r>
            <a:r>
              <a:rPr lang="ru-RU" dirty="0" err="1"/>
              <a:t>релігійних</a:t>
            </a:r>
            <a:r>
              <a:rPr lang="ru-RU" dirty="0"/>
              <a:t> </a:t>
            </a:r>
            <a:r>
              <a:rPr lang="ru-RU" dirty="0" err="1"/>
              <a:t>обрядів</a:t>
            </a:r>
            <a:r>
              <a:rPr lang="ru-RU" dirty="0"/>
              <a:t> та </a:t>
            </a:r>
            <a:r>
              <a:rPr lang="ru-RU" dirty="0" err="1"/>
              <a:t>повсякденного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А</a:t>
            </a:r>
            <a:r>
              <a:rPr lang="ru-RU" dirty="0"/>
              <a:t>рхеологи </a:t>
            </a:r>
            <a:r>
              <a:rPr lang="ru-RU" dirty="0" err="1"/>
              <a:t>виявили</a:t>
            </a:r>
            <a:r>
              <a:rPr lang="ru-RU" dirty="0"/>
              <a:t> </a:t>
            </a:r>
            <a:r>
              <a:rPr lang="ru-RU" dirty="0" err="1"/>
              <a:t>настінні</a:t>
            </a:r>
            <a:r>
              <a:rPr lang="ru-RU" dirty="0"/>
              <a:t> </a:t>
            </a:r>
            <a:r>
              <a:rPr lang="ru-RU" dirty="0" err="1"/>
              <a:t>розписи</a:t>
            </a:r>
            <a:r>
              <a:rPr lang="ru-RU" dirty="0"/>
              <a:t> в </a:t>
            </a:r>
            <a:r>
              <a:rPr lang="ru-RU" dirty="0" err="1"/>
              <a:t>гробницях</a:t>
            </a:r>
            <a:r>
              <a:rPr lang="ru-RU" dirty="0"/>
              <a:t>, де </a:t>
            </a:r>
            <a:r>
              <a:rPr lang="ru-RU" dirty="0" err="1"/>
              <a:t>зображено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розливу пива у </a:t>
            </a:r>
            <a:r>
              <a:rPr lang="ru-RU" dirty="0" err="1"/>
              <a:t>глечики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</a:t>
            </a:r>
            <a:r>
              <a:rPr lang="ru-RU" dirty="0" err="1"/>
              <a:t>сучасну</a:t>
            </a:r>
            <a:r>
              <a:rPr lang="ru-RU" dirty="0"/>
              <a:t> подачу напою за барною </a:t>
            </a:r>
            <a:r>
              <a:rPr lang="ru-RU" dirty="0" err="1"/>
              <a:t>стійкою</a:t>
            </a:r>
            <a:r>
              <a:rPr lang="ru-RU" dirty="0"/>
              <a:t>.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E794A2-30CE-8B7C-81FD-319D2601D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261" y="2257360"/>
            <a:ext cx="4088296" cy="408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6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одекс Хаммурапи: как повлиял на мир древнейший свод законов -  Рамблер/развлечения и отдых">
            <a:extLst>
              <a:ext uri="{FF2B5EF4-FFF2-40B4-BE49-F238E27FC236}">
                <a16:creationId xmlns:a16="http://schemas.microsoft.com/office/drawing/2014/main" id="{00C27399-0D38-1B1D-CE28-0C7039AD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09" y="996727"/>
            <a:ext cx="4669494" cy="261491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AA6A678-4D1B-BF9A-1E22-AE367D76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25" y="554091"/>
            <a:ext cx="8174616" cy="3599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/>
              <a:t>Давня Месопотамія</a:t>
            </a:r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r>
              <a:rPr lang="uk-UA" dirty="0"/>
              <a:t>У Месопотамії вже існували правила продажу напоїв. </a:t>
            </a:r>
          </a:p>
          <a:p>
            <a:pPr marL="0" indent="0">
              <a:buNone/>
            </a:pPr>
            <a:r>
              <a:rPr lang="uk-UA" dirty="0"/>
              <a:t>У «Законах Хаммурапі» містилися норми, що регулювали діяльність шинкарів, ціни та якість пива. Це є одним із перших прикладів державного контролю закладів пиття.</a:t>
            </a:r>
          </a:p>
          <a:p>
            <a:pPr marL="0" indent="0">
              <a:buNone/>
            </a:pPr>
            <a:r>
              <a:rPr lang="uk-UA" dirty="0"/>
              <a:t>За порушення якості напою шинкар міг бути суворо покараний, що підкреслює важливість репутації закладу ще у стародавні часи.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900ED-8AC4-0495-B0DC-A457A4FA1F63}"/>
              </a:ext>
            </a:extLst>
          </p:cNvPr>
          <p:cNvSpPr txBox="1"/>
          <p:nvPr/>
        </p:nvSpPr>
        <p:spPr>
          <a:xfrm>
            <a:off x="402025" y="4153407"/>
            <a:ext cx="7244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«Закони Хаммурапі» — це один із найдавніших і найкраще збережених зводів законів Стародавнього Вавилону (стародавнього міста в Месопотамії), створений близько 1750 р. до н.е. царем Хаммурапі, який регламентував життя суспільства від майнових відносин до сімейних, ґрунтуючись на принципах «око за око» та враховуючи соціальну нерівність, з метою збереження порядку і зміцнення влади, що вплинуло на розвиток правових систем в історії. </a:t>
            </a:r>
          </a:p>
        </p:txBody>
      </p:sp>
      <p:pic>
        <p:nvPicPr>
          <p:cNvPr id="7" name="Рисунок 6" descr="Законы царя Хаммурапи: тексты статей и пояснения к ним | Железный век">
            <a:extLst>
              <a:ext uri="{FF2B5EF4-FFF2-40B4-BE49-F238E27FC236}">
                <a16:creationId xmlns:a16="http://schemas.microsoft.com/office/drawing/2014/main" id="{005174E0-14A0-3D28-D249-992D3157D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37" y="3828992"/>
            <a:ext cx="3617238" cy="27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7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92B2E-C85A-E4B8-BA92-A7F3C54E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Антична Греція та Рим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B48C52-92DD-50A4-0127-245920697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66" y="2323621"/>
            <a:ext cx="7244478" cy="359931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Давній</a:t>
            </a:r>
            <a:r>
              <a:rPr lang="ru-RU" dirty="0"/>
              <a:t> </a:t>
            </a:r>
            <a:r>
              <a:rPr lang="ru-RU" dirty="0" err="1"/>
              <a:t>Греції</a:t>
            </a:r>
            <a:r>
              <a:rPr lang="ru-RU" dirty="0"/>
              <a:t> </a:t>
            </a:r>
            <a:r>
              <a:rPr lang="ru-RU" dirty="0" err="1"/>
              <a:t>поширеними</a:t>
            </a:r>
            <a:r>
              <a:rPr lang="ru-RU" dirty="0"/>
              <a:t> були </a:t>
            </a:r>
            <a:r>
              <a:rPr lang="ru-RU" dirty="0" err="1"/>
              <a:t>симпосії</a:t>
            </a:r>
            <a:r>
              <a:rPr lang="ru-RU" dirty="0"/>
              <a:t> – </a:t>
            </a:r>
            <a:r>
              <a:rPr lang="ru-RU" dirty="0" err="1"/>
              <a:t>застілля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вживали</a:t>
            </a:r>
            <a:r>
              <a:rPr lang="ru-RU" dirty="0"/>
              <a:t> вино, </a:t>
            </a:r>
            <a:r>
              <a:rPr lang="ru-RU" dirty="0" err="1"/>
              <a:t>розведене</a:t>
            </a:r>
            <a:r>
              <a:rPr lang="ru-RU" dirty="0"/>
              <a:t> водою, та вели </a:t>
            </a:r>
            <a:r>
              <a:rPr lang="ru-RU" dirty="0" err="1"/>
              <a:t>філософські</a:t>
            </a:r>
            <a:r>
              <a:rPr lang="ru-RU" dirty="0"/>
              <a:t> </a:t>
            </a:r>
            <a:r>
              <a:rPr lang="ru-RU" dirty="0" err="1"/>
              <a:t>бесіди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Римі</a:t>
            </a:r>
            <a:r>
              <a:rPr lang="ru-RU" dirty="0"/>
              <a:t> </a:t>
            </a:r>
            <a:r>
              <a:rPr lang="ru-RU" dirty="0" err="1"/>
              <a:t>функціонували</a:t>
            </a:r>
            <a:r>
              <a:rPr lang="ru-RU" dirty="0"/>
              <a:t> </a:t>
            </a:r>
            <a:r>
              <a:rPr lang="ru-RU" dirty="0" err="1"/>
              <a:t>термополії</a:t>
            </a:r>
            <a:r>
              <a:rPr lang="ru-RU" dirty="0"/>
              <a:t> – </a:t>
            </a:r>
            <a:r>
              <a:rPr lang="ru-RU" dirty="0" err="1"/>
              <a:t>заклади</a:t>
            </a:r>
            <a:r>
              <a:rPr lang="ru-RU" dirty="0"/>
              <a:t>, де продавали </a:t>
            </a:r>
            <a:r>
              <a:rPr lang="ru-RU" dirty="0" err="1"/>
              <a:t>гарячі</a:t>
            </a:r>
            <a:r>
              <a:rPr lang="ru-RU" dirty="0"/>
              <a:t> страви та </a:t>
            </a:r>
            <a:r>
              <a:rPr lang="ru-RU" dirty="0" err="1"/>
              <a:t>напої</a:t>
            </a:r>
            <a:r>
              <a:rPr lang="ru-RU" dirty="0"/>
              <a:t>. Вино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напоєм</a:t>
            </a:r>
            <a:r>
              <a:rPr lang="ru-RU" dirty="0"/>
              <a:t>, а </a:t>
            </a:r>
            <a:r>
              <a:rPr lang="ru-RU" dirty="0" err="1"/>
              <a:t>його</a:t>
            </a:r>
            <a:r>
              <a:rPr lang="ru-RU" dirty="0"/>
              <a:t> подача </a:t>
            </a:r>
            <a:r>
              <a:rPr lang="ru-RU" dirty="0" err="1"/>
              <a:t>вже</a:t>
            </a:r>
            <a:r>
              <a:rPr lang="ru-RU" dirty="0"/>
              <a:t> мала </a:t>
            </a:r>
            <a:r>
              <a:rPr lang="ru-RU" dirty="0" err="1"/>
              <a:t>певні</a:t>
            </a:r>
            <a:r>
              <a:rPr lang="ru-RU" dirty="0"/>
              <a:t> правила.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394F0-71B8-F1D5-E1F4-75DCBF14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220" y="753228"/>
            <a:ext cx="4531031" cy="2823917"/>
          </a:xfrm>
          <a:prstGeom prst="rect">
            <a:avLst/>
          </a:prstGeom>
        </p:spPr>
      </p:pic>
      <p:pic>
        <p:nvPicPr>
          <p:cNvPr id="5" name="Рисунок 4" descr="Pompeii's thermopoliums: why were there so many of them? · See Pompeii">
            <a:extLst>
              <a:ext uri="{FF2B5EF4-FFF2-40B4-BE49-F238E27FC236}">
                <a16:creationId xmlns:a16="http://schemas.microsoft.com/office/drawing/2014/main" id="{F857AB56-745C-1B12-7B53-4694CC5DD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843" y="3697356"/>
            <a:ext cx="2988365" cy="29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6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C558D-EFC9-6729-AEB7-FBA451962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87" y="3123757"/>
            <a:ext cx="2155644" cy="1080938"/>
          </a:xfrm>
        </p:spPr>
        <p:txBody>
          <a:bodyPr>
            <a:normAutofit fontScale="90000"/>
          </a:bodyPr>
          <a:lstStyle/>
          <a:p>
            <a:r>
              <a:rPr lang="uk-UA" sz="2200" dirty="0"/>
              <a:t>Відео реконструкція </a:t>
            </a:r>
            <a:r>
              <a:rPr lang="uk-UA" sz="2200" dirty="0" err="1"/>
              <a:t>термополія</a:t>
            </a:r>
            <a:r>
              <a:rPr lang="uk-UA" sz="2200" dirty="0"/>
              <a:t>. Знахідка була частково розкопана ще у 2019 році. Археологам відкрився об'єкт віком у дві тисячі років, раніше похований під багатометровим шаром попелу і вулканічних порід після виверження Везувію у 79 році нашої ери.</a:t>
            </a:r>
            <a:br>
              <a:rPr lang="uk-UA" sz="1800" dirty="0"/>
            </a:br>
            <a:endParaRPr lang="uk-UA" sz="1800" dirty="0"/>
          </a:p>
        </p:txBody>
      </p:sp>
      <p:pic>
        <p:nvPicPr>
          <p:cNvPr id="4" name="Reconstrucción virtual en 3D de una taberna romana (thermopolium o caupona) de Pompeya">
            <a:hlinkClick r:id="" action="ppaction://media"/>
            <a:extLst>
              <a:ext uri="{FF2B5EF4-FFF2-40B4-BE49-F238E27FC236}">
                <a16:creationId xmlns:a16="http://schemas.microsoft.com/office/drawing/2014/main" id="{5A25DA40-D9E3-37B6-D4E8-3041F09553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1" y="983861"/>
            <a:ext cx="9111302" cy="5125391"/>
          </a:xfrm>
        </p:spPr>
      </p:pic>
    </p:spTree>
    <p:extLst>
      <p:ext uri="{BB962C8B-B14F-4D97-AF65-F5344CB8AC3E}">
        <p14:creationId xmlns:p14="http://schemas.microsoft.com/office/powerpoint/2010/main" val="390852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3B05A-9718-EC92-886B-ACA017F37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Середньовіччя</a:t>
            </a:r>
            <a:br>
              <a:rPr lang="uk-UA" b="1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4D595-056F-C8F8-B236-34290C053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09" y="2173357"/>
            <a:ext cx="6212513" cy="4333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У середньовічній Європі широкого поширення набули таверни, корчми та заїжджі двори. Вони виконували не лише функцію харчування, а й були місцями ночівлі, торгівлі та спілкування.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Асортимент напоїв був обмежений пивом, </a:t>
            </a:r>
            <a:r>
              <a:rPr lang="uk-UA" dirty="0" err="1"/>
              <a:t>вином</a:t>
            </a:r>
            <a:r>
              <a:rPr lang="uk-UA" dirty="0"/>
              <a:t> та </a:t>
            </a:r>
            <a:r>
              <a:rPr lang="uk-UA" dirty="0" err="1"/>
              <a:t>медовухою</a:t>
            </a:r>
            <a:r>
              <a:rPr lang="uk-UA" dirty="0"/>
              <a:t>. Обслуговування мало простий характер, етикет був мінімальним. </a:t>
            </a:r>
            <a:r>
              <a:rPr lang="uk-UA" dirty="0" err="1"/>
              <a:t>Барна</a:t>
            </a:r>
            <a:r>
              <a:rPr lang="uk-UA" dirty="0"/>
              <a:t> стійка як елемент інтер’єру ще не сформувалася.</a:t>
            </a:r>
          </a:p>
          <a:p>
            <a:endParaRPr lang="uk-UA" dirty="0"/>
          </a:p>
        </p:txBody>
      </p:sp>
      <p:pic>
        <p:nvPicPr>
          <p:cNvPr id="4" name="Рисунок 3" descr="Средневековые таверны: как там было на самом деле">
            <a:extLst>
              <a:ext uri="{FF2B5EF4-FFF2-40B4-BE49-F238E27FC236}">
                <a16:creationId xmlns:a16="http://schemas.microsoft.com/office/drawing/2014/main" id="{1E329C78-A071-941D-0370-9951995F3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722" y="866757"/>
            <a:ext cx="5164478" cy="3788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689478-1AB9-1019-0F1B-477FAD9DC2DD}"/>
              </a:ext>
            </a:extLst>
          </p:cNvPr>
          <p:cNvSpPr txBox="1"/>
          <p:nvPr/>
        </p:nvSpPr>
        <p:spPr>
          <a:xfrm>
            <a:off x="6722722" y="4768749"/>
            <a:ext cx="54068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багатьох</a:t>
            </a:r>
            <a:r>
              <a:rPr lang="ru-RU" sz="2400" dirty="0"/>
              <a:t> тавернах посуд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спільним</a:t>
            </a:r>
            <a:r>
              <a:rPr lang="ru-RU" sz="2400" dirty="0"/>
              <a:t>, а </a:t>
            </a:r>
            <a:r>
              <a:rPr lang="ru-RU" sz="2400" dirty="0" err="1"/>
              <a:t>кухоль</a:t>
            </a:r>
            <a:r>
              <a:rPr lang="ru-RU" sz="2400" dirty="0"/>
              <a:t> </a:t>
            </a:r>
            <a:r>
              <a:rPr lang="ru-RU" sz="2400" dirty="0" err="1"/>
              <a:t>передавався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гостя до гостя,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свідчить</a:t>
            </a:r>
            <a:r>
              <a:rPr lang="ru-RU" sz="2400" dirty="0"/>
              <a:t> про </a:t>
            </a:r>
            <a:r>
              <a:rPr lang="ru-RU" sz="2400" dirty="0" err="1"/>
              <a:t>відсутність</a:t>
            </a:r>
            <a:r>
              <a:rPr lang="ru-RU" sz="2400" dirty="0"/>
              <a:t> </a:t>
            </a:r>
            <a:r>
              <a:rPr lang="ru-RU" sz="2400" dirty="0" err="1"/>
              <a:t>санітарних</a:t>
            </a:r>
            <a:r>
              <a:rPr lang="ru-RU" sz="2400" dirty="0"/>
              <a:t> норм того часу.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23413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ередньовіччя на тарілці_ гулянки, спиртне і Бог">
            <a:hlinkClick r:id="" action="ppaction://media"/>
            <a:extLst>
              <a:ext uri="{FF2B5EF4-FFF2-40B4-BE49-F238E27FC236}">
                <a16:creationId xmlns:a16="http://schemas.microsoft.com/office/drawing/2014/main" id="{E082F1A7-EBE5-E36E-03FE-A010E64900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7497" y="495560"/>
            <a:ext cx="9670760" cy="5440103"/>
          </a:xfrm>
        </p:spPr>
      </p:pic>
    </p:spTree>
    <p:extLst>
      <p:ext uri="{BB962C8B-B14F-4D97-AF65-F5344CB8AC3E}">
        <p14:creationId xmlns:p14="http://schemas.microsoft.com/office/powerpoint/2010/main" val="41379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CD336-2087-554E-3A36-498281BB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Новий</a:t>
            </a:r>
            <a:r>
              <a:rPr lang="ru-RU" dirty="0"/>
              <a:t> час (XVII–XVIII ст.)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546106-EA93-A03C-1858-890253D9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74" y="2270612"/>
            <a:ext cx="5136252" cy="41036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/>
              <a:t>У цей період у Європі з’являються кав’ярні, винні погреби тощо. Кава, чай та міцні алкогольні напої стають популярними. </a:t>
            </a:r>
          </a:p>
          <a:p>
            <a:pPr marL="0" indent="0">
              <a:buNone/>
            </a:pPr>
            <a:r>
              <a:rPr lang="uk-UA" dirty="0"/>
              <a:t>А у Франції та Англії вже формуються перші правила подачі напоїв і культура споживання.</a:t>
            </a:r>
          </a:p>
          <a:p>
            <a:pPr marL="0" indent="0">
              <a:buNone/>
            </a:pPr>
            <a:r>
              <a:rPr lang="uk-UA" b="1" dirty="0"/>
              <a:t>П</a:t>
            </a:r>
            <a:r>
              <a:rPr lang="uk-UA" dirty="0"/>
              <a:t>ерші лондонські кав’ярні називали «</a:t>
            </a:r>
            <a:r>
              <a:rPr lang="uk-UA" dirty="0" err="1"/>
              <a:t>пенсовими</a:t>
            </a:r>
            <a:r>
              <a:rPr lang="uk-UA" dirty="0"/>
              <a:t> університетами», адже за символічну плату відвідувач отримував напій і можливість інтелектуального спілкування.</a:t>
            </a:r>
          </a:p>
          <a:p>
            <a:endParaRPr lang="uk-UA" dirty="0"/>
          </a:p>
        </p:txBody>
      </p:sp>
      <p:pic>
        <p:nvPicPr>
          <p:cNvPr id="4" name="Рисунок 3" descr="Історія виникнення кав'ярень">
            <a:extLst>
              <a:ext uri="{FF2B5EF4-FFF2-40B4-BE49-F238E27FC236}">
                <a16:creationId xmlns:a16="http://schemas.microsoft.com/office/drawing/2014/main" id="{BEA7AD18-F1A8-90E7-E7ED-BA3D9CBB1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251" y="1993406"/>
            <a:ext cx="6429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8580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1763</TotalTime>
  <Words>1791</Words>
  <Application>Microsoft Office PowerPoint</Application>
  <PresentationFormat>Широкоэкранный</PresentationFormat>
  <Paragraphs>134</Paragraphs>
  <Slides>24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</vt:lpstr>
      <vt:lpstr>Берлин</vt:lpstr>
      <vt:lpstr>Тема1. Історія розвитку барної справи у світі та в Україні</vt:lpstr>
      <vt:lpstr>Презентация PowerPoint</vt:lpstr>
      <vt:lpstr>Історія барної справи тісно пов’язана з історією виробництва та споживання напоїв. Перші алкогольні напої з’явилися ще у період неоліту, коли люди навчилися ферментувати зерно, фрукти та мед.</vt:lpstr>
      <vt:lpstr>Презентация PowerPoint</vt:lpstr>
      <vt:lpstr>Антична Греція та Рим</vt:lpstr>
      <vt:lpstr>Відео реконструкція термополія. Знахідка була частково розкопана ще у 2019 році. Археологам відкрився об'єкт віком у дві тисячі років, раніше похований під багатометровим шаром попелу і вулканічних порід після виверження Везувію у 79 році нашої ери. </vt:lpstr>
      <vt:lpstr>Середньовіччя </vt:lpstr>
      <vt:lpstr>Презентация PowerPoint</vt:lpstr>
      <vt:lpstr>Новий час (XVII–XVIII ст.)</vt:lpstr>
      <vt:lpstr>Батьківщина барів – Америка. Становлення барної справи у США</vt:lpstr>
      <vt:lpstr>Презентация PowerPoint</vt:lpstr>
      <vt:lpstr>Так термін «бар» замінив термін «салун», яке раніше використовувалося для визначення великих кафе, де подавали, в основному, напої.</vt:lpstr>
      <vt:lpstr>Легендарні бармени:</vt:lpstr>
      <vt:lpstr>13 травня 1806 р. - День народження «коктейлю»</vt:lpstr>
      <vt:lpstr>Існують, що найменше, дві версії походження слова  «Коктейль»: </vt:lpstr>
      <vt:lpstr>Історія барів</vt:lpstr>
      <vt:lpstr>Якщо раніше коктейлі були виключно американськими напоями, то наприкінці XIX і, особливо, на початку ХХ століття вони отримали світове визнання. </vt:lpstr>
      <vt:lpstr>Презентация PowerPoint</vt:lpstr>
      <vt:lpstr>Історія розвитку барної справи в Україні</vt:lpstr>
      <vt:lpstr>Презентация PowerPoint</vt:lpstr>
      <vt:lpstr>Порівняльна характеристика розвитку барної справи: світ та Україна</vt:lpstr>
      <vt:lpstr>Сучасні тенденції розвитку барної справи</vt:lpstr>
      <vt:lpstr>Як стати великим барменом і назавжди увійти в історію ІНСТРУКЦІЯ КОРИСТУВАЧА В 10 ПУНКТАХ  від легендарних барменів світу</vt:lpstr>
      <vt:lpstr>Практичне завдання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виникнення бару</dc:title>
  <dc:creator>Максим Самошин</dc:creator>
  <cp:lastModifiedBy>Анна Сидорук</cp:lastModifiedBy>
  <cp:revision>54</cp:revision>
  <dcterms:created xsi:type="dcterms:W3CDTF">2016-03-31T16:11:28Z</dcterms:created>
  <dcterms:modified xsi:type="dcterms:W3CDTF">2026-01-22T14:52:49Z</dcterms:modified>
</cp:coreProperties>
</file>