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8" r:id="rId4"/>
    <p:sldId id="271" r:id="rId5"/>
    <p:sldId id="274" r:id="rId6"/>
    <p:sldId id="259" r:id="rId7"/>
    <p:sldId id="260" r:id="rId8"/>
    <p:sldId id="269" r:id="rId9"/>
    <p:sldId id="270" r:id="rId10"/>
    <p:sldId id="279" r:id="rId11"/>
    <p:sldId id="262" r:id="rId12"/>
    <p:sldId id="289" r:id="rId13"/>
    <p:sldId id="261" r:id="rId14"/>
    <p:sldId id="290" r:id="rId15"/>
    <p:sldId id="264" r:id="rId16"/>
    <p:sldId id="285" r:id="rId17"/>
    <p:sldId id="286" r:id="rId18"/>
    <p:sldId id="263" r:id="rId19"/>
    <p:sldId id="278" r:id="rId20"/>
    <p:sldId id="287" r:id="rId21"/>
    <p:sldId id="282" r:id="rId22"/>
    <p:sldId id="288" r:id="rId23"/>
    <p:sldId id="283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pic>
        <p:nvPicPr>
          <p:cNvPr id="30" name="Picture 2" descr="C:\Users\Anna\Desktop\Чкан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40"/>
            <a:ext cx="2499827" cy="14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B1BC66-5DFE-45F1-A417-543FB946543A}" type="datetimeFigureOut">
              <a:rPr lang="uk-UA" smtClean="0"/>
              <a:t>01.10.2021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5" y="5444408"/>
            <a:ext cx="25003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266429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Тема 4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i="1" dirty="0" smtClean="0"/>
              <a:t>Управління витратами підприємства</a:t>
            </a:r>
            <a:endParaRPr lang="uk-UA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Чкан </a:t>
            </a:r>
            <a:r>
              <a:rPr lang="uk-UA" dirty="0" err="1" smtClean="0"/>
              <a:t>А.С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Завдання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208912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Витрати </a:t>
            </a:r>
            <a:r>
              <a:rPr lang="uk-UA" dirty="0"/>
              <a:t>по водопровідному підприємству за </a:t>
            </a:r>
            <a:r>
              <a:rPr lang="uk-UA" dirty="0" err="1"/>
              <a:t>рiк</a:t>
            </a:r>
            <a:r>
              <a:rPr lang="uk-UA" dirty="0"/>
              <a:t> становили: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електроенергія                                     </a:t>
            </a:r>
            <a:r>
              <a:rPr lang="uk-UA" dirty="0" smtClean="0"/>
              <a:t>71003 </a:t>
            </a:r>
            <a:r>
              <a:rPr lang="uk-UA" dirty="0" err="1" smtClean="0"/>
              <a:t>тис.грн</a:t>
            </a:r>
            <a:r>
              <a:rPr lang="uk-UA" dirty="0"/>
              <a:t>;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матеріали на підготовку води           </a:t>
            </a:r>
            <a:r>
              <a:rPr lang="uk-UA" dirty="0" smtClean="0"/>
              <a:t>  </a:t>
            </a:r>
            <a:r>
              <a:rPr lang="uk-UA" dirty="0"/>
              <a:t>3461, 0 </a:t>
            </a:r>
            <a:r>
              <a:rPr lang="uk-UA" dirty="0" err="1" smtClean="0"/>
              <a:t>тис.грн</a:t>
            </a:r>
            <a:r>
              <a:rPr lang="uk-UA" dirty="0"/>
              <a:t>;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ФОП </a:t>
            </a:r>
            <a:r>
              <a:rPr lang="uk-UA" dirty="0" err="1"/>
              <a:t>ПВП</a:t>
            </a:r>
            <a:r>
              <a:rPr lang="uk-UA" dirty="0"/>
              <a:t>                                            </a:t>
            </a:r>
            <a:r>
              <a:rPr lang="uk-UA" dirty="0" smtClean="0"/>
              <a:t> </a:t>
            </a:r>
            <a:r>
              <a:rPr lang="uk-UA" dirty="0"/>
              <a:t>6269,0 </a:t>
            </a:r>
            <a:r>
              <a:rPr lang="uk-UA" dirty="0" err="1" smtClean="0"/>
              <a:t>тис.грн</a:t>
            </a:r>
            <a:r>
              <a:rPr lang="uk-UA" dirty="0"/>
              <a:t>;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нарахування  на </a:t>
            </a:r>
            <a:r>
              <a:rPr lang="uk-UA" dirty="0" err="1"/>
              <a:t>соцiальнi</a:t>
            </a:r>
            <a:r>
              <a:rPr lang="uk-UA" dirty="0"/>
              <a:t> заходи     </a:t>
            </a:r>
            <a:r>
              <a:rPr lang="uk-UA" dirty="0" smtClean="0"/>
              <a:t> </a:t>
            </a:r>
            <a:r>
              <a:rPr lang="uk-UA" dirty="0"/>
              <a:t>2427 </a:t>
            </a:r>
            <a:r>
              <a:rPr lang="uk-UA" dirty="0" err="1" smtClean="0"/>
              <a:t>тис.грн</a:t>
            </a:r>
            <a:r>
              <a:rPr lang="uk-UA" dirty="0"/>
              <a:t>;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амортизація                                          19449 </a:t>
            </a:r>
            <a:r>
              <a:rPr lang="uk-UA" dirty="0" err="1" smtClean="0"/>
              <a:t>тис.грн</a:t>
            </a:r>
            <a:r>
              <a:rPr lang="uk-UA" dirty="0"/>
              <a:t>;</a:t>
            </a:r>
          </a:p>
          <a:p>
            <a:pPr>
              <a:buFontTx/>
              <a:buChar char="-"/>
              <a:tabLst>
                <a:tab pos="442913" algn="l"/>
              </a:tabLst>
            </a:pPr>
            <a:r>
              <a:rPr lang="uk-UA" dirty="0" smtClean="0"/>
              <a:t>- загальновиробничі  </a:t>
            </a:r>
            <a:r>
              <a:rPr lang="uk-UA" dirty="0"/>
              <a:t>та </a:t>
            </a:r>
            <a:endParaRPr lang="uk-UA" dirty="0" smtClean="0"/>
          </a:p>
          <a:p>
            <a:pPr>
              <a:buFontTx/>
              <a:buChar char="-"/>
              <a:tabLst>
                <a:tab pos="442913" algn="l"/>
              </a:tabLst>
            </a:pPr>
            <a:r>
              <a:rPr lang="uk-UA" dirty="0" smtClean="0"/>
              <a:t>загальногосподарські </a:t>
            </a:r>
            <a:r>
              <a:rPr lang="uk-UA" dirty="0"/>
              <a:t>витрати </a:t>
            </a:r>
            <a:r>
              <a:rPr lang="uk-UA" dirty="0" smtClean="0"/>
              <a:t>              41278 </a:t>
            </a:r>
            <a:r>
              <a:rPr lang="uk-UA" dirty="0" err="1" smtClean="0"/>
              <a:t>тис.грн</a:t>
            </a:r>
            <a:r>
              <a:rPr lang="uk-UA" dirty="0"/>
              <a:t>.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обсяг реалізації води    </a:t>
            </a:r>
            <a:r>
              <a:rPr lang="uk-UA" dirty="0" smtClean="0"/>
              <a:t>                       201836 т.м</a:t>
            </a:r>
            <a:r>
              <a:rPr lang="uk-UA" baseline="30000" dirty="0" smtClean="0"/>
              <a:t>3</a:t>
            </a:r>
            <a:r>
              <a:rPr lang="uk-UA" dirty="0" smtClean="0"/>
              <a:t>. </a:t>
            </a:r>
            <a:endParaRPr lang="uk-UA" dirty="0"/>
          </a:p>
          <a:p>
            <a:pPr marL="0" indent="0">
              <a:buNone/>
              <a:tabLst>
                <a:tab pos="442913" algn="l"/>
              </a:tabLst>
            </a:pPr>
            <a:r>
              <a:rPr lang="uk-UA" dirty="0"/>
              <a:t>Визначити собівартість 1 </a:t>
            </a:r>
            <a:r>
              <a:rPr lang="uk-UA" dirty="0" smtClean="0"/>
              <a:t>м</a:t>
            </a:r>
            <a:r>
              <a:rPr lang="uk-UA" baseline="30000" dirty="0" smtClean="0"/>
              <a:t>3</a:t>
            </a:r>
            <a:r>
              <a:rPr lang="uk-UA" dirty="0" smtClean="0"/>
              <a:t>. </a:t>
            </a:r>
            <a:r>
              <a:rPr lang="uk-UA" dirty="0"/>
              <a:t>води,  що реалізується.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5301208"/>
            <a:ext cx="8208912" cy="86409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E8637"/>
              </a:buClr>
              <a:buFont typeface="Wingdings"/>
              <a:buNone/>
            </a:pPr>
            <a:r>
              <a:rPr lang="uk-UA" dirty="0" err="1" smtClean="0">
                <a:solidFill>
                  <a:prstClr val="black"/>
                </a:solidFill>
              </a:rPr>
              <a:t>ТС</a:t>
            </a:r>
            <a:r>
              <a:rPr lang="uk-UA" dirty="0" smtClean="0">
                <a:solidFill>
                  <a:prstClr val="black"/>
                </a:solidFill>
              </a:rPr>
              <a:t> = 143887 </a:t>
            </a:r>
            <a:r>
              <a:rPr lang="uk-UA" dirty="0" err="1" smtClean="0">
                <a:solidFill>
                  <a:prstClr val="black"/>
                </a:solidFill>
              </a:rPr>
              <a:t>тис.грн</a:t>
            </a:r>
            <a:r>
              <a:rPr lang="uk-UA" dirty="0" smtClean="0">
                <a:solidFill>
                  <a:prstClr val="black"/>
                </a:solidFill>
              </a:rPr>
              <a:t>.</a:t>
            </a:r>
          </a:p>
          <a:p>
            <a:pPr marL="0" indent="0" algn="ctr">
              <a:buClr>
                <a:srgbClr val="FE8637"/>
              </a:buClr>
              <a:buFont typeface="Wingdings"/>
              <a:buNone/>
            </a:pPr>
            <a:r>
              <a:rPr lang="uk-UA" dirty="0" err="1" smtClean="0">
                <a:solidFill>
                  <a:prstClr val="black"/>
                </a:solidFill>
              </a:rPr>
              <a:t>Сс</a:t>
            </a:r>
            <a:r>
              <a:rPr lang="uk-UA" dirty="0" smtClean="0">
                <a:solidFill>
                  <a:prstClr val="black"/>
                </a:solidFill>
              </a:rPr>
              <a:t> = 201836/143887= 1,4 грн.м</a:t>
            </a:r>
            <a:r>
              <a:rPr lang="uk-UA" baseline="30000" dirty="0" smtClean="0">
                <a:solidFill>
                  <a:prstClr val="black"/>
                </a:solidFill>
              </a:rPr>
              <a:t>3</a:t>
            </a:r>
            <a:r>
              <a:rPr lang="uk-UA" dirty="0" smtClean="0">
                <a:solidFill>
                  <a:prstClr val="black"/>
                </a:solidFill>
              </a:rPr>
              <a:t>. 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ВИТРАТИ</a:t>
            </a:r>
            <a:r>
              <a:rPr lang="ru-RU" sz="2000" b="1" dirty="0" smtClean="0">
                <a:solidFill>
                  <a:schemeClr val="tx1"/>
                </a:solidFill>
              </a:rPr>
              <a:t> НА ОПЛАТУ </a:t>
            </a:r>
            <a:r>
              <a:rPr lang="ru-RU" sz="2000" b="1" dirty="0" err="1" smtClean="0">
                <a:solidFill>
                  <a:schemeClr val="tx1"/>
                </a:solidFill>
              </a:rPr>
              <a:t>ПРАЦІ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cap="none" dirty="0" err="1" smtClean="0">
                <a:solidFill>
                  <a:schemeClr val="tx1"/>
                </a:solidFill>
              </a:rPr>
              <a:t>нарахована</a:t>
            </a:r>
            <a:r>
              <a:rPr lang="ru-RU" sz="2000" cap="none" dirty="0" smtClean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основна</a:t>
            </a:r>
            <a:r>
              <a:rPr lang="ru-RU" sz="2000" cap="none" dirty="0">
                <a:solidFill>
                  <a:schemeClr val="tx1"/>
                </a:solidFill>
              </a:rPr>
              <a:t>, </a:t>
            </a:r>
            <a:r>
              <a:rPr lang="ru-RU" sz="2000" cap="none" dirty="0" err="1">
                <a:solidFill>
                  <a:schemeClr val="tx1"/>
                </a:solidFill>
              </a:rPr>
              <a:t>додаткова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заробітна</a:t>
            </a:r>
            <a:r>
              <a:rPr lang="ru-RU" sz="2000" cap="none" dirty="0">
                <a:solidFill>
                  <a:schemeClr val="tx1"/>
                </a:solidFill>
              </a:rPr>
              <a:t> плата та </a:t>
            </a:r>
            <a:r>
              <a:rPr lang="ru-RU" sz="2000" cap="none" dirty="0" err="1">
                <a:solidFill>
                  <a:schemeClr val="tx1"/>
                </a:solidFill>
              </a:rPr>
              <a:t>інші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заохочувальні</a:t>
            </a:r>
            <a:r>
              <a:rPr lang="ru-RU" sz="2000" cap="none" dirty="0">
                <a:solidFill>
                  <a:schemeClr val="tx1"/>
                </a:solidFill>
              </a:rPr>
              <a:t> та </a:t>
            </a:r>
            <a:r>
              <a:rPr lang="ru-RU" sz="2000" cap="none" dirty="0" err="1">
                <a:solidFill>
                  <a:schemeClr val="tx1"/>
                </a:solidFill>
              </a:rPr>
              <a:t>компенсаційні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виплати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24936" cy="2880320"/>
          </a:xfrm>
        </p:spPr>
        <p:txBody>
          <a:bodyPr>
            <a:noAutofit/>
          </a:bodyPr>
          <a:lstStyle/>
          <a:p>
            <a:r>
              <a:rPr lang="uk-UA" sz="2000" dirty="0"/>
              <a:t>1) витрати на виплату основної і додаткової заробітної </a:t>
            </a:r>
            <a:r>
              <a:rPr lang="uk-UA" sz="2000" dirty="0" smtClean="0"/>
              <a:t>плати;</a:t>
            </a:r>
            <a:endParaRPr lang="uk-UA" sz="2000" dirty="0"/>
          </a:p>
          <a:p>
            <a:r>
              <a:rPr lang="uk-UA" sz="2000" dirty="0"/>
              <a:t>2) доплати, передбачені законодавством про працю, за невідпрацьований на виробництві (неявочний) </a:t>
            </a:r>
            <a:r>
              <a:rPr lang="uk-UA" sz="2000" dirty="0" smtClean="0"/>
              <a:t>час;</a:t>
            </a:r>
            <a:endParaRPr lang="uk-UA" sz="2000" dirty="0"/>
          </a:p>
          <a:p>
            <a:r>
              <a:rPr lang="uk-UA" sz="2000" dirty="0"/>
              <a:t>3) витрати, пов'язані з підготовкою (навчанням) і перепідготовкою кадрів;</a:t>
            </a:r>
          </a:p>
          <a:p>
            <a:r>
              <a:rPr lang="uk-UA" sz="2000" dirty="0" smtClean="0"/>
              <a:t>4</a:t>
            </a:r>
            <a:r>
              <a:rPr lang="uk-UA" sz="2000" dirty="0"/>
              <a:t>) виплати громадянам за виконання робіт, послуг, згідно з договорами цивільно-правового характеру;</a:t>
            </a:r>
          </a:p>
          <a:p>
            <a:r>
              <a:rPr lang="uk-UA" sz="2000" dirty="0"/>
              <a:t>5) виплата звільненим працівникам вихідної допомоги і середнього заробітку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6079" y="4365104"/>
            <a:ext cx="76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/>
              <a:t>В </a:t>
            </a:r>
            <a:r>
              <a:rPr lang="ru-RU" sz="1600" u="sng" dirty="0" err="1"/>
              <a:t>окремих</a:t>
            </a:r>
            <a:r>
              <a:rPr lang="ru-RU" sz="1600" u="sng" dirty="0"/>
              <a:t> </a:t>
            </a:r>
            <a:r>
              <a:rPr lang="ru-RU" sz="1600" u="sng" dirty="0" err="1"/>
              <a:t>галузях</a:t>
            </a:r>
            <a:r>
              <a:rPr lang="ru-RU" sz="1600" u="sng" dirty="0"/>
              <a:t> народного </a:t>
            </a:r>
            <a:r>
              <a:rPr lang="ru-RU" sz="1600" u="sng" dirty="0" err="1"/>
              <a:t>господарства</a:t>
            </a:r>
            <a:r>
              <a:rPr lang="ru-RU" sz="1600" u="sng" dirty="0"/>
              <a:t> до </a:t>
            </a:r>
            <a:r>
              <a:rPr lang="ru-RU" sz="1600" u="sng" dirty="0" err="1"/>
              <a:t>витрат</a:t>
            </a:r>
            <a:r>
              <a:rPr lang="ru-RU" sz="1600" u="sng" dirty="0"/>
              <a:t> на оплату </a:t>
            </a:r>
            <a:r>
              <a:rPr lang="ru-RU" sz="1600" u="sng" dirty="0" err="1"/>
              <a:t>праці</a:t>
            </a:r>
            <a:r>
              <a:rPr lang="ru-RU" sz="1600" u="sng" dirty="0"/>
              <a:t> (</a:t>
            </a:r>
            <a:r>
              <a:rPr lang="ru-RU" sz="1600" u="sng" dirty="0" err="1"/>
              <a:t>відповідно</a:t>
            </a:r>
            <a:r>
              <a:rPr lang="ru-RU" sz="1600" u="sng" dirty="0"/>
              <a:t> до </a:t>
            </a:r>
            <a:r>
              <a:rPr lang="ru-RU" sz="1600" u="sng" dirty="0" err="1"/>
              <a:t>законодавства</a:t>
            </a:r>
            <a:r>
              <a:rPr lang="ru-RU" sz="1600" u="sng" dirty="0"/>
              <a:t>) належать</a:t>
            </a:r>
            <a:r>
              <a:rPr lang="ru-RU" sz="1600" u="sng" dirty="0" smtClean="0"/>
              <a:t>:</a:t>
            </a:r>
          </a:p>
          <a:p>
            <a:pPr algn="ctr"/>
            <a:endParaRPr lang="ru-RU" sz="1600" u="sng" dirty="0"/>
          </a:p>
          <a:p>
            <a:r>
              <a:rPr lang="ru-RU" sz="1600" dirty="0"/>
              <a:t>•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безкоштовно</a:t>
            </a:r>
            <a:r>
              <a:rPr lang="ru-RU" sz="1600" dirty="0"/>
              <a:t> </a:t>
            </a:r>
            <a:r>
              <a:rPr lang="ru-RU" sz="1600" dirty="0" err="1"/>
              <a:t>наданих</a:t>
            </a:r>
            <a:r>
              <a:rPr lang="ru-RU" sz="1600" dirty="0"/>
              <a:t> </a:t>
            </a:r>
            <a:r>
              <a:rPr lang="ru-RU" sz="1600" dirty="0" err="1"/>
              <a:t>працівникам</a:t>
            </a:r>
            <a:r>
              <a:rPr lang="ru-RU" sz="1600" dirty="0"/>
              <a:t> </a:t>
            </a:r>
            <a:r>
              <a:rPr lang="ru-RU" sz="1600" dirty="0" err="1"/>
              <a:t>комунальних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r>
              <a:rPr lang="ru-RU" sz="1600" dirty="0"/>
              <a:t>, </a:t>
            </a:r>
            <a:r>
              <a:rPr lang="ru-RU" sz="1600" dirty="0" err="1"/>
              <a:t>продуктів</a:t>
            </a:r>
            <a:r>
              <a:rPr lang="ru-RU" sz="1600" dirty="0"/>
              <a:t> </a:t>
            </a:r>
            <a:r>
              <a:rPr lang="ru-RU" sz="1600" dirty="0" err="1"/>
              <a:t>харчування</a:t>
            </a:r>
            <a:r>
              <a:rPr lang="ru-RU" sz="1600" dirty="0"/>
              <a:t>, </a:t>
            </a:r>
            <a:r>
              <a:rPr lang="ru-RU" sz="1600" dirty="0" err="1"/>
              <a:t>витрати</a:t>
            </a:r>
            <a:r>
              <a:rPr lang="ru-RU" sz="1600" dirty="0"/>
              <a:t> на оплату </a:t>
            </a:r>
            <a:r>
              <a:rPr lang="ru-RU" sz="1600" dirty="0" err="1"/>
              <a:t>безкоштовно</a:t>
            </a:r>
            <a:r>
              <a:rPr lang="ru-RU" sz="1600" dirty="0"/>
              <a:t> </a:t>
            </a:r>
            <a:r>
              <a:rPr lang="ru-RU" sz="1600" dirty="0" err="1"/>
              <a:t>наданого</a:t>
            </a:r>
            <a:r>
              <a:rPr lang="ru-RU" sz="1600" dirty="0"/>
              <a:t> </a:t>
            </a:r>
            <a:r>
              <a:rPr lang="ru-RU" sz="1600" dirty="0" err="1"/>
              <a:t>працівникам</a:t>
            </a:r>
            <a:r>
              <a:rPr lang="ru-RU" sz="1600" dirty="0"/>
              <a:t> </a:t>
            </a:r>
            <a:r>
              <a:rPr lang="ru-RU" sz="1600" dirty="0" err="1"/>
              <a:t>підприємства</a:t>
            </a:r>
            <a:r>
              <a:rPr lang="ru-RU" sz="1600" dirty="0"/>
              <a:t> </a:t>
            </a:r>
            <a:r>
              <a:rPr lang="ru-RU" sz="1600" dirty="0" err="1" smtClean="0"/>
              <a:t>житла</a:t>
            </a:r>
            <a:r>
              <a:rPr lang="ru-RU" sz="1600" dirty="0" smtClean="0"/>
              <a:t>;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безкоштовно</a:t>
            </a:r>
            <a:r>
              <a:rPr lang="ru-RU" sz="1600" dirty="0"/>
              <a:t> </a:t>
            </a:r>
            <a:r>
              <a:rPr lang="ru-RU" sz="1600" dirty="0" err="1"/>
              <a:t>наданих</a:t>
            </a:r>
            <a:r>
              <a:rPr lang="ru-RU" sz="1600" dirty="0"/>
              <a:t> </a:t>
            </a:r>
            <a:r>
              <a:rPr lang="ru-RU" sz="1600" dirty="0" err="1" smtClean="0"/>
              <a:t>предметів</a:t>
            </a:r>
            <a:r>
              <a:rPr lang="ru-RU" sz="1600" dirty="0" smtClean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залишаються</a:t>
            </a:r>
            <a:r>
              <a:rPr lang="ru-RU" sz="1600" dirty="0"/>
              <a:t> в </a:t>
            </a:r>
            <a:r>
              <a:rPr lang="ru-RU" sz="1600" dirty="0" err="1"/>
              <a:t>особистому</a:t>
            </a:r>
            <a:r>
              <a:rPr lang="ru-RU" sz="1600" dirty="0"/>
              <a:t> </a:t>
            </a:r>
            <a:r>
              <a:rPr lang="ru-RU" sz="1600" dirty="0" err="1"/>
              <a:t>постійному</a:t>
            </a:r>
            <a:r>
              <a:rPr lang="ru-RU" sz="1600" dirty="0"/>
              <a:t> </a:t>
            </a:r>
            <a:r>
              <a:rPr lang="ru-RU" sz="1600" dirty="0" err="1"/>
              <a:t>користуванні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сума </a:t>
            </a:r>
            <a:r>
              <a:rPr lang="ru-RU" sz="1600" dirty="0" err="1"/>
              <a:t>пільг</a:t>
            </a:r>
            <a:r>
              <a:rPr lang="ru-RU" sz="1600" dirty="0"/>
              <a:t> у </a:t>
            </a:r>
            <a:r>
              <a:rPr lang="ru-RU" sz="1600" dirty="0" err="1"/>
              <a:t>зв'язку</a:t>
            </a:r>
            <a:r>
              <a:rPr lang="ru-RU" sz="1600" dirty="0"/>
              <a:t> з </a:t>
            </a:r>
            <a:r>
              <a:rPr lang="ru-RU" sz="1600" dirty="0" err="1"/>
              <a:t>продажем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за </a:t>
            </a:r>
            <a:r>
              <a:rPr lang="ru-RU" sz="1600" dirty="0" err="1"/>
              <a:t>зниженими</a:t>
            </a:r>
            <a:r>
              <a:rPr lang="ru-RU" sz="1600" dirty="0"/>
              <a:t> </a:t>
            </a:r>
            <a:r>
              <a:rPr lang="ru-RU" sz="1600" dirty="0" err="1" smtClean="0"/>
              <a:t>цінами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0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Як правильно оформити працівника | Управління Держпраці у Черкаській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128792" cy="36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8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інімальну зарплату планують підвищити до 7700 грн вже у 2022-му – міністр  фінансів – Новинар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48" y="-387424"/>
            <a:ext cx="9433048" cy="66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768" y="0"/>
            <a:ext cx="7467600" cy="1143000"/>
          </a:xfrm>
        </p:spPr>
        <p:txBody>
          <a:bodyPr/>
          <a:lstStyle/>
          <a:p>
            <a:pPr algn="ctr"/>
            <a:r>
              <a:rPr lang="uk-UA" dirty="0" err="1" smtClean="0"/>
              <a:t>Штрфи</a:t>
            </a:r>
            <a:r>
              <a:rPr lang="uk-UA" dirty="0" smtClean="0"/>
              <a:t> за порушення трудового законодавства 2021</a:t>
            </a:r>
            <a:endParaRPr lang="uk-UA" dirty="0"/>
          </a:p>
        </p:txBody>
      </p:sp>
      <p:pic>
        <p:nvPicPr>
          <p:cNvPr id="7170" name="Picture 2" descr="Штрафы Гоструда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2543"/>
            <a:ext cx="7920880" cy="58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872" cy="2957190"/>
          </a:xfrm>
        </p:spPr>
        <p:txBody>
          <a:bodyPr>
            <a:normAutofit/>
          </a:bodyPr>
          <a:lstStyle/>
          <a:p>
            <a:pPr algn="ctr" fontAlgn="base"/>
            <a:r>
              <a:rPr lang="uk-UA" b="1" dirty="0">
                <a:solidFill>
                  <a:schemeClr val="tx1"/>
                </a:solidFill>
              </a:rPr>
              <a:t>Приклад 1.</a:t>
            </a:r>
            <a:r>
              <a:rPr lang="uk-UA" dirty="0">
                <a:solidFill>
                  <a:schemeClr val="tx1"/>
                </a:solidFill>
              </a:rPr>
              <a:t> 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cap="none" dirty="0" smtClean="0">
                <a:solidFill>
                  <a:schemeClr val="tx1"/>
                </a:solidFill>
              </a:rPr>
              <a:t>Харченко </a:t>
            </a:r>
            <a:r>
              <a:rPr lang="uk-UA" cap="none" dirty="0" err="1">
                <a:solidFill>
                  <a:schemeClr val="tx1"/>
                </a:solidFill>
              </a:rPr>
              <a:t>Т.П</a:t>
            </a:r>
            <a:r>
              <a:rPr lang="uk-UA" cap="none" dirty="0">
                <a:solidFill>
                  <a:schemeClr val="tx1"/>
                </a:solidFill>
              </a:rPr>
              <a:t>. встановлено посадовий оклад 6</a:t>
            </a:r>
            <a:r>
              <a:rPr lang="uk-UA" cap="none" dirty="0" smtClean="0">
                <a:solidFill>
                  <a:schemeClr val="tx1"/>
                </a:solidFill>
              </a:rPr>
              <a:t>000 </a:t>
            </a:r>
            <a:r>
              <a:rPr lang="uk-UA" cap="none" dirty="0">
                <a:solidFill>
                  <a:schemeClr val="tx1"/>
                </a:solidFill>
              </a:rPr>
              <a:t>грн. та 40 годинний робочий тиждень. В січні </a:t>
            </a:r>
            <a:r>
              <a:rPr lang="uk-UA" cap="none" dirty="0" smtClean="0">
                <a:solidFill>
                  <a:schemeClr val="tx1"/>
                </a:solidFill>
              </a:rPr>
              <a:t>2021 </a:t>
            </a:r>
            <a:r>
              <a:rPr lang="uk-UA" cap="none" dirty="0">
                <a:solidFill>
                  <a:schemeClr val="tx1"/>
                </a:solidFill>
              </a:rPr>
              <a:t>року працівниця 2 дні перебувала у відпустці без збереження заробітної плати. </a:t>
            </a:r>
          </a:p>
        </p:txBody>
      </p:sp>
    </p:spTree>
    <p:extLst>
      <p:ext uri="{BB962C8B-B14F-4D97-AF65-F5344CB8AC3E}">
        <p14:creationId xmlns:p14="http://schemas.microsoft.com/office/powerpoint/2010/main" val="14878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Календар робочого часу — 2021. Податки &amp;amp; бухоблік, № 72, Вересень, 2020 |  F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0"/>
            <a:ext cx="9254966" cy="66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 smtClean="0"/>
              <a:t>РОЗВ</a:t>
            </a:r>
            <a:r>
              <a:rPr lang="en-US" b="1" dirty="0" smtClean="0"/>
              <a:t>’</a:t>
            </a:r>
            <a:r>
              <a:rPr lang="uk-UA" b="1" dirty="0" err="1" smtClean="0"/>
              <a:t>ЯЗОК</a:t>
            </a:r>
            <a:endParaRPr lang="uk-UA" b="1" dirty="0" smtClean="0"/>
          </a:p>
          <a:p>
            <a:pPr marL="0" indent="0" algn="ctr">
              <a:buNone/>
            </a:pPr>
            <a:r>
              <a:rPr lang="uk-UA" dirty="0" smtClean="0"/>
              <a:t>Середньоденна </a:t>
            </a:r>
            <a:r>
              <a:rPr lang="uk-UA" dirty="0"/>
              <a:t>заробітна плата становить:</a:t>
            </a:r>
            <a:br>
              <a:rPr lang="uk-UA" dirty="0"/>
            </a:br>
            <a:r>
              <a:rPr lang="uk-UA" dirty="0"/>
              <a:t>6</a:t>
            </a:r>
            <a:r>
              <a:rPr lang="uk-UA" dirty="0" smtClean="0"/>
              <a:t>000 </a:t>
            </a:r>
            <a:r>
              <a:rPr lang="uk-UA" dirty="0"/>
              <a:t>грн. : </a:t>
            </a:r>
            <a:r>
              <a:rPr lang="uk-UA" dirty="0" smtClean="0"/>
              <a:t>19 </a:t>
            </a:r>
            <a:r>
              <a:rPr lang="uk-UA" dirty="0"/>
              <a:t>днів = </a:t>
            </a:r>
            <a:r>
              <a:rPr lang="uk-UA" dirty="0" smtClean="0"/>
              <a:t>315,79 </a:t>
            </a:r>
            <a:r>
              <a:rPr lang="uk-UA" dirty="0"/>
              <a:t>грн.,</a:t>
            </a:r>
            <a:br>
              <a:rPr lang="uk-UA" dirty="0"/>
            </a:b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За </a:t>
            </a:r>
            <a:r>
              <a:rPr lang="uk-UA" dirty="0"/>
              <a:t>січень заробітна плата складе:</a:t>
            </a:r>
            <a:br>
              <a:rPr lang="uk-UA" dirty="0"/>
            </a:br>
            <a:r>
              <a:rPr lang="uk-UA" dirty="0" smtClean="0"/>
              <a:t>315,79 </a:t>
            </a:r>
            <a:r>
              <a:rPr lang="uk-UA" dirty="0"/>
              <a:t>* </a:t>
            </a:r>
            <a:r>
              <a:rPr lang="uk-UA" dirty="0" smtClean="0"/>
              <a:t>17 </a:t>
            </a:r>
            <a:r>
              <a:rPr lang="uk-UA" dirty="0"/>
              <a:t>днів = </a:t>
            </a:r>
            <a:r>
              <a:rPr lang="uk-UA" dirty="0" smtClean="0"/>
              <a:t>5368,42 </a:t>
            </a:r>
            <a:r>
              <a:rPr lang="uk-UA" dirty="0"/>
              <a:t>грн.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62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ВІДРАХУВАННЯ</a:t>
            </a:r>
            <a:r>
              <a:rPr lang="ru-RU" sz="2000" b="1" dirty="0" smtClean="0">
                <a:solidFill>
                  <a:schemeClr val="tx1"/>
                </a:solidFill>
              </a:rPr>
              <a:t> НА </a:t>
            </a:r>
            <a:r>
              <a:rPr lang="ru-RU" sz="2000" b="1" dirty="0" err="1" smtClean="0">
                <a:solidFill>
                  <a:schemeClr val="tx1"/>
                </a:solidFill>
              </a:rPr>
              <a:t>СОЦІАЛЬНІ</a:t>
            </a:r>
            <a:r>
              <a:rPr lang="ru-RU" sz="2000" b="1" dirty="0" smtClean="0">
                <a:solidFill>
                  <a:schemeClr val="tx1"/>
                </a:solidFill>
              </a:rPr>
              <a:t> ЗАХОДИ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cap="none" dirty="0" err="1" smtClean="0">
                <a:solidFill>
                  <a:schemeClr val="tx1"/>
                </a:solidFill>
              </a:rPr>
              <a:t>нарахування</a:t>
            </a:r>
            <a:r>
              <a:rPr lang="ru-RU" sz="2000" cap="none" dirty="0" smtClean="0">
                <a:solidFill>
                  <a:schemeClr val="tx1"/>
                </a:solidFill>
              </a:rPr>
              <a:t> </a:t>
            </a:r>
            <a:r>
              <a:rPr lang="ru-RU" sz="2000" cap="none" dirty="0">
                <a:solidFill>
                  <a:schemeClr val="tx1"/>
                </a:solidFill>
              </a:rPr>
              <a:t>на фонд оплати </a:t>
            </a:r>
            <a:r>
              <a:rPr lang="ru-RU" sz="2000" cap="none" dirty="0" err="1">
                <a:solidFill>
                  <a:schemeClr val="tx1"/>
                </a:solidFill>
              </a:rPr>
              <a:t>праці</a:t>
            </a:r>
            <a:r>
              <a:rPr lang="ru-RU" sz="2000" cap="none" dirty="0">
                <a:solidFill>
                  <a:schemeClr val="tx1"/>
                </a:solidFill>
              </a:rPr>
              <a:t> до </a:t>
            </a:r>
            <a:r>
              <a:rPr lang="ru-RU" sz="2000" cap="none" dirty="0" err="1">
                <a:solidFill>
                  <a:schemeClr val="tx1"/>
                </a:solidFill>
              </a:rPr>
              <a:t>спеціальних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фондів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2376264"/>
          </a:xfrm>
        </p:spPr>
        <p:txBody>
          <a:bodyPr>
            <a:noAutofit/>
          </a:bodyPr>
          <a:lstStyle/>
          <a:p>
            <a:r>
              <a:rPr lang="uk-UA" sz="1800" dirty="0" smtClean="0"/>
              <a:t>податок на доходи фізичних осіб – 18%</a:t>
            </a:r>
          </a:p>
          <a:p>
            <a:r>
              <a:rPr lang="uk-UA" sz="1800" dirty="0" smtClean="0"/>
              <a:t>Військовий збір – 1,5%</a:t>
            </a:r>
          </a:p>
          <a:p>
            <a:r>
              <a:rPr lang="uk-UA" sz="1800" dirty="0" smtClean="0"/>
              <a:t>Відрахування у спеціальні фонди (профспілки тощо)</a:t>
            </a:r>
          </a:p>
          <a:p>
            <a:r>
              <a:rPr lang="uk-UA" sz="1800" dirty="0" smtClean="0"/>
              <a:t>Інші витрати</a:t>
            </a:r>
            <a:endParaRPr lang="uk-UA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24944"/>
            <a:ext cx="8363272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 smtClean="0"/>
              <a:t>Нарахування</a:t>
            </a:r>
            <a:r>
              <a:rPr lang="ru-RU" dirty="0" smtClean="0"/>
              <a:t> на </a:t>
            </a:r>
            <a:r>
              <a:rPr lang="ru-RU" dirty="0" err="1" smtClean="0"/>
              <a:t>заробітну</a:t>
            </a:r>
            <a:r>
              <a:rPr lang="ru-RU" dirty="0" smtClean="0"/>
              <a:t> плату</a:t>
            </a:r>
            <a:endParaRPr lang="uk-UA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1216" y="4029164"/>
            <a:ext cx="5256584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Wingdings"/>
              <a:buNone/>
            </a:pPr>
            <a:r>
              <a:rPr lang="uk-UA" b="1" dirty="0" smtClean="0"/>
              <a:t>Єдиний соціальний </a:t>
            </a:r>
            <a:r>
              <a:rPr lang="uk-UA" b="1" dirty="0" err="1" smtClean="0"/>
              <a:t>внесо</a:t>
            </a:r>
            <a:r>
              <a:rPr lang="ru-RU" b="1" dirty="0" smtClean="0"/>
              <a:t>к</a:t>
            </a:r>
            <a:endParaRPr lang="uk-UA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713784" y="408636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22%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605228"/>
            <a:ext cx="5858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!!!!! </a:t>
            </a:r>
          </a:p>
          <a:p>
            <a:pPr algn="ctr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якихось</a:t>
            </a:r>
            <a:r>
              <a:rPr lang="ru-RU" dirty="0"/>
              <a:t> причин </a:t>
            </a:r>
            <a:r>
              <a:rPr lang="ru-RU" dirty="0" err="1"/>
              <a:t>працівнику</a:t>
            </a:r>
            <a:r>
              <a:rPr lang="ru-RU" dirty="0"/>
              <a:t> </a:t>
            </a:r>
            <a:r>
              <a:rPr lang="ru-RU" dirty="0" err="1"/>
              <a:t>нараховано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плату в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, </a:t>
            </a:r>
            <a:r>
              <a:rPr lang="ru-RU" dirty="0" err="1"/>
              <a:t>роботодавець</a:t>
            </a:r>
            <a:r>
              <a:rPr lang="ru-RU" dirty="0"/>
              <a:t> повинен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</a:t>
            </a:r>
            <a:r>
              <a:rPr lang="ru-RU" dirty="0" err="1" smtClean="0"/>
              <a:t>ЄСВ</a:t>
            </a:r>
            <a:r>
              <a:rPr lang="ru-RU" dirty="0" smtClean="0"/>
              <a:t> в</a:t>
            </a:r>
            <a:r>
              <a:rPr lang="uk-UA" dirty="0" smtClean="0"/>
              <a:t>ід </a:t>
            </a:r>
            <a:r>
              <a:rPr lang="uk-UA" dirty="0" err="1" smtClean="0"/>
              <a:t>МЗП</a:t>
            </a:r>
            <a:r>
              <a:rPr lang="uk-UA" dirty="0" smtClean="0"/>
              <a:t> на даний період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40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Приклад </a:t>
            </a:r>
            <a:r>
              <a:rPr lang="ru-RU" b="1" dirty="0" err="1" smtClean="0"/>
              <a:t>розрахунку</a:t>
            </a:r>
            <a:r>
              <a:rPr lang="ru-RU" b="1" dirty="0" smtClean="0"/>
              <a:t> </a:t>
            </a:r>
            <a:r>
              <a:rPr lang="ru-RU" b="1" dirty="0" err="1" smtClean="0"/>
              <a:t>утримань</a:t>
            </a:r>
            <a:r>
              <a:rPr lang="ru-RU" b="1" dirty="0" smtClean="0"/>
              <a:t> та </a:t>
            </a:r>
            <a:r>
              <a:rPr lang="ru-RU" b="1" dirty="0" err="1" smtClean="0"/>
              <a:t>нарахувань</a:t>
            </a:r>
            <a:r>
              <a:rPr lang="ru-RU" b="1" dirty="0" smtClean="0"/>
              <a:t> з </a:t>
            </a:r>
            <a:r>
              <a:rPr lang="ru-RU" b="1" dirty="0" err="1" smtClean="0"/>
              <a:t>заробітної</a:t>
            </a:r>
            <a:r>
              <a:rPr lang="ru-RU" b="1" dirty="0" smtClean="0"/>
              <a:t> плати</a:t>
            </a:r>
            <a:endParaRPr lang="uk-UA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6727" y="1281754"/>
            <a:ext cx="7931224" cy="394744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"/>
              <a:buNone/>
            </a:pPr>
            <a:r>
              <a:rPr lang="uk-UA" sz="2000" dirty="0" smtClean="0"/>
              <a:t>Кравченко </a:t>
            </a:r>
            <a:r>
              <a:rPr lang="uk-UA" sz="2000" dirty="0" err="1" smtClean="0"/>
              <a:t>П.П</a:t>
            </a:r>
            <a:r>
              <a:rPr lang="uk-UA" sz="2000" dirty="0" smtClean="0"/>
              <a:t>. за січень було нараховано 6000 грн.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 smtClean="0"/>
              <a:t>З заробітної плати працівниці потрібно утримати: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 smtClean="0"/>
              <a:t>Розрахувати обсяги відрахувань та нарахувань з заробітної плати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 smtClean="0"/>
              <a:t>1) Військовий податок:</a:t>
            </a:r>
          </a:p>
          <a:p>
            <a:pPr marL="0" indent="0" algn="ctr" fontAlgn="base">
              <a:buFont typeface="Wingdings"/>
              <a:buNone/>
            </a:pPr>
            <a:r>
              <a:rPr lang="uk-UA" sz="2000" dirty="0" smtClean="0"/>
              <a:t>000 грн. * 1,5% = 90,00 грн.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 smtClean="0"/>
              <a:t>2) Податок на доходи фізичних осіб:</a:t>
            </a:r>
          </a:p>
          <a:p>
            <a:pPr marL="0" indent="0" algn="ctr" fontAlgn="base">
              <a:buFont typeface="Wingdings"/>
              <a:buNone/>
            </a:pPr>
            <a:r>
              <a:rPr lang="uk-UA" sz="2000" dirty="0"/>
              <a:t>6</a:t>
            </a:r>
            <a:r>
              <a:rPr lang="uk-UA" sz="2000" dirty="0" smtClean="0"/>
              <a:t>000 грн. * 18% = 1080,00 грн.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 smtClean="0"/>
              <a:t>3) Тобто на руки працівниця повинна отримати:</a:t>
            </a:r>
          </a:p>
          <a:p>
            <a:pPr marL="0" indent="0" algn="ctr" fontAlgn="base">
              <a:buFont typeface="Wingdings"/>
              <a:buNone/>
            </a:pPr>
            <a:r>
              <a:rPr lang="uk-UA" sz="2000" dirty="0"/>
              <a:t>6</a:t>
            </a:r>
            <a:r>
              <a:rPr lang="uk-UA" sz="2000" dirty="0" smtClean="0"/>
              <a:t>000 грн. – 90,00 грн. – 1080,00 грн. = 4830,00 грн.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052" y="5229200"/>
            <a:ext cx="793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dirty="0" smtClean="0"/>
              <a:t>4</a:t>
            </a:r>
            <a:r>
              <a:rPr lang="uk-UA" sz="2400" dirty="0"/>
              <a:t>) На заробітну плату потрібно нарахувати єдиний соціальний внесок (</a:t>
            </a:r>
            <a:r>
              <a:rPr lang="uk-UA" sz="2400" dirty="0" err="1"/>
              <a:t>ЄСВ</a:t>
            </a:r>
            <a:r>
              <a:rPr lang="uk-UA" sz="2400" dirty="0"/>
              <a:t>):</a:t>
            </a:r>
          </a:p>
          <a:p>
            <a:pPr algn="ctr" fontAlgn="base"/>
            <a:r>
              <a:rPr lang="uk-UA" sz="2400" dirty="0"/>
              <a:t>6</a:t>
            </a:r>
            <a:r>
              <a:rPr lang="uk-UA" sz="2400" dirty="0" smtClean="0"/>
              <a:t>000 </a:t>
            </a:r>
            <a:r>
              <a:rPr lang="uk-UA" sz="2400" dirty="0"/>
              <a:t>грн. *22% = </a:t>
            </a:r>
            <a:r>
              <a:rPr lang="uk-UA" sz="2400" dirty="0" smtClean="0"/>
              <a:t>1320,00 </a:t>
            </a:r>
            <a:r>
              <a:rPr lang="uk-UA" sz="2400" dirty="0"/>
              <a:t>грн.</a:t>
            </a:r>
          </a:p>
        </p:txBody>
      </p:sp>
    </p:spTree>
    <p:extLst>
      <p:ext uri="{BB962C8B-B14F-4D97-AF65-F5344CB8AC3E}">
        <p14:creationId xmlns:p14="http://schemas.microsoft.com/office/powerpoint/2010/main" val="20272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457200" y="1481329"/>
            <a:ext cx="8229600" cy="1083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Wingdings"/>
              <a:buNone/>
            </a:pPr>
            <a:r>
              <a:rPr lang="uk-UA" smtClean="0"/>
              <a:t>сума, на яку доходи перевищують пов</a:t>
            </a:r>
            <a:r>
              <a:rPr lang="en-US" smtClean="0"/>
              <a:t>’</a:t>
            </a:r>
            <a:r>
              <a:rPr lang="uk-UA" smtClean="0"/>
              <a:t>язані з ними витрати</a:t>
            </a:r>
            <a:endParaRPr lang="uk-UA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mtClean="0"/>
              <a:t>Прибуток</a:t>
            </a:r>
            <a:endParaRPr lang="uk-UA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57200" y="4653136"/>
            <a:ext cx="8229600" cy="1299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uk-UA" dirty="0" smtClean="0"/>
              <a:t>це та частина виручки, яка залишається після відшкодування всіх витрат на виробничу і комерційну діяльність підприємства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348880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</a:t>
            </a:r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5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tr-tc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6996" y="3429000"/>
            <a:ext cx="3727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nPR</a:t>
            </a:r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5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pr</a:t>
            </a:r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-t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3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На руки працівнику з мініма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25803"/>
            <a:ext cx="9577064" cy="29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27203" r="11502"/>
          <a:stretch/>
        </p:blipFill>
        <p:spPr bwMode="auto">
          <a:xfrm>
            <a:off x="251520" y="1312605"/>
            <a:ext cx="7638867" cy="237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7" b="71470"/>
          <a:stretch/>
        </p:blipFill>
        <p:spPr bwMode="auto">
          <a:xfrm>
            <a:off x="827584" y="382179"/>
            <a:ext cx="6606042" cy="9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9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582" y="188640"/>
            <a:ext cx="7467600" cy="652934"/>
          </a:xfrm>
        </p:spPr>
        <p:txBody>
          <a:bodyPr/>
          <a:lstStyle/>
          <a:p>
            <a:pPr algn="ctr"/>
            <a:r>
              <a:rPr lang="uk-UA" b="1" dirty="0"/>
              <a:t>Податкова соціальна пільга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712968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/>
              <a:t>застосовується</a:t>
            </a:r>
            <a:r>
              <a:rPr lang="ru-RU" sz="1800" dirty="0"/>
              <a:t> до доходу,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розмір</a:t>
            </a:r>
            <a:r>
              <a:rPr lang="ru-RU" sz="1800" dirty="0"/>
              <a:t> не </a:t>
            </a:r>
            <a:r>
              <a:rPr lang="ru-RU" sz="1800" dirty="0" err="1"/>
              <a:t>перевищує</a:t>
            </a:r>
            <a:r>
              <a:rPr lang="ru-RU" sz="1800" dirty="0"/>
              <a:t> </a:t>
            </a:r>
            <a:r>
              <a:rPr lang="ru-RU" sz="1800" dirty="0" err="1"/>
              <a:t>суми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дорівнює</a:t>
            </a:r>
            <a:r>
              <a:rPr lang="ru-RU" sz="1800" dirty="0"/>
              <a:t> </a:t>
            </a:r>
            <a:r>
              <a:rPr lang="ru-RU" sz="1800" dirty="0" err="1"/>
              <a:t>розміру</a:t>
            </a:r>
            <a:r>
              <a:rPr lang="ru-RU" sz="1800" dirty="0"/>
              <a:t> </a:t>
            </a:r>
            <a:r>
              <a:rPr lang="ru-RU" sz="1800" dirty="0" err="1"/>
              <a:t>місячного</a:t>
            </a:r>
            <a:r>
              <a:rPr lang="ru-RU" sz="1800" dirty="0"/>
              <a:t> </a:t>
            </a:r>
            <a:r>
              <a:rPr lang="ru-RU" sz="1800" dirty="0" err="1"/>
              <a:t>прожиткового</a:t>
            </a:r>
            <a:r>
              <a:rPr lang="ru-RU" sz="1800" dirty="0"/>
              <a:t> </a:t>
            </a:r>
            <a:r>
              <a:rPr lang="ru-RU" sz="1800" dirty="0" err="1" smtClean="0"/>
              <a:t>мінімуму</a:t>
            </a:r>
            <a:r>
              <a:rPr lang="ru-RU" sz="1800" dirty="0" smtClean="0"/>
              <a:t> (в 2021 – 2270 </a:t>
            </a:r>
            <a:r>
              <a:rPr lang="ru-RU" sz="1800" dirty="0" err="1" smtClean="0"/>
              <a:t>грн</a:t>
            </a:r>
            <a:r>
              <a:rPr lang="ru-RU" sz="1800" dirty="0" smtClean="0"/>
              <a:t>) </a:t>
            </a:r>
            <a:r>
              <a:rPr lang="ru-RU" sz="1800" dirty="0"/>
              <a:t>для </a:t>
            </a:r>
            <a:r>
              <a:rPr lang="ru-RU" sz="1800" dirty="0" err="1"/>
              <a:t>працездатних</a:t>
            </a:r>
            <a:r>
              <a:rPr lang="ru-RU" sz="1800" dirty="0"/>
              <a:t> </a:t>
            </a:r>
            <a:r>
              <a:rPr lang="ru-RU" sz="1800" dirty="0" err="1"/>
              <a:t>осіб</a:t>
            </a:r>
            <a:r>
              <a:rPr lang="ru-RU" sz="1800" dirty="0"/>
              <a:t>, </a:t>
            </a:r>
            <a:r>
              <a:rPr lang="ru-RU" sz="1800" dirty="0" err="1"/>
              <a:t>діючого</a:t>
            </a:r>
            <a:r>
              <a:rPr lang="ru-RU" sz="1800" dirty="0"/>
              <a:t> на 1 </a:t>
            </a:r>
            <a:r>
              <a:rPr lang="ru-RU" sz="1800" dirty="0" err="1"/>
              <a:t>січня</a:t>
            </a:r>
            <a:r>
              <a:rPr lang="ru-RU" sz="1800" dirty="0"/>
              <a:t> </a:t>
            </a:r>
            <a:r>
              <a:rPr lang="ru-RU" sz="1800" dirty="0" err="1"/>
              <a:t>звітного</a:t>
            </a:r>
            <a:r>
              <a:rPr lang="ru-RU" sz="1800" dirty="0"/>
              <a:t> </a:t>
            </a:r>
            <a:r>
              <a:rPr lang="ru-RU" sz="1800" dirty="0" err="1"/>
              <a:t>податкового</a:t>
            </a:r>
            <a:r>
              <a:rPr lang="ru-RU" sz="1800" dirty="0"/>
              <a:t> року, </a:t>
            </a:r>
            <a:r>
              <a:rPr lang="ru-RU" sz="1800" dirty="0" err="1"/>
              <a:t>помноженого</a:t>
            </a:r>
            <a:r>
              <a:rPr lang="ru-RU" sz="1800" dirty="0"/>
              <a:t> на 1,4 та </a:t>
            </a:r>
            <a:r>
              <a:rPr lang="ru-RU" sz="1800" dirty="0" err="1"/>
              <a:t>округленого</a:t>
            </a:r>
            <a:r>
              <a:rPr lang="ru-RU" sz="1800" dirty="0"/>
              <a:t> до </a:t>
            </a:r>
            <a:r>
              <a:rPr lang="ru-RU" sz="1800" dirty="0" err="1"/>
              <a:t>найближчих</a:t>
            </a:r>
            <a:r>
              <a:rPr lang="ru-RU" sz="1800" dirty="0"/>
              <a:t> 10 </a:t>
            </a:r>
            <a:r>
              <a:rPr lang="ru-RU" sz="1800" dirty="0" err="1" smtClean="0"/>
              <a:t>гривень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2270 </a:t>
            </a:r>
            <a:r>
              <a:rPr lang="ru-RU" sz="1800" dirty="0"/>
              <a:t>* 1,4 ≈ </a:t>
            </a:r>
            <a:r>
              <a:rPr lang="ru-RU" sz="1800" dirty="0" smtClean="0"/>
              <a:t>3180</a:t>
            </a:r>
            <a:r>
              <a:rPr lang="ru-RU" sz="1800" b="1" dirty="0" smtClean="0"/>
              <a:t> грн</a:t>
            </a:r>
            <a:r>
              <a:rPr lang="ru-RU" sz="1800" b="1" dirty="0"/>
              <a:t>.</a:t>
            </a: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endParaRPr lang="uk-UA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/>
          <a:stretch/>
        </p:blipFill>
        <p:spPr bwMode="auto">
          <a:xfrm>
            <a:off x="827584" y="2580968"/>
            <a:ext cx="7488832" cy="384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8737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/>
              <a:t>Кожен працівник, розмір доходів якого не перевищує 3180 гривень, має право на застосування загальної податкової соціальної пільги (далі – </a:t>
            </a:r>
            <a:r>
              <a:rPr lang="uk-UA" dirty="0" err="1"/>
              <a:t>ПСП</a:t>
            </a:r>
            <a:r>
              <a:rPr lang="uk-UA" dirty="0"/>
              <a:t>), розмір якої становить 50% розміру прожиткового мінімуму для працездатної особи.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В </a:t>
            </a:r>
            <a:r>
              <a:rPr lang="uk-UA" dirty="0"/>
              <a:t>2021 році пільга становить: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2270 </a:t>
            </a:r>
            <a:r>
              <a:rPr lang="uk-UA" dirty="0"/>
              <a:t>грн х 50% = </a:t>
            </a:r>
            <a:r>
              <a:rPr lang="uk-UA" b="1" dirty="0"/>
              <a:t>1135 грн.</a:t>
            </a:r>
            <a:r>
              <a:rPr lang="uk-UA" dirty="0"/>
              <a:t> 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Тобто</a:t>
            </a:r>
            <a:r>
              <a:rPr lang="uk-UA" dirty="0"/>
              <a:t>,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3180 </a:t>
            </a:r>
            <a:r>
              <a:rPr lang="uk-UA" dirty="0"/>
              <a:t>грн. (заробітна плата) – 1135 грн. (</a:t>
            </a:r>
            <a:r>
              <a:rPr lang="uk-UA" dirty="0" err="1"/>
              <a:t>ПСП</a:t>
            </a:r>
            <a:r>
              <a:rPr lang="uk-UA" dirty="0"/>
              <a:t>) = 2045 грн. –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саме </a:t>
            </a:r>
            <a:r>
              <a:rPr lang="uk-UA" dirty="0"/>
              <a:t>з цієї суми буде відраховуватись </a:t>
            </a:r>
            <a:r>
              <a:rPr lang="uk-UA" dirty="0" err="1"/>
              <a:t>ПДФО</a:t>
            </a:r>
            <a:r>
              <a:rPr lang="uk-UA" dirty="0"/>
              <a:t>.</a:t>
            </a:r>
          </a:p>
          <a:p>
            <a:pPr mar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980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Приклад </a:t>
            </a:r>
            <a:r>
              <a:rPr lang="ru-RU" b="1" dirty="0" err="1"/>
              <a:t>утримань</a:t>
            </a:r>
            <a:r>
              <a:rPr lang="ru-RU" b="1" dirty="0"/>
              <a:t> з </a:t>
            </a:r>
            <a:r>
              <a:rPr lang="ru-RU" b="1" dirty="0" err="1"/>
              <a:t>заробітної</a:t>
            </a:r>
            <a:r>
              <a:rPr lang="ru-RU" b="1" dirty="0"/>
              <a:t> плати з </a:t>
            </a:r>
            <a:r>
              <a:rPr lang="ru-RU" b="1" dirty="0" err="1"/>
              <a:t>застосуванням</a:t>
            </a:r>
            <a:r>
              <a:rPr lang="ru-RU" b="1" dirty="0"/>
              <a:t> </a:t>
            </a:r>
            <a:r>
              <a:rPr lang="ru-RU" b="1" dirty="0" err="1"/>
              <a:t>податкової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 smtClean="0"/>
              <a:t>пільги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568952" cy="514116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uk-UA" sz="1600" dirty="0" err="1"/>
              <a:t>Макеєвій</a:t>
            </a:r>
            <a:r>
              <a:rPr lang="uk-UA" sz="1600" dirty="0"/>
              <a:t> </a:t>
            </a:r>
            <a:r>
              <a:rPr lang="uk-UA" sz="1600" dirty="0" err="1"/>
              <a:t>О.П</a:t>
            </a:r>
            <a:r>
              <a:rPr lang="uk-UA" sz="1600" dirty="0"/>
              <a:t>. в січні </a:t>
            </a:r>
            <a:r>
              <a:rPr lang="uk-UA" sz="1600" dirty="0" smtClean="0"/>
              <a:t>2021 </a:t>
            </a:r>
            <a:r>
              <a:rPr lang="uk-UA" sz="1600" dirty="0"/>
              <a:t>року нараховано 6</a:t>
            </a:r>
            <a:r>
              <a:rPr lang="uk-UA" sz="1600" dirty="0" smtClean="0"/>
              <a:t>000 </a:t>
            </a:r>
            <a:r>
              <a:rPr lang="uk-UA" sz="1600" dirty="0"/>
              <a:t>грн. Жінка має двох дітей до 18 років та подала до бухгалтерії заяву на застосування </a:t>
            </a:r>
            <a:r>
              <a:rPr lang="uk-UA" sz="1600" dirty="0" err="1"/>
              <a:t>ПСП</a:t>
            </a:r>
            <a:r>
              <a:rPr lang="uk-UA" sz="1600" dirty="0"/>
              <a:t>. </a:t>
            </a:r>
            <a:endParaRPr lang="uk-UA" sz="1600" dirty="0" smtClean="0"/>
          </a:p>
          <a:p>
            <a:pPr marL="0" indent="0" algn="ctr" fontAlgn="base">
              <a:buNone/>
            </a:pPr>
            <a:r>
              <a:rPr lang="uk-UA" sz="1600" dirty="0" smtClean="0"/>
              <a:t>Граничний </a:t>
            </a:r>
            <a:r>
              <a:rPr lang="uk-UA" sz="1600" dirty="0"/>
              <a:t>доход, який дає право на застосування пільги становить:</a:t>
            </a:r>
          </a:p>
          <a:p>
            <a:pPr marL="0" indent="0" algn="ctr" fontAlgn="base">
              <a:buNone/>
            </a:pPr>
            <a:r>
              <a:rPr lang="uk-UA" sz="1600" dirty="0" smtClean="0"/>
              <a:t>3180 </a:t>
            </a:r>
            <a:r>
              <a:rPr lang="uk-UA" sz="1600" dirty="0"/>
              <a:t>грн. * 2 (кількість дітей) = </a:t>
            </a:r>
            <a:r>
              <a:rPr lang="uk-UA" sz="1600" dirty="0" smtClean="0"/>
              <a:t>6360 грн.</a:t>
            </a:r>
          </a:p>
          <a:p>
            <a:pPr marL="0" indent="0" algn="ctr" fontAlgn="base">
              <a:buNone/>
            </a:pPr>
            <a:r>
              <a:rPr lang="uk-UA" sz="1600" dirty="0" smtClean="0"/>
              <a:t>6000 грн </a:t>
            </a:r>
            <a:r>
              <a:rPr lang="en-US" sz="1600" dirty="0" smtClean="0"/>
              <a:t>&lt; </a:t>
            </a:r>
            <a:r>
              <a:rPr lang="uk-UA" sz="1600" dirty="0" smtClean="0"/>
              <a:t>6360</a:t>
            </a:r>
            <a:r>
              <a:rPr lang="en-US" sz="1600" dirty="0" smtClean="0"/>
              <a:t> </a:t>
            </a:r>
            <a:r>
              <a:rPr lang="uk-UA" sz="1600" dirty="0" smtClean="0"/>
              <a:t>грн</a:t>
            </a:r>
          </a:p>
          <a:p>
            <a:pPr marL="0" indent="0" algn="ctr" fontAlgn="base">
              <a:buNone/>
            </a:pPr>
            <a:r>
              <a:rPr lang="uk-UA" sz="1600" dirty="0" smtClean="0"/>
              <a:t>Отже </a:t>
            </a:r>
            <a:r>
              <a:rPr lang="uk-UA" sz="1600" dirty="0"/>
              <a:t>в січні жінка має право на пільгу в розмірі  </a:t>
            </a:r>
            <a:r>
              <a:rPr lang="uk-UA" sz="1600" dirty="0" smtClean="0"/>
              <a:t>2270 </a:t>
            </a:r>
            <a:r>
              <a:rPr lang="uk-UA" sz="1600" dirty="0"/>
              <a:t>грн. </a:t>
            </a:r>
            <a:r>
              <a:rPr lang="uk-UA" sz="1600" dirty="0" smtClean="0"/>
              <a:t>(1135 </a:t>
            </a:r>
            <a:r>
              <a:rPr lang="uk-UA" sz="1600" dirty="0"/>
              <a:t>* кількість дітей).</a:t>
            </a:r>
          </a:p>
          <a:p>
            <a:pPr marL="0" indent="0" algn="ctr" fontAlgn="base">
              <a:buNone/>
            </a:pPr>
            <a:r>
              <a:rPr lang="uk-UA" sz="1600" dirty="0"/>
              <a:t>Таким чином, податок на доходи фізичних осіб становить:</a:t>
            </a:r>
          </a:p>
          <a:p>
            <a:pPr marL="0" indent="0" algn="ctr" fontAlgn="base">
              <a:buNone/>
            </a:pPr>
            <a:r>
              <a:rPr lang="uk-UA" sz="1600" dirty="0" smtClean="0"/>
              <a:t>(6000 </a:t>
            </a:r>
            <a:r>
              <a:rPr lang="uk-UA" sz="1600" dirty="0"/>
              <a:t>грн. – </a:t>
            </a:r>
            <a:r>
              <a:rPr lang="uk-UA" sz="1600" dirty="0" smtClean="0"/>
              <a:t> 2270 </a:t>
            </a:r>
            <a:r>
              <a:rPr lang="uk-UA" sz="1600" dirty="0"/>
              <a:t>грн.)*18% = </a:t>
            </a:r>
            <a:r>
              <a:rPr lang="uk-UA" sz="1600" dirty="0" smtClean="0"/>
              <a:t>3730*18%=671,40 </a:t>
            </a:r>
            <a:r>
              <a:rPr lang="uk-UA" sz="1600" dirty="0"/>
              <a:t>грн.</a:t>
            </a:r>
          </a:p>
          <a:p>
            <a:pPr marL="0" indent="0" fontAlgn="base">
              <a:buNone/>
            </a:pPr>
            <a:r>
              <a:rPr lang="uk-UA" sz="1600" dirty="0"/>
              <a:t>Військовий збір:</a:t>
            </a:r>
          </a:p>
          <a:p>
            <a:pPr marL="0" indent="0" algn="ctr" fontAlgn="base">
              <a:buNone/>
            </a:pPr>
            <a:r>
              <a:rPr lang="uk-UA" sz="1600" dirty="0"/>
              <a:t>6</a:t>
            </a:r>
            <a:r>
              <a:rPr lang="uk-UA" sz="1600" dirty="0" smtClean="0"/>
              <a:t>000 </a:t>
            </a:r>
            <a:r>
              <a:rPr lang="uk-UA" sz="1600" dirty="0"/>
              <a:t>грн. * 1,5% = </a:t>
            </a:r>
            <a:r>
              <a:rPr lang="uk-UA" sz="1600" dirty="0" smtClean="0"/>
              <a:t>90 </a:t>
            </a:r>
            <a:r>
              <a:rPr lang="uk-UA" sz="1600" dirty="0"/>
              <a:t>грн</a:t>
            </a:r>
            <a:r>
              <a:rPr lang="uk-UA" sz="1600" dirty="0" smtClean="0"/>
              <a:t>.</a:t>
            </a:r>
          </a:p>
          <a:p>
            <a:pPr marL="0" indent="0" algn="ctr" fontAlgn="base">
              <a:buNone/>
            </a:pPr>
            <a:r>
              <a:rPr lang="uk-UA" sz="1600" dirty="0" smtClean="0"/>
              <a:t>Заробітна плата, що отримує працівниця</a:t>
            </a:r>
          </a:p>
          <a:p>
            <a:pPr marL="0" indent="0" algn="ctr" fontAlgn="base">
              <a:buNone/>
            </a:pPr>
            <a:r>
              <a:rPr lang="uk-UA" sz="1600" dirty="0"/>
              <a:t>6</a:t>
            </a:r>
            <a:r>
              <a:rPr lang="uk-UA" sz="1600" dirty="0" smtClean="0"/>
              <a:t>000 – 671,4 </a:t>
            </a:r>
            <a:r>
              <a:rPr lang="uk-UA" sz="1600" dirty="0"/>
              <a:t>– </a:t>
            </a:r>
            <a:r>
              <a:rPr lang="uk-UA" sz="1600" dirty="0" smtClean="0"/>
              <a:t>90 = 5239 грн</a:t>
            </a:r>
          </a:p>
          <a:p>
            <a:pPr marL="0" indent="0" algn="ctr" fontAlgn="base">
              <a:buNone/>
            </a:pPr>
            <a:r>
              <a:rPr lang="uk-UA" sz="1600" dirty="0" smtClean="0"/>
              <a:t>За умов відсутності </a:t>
            </a:r>
            <a:r>
              <a:rPr lang="uk-UA" sz="1600" dirty="0" err="1" smtClean="0"/>
              <a:t>ПСП</a:t>
            </a:r>
            <a:endParaRPr lang="uk-UA" sz="1600" dirty="0" smtClean="0"/>
          </a:p>
          <a:p>
            <a:pPr marL="0" indent="0" algn="ctr" fontAlgn="base">
              <a:buNone/>
            </a:pPr>
            <a:r>
              <a:rPr lang="uk-UA" sz="1600" dirty="0"/>
              <a:t>6000 грн. – 90,00 грн. – </a:t>
            </a:r>
            <a:r>
              <a:rPr lang="uk-UA" sz="1600" dirty="0" smtClean="0"/>
              <a:t>1080,00 </a:t>
            </a:r>
            <a:r>
              <a:rPr lang="uk-UA" sz="1600" dirty="0"/>
              <a:t>грн. = 4830,00 грн</a:t>
            </a:r>
            <a:r>
              <a:rPr lang="uk-UA" sz="1600" dirty="0" smtClean="0"/>
              <a:t>.</a:t>
            </a:r>
          </a:p>
          <a:p>
            <a:pPr marL="0" indent="0" algn="ctr" fontAlgn="base">
              <a:buNone/>
            </a:pPr>
            <a:endParaRPr lang="uk-UA" sz="1600" dirty="0"/>
          </a:p>
          <a:p>
            <a:pPr marL="0" indent="0" algn="ctr" fontAlgn="base">
              <a:buNone/>
            </a:pPr>
            <a:r>
              <a:rPr lang="uk-UA" sz="1600" dirty="0" smtClean="0"/>
              <a:t>Різниця 409 грн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7682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789040"/>
            <a:ext cx="746760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УПРАВЛІННЯ ВИТРАТАМИ</a:t>
            </a:r>
          </a:p>
          <a:p>
            <a:pPr marL="0" indent="0" algn="ctr">
              <a:buNone/>
            </a:pPr>
            <a:r>
              <a:rPr lang="uk-UA" dirty="0" smtClean="0"/>
              <a:t>це </a:t>
            </a:r>
            <a:r>
              <a:rPr lang="uk-UA" dirty="0"/>
              <a:t>процес цілеспрямованого формування витрат щодо їхніх видів, місць та носіїв за постійного контролю рівня витрат і стимулювання їхнього зниження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5576" y="692696"/>
            <a:ext cx="7467600" cy="273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ВИТРАТИ</a:t>
            </a:r>
          </a:p>
          <a:p>
            <a:pPr marL="0" indent="0" algn="ctr">
              <a:buNone/>
            </a:pPr>
            <a:r>
              <a:rPr lang="uk-UA" dirty="0" smtClean="0"/>
              <a:t>зменшення </a:t>
            </a:r>
            <a:r>
              <a:rPr lang="uk-UA" dirty="0"/>
              <a:t>економічних вигід у вигляді вибуття активів або збільшення зобов'язань, що призводять до зменшення власного капіталу підприємства (за винятком зменшення капіталу за рахунок його вилучення або розподілу між власниками)</a:t>
            </a:r>
          </a:p>
        </p:txBody>
      </p:sp>
    </p:spTree>
    <p:extLst>
      <p:ext uri="{BB962C8B-B14F-4D97-AF65-F5344CB8AC3E}">
        <p14:creationId xmlns:p14="http://schemas.microsoft.com/office/powerpoint/2010/main" val="40563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ЗМІННІ ВИТРАТИ</a:t>
            </a:r>
            <a:endParaRPr lang="uk-UA" sz="2000" dirty="0" smtClean="0"/>
          </a:p>
          <a:p>
            <a:pPr marL="0" indent="0" algn="ctr">
              <a:buNone/>
            </a:pPr>
            <a:r>
              <a:rPr lang="uk-UA" sz="2000" dirty="0" smtClean="0"/>
              <a:t>це </a:t>
            </a:r>
            <a:r>
              <a:rPr lang="uk-UA" sz="2000" dirty="0"/>
              <a:t>витрати, абсолютна величина яких зростає зі збільшенням обсягу випуску продукції і зменшується з його зниженням (витрати на сировину, матеріали, технологічне паливо і енергію, на оплату праці виробничого персоналу з відрахуваннями на соціальні заходи тощо);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077072"/>
            <a:ext cx="7467600" cy="2088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 smtClean="0"/>
              <a:t>ПОСТІЙНІ ВИТРАТИ</a:t>
            </a:r>
            <a:endParaRPr lang="uk-UA" sz="2000" dirty="0" smtClean="0"/>
          </a:p>
          <a:p>
            <a:pPr marL="0" indent="0" algn="ctr">
              <a:buNone/>
            </a:pPr>
            <a:r>
              <a:rPr lang="uk-UA" sz="2000" dirty="0" smtClean="0"/>
              <a:t>це </a:t>
            </a:r>
            <a:r>
              <a:rPr lang="uk-UA" sz="2000" dirty="0"/>
              <a:t>витрати, абсолютна величина яких зі збільшенням (зменшенням) обсягу випуску продукції істотно не змінюється (це витрати, пов'язані з обслуговуванням і управлінням виробництвом, а також витрати на забезпечення господарських потреб виробництва)</a:t>
            </a:r>
          </a:p>
        </p:txBody>
      </p:sp>
    </p:spTree>
    <p:extLst>
      <p:ext uri="{BB962C8B-B14F-4D97-AF65-F5344CB8AC3E}">
        <p14:creationId xmlns:p14="http://schemas.microsoft.com/office/powerpoint/2010/main" val="19755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5113636"/>
              </p:ext>
            </p:extLst>
          </p:nvPr>
        </p:nvGraphicFramePr>
        <p:xfrm>
          <a:off x="179512" y="1412776"/>
          <a:ext cx="8496943" cy="4323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622"/>
                <a:gridCol w="4691523"/>
                <a:gridCol w="1558482"/>
                <a:gridCol w="1474316"/>
              </a:tblGrid>
              <a:tr h="8064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 з/п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Найменування витрат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Постійні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Змінні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2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Відсотки за користування кредитом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43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Амортизаційні відрахування верстата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оплату праці економіста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паливо для технологічних цілей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Вартість півфабрикатів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Премія основних робітників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опалення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телефонні послуги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Придбання сировини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2714743"/>
              </p:ext>
            </p:extLst>
          </p:nvPr>
        </p:nvGraphicFramePr>
        <p:xfrm>
          <a:off x="179512" y="1412776"/>
          <a:ext cx="8496943" cy="4323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622"/>
                <a:gridCol w="4691523"/>
                <a:gridCol w="1558482"/>
                <a:gridCol w="1474316"/>
              </a:tblGrid>
              <a:tr h="8064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 з/п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Найменування витрат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Постійні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Змінні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2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Відсотки за користування кредитом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43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Амортизаційні відрахування верстата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оплату праці економіста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паливо для технологічних цілей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Вартість півфабрикатів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Премія основних робітників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опалення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телефонні послуги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Придбання сировини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8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Групування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за </a:t>
            </a:r>
            <a:r>
              <a:rPr lang="ru-RU" dirty="0" err="1"/>
              <a:t>економічними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 smtClean="0"/>
              <a:t>Матеріальні витрати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 smtClean="0"/>
              <a:t>Витрати на оплату праці</a:t>
            </a:r>
            <a:br>
              <a:rPr lang="uk-UA" dirty="0" smtClean="0"/>
            </a:br>
            <a:endParaRPr lang="uk-UA" dirty="0" smtClean="0"/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 smtClean="0"/>
              <a:t>Відрахування на соціальні заходи </a:t>
            </a:r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endParaRPr lang="uk-UA" dirty="0" smtClean="0"/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 smtClean="0"/>
              <a:t>Амортизація</a:t>
            </a:r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endParaRPr lang="uk-UA" dirty="0"/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 smtClean="0"/>
              <a:t>Інші операційні витрати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8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МАТЕРІАЛЬНІ ВИТРАТИ </a:t>
            </a:r>
            <a:r>
              <a:rPr lang="uk-UA" sz="2000" dirty="0">
                <a:solidFill>
                  <a:schemeClr val="tx1"/>
                </a:solidFill>
              </a:rPr>
              <a:t/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cap="none" dirty="0" err="1">
                <a:solidFill>
                  <a:schemeClr val="tx1"/>
                </a:solidFill>
              </a:rPr>
              <a:t>в</a:t>
            </a:r>
            <a:r>
              <a:rPr lang="uk-UA" sz="2000" cap="none" dirty="0" err="1" smtClean="0">
                <a:solidFill>
                  <a:schemeClr val="tx1"/>
                </a:solidFill>
              </a:rPr>
              <a:t>итрати</a:t>
            </a:r>
            <a:r>
              <a:rPr lang="uk-UA" sz="2000" cap="none" dirty="0" smtClean="0">
                <a:solidFill>
                  <a:schemeClr val="tx1"/>
                </a:solidFill>
              </a:rPr>
              <a:t> на сировину, матеріали, що використані в операційній діяльності підприємства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5328592"/>
          </a:xfrm>
        </p:spPr>
        <p:txBody>
          <a:bodyPr>
            <a:noAutofit/>
          </a:bodyPr>
          <a:lstStyle/>
          <a:p>
            <a:r>
              <a:rPr lang="uk-UA" sz="1800" dirty="0"/>
              <a:t>1) </a:t>
            </a:r>
            <a:r>
              <a:rPr lang="uk-UA" sz="1800" dirty="0" smtClean="0"/>
              <a:t>сировина </a:t>
            </a:r>
            <a:r>
              <a:rPr lang="uk-UA" sz="1800" dirty="0"/>
              <a:t>та матеріали, що придбаються у сторонніх підприємств і організацій і входять до складу вироблюваної продукції, утворюючи її основу, або є необхідним компонентом для виготовлення продукції (робіт, послуг);</a:t>
            </a:r>
          </a:p>
          <a:p>
            <a:r>
              <a:rPr lang="uk-UA" sz="1800" dirty="0"/>
              <a:t>2) покупні матеріали, що використовуються в процесі виробництва технологічного процесу і упаковування продукції;</a:t>
            </a:r>
          </a:p>
          <a:p>
            <a:r>
              <a:rPr lang="uk-UA" sz="1800" dirty="0"/>
              <a:t>3) покупні комплектуючі вироби і напівфабрикати, що підлягають монтажу або додатковій обробці на даному підприємстві;</a:t>
            </a:r>
          </a:p>
          <a:p>
            <a:r>
              <a:rPr lang="uk-UA" sz="1800" dirty="0"/>
              <a:t>4) роботи і послуги виробничого характеру, які виконуються сторонніми підприємствами або структурними підрозділами підприємства, що не належать до основного виду його діяльності;</a:t>
            </a:r>
          </a:p>
          <a:p>
            <a:r>
              <a:rPr lang="uk-UA" sz="1800" dirty="0"/>
              <a:t>5) витрати, пов'язані з використанням природної сировини;</a:t>
            </a:r>
          </a:p>
          <a:p>
            <a:r>
              <a:rPr lang="uk-UA" sz="1800" dirty="0"/>
              <a:t>6) придбане у сторонніх підприємств і організацій будь-яке паливо, що витрачається з технологічною метою;</a:t>
            </a:r>
          </a:p>
          <a:p>
            <a:r>
              <a:rPr lang="uk-UA" sz="1800" dirty="0"/>
              <a:t>7) придбана енергія всіх видів, що витрачається на технологічні, енергетичні, рухові та інші виробничі потреби підприємства;</a:t>
            </a:r>
          </a:p>
          <a:p>
            <a:r>
              <a:rPr lang="uk-UA" sz="1800" dirty="0"/>
              <a:t>8) втрати внаслідок нестачі матеріальних цінностей у межах норм природного убутку</a:t>
            </a:r>
          </a:p>
        </p:txBody>
      </p:sp>
    </p:spTree>
    <p:extLst>
      <p:ext uri="{BB962C8B-B14F-4D97-AF65-F5344CB8AC3E}">
        <p14:creationId xmlns:p14="http://schemas.microsoft.com/office/powerpoint/2010/main" val="18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err="1" smtClean="0"/>
              <a:t>АМОРТИЗАЦІЯ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cap="none" dirty="0" err="1" smtClean="0"/>
              <a:t>включається</a:t>
            </a:r>
            <a:r>
              <a:rPr lang="ru-RU" sz="2000" cap="none" dirty="0" smtClean="0"/>
              <a:t> </a:t>
            </a:r>
            <a:r>
              <a:rPr lang="ru-RU" sz="2000" cap="none" dirty="0"/>
              <a:t>сума </a:t>
            </a:r>
            <a:r>
              <a:rPr lang="ru-RU" sz="2000" cap="none" dirty="0" err="1"/>
              <a:t>нарахованої</a:t>
            </a:r>
            <a:r>
              <a:rPr lang="ru-RU" sz="2000" cap="none" dirty="0"/>
              <a:t> </a:t>
            </a:r>
            <a:r>
              <a:rPr lang="ru-RU" sz="2000" cap="none" dirty="0" err="1"/>
              <a:t>амортизації</a:t>
            </a:r>
            <a:r>
              <a:rPr lang="ru-RU" sz="2000" cap="none" dirty="0"/>
              <a:t> </a:t>
            </a:r>
            <a:r>
              <a:rPr lang="ru-RU" sz="2000" cap="none" dirty="0" err="1"/>
              <a:t>основних</a:t>
            </a:r>
            <a:r>
              <a:rPr lang="ru-RU" sz="2000" cap="none" dirty="0"/>
              <a:t> </a:t>
            </a:r>
            <a:r>
              <a:rPr lang="ru-RU" sz="2000" cap="none" dirty="0" err="1"/>
              <a:t>засобів</a:t>
            </a:r>
            <a:r>
              <a:rPr lang="ru-RU" sz="2000" cap="none" dirty="0"/>
              <a:t>, </a:t>
            </a:r>
            <a:r>
              <a:rPr lang="ru-RU" sz="2000" cap="none" dirty="0" err="1"/>
              <a:t>інших</a:t>
            </a:r>
            <a:r>
              <a:rPr lang="ru-RU" sz="2000" cap="none" dirty="0"/>
              <a:t> </a:t>
            </a:r>
            <a:r>
              <a:rPr lang="ru-RU" sz="2000" cap="none" dirty="0" err="1"/>
              <a:t>необоротних</a:t>
            </a:r>
            <a:r>
              <a:rPr lang="ru-RU" sz="2000" cap="none" dirty="0"/>
              <a:t> </a:t>
            </a:r>
            <a:r>
              <a:rPr lang="ru-RU" sz="2000" cap="none" dirty="0" err="1" smtClean="0"/>
              <a:t>матеріальних</a:t>
            </a:r>
            <a:r>
              <a:rPr lang="ru-RU" sz="2000" cap="none" dirty="0" smtClean="0"/>
              <a:t> </a:t>
            </a:r>
            <a:r>
              <a:rPr lang="ru-RU" sz="2000" cap="none" dirty="0" err="1"/>
              <a:t>активів</a:t>
            </a:r>
            <a:r>
              <a:rPr lang="ru-RU" sz="2000" cap="none" dirty="0"/>
              <a:t> та </a:t>
            </a:r>
            <a:r>
              <a:rPr lang="ru-RU" sz="2000" cap="none" dirty="0" err="1"/>
              <a:t>нематеріальних</a:t>
            </a:r>
            <a:r>
              <a:rPr lang="ru-RU" sz="2000" cap="none" dirty="0"/>
              <a:t> </a:t>
            </a:r>
            <a:r>
              <a:rPr lang="ru-RU" sz="2000" cap="none" dirty="0" err="1"/>
              <a:t>активів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6409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1) </a:t>
            </a:r>
            <a:r>
              <a:rPr lang="ru-RU" sz="1800" dirty="0" err="1"/>
              <a:t>витрати</a:t>
            </a:r>
            <a:r>
              <a:rPr lang="ru-RU" sz="1800" dirty="0"/>
              <a:t> на </a:t>
            </a:r>
            <a:r>
              <a:rPr lang="ru-RU" sz="1800" dirty="0" err="1"/>
              <a:t>повне</a:t>
            </a:r>
            <a:r>
              <a:rPr lang="ru-RU" sz="1800" dirty="0"/>
              <a:t> </a:t>
            </a:r>
            <a:r>
              <a:rPr lang="ru-RU" sz="1800" dirty="0" err="1"/>
              <a:t>відновлення</a:t>
            </a:r>
            <a:r>
              <a:rPr lang="ru-RU" sz="1800" dirty="0"/>
              <a:t>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фондів</a:t>
            </a:r>
            <a:r>
              <a:rPr lang="ru-RU" sz="1800" dirty="0"/>
              <a:t> та </a:t>
            </a:r>
            <a:r>
              <a:rPr lang="ru-RU" sz="1800" dirty="0" err="1"/>
              <a:t>капітальний</a:t>
            </a:r>
            <a:r>
              <a:rPr lang="ru-RU" sz="1800" dirty="0"/>
              <a:t> ремонт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</a:t>
            </a:r>
            <a:r>
              <a:rPr lang="ru-RU" sz="1800" dirty="0"/>
              <a:t>) </a:t>
            </a:r>
            <a:r>
              <a:rPr lang="ru-RU" sz="1800" dirty="0" err="1"/>
              <a:t>амортизаційні</a:t>
            </a:r>
            <a:r>
              <a:rPr lang="ru-RU" sz="1800" dirty="0"/>
              <a:t> </a:t>
            </a:r>
            <a:r>
              <a:rPr lang="ru-RU" sz="1800" dirty="0" err="1"/>
              <a:t>відрахування</a:t>
            </a:r>
            <a:r>
              <a:rPr lang="ru-RU" sz="1800" dirty="0"/>
              <a:t> на </a:t>
            </a:r>
            <a:r>
              <a:rPr lang="ru-RU" sz="1800" dirty="0" err="1"/>
              <a:t>надані</a:t>
            </a:r>
            <a:r>
              <a:rPr lang="ru-RU" sz="1800" dirty="0"/>
              <a:t> в </a:t>
            </a:r>
            <a:r>
              <a:rPr lang="ru-RU" sz="1800" dirty="0" err="1"/>
              <a:t>оперативну</a:t>
            </a:r>
            <a:r>
              <a:rPr lang="ru-RU" sz="1800" dirty="0"/>
              <a:t> </a:t>
            </a:r>
            <a:r>
              <a:rPr lang="ru-RU" sz="1800" dirty="0" err="1"/>
              <a:t>оренду</a:t>
            </a:r>
            <a:r>
              <a:rPr lang="ru-RU" sz="1800" dirty="0"/>
              <a:t> </a:t>
            </a:r>
            <a:r>
              <a:rPr lang="ru-RU" sz="1800" dirty="0" err="1"/>
              <a:t>основні</a:t>
            </a:r>
            <a:r>
              <a:rPr lang="ru-RU" sz="1800" dirty="0"/>
              <a:t> </a:t>
            </a:r>
            <a:r>
              <a:rPr lang="ru-RU" sz="1800" dirty="0" err="1"/>
              <a:t>фонди</a:t>
            </a:r>
            <a:r>
              <a:rPr lang="ru-RU" sz="1800" dirty="0"/>
              <a:t> (</a:t>
            </a:r>
            <a:r>
              <a:rPr lang="ru-RU" sz="1800" dirty="0" err="1"/>
              <a:t>крім</a:t>
            </a:r>
            <a:r>
              <a:rPr lang="ru-RU" sz="1800" dirty="0"/>
              <a:t> тих, </a:t>
            </a:r>
            <a:r>
              <a:rPr lang="ru-RU" sz="1800" dirty="0" err="1"/>
              <a:t>що</a:t>
            </a:r>
            <a:r>
              <a:rPr lang="ru-RU" sz="1800" dirty="0"/>
              <a:t> належать до </a:t>
            </a:r>
            <a:r>
              <a:rPr lang="ru-RU" sz="1800" dirty="0" err="1"/>
              <a:t>державної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)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3</a:t>
            </a:r>
            <a:r>
              <a:rPr lang="ru-RU" sz="1800" dirty="0"/>
              <a:t>) </a:t>
            </a:r>
            <a:r>
              <a:rPr lang="ru-RU" sz="1800" dirty="0" err="1"/>
              <a:t>амортизаційні</a:t>
            </a:r>
            <a:r>
              <a:rPr lang="ru-RU" sz="1800" dirty="0"/>
              <a:t> </a:t>
            </a:r>
            <a:r>
              <a:rPr lang="ru-RU" sz="1800" dirty="0" err="1"/>
              <a:t>відрахування</a:t>
            </a:r>
            <a:r>
              <a:rPr lang="ru-RU" sz="1800" dirty="0"/>
              <a:t> на </a:t>
            </a:r>
            <a:r>
              <a:rPr lang="ru-RU" sz="1800" dirty="0" err="1"/>
              <a:t>надані</a:t>
            </a:r>
            <a:r>
              <a:rPr lang="ru-RU" sz="1800" dirty="0"/>
              <a:t> у </a:t>
            </a:r>
            <a:r>
              <a:rPr lang="ru-RU" sz="1800" dirty="0" err="1"/>
              <a:t>фінансову</a:t>
            </a:r>
            <a:r>
              <a:rPr lang="ru-RU" sz="1800" dirty="0"/>
              <a:t> </a:t>
            </a:r>
            <a:r>
              <a:rPr lang="ru-RU" sz="1800" dirty="0" err="1"/>
              <a:t>оренду</a:t>
            </a:r>
            <a:r>
              <a:rPr lang="ru-RU" sz="1800" dirty="0"/>
              <a:t> </a:t>
            </a:r>
            <a:r>
              <a:rPr lang="ru-RU" sz="1800" dirty="0" err="1"/>
              <a:t>основні</a:t>
            </a:r>
            <a:r>
              <a:rPr lang="ru-RU" sz="1800" dirty="0"/>
              <a:t> </a:t>
            </a:r>
            <a:r>
              <a:rPr lang="ru-RU" sz="1800" dirty="0" err="1"/>
              <a:t>фонди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на </a:t>
            </a:r>
            <a:r>
              <a:rPr lang="ru-RU" sz="1800" dirty="0" err="1"/>
              <a:t>надані</a:t>
            </a:r>
            <a:r>
              <a:rPr lang="ru-RU" sz="1800" dirty="0"/>
              <a:t> в </a:t>
            </a:r>
            <a:r>
              <a:rPr lang="ru-RU" sz="1800" dirty="0" err="1"/>
              <a:t>оперативну</a:t>
            </a:r>
            <a:r>
              <a:rPr lang="ru-RU" sz="1800" dirty="0"/>
              <a:t> </a:t>
            </a:r>
            <a:r>
              <a:rPr lang="ru-RU" sz="1800" dirty="0" err="1"/>
              <a:t>оренду</a:t>
            </a:r>
            <a:r>
              <a:rPr lang="ru-RU" sz="1800" dirty="0"/>
              <a:t> </a:t>
            </a:r>
            <a:r>
              <a:rPr lang="ru-RU" sz="1800" dirty="0" err="1"/>
              <a:t>основні</a:t>
            </a:r>
            <a:r>
              <a:rPr lang="ru-RU" sz="1800" dirty="0"/>
              <a:t> </a:t>
            </a:r>
            <a:r>
              <a:rPr lang="ru-RU" sz="1800" dirty="0" err="1" smtClean="0"/>
              <a:t>фонди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4) </a:t>
            </a:r>
            <a:r>
              <a:rPr lang="ru-RU" sz="1800" dirty="0" err="1"/>
              <a:t>витрати</a:t>
            </a:r>
            <a:r>
              <a:rPr lang="ru-RU" sz="1800" dirty="0"/>
              <a:t> </a:t>
            </a:r>
            <a:r>
              <a:rPr lang="ru-RU" sz="1800" dirty="0" err="1"/>
              <a:t>орендаря</a:t>
            </a:r>
            <a:r>
              <a:rPr lang="ru-RU" sz="1800" dirty="0"/>
              <a:t> на </a:t>
            </a:r>
            <a:r>
              <a:rPr lang="ru-RU" sz="1800" dirty="0" err="1"/>
              <a:t>капітальний</a:t>
            </a:r>
            <a:r>
              <a:rPr lang="ru-RU" sz="1800" dirty="0"/>
              <a:t> ремонт </a:t>
            </a:r>
            <a:r>
              <a:rPr lang="ru-RU" sz="1800" dirty="0" err="1"/>
              <a:t>орендованих</a:t>
            </a:r>
            <a:r>
              <a:rPr lang="ru-RU" sz="1800" dirty="0"/>
              <a:t> </a:t>
            </a:r>
            <a:r>
              <a:rPr lang="ru-RU" sz="1800" dirty="0" err="1"/>
              <a:t>будівель</a:t>
            </a:r>
            <a:r>
              <a:rPr lang="ru-RU" sz="1800" dirty="0"/>
              <a:t> (</a:t>
            </a:r>
            <a:r>
              <a:rPr lang="ru-RU" sz="1800" dirty="0" err="1"/>
              <a:t>приміщень</a:t>
            </a:r>
            <a:r>
              <a:rPr lang="ru-RU" sz="1800" dirty="0"/>
              <a:t>) </a:t>
            </a:r>
            <a:r>
              <a:rPr lang="ru-RU" sz="1800" dirty="0" err="1" smtClean="0"/>
              <a:t>нежитлового</a:t>
            </a:r>
            <a:r>
              <a:rPr lang="ru-RU" sz="1800" dirty="0" smtClean="0"/>
              <a:t> </a:t>
            </a:r>
            <a:r>
              <a:rPr lang="ru-RU" sz="1800" dirty="0" err="1"/>
              <a:t>призначення</a:t>
            </a:r>
            <a:r>
              <a:rPr lang="ru-RU" sz="1800" dirty="0"/>
              <a:t> належать на </a:t>
            </a:r>
            <a:r>
              <a:rPr lang="ru-RU" sz="1800" dirty="0" err="1"/>
              <a:t>собівартість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 (</a:t>
            </a:r>
            <a:r>
              <a:rPr lang="ru-RU" sz="1800" dirty="0" err="1"/>
              <a:t>робіт</a:t>
            </a:r>
            <a:r>
              <a:rPr lang="ru-RU" sz="1800" dirty="0"/>
              <a:t>, </a:t>
            </a:r>
            <a:r>
              <a:rPr lang="ru-RU" sz="1800" dirty="0" err="1"/>
              <a:t>послуг</a:t>
            </a:r>
            <a:r>
              <a:rPr lang="ru-RU" sz="1800" dirty="0"/>
              <a:t>) </a:t>
            </a:r>
            <a:r>
              <a:rPr lang="ru-RU" sz="1800" dirty="0" err="1"/>
              <a:t>щомісяця</a:t>
            </a:r>
            <a:r>
              <a:rPr lang="ru-RU" sz="1800" dirty="0"/>
              <a:t> </a:t>
            </a:r>
            <a:r>
              <a:rPr lang="ru-RU" sz="1800" dirty="0" err="1"/>
              <a:t>рівними</a:t>
            </a:r>
            <a:r>
              <a:rPr lang="ru-RU" sz="1800" dirty="0"/>
              <a:t> </a:t>
            </a:r>
            <a:r>
              <a:rPr lang="ru-RU" sz="1800" dirty="0" err="1"/>
              <a:t>частками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строку </a:t>
            </a:r>
            <a:r>
              <a:rPr lang="ru-RU" sz="1800" dirty="0" err="1"/>
              <a:t>дії</a:t>
            </a:r>
            <a:r>
              <a:rPr lang="ru-RU" sz="1800" dirty="0"/>
              <a:t> договору </a:t>
            </a:r>
            <a:r>
              <a:rPr lang="ru-RU" sz="1800" dirty="0" err="1" smtClean="0"/>
              <a:t>оренди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5) </a:t>
            </a:r>
            <a:r>
              <a:rPr lang="ru-RU" sz="1800" dirty="0" err="1"/>
              <a:t>амортизаційні</a:t>
            </a:r>
            <a:r>
              <a:rPr lang="ru-RU" sz="1800" dirty="0"/>
              <a:t> </a:t>
            </a:r>
            <a:r>
              <a:rPr lang="ru-RU" sz="1800" dirty="0" err="1"/>
              <a:t>відрахування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вартості</a:t>
            </a:r>
            <a:r>
              <a:rPr lang="ru-RU" sz="1800" dirty="0"/>
              <a:t>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фондів</a:t>
            </a:r>
            <a:r>
              <a:rPr lang="ru-RU" sz="1800" dirty="0"/>
              <a:t> (</a:t>
            </a:r>
            <a:r>
              <a:rPr lang="ru-RU" sz="1800" dirty="0" err="1"/>
              <a:t>приміщень</a:t>
            </a:r>
            <a:r>
              <a:rPr lang="ru-RU" sz="1800" dirty="0"/>
              <a:t>),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надаються</a:t>
            </a:r>
            <a:r>
              <a:rPr lang="ru-RU" sz="1800" dirty="0"/>
              <a:t> </a:t>
            </a:r>
            <a:r>
              <a:rPr lang="ru-RU" sz="1800" dirty="0" err="1"/>
              <a:t>безоплатно</a:t>
            </a:r>
            <a:r>
              <a:rPr lang="ru-RU" sz="1800" dirty="0"/>
              <a:t> </a:t>
            </a:r>
            <a:r>
              <a:rPr lang="ru-RU" sz="1800" dirty="0" err="1"/>
              <a:t>підприємствам</a:t>
            </a:r>
            <a:r>
              <a:rPr lang="ru-RU" sz="1800" dirty="0"/>
              <a:t> </a:t>
            </a:r>
            <a:r>
              <a:rPr lang="ru-RU" sz="1800" dirty="0" err="1"/>
              <a:t>громадського</a:t>
            </a:r>
            <a:r>
              <a:rPr lang="ru-RU" sz="1800" dirty="0"/>
              <a:t> </a:t>
            </a:r>
            <a:r>
              <a:rPr lang="ru-RU" sz="1800" dirty="0" err="1"/>
              <a:t>харчування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використовуються</a:t>
            </a:r>
            <a:r>
              <a:rPr lang="ru-RU" sz="1800" dirty="0"/>
              <a:t> </a:t>
            </a:r>
            <a:r>
              <a:rPr lang="ru-RU" sz="1800" dirty="0" err="1"/>
              <a:t>підприємствами</a:t>
            </a:r>
            <a:r>
              <a:rPr lang="ru-RU" sz="1800" dirty="0"/>
              <a:t> </a:t>
            </a:r>
            <a:r>
              <a:rPr lang="ru-RU" sz="1800" dirty="0" err="1"/>
              <a:t>самостійно</a:t>
            </a:r>
            <a:r>
              <a:rPr lang="ru-RU" sz="1800" dirty="0"/>
              <a:t> для </a:t>
            </a:r>
            <a:r>
              <a:rPr lang="ru-RU" sz="1800" dirty="0" err="1"/>
              <a:t>обслуговування</a:t>
            </a:r>
            <a:r>
              <a:rPr lang="ru-RU" sz="1800" dirty="0"/>
              <a:t> </a:t>
            </a:r>
            <a:r>
              <a:rPr lang="ru-RU" sz="1800" dirty="0" err="1"/>
              <a:t>працівників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перебувають</a:t>
            </a:r>
            <a:r>
              <a:rPr lang="ru-RU" sz="1800" dirty="0"/>
              <a:t> з </a:t>
            </a:r>
            <a:r>
              <a:rPr lang="ru-RU" sz="1800" dirty="0" err="1"/>
              <a:t>підприємством</a:t>
            </a:r>
            <a:r>
              <a:rPr lang="ru-RU" sz="1800" dirty="0"/>
              <a:t> у </a:t>
            </a:r>
            <a:r>
              <a:rPr lang="ru-RU" sz="1800" dirty="0" err="1"/>
              <a:t>трудових</a:t>
            </a:r>
            <a:r>
              <a:rPr lang="ru-RU" sz="1800" dirty="0"/>
              <a:t> </a:t>
            </a:r>
            <a:r>
              <a:rPr lang="ru-RU" sz="1800" dirty="0" err="1"/>
              <a:t>відносинах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r>
              <a:rPr lang="ru-RU" sz="1800" dirty="0"/>
              <a:t>6) </a:t>
            </a:r>
            <a:r>
              <a:rPr lang="ru-RU" sz="1800" dirty="0" err="1"/>
              <a:t>витрати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зносом</a:t>
            </a:r>
            <a:r>
              <a:rPr lang="ru-RU" sz="1800" dirty="0"/>
              <a:t> </a:t>
            </a:r>
            <a:r>
              <a:rPr lang="ru-RU" sz="1800" dirty="0" err="1"/>
              <a:t>нематеріальних</a:t>
            </a:r>
            <a:r>
              <a:rPr lang="ru-RU" sz="1800" dirty="0"/>
              <a:t> </a:t>
            </a:r>
            <a:r>
              <a:rPr lang="ru-RU" sz="1800" dirty="0" err="1"/>
              <a:t>активів</a:t>
            </a:r>
            <a:r>
              <a:rPr lang="ru-RU" sz="1800" dirty="0"/>
              <a:t>, у </a:t>
            </a:r>
            <a:r>
              <a:rPr lang="ru-RU" sz="1800" dirty="0" err="1"/>
              <a:t>сумі</a:t>
            </a:r>
            <a:r>
              <a:rPr lang="ru-RU" sz="1800" dirty="0"/>
              <a:t> </a:t>
            </a:r>
            <a:r>
              <a:rPr lang="ru-RU" sz="1800" dirty="0" err="1"/>
              <a:t>амортизаційних</a:t>
            </a:r>
            <a:r>
              <a:rPr lang="ru-RU" sz="1800" dirty="0"/>
              <a:t> </a:t>
            </a:r>
            <a:r>
              <a:rPr lang="ru-RU" sz="1800" dirty="0" err="1"/>
              <a:t>відрахувань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визначаються</a:t>
            </a:r>
            <a:r>
              <a:rPr lang="ru-RU" sz="1800" dirty="0"/>
              <a:t> </a:t>
            </a:r>
            <a:r>
              <a:rPr lang="ru-RU" sz="1800" dirty="0" err="1"/>
              <a:t>щомісяця</a:t>
            </a:r>
            <a:r>
              <a:rPr lang="ru-RU" sz="1800" dirty="0"/>
              <a:t> за нормами, </a:t>
            </a:r>
            <a:r>
              <a:rPr lang="ru-RU" sz="1800" dirty="0" err="1"/>
              <a:t>розрахованими</a:t>
            </a:r>
            <a:r>
              <a:rPr lang="ru-RU" sz="1800" dirty="0"/>
              <a:t> </a:t>
            </a:r>
            <a:r>
              <a:rPr lang="ru-RU" sz="1800" dirty="0" err="1"/>
              <a:t>виходячи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первинної</a:t>
            </a:r>
            <a:r>
              <a:rPr lang="ru-RU" sz="1800" dirty="0"/>
              <a:t> </a:t>
            </a:r>
            <a:r>
              <a:rPr lang="ru-RU" sz="1800" dirty="0" err="1"/>
              <a:t>вартості</a:t>
            </a:r>
            <a:r>
              <a:rPr lang="ru-RU" sz="1800" dirty="0"/>
              <a:t> та строку </a:t>
            </a:r>
            <a:r>
              <a:rPr lang="ru-RU" sz="1800" dirty="0" err="1"/>
              <a:t>корисного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, але не </a:t>
            </a:r>
            <a:r>
              <a:rPr lang="ru-RU" sz="1800" dirty="0" err="1"/>
              <a:t>більше</a:t>
            </a:r>
            <a:r>
              <a:rPr lang="ru-RU" sz="1800" dirty="0"/>
              <a:t> десяти </a:t>
            </a:r>
            <a:r>
              <a:rPr lang="ru-RU" sz="1800" dirty="0" err="1"/>
              <a:t>років</a:t>
            </a:r>
            <a:r>
              <a:rPr lang="ru-RU" sz="1800" dirty="0"/>
              <a:t> </a:t>
            </a:r>
            <a:r>
              <a:rPr lang="ru-RU" sz="1800" dirty="0" err="1"/>
              <a:t>безперервної</a:t>
            </a:r>
            <a:r>
              <a:rPr lang="ru-RU" sz="1800" dirty="0"/>
              <a:t> </a:t>
            </a:r>
            <a:r>
              <a:rPr lang="ru-RU" sz="1800" dirty="0" err="1"/>
              <a:t>експлуатації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строку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підприємства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434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408"/>
            <a:ext cx="849694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ВИТРАТИ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cap="none" dirty="0" err="1" smtClean="0"/>
              <a:t>включається</a:t>
            </a:r>
            <a:r>
              <a:rPr lang="ru-RU" sz="2000" cap="none" dirty="0" smtClean="0"/>
              <a:t> </a:t>
            </a:r>
            <a:r>
              <a:rPr lang="ru-RU" sz="2000" cap="none" dirty="0"/>
              <a:t>сума </a:t>
            </a:r>
            <a:r>
              <a:rPr lang="ru-RU" sz="2000" cap="none" dirty="0" err="1"/>
              <a:t>нарахованої</a:t>
            </a:r>
            <a:r>
              <a:rPr lang="ru-RU" sz="2000" cap="none" dirty="0"/>
              <a:t> </a:t>
            </a:r>
            <a:r>
              <a:rPr lang="ru-RU" sz="2000" cap="none" dirty="0" err="1"/>
              <a:t>амортизації</a:t>
            </a:r>
            <a:r>
              <a:rPr lang="ru-RU" sz="2000" cap="none" dirty="0"/>
              <a:t> </a:t>
            </a:r>
            <a:r>
              <a:rPr lang="ru-RU" sz="2000" cap="none" dirty="0" err="1"/>
              <a:t>основних</a:t>
            </a:r>
            <a:r>
              <a:rPr lang="ru-RU" sz="2000" cap="none" dirty="0"/>
              <a:t> </a:t>
            </a:r>
            <a:r>
              <a:rPr lang="ru-RU" sz="2000" cap="none" dirty="0" err="1"/>
              <a:t>засобів</a:t>
            </a:r>
            <a:r>
              <a:rPr lang="ru-RU" sz="2000" cap="none" dirty="0"/>
              <a:t>, </a:t>
            </a:r>
            <a:r>
              <a:rPr lang="ru-RU" sz="2000" cap="none" dirty="0" err="1"/>
              <a:t>інших</a:t>
            </a:r>
            <a:r>
              <a:rPr lang="ru-RU" sz="2000" cap="none" dirty="0"/>
              <a:t> </a:t>
            </a:r>
            <a:r>
              <a:rPr lang="ru-RU" sz="2000" cap="none" dirty="0" err="1"/>
              <a:t>необоротних</a:t>
            </a:r>
            <a:r>
              <a:rPr lang="ru-RU" sz="2000" cap="none" dirty="0"/>
              <a:t> </a:t>
            </a:r>
            <a:r>
              <a:rPr lang="ru-RU" sz="2000" cap="none" dirty="0" err="1" smtClean="0"/>
              <a:t>матеріальних</a:t>
            </a:r>
            <a:r>
              <a:rPr lang="ru-RU" sz="2000" cap="none" dirty="0" smtClean="0"/>
              <a:t> </a:t>
            </a:r>
            <a:r>
              <a:rPr lang="ru-RU" sz="2000" cap="none" dirty="0" err="1"/>
              <a:t>активів</a:t>
            </a:r>
            <a:r>
              <a:rPr lang="ru-RU" sz="2000" cap="none" dirty="0"/>
              <a:t> та </a:t>
            </a:r>
            <a:r>
              <a:rPr lang="ru-RU" sz="2000" cap="none" dirty="0" err="1"/>
              <a:t>нематеріальних</a:t>
            </a:r>
            <a:r>
              <a:rPr lang="ru-RU" sz="2000" cap="none" dirty="0"/>
              <a:t> </a:t>
            </a:r>
            <a:r>
              <a:rPr lang="ru-RU" sz="2000" cap="none" dirty="0" err="1"/>
              <a:t>активів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62" y="1052736"/>
            <a:ext cx="913883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700" dirty="0"/>
              <a:t>1) витрати, пов'язані з управлінням </a:t>
            </a:r>
            <a:r>
              <a:rPr lang="uk-UA" sz="1700" dirty="0" smtClean="0"/>
              <a:t>виробництвом, </a:t>
            </a:r>
            <a:r>
              <a:rPr lang="uk-UA" sz="1700" dirty="0"/>
              <a:t>службові </a:t>
            </a:r>
            <a:r>
              <a:rPr lang="uk-UA" sz="1700" dirty="0" smtClean="0"/>
              <a:t>відрядження, консультаційні </a:t>
            </a:r>
            <a:r>
              <a:rPr lang="uk-UA" sz="1700" dirty="0"/>
              <a:t>та </a:t>
            </a:r>
            <a:r>
              <a:rPr lang="uk-UA" sz="1700" dirty="0" smtClean="0"/>
              <a:t>інформаційні послуги, аудиторські перевірки, сертифікація продукції;</a:t>
            </a:r>
            <a:endParaRPr lang="uk-UA" sz="1700" dirty="0"/>
          </a:p>
          <a:p>
            <a:pPr marL="0" indent="0">
              <a:buNone/>
            </a:pPr>
            <a:r>
              <a:rPr lang="uk-UA" sz="1700" dirty="0" smtClean="0"/>
              <a:t>2</a:t>
            </a:r>
            <a:r>
              <a:rPr lang="uk-UA" sz="1700" dirty="0"/>
              <a:t>) витрати на перевезення працівників до місця роботи і назад у напрямках, що не обслуговуються пасажирським транспортом загального </a:t>
            </a:r>
            <a:r>
              <a:rPr lang="uk-UA" sz="1700" dirty="0" smtClean="0"/>
              <a:t>користування;</a:t>
            </a:r>
          </a:p>
          <a:p>
            <a:pPr marL="0" indent="0">
              <a:buNone/>
            </a:pPr>
            <a:r>
              <a:rPr lang="uk-UA" sz="1700" dirty="0"/>
              <a:t>3) додаткові витрати, пов'язані з виконанням робіт вахтовим </a:t>
            </a:r>
            <a:r>
              <a:rPr lang="uk-UA" sz="1700" dirty="0" smtClean="0"/>
              <a:t>методом;</a:t>
            </a:r>
            <a:endParaRPr lang="uk-UA" sz="1700" dirty="0"/>
          </a:p>
          <a:p>
            <a:pPr marL="0" indent="0">
              <a:buNone/>
            </a:pPr>
            <a:r>
              <a:rPr lang="uk-UA" sz="1700" dirty="0"/>
              <a:t>4) платежі з обов'язкового страхування </a:t>
            </a:r>
            <a:r>
              <a:rPr lang="uk-UA" sz="1700" dirty="0" smtClean="0"/>
              <a:t>майна, окремих </a:t>
            </a:r>
            <a:r>
              <a:rPr lang="uk-UA" sz="1700" dirty="0"/>
              <a:t>категорій </a:t>
            </a:r>
            <a:r>
              <a:rPr lang="uk-UA" sz="1700" dirty="0" smtClean="0"/>
              <a:t>працівників;</a:t>
            </a:r>
            <a:endParaRPr lang="uk-UA" sz="1700" dirty="0"/>
          </a:p>
          <a:p>
            <a:pPr marL="0" indent="0">
              <a:buNone/>
            </a:pPr>
            <a:r>
              <a:rPr lang="uk-UA" sz="1700" dirty="0"/>
              <a:t>5) </a:t>
            </a:r>
            <a:r>
              <a:rPr lang="uk-UA" sz="1700" dirty="0" smtClean="0"/>
              <a:t>витрати</a:t>
            </a:r>
            <a:r>
              <a:rPr lang="uk-UA" sz="1700" dirty="0"/>
              <a:t>, пов'язані з оплатою послуг </a:t>
            </a:r>
            <a:r>
              <a:rPr lang="uk-UA" sz="1700" dirty="0" smtClean="0"/>
              <a:t>кредитно-фінансових установ;</a:t>
            </a:r>
            <a:endParaRPr lang="uk-UA" sz="1700" dirty="0"/>
          </a:p>
          <a:p>
            <a:pPr marL="0" indent="0">
              <a:buNone/>
            </a:pPr>
            <a:r>
              <a:rPr lang="uk-UA" sz="1700" dirty="0" smtClean="0"/>
              <a:t>6) </a:t>
            </a:r>
            <a:r>
              <a:rPr lang="uk-UA" sz="1700" dirty="0"/>
              <a:t>витрати на виготовлення і придбання бланків цінних паперів, </a:t>
            </a:r>
            <a:r>
              <a:rPr lang="uk-UA" sz="1700" dirty="0" smtClean="0"/>
              <a:t>їх емісію;</a:t>
            </a:r>
            <a:endParaRPr lang="uk-UA" sz="1700" dirty="0"/>
          </a:p>
          <a:p>
            <a:pPr marL="0" indent="0">
              <a:buNone/>
            </a:pPr>
            <a:r>
              <a:rPr lang="uk-UA" sz="1700" dirty="0" smtClean="0"/>
              <a:t>7) </a:t>
            </a:r>
            <a:r>
              <a:rPr lang="uk-UA" sz="1700" dirty="0"/>
              <a:t>витрати на гарантійний ремонт і обслуговування виробленої </a:t>
            </a:r>
            <a:r>
              <a:rPr lang="uk-UA" sz="1700" dirty="0" smtClean="0"/>
              <a:t>продукції – 2%;</a:t>
            </a:r>
            <a:endParaRPr lang="uk-UA" sz="1700" dirty="0"/>
          </a:p>
          <a:p>
            <a:pPr marL="0" indent="0">
              <a:buNone/>
            </a:pPr>
            <a:r>
              <a:rPr lang="uk-UA" sz="1700" dirty="0" smtClean="0"/>
              <a:t>8) </a:t>
            </a:r>
            <a:r>
              <a:rPr lang="uk-UA" sz="1700" dirty="0"/>
              <a:t>витрати на реалізацію продукції</a:t>
            </a:r>
            <a:r>
              <a:rPr lang="uk-UA" sz="1700" dirty="0" smtClean="0"/>
              <a:t>: склад, транспорт, митні збори, реклама;</a:t>
            </a:r>
          </a:p>
          <a:p>
            <a:pPr marL="0" indent="0">
              <a:buNone/>
            </a:pPr>
            <a:r>
              <a:rPr lang="ru-RU" sz="1700" dirty="0" smtClean="0"/>
              <a:t>9) </a:t>
            </a:r>
            <a:r>
              <a:rPr lang="ru-RU" sz="1700" dirty="0" err="1"/>
              <a:t>нарахування</a:t>
            </a:r>
            <a:r>
              <a:rPr lang="ru-RU" sz="1700" dirty="0"/>
              <a:t> на </a:t>
            </a:r>
            <a:r>
              <a:rPr lang="ru-RU" sz="1700" dirty="0" err="1"/>
              <a:t>заробітну</a:t>
            </a:r>
            <a:r>
              <a:rPr lang="ru-RU" sz="1700" dirty="0"/>
              <a:t> плату і </a:t>
            </a:r>
            <a:r>
              <a:rPr lang="ru-RU" sz="1700" dirty="0" err="1"/>
              <a:t>авторські</a:t>
            </a:r>
            <a:r>
              <a:rPr lang="ru-RU" sz="1700" dirty="0"/>
              <a:t> </a:t>
            </a:r>
            <a:r>
              <a:rPr lang="ru-RU" sz="1700" dirty="0" err="1"/>
              <a:t>винагороди</a:t>
            </a:r>
            <a:r>
              <a:rPr lang="ru-RU" sz="1700" dirty="0"/>
              <a:t> </a:t>
            </a:r>
            <a:r>
              <a:rPr lang="ru-RU" sz="1700" dirty="0" err="1"/>
              <a:t>творчих</a:t>
            </a:r>
            <a:r>
              <a:rPr lang="ru-RU" sz="1700" dirty="0"/>
              <a:t> </a:t>
            </a:r>
            <a:r>
              <a:rPr lang="ru-RU" sz="1700" dirty="0" err="1" smtClean="0"/>
              <a:t>працівників</a:t>
            </a:r>
            <a:r>
              <a:rPr lang="ru-RU" sz="1700" dirty="0" smtClean="0"/>
              <a:t>;</a:t>
            </a:r>
          </a:p>
          <a:p>
            <a:pPr marL="0" indent="0">
              <a:buNone/>
            </a:pPr>
            <a:r>
              <a:rPr lang="uk-UA" sz="1700" dirty="0" smtClean="0"/>
              <a:t>10) податки, </a:t>
            </a:r>
            <a:r>
              <a:rPr lang="uk-UA" sz="1700" dirty="0"/>
              <a:t>збори та інші обов'язкові </a:t>
            </a:r>
            <a:r>
              <a:rPr lang="uk-UA" sz="1700" dirty="0" smtClean="0"/>
              <a:t>платежі;</a:t>
            </a:r>
          </a:p>
          <a:p>
            <a:pPr marL="0" indent="0">
              <a:buNone/>
            </a:pPr>
            <a:r>
              <a:rPr lang="ru-RU" sz="1700" dirty="0" smtClean="0"/>
              <a:t>11) </a:t>
            </a:r>
            <a:r>
              <a:rPr lang="ru-RU" sz="1700" dirty="0" err="1"/>
              <a:t>втрати</a:t>
            </a:r>
            <a:r>
              <a:rPr lang="ru-RU" sz="1700" dirty="0"/>
              <a:t> </a:t>
            </a:r>
            <a:r>
              <a:rPr lang="ru-RU" sz="1700" dirty="0" err="1"/>
              <a:t>внаслідок</a:t>
            </a:r>
            <a:r>
              <a:rPr lang="ru-RU" sz="1700" dirty="0"/>
              <a:t> </a:t>
            </a:r>
            <a:r>
              <a:rPr lang="ru-RU" sz="1700" dirty="0" err="1"/>
              <a:t>технічного</a:t>
            </a:r>
            <a:r>
              <a:rPr lang="ru-RU" sz="1700" dirty="0"/>
              <a:t> </a:t>
            </a:r>
            <a:r>
              <a:rPr lang="ru-RU" sz="1700" dirty="0" err="1"/>
              <a:t>неминучого</a:t>
            </a:r>
            <a:r>
              <a:rPr lang="ru-RU" sz="1700" dirty="0"/>
              <a:t> браку, </a:t>
            </a:r>
            <a:r>
              <a:rPr lang="ru-RU" sz="1700" dirty="0" err="1"/>
              <a:t>витрати</a:t>
            </a:r>
            <a:r>
              <a:rPr lang="ru-RU" sz="1700" dirty="0"/>
              <a:t> на </a:t>
            </a:r>
            <a:r>
              <a:rPr lang="ru-RU" sz="1700" dirty="0" err="1"/>
              <a:t>операції</a:t>
            </a:r>
            <a:r>
              <a:rPr lang="ru-RU" sz="1700" dirty="0"/>
              <a:t> </a:t>
            </a:r>
            <a:r>
              <a:rPr lang="ru-RU" sz="1700" dirty="0" err="1"/>
              <a:t>із</a:t>
            </a:r>
            <a:r>
              <a:rPr lang="ru-RU" sz="1700" dirty="0"/>
              <a:t> </a:t>
            </a:r>
            <a:r>
              <a:rPr lang="ru-RU" sz="1700" dirty="0" err="1"/>
              <a:t>скляною</a:t>
            </a:r>
            <a:r>
              <a:rPr lang="ru-RU" sz="1700" dirty="0"/>
              <a:t> тарою, </a:t>
            </a:r>
            <a:r>
              <a:rPr lang="ru-RU" sz="1700" dirty="0" err="1"/>
              <a:t>виплати</a:t>
            </a:r>
            <a:r>
              <a:rPr lang="ru-RU" sz="1700" dirty="0"/>
              <a:t> на </a:t>
            </a:r>
            <a:r>
              <a:rPr lang="ru-RU" sz="1700" dirty="0" err="1"/>
              <a:t>відшкодування</a:t>
            </a:r>
            <a:r>
              <a:rPr lang="ru-RU" sz="1700" dirty="0"/>
              <a:t> </a:t>
            </a:r>
            <a:r>
              <a:rPr lang="ru-RU" sz="1700" dirty="0" err="1"/>
              <a:t>шкоди</a:t>
            </a:r>
            <a:r>
              <a:rPr lang="ru-RU" sz="1700" dirty="0"/>
              <a:t>, </a:t>
            </a:r>
            <a:r>
              <a:rPr lang="ru-RU" sz="1700" dirty="0" err="1"/>
              <a:t>заподіяної</a:t>
            </a:r>
            <a:r>
              <a:rPr lang="ru-RU" sz="1700" dirty="0"/>
              <a:t> </a:t>
            </a:r>
            <a:r>
              <a:rPr lang="ru-RU" sz="1700" dirty="0" err="1" smtClean="0"/>
              <a:t>працівникові</a:t>
            </a:r>
            <a:r>
              <a:rPr lang="ru-RU" sz="1700" dirty="0" smtClean="0"/>
              <a:t>;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12) </a:t>
            </a:r>
            <a:r>
              <a:rPr lang="ru-RU" sz="1700" dirty="0" err="1"/>
              <a:t>сплата</a:t>
            </a:r>
            <a:r>
              <a:rPr lang="ru-RU" sz="1700" dirty="0"/>
              <a:t> </a:t>
            </a:r>
            <a:r>
              <a:rPr lang="ru-RU" sz="1700" dirty="0" err="1"/>
              <a:t>консеційних</a:t>
            </a:r>
            <a:r>
              <a:rPr lang="ru-RU" sz="1700" dirty="0"/>
              <a:t> </a:t>
            </a:r>
            <a:r>
              <a:rPr lang="ru-RU" sz="1700" dirty="0" err="1"/>
              <a:t>платежів</a:t>
            </a:r>
            <a:r>
              <a:rPr lang="ru-RU" sz="1700" dirty="0"/>
              <a:t> за </a:t>
            </a:r>
            <a:r>
              <a:rPr lang="ru-RU" sz="1700" dirty="0" err="1"/>
              <a:t>використання</a:t>
            </a:r>
            <a:r>
              <a:rPr lang="ru-RU" sz="1700" dirty="0"/>
              <a:t> </a:t>
            </a:r>
            <a:r>
              <a:rPr lang="ru-RU" sz="1700" dirty="0" err="1"/>
              <a:t>природних</a:t>
            </a:r>
            <a:r>
              <a:rPr lang="ru-RU" sz="1700" dirty="0"/>
              <a:t> </a:t>
            </a:r>
            <a:r>
              <a:rPr lang="ru-RU" sz="1700" dirty="0" err="1"/>
              <a:t>копалин</a:t>
            </a:r>
            <a:r>
              <a:rPr lang="ru-RU" sz="1700" dirty="0"/>
              <a:t>;</a:t>
            </a:r>
          </a:p>
          <a:p>
            <a:pPr marL="0" indent="0">
              <a:buNone/>
            </a:pPr>
            <a:r>
              <a:rPr lang="ru-RU" sz="1700" dirty="0" smtClean="0"/>
              <a:t>13) </a:t>
            </a:r>
            <a:r>
              <a:rPr lang="ru-RU" sz="1700" dirty="0" err="1"/>
              <a:t>витрати</a:t>
            </a:r>
            <a:r>
              <a:rPr lang="ru-RU" sz="1700" dirty="0"/>
              <a:t> на </a:t>
            </a:r>
            <a:r>
              <a:rPr lang="ru-RU" sz="1700" dirty="0" err="1"/>
              <a:t>оприлюднення</a:t>
            </a:r>
            <a:r>
              <a:rPr lang="ru-RU" sz="1700" dirty="0"/>
              <a:t> </a:t>
            </a:r>
            <a:r>
              <a:rPr lang="ru-RU" sz="1700" dirty="0" err="1"/>
              <a:t>річного</a:t>
            </a:r>
            <a:r>
              <a:rPr lang="ru-RU" sz="1700" dirty="0"/>
              <a:t> </a:t>
            </a:r>
            <a:r>
              <a:rPr lang="ru-RU" sz="1700" dirty="0" err="1"/>
              <a:t>звіту</a:t>
            </a:r>
            <a:r>
              <a:rPr lang="ru-RU" sz="1700" dirty="0"/>
              <a:t>;</a:t>
            </a:r>
          </a:p>
          <a:p>
            <a:pPr marL="0" indent="0">
              <a:buNone/>
            </a:pPr>
            <a:r>
              <a:rPr lang="ru-RU" sz="1700" dirty="0" smtClean="0"/>
              <a:t>14) </a:t>
            </a:r>
            <a:r>
              <a:rPr lang="ru-RU" sz="1700" dirty="0" err="1"/>
              <a:t>платежі</a:t>
            </a:r>
            <a:r>
              <a:rPr lang="ru-RU" sz="1700" dirty="0"/>
              <a:t> за </a:t>
            </a:r>
            <a:r>
              <a:rPr lang="ru-RU" sz="1700" dirty="0" err="1"/>
              <a:t>викиди</a:t>
            </a:r>
            <a:r>
              <a:rPr lang="ru-RU" sz="1700" dirty="0"/>
              <a:t> і </a:t>
            </a:r>
            <a:r>
              <a:rPr lang="ru-RU" sz="1700" dirty="0" err="1"/>
              <a:t>скиди</a:t>
            </a:r>
            <a:r>
              <a:rPr lang="ru-RU" sz="1700" dirty="0"/>
              <a:t> </a:t>
            </a:r>
            <a:r>
              <a:rPr lang="ru-RU" sz="1700" dirty="0" err="1"/>
              <a:t>забруднюючих</a:t>
            </a:r>
            <a:r>
              <a:rPr lang="ru-RU" sz="1700" dirty="0"/>
              <a:t> </a:t>
            </a:r>
            <a:r>
              <a:rPr lang="ru-RU" sz="1700" dirty="0" err="1"/>
              <a:t>речовин</a:t>
            </a:r>
            <a:r>
              <a:rPr lang="ru-RU" sz="1700" dirty="0"/>
              <a:t> у </a:t>
            </a:r>
            <a:r>
              <a:rPr lang="ru-RU" sz="1700" dirty="0" err="1"/>
              <a:t>навколишнє</a:t>
            </a:r>
            <a:r>
              <a:rPr lang="ru-RU" sz="1700" dirty="0"/>
              <a:t> </a:t>
            </a:r>
            <a:r>
              <a:rPr lang="ru-RU" sz="1700" dirty="0" err="1" smtClean="0"/>
              <a:t>середовище</a:t>
            </a:r>
            <a:r>
              <a:rPr lang="ru-RU" sz="1700" dirty="0" smtClean="0"/>
              <a:t>;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15) </a:t>
            </a:r>
            <a:r>
              <a:rPr lang="ru-RU" sz="1700" dirty="0" err="1" smtClean="0"/>
              <a:t>витрати</a:t>
            </a:r>
            <a:r>
              <a:rPr lang="ru-RU" sz="1700" dirty="0"/>
              <a:t>, </a:t>
            </a:r>
            <a:r>
              <a:rPr lang="ru-RU" sz="1700" dirty="0" err="1"/>
              <a:t>пов'язані</a:t>
            </a:r>
            <a:r>
              <a:rPr lang="ru-RU" sz="1700" dirty="0"/>
              <a:t> з набором </a:t>
            </a:r>
            <a:r>
              <a:rPr lang="ru-RU" sz="1700" dirty="0" err="1"/>
              <a:t>робочої</a:t>
            </a:r>
            <a:r>
              <a:rPr lang="ru-RU" sz="1700" dirty="0"/>
              <a:t> </a:t>
            </a:r>
            <a:r>
              <a:rPr lang="ru-RU" sz="1700" dirty="0" err="1"/>
              <a:t>сили</a:t>
            </a:r>
            <a:endParaRPr lang="ru-RU" sz="17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322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765</TotalTime>
  <Words>1430</Words>
  <Application>Microsoft Office PowerPoint</Application>
  <PresentationFormat>Экран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Тема 4   Управління витратами підприємства</vt:lpstr>
      <vt:lpstr>Презентация PowerPoint</vt:lpstr>
      <vt:lpstr>Презентация PowerPoint</vt:lpstr>
      <vt:lpstr>За ступенем впливу обсягу виробництва</vt:lpstr>
      <vt:lpstr>Презентация PowerPoint</vt:lpstr>
      <vt:lpstr>Групування витрат за економічними елементами</vt:lpstr>
      <vt:lpstr>МАТЕРІАЛЬНІ ВИТРАТИ  витрати на сировину, матеріали, що використані в операційній діяльності підприємства</vt:lpstr>
      <vt:lpstr>АМОРТИЗАЦІЯ включається сума нарахованої амортизації основних засобів, інших необоротних матеріальних активів та нематеріальних активів</vt:lpstr>
      <vt:lpstr>ІНШІ ВИТРАТИ включається сума нарахованої амортизації основних засобів, інших необоротних матеріальних активів та нематеріальних активів</vt:lpstr>
      <vt:lpstr>Завдання </vt:lpstr>
      <vt:lpstr>ВИТРАТИ НА ОПЛАТУ ПРАЦІ нарахована основна, додаткова заробітна плата та інші заохочувальні та компенсаційні виплати</vt:lpstr>
      <vt:lpstr>Презентация PowerPoint</vt:lpstr>
      <vt:lpstr>Презентация PowerPoint</vt:lpstr>
      <vt:lpstr>Штрфи за порушення трудового законодавства 2021</vt:lpstr>
      <vt:lpstr>Приклад 1.  Харченко Т.П. встановлено посадовий оклад 6000 грн. та 40 годинний робочий тиждень. В січні 2021 року працівниця 2 дні перебувала у відпустці без збереження заробітної плати. </vt:lpstr>
      <vt:lpstr>Презентация PowerPoint</vt:lpstr>
      <vt:lpstr>Презентация PowerPoint</vt:lpstr>
      <vt:lpstr>ВІДРАХУВАННЯ НА СОЦІАЛЬНІ ЗАХОДИ  нарахування на фонд оплати праці до спеціальних фондів</vt:lpstr>
      <vt:lpstr>Презентация PowerPoint</vt:lpstr>
      <vt:lpstr>Презентация PowerPoint</vt:lpstr>
      <vt:lpstr>Податкова соціальна пільга </vt:lpstr>
      <vt:lpstr>Презентация PowerPoint</vt:lpstr>
      <vt:lpstr>Приклад утримань з заробітної плати з застосуванням податкової соціальної пільги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  Управління витратами підприємства</dc:title>
  <dc:creator>Anna</dc:creator>
  <cp:lastModifiedBy>Anna</cp:lastModifiedBy>
  <cp:revision>47</cp:revision>
  <dcterms:created xsi:type="dcterms:W3CDTF">2016-10-03T06:25:43Z</dcterms:created>
  <dcterms:modified xsi:type="dcterms:W3CDTF">2021-10-01T17:40:54Z</dcterms:modified>
</cp:coreProperties>
</file>