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60" r:id="rId2"/>
    <p:sldId id="261" r:id="rId3"/>
    <p:sldId id="257" r:id="rId4"/>
    <p:sldId id="258" r:id="rId5"/>
    <p:sldId id="259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134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9418" autoAdjust="0"/>
    <p:restoredTop sz="94660"/>
  </p:normalViewPr>
  <p:slideViewPr>
    <p:cSldViewPr>
      <p:cViewPr varScale="1">
        <p:scale>
          <a:sx n="68" d="100"/>
          <a:sy n="68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582726"/>
          </a:xfrm>
        </p:spPr>
        <p:txBody>
          <a:bodyPr>
            <a:noAutofit/>
          </a:bodyPr>
          <a:lstStyle/>
          <a:p>
            <a:pPr algn="r"/>
            <a:r>
              <a:rPr lang="uk-UA" sz="1400" b="1" dirty="0" smtClean="0">
                <a:latin typeface="Arial" pitchFamily="34" charset="0"/>
                <a:cs typeface="Arial" pitchFamily="34" charset="0"/>
              </a:rPr>
              <a:t>Лекція 1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b="1" dirty="0" smtClean="0">
                <a:latin typeface="Arial" pitchFamily="34" charset="0"/>
                <a:cs typeface="Arial" pitchFamily="34" charset="0"/>
              </a:rPr>
            </a:br>
            <a:r>
              <a:rPr lang="uk-UA" b="1" dirty="0" smtClean="0">
                <a:latin typeface="Arial" pitchFamily="34" charset="0"/>
                <a:cs typeface="Arial" pitchFamily="34" charset="0"/>
              </a:rPr>
              <a:t>Загальні відомості </a:t>
            </a:r>
            <a:br>
              <a:rPr lang="uk-UA" b="1" dirty="0" smtClean="0">
                <a:latin typeface="Arial" pitchFamily="34" charset="0"/>
                <a:cs typeface="Arial" pitchFamily="34" charset="0"/>
              </a:rPr>
            </a:br>
            <a:r>
              <a:rPr lang="uk-UA" b="1" dirty="0" smtClean="0">
                <a:latin typeface="Arial" pitchFamily="34" charset="0"/>
                <a:cs typeface="Arial" pitchFamily="34" charset="0"/>
              </a:rPr>
              <a:t>про харчові добавки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29196"/>
          </a:xfrm>
        </p:spPr>
        <p:txBody>
          <a:bodyPr>
            <a:normAutofit lnSpcReduction="10000"/>
          </a:bodyPr>
          <a:lstStyle/>
          <a:p>
            <a:pPr marL="0" indent="0" algn="r">
              <a:spcBef>
                <a:spcPts val="0"/>
              </a:spcBef>
              <a:buNone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План</a:t>
            </a:r>
          </a:p>
          <a:p>
            <a:pPr marL="0" lvl="0" indent="0" algn="just">
              <a:spcBef>
                <a:spcPts val="0"/>
              </a:spcBef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Номенклатура і класифікація харчових добавок (ХД). Система цифрової кодифікації ХД відповідно до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Codex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Alimentarius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 </a:t>
            </a:r>
            <a:br>
              <a:rPr lang="uk-UA" dirty="0" smtClean="0">
                <a:latin typeface="Arial" pitchFamily="34" charset="0"/>
                <a:cs typeface="Arial" pitchFamily="34" charset="0"/>
              </a:rPr>
            </a:br>
            <a:r>
              <a:rPr lang="uk-UA" dirty="0" smtClean="0">
                <a:latin typeface="Arial" pitchFamily="34" charset="0"/>
                <a:cs typeface="Arial" pitchFamily="34" charset="0"/>
              </a:rPr>
              <a:t>Е-індекси ХД.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Законодавчі та нормативні документи, що регламентують обіг, використання і контроль за вмістом ХД.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Ð¥Ð°ÑÑÐ¾Ð²Ñ Ð´Ð¾Ð±Ð°Ð²ÐºÐ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5545946"/>
            <a:ext cx="2071670" cy="1312054"/>
          </a:xfrm>
          <a:prstGeom prst="rect">
            <a:avLst/>
          </a:prstGeom>
          <a:noFill/>
        </p:spPr>
      </p:pic>
      <p:pic>
        <p:nvPicPr>
          <p:cNvPr id="2052" name="Picture 4" descr="http://m-l-m.info/wp-content/uploads/2016/01/%D0%B4%D0%BE%D0%B1%D0%B0%D0%B2%D0%BA%D0%B8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22482" cy="200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86874" cy="6215106"/>
          </a:xfrm>
        </p:spPr>
        <p:txBody>
          <a:bodyPr/>
          <a:lstStyle/>
          <a:p>
            <a:pPr marL="0" indent="0" algn="r">
              <a:spcBef>
                <a:spcPts val="0"/>
              </a:spcBef>
              <a:buNone/>
            </a:pPr>
            <a:r>
              <a:rPr lang="uk-UA" sz="4800" b="1" dirty="0" smtClean="0">
                <a:latin typeface="Arial" pitchFamily="34" charset="0"/>
                <a:cs typeface="Arial" pitchFamily="34" charset="0"/>
              </a:rPr>
              <a:t>Основні терміни: </a:t>
            </a:r>
            <a:endParaRPr lang="uk-UA" sz="4800" i="1" dirty="0" smtClean="0">
              <a:latin typeface="Arial" pitchFamily="34" charset="0"/>
              <a:cs typeface="Arial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4800" dirty="0" smtClean="0">
                <a:latin typeface="Arial" pitchFamily="34" charset="0"/>
                <a:cs typeface="Arial" pitchFamily="34" charset="0"/>
              </a:rPr>
              <a:t>харчові добавки, номенклатура, класифікація, цифрова кодифікація, законодавчі та нормативні документи.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8436" name="Picture 4" descr="https://fs01.vseosvita.ua/010025e6-e01c/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256"/>
            <a:ext cx="4386792" cy="23688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92813" y="222545"/>
            <a:ext cx="8557360" cy="6238671"/>
            <a:chOff x="2070" y="222"/>
            <a:chExt cx="8445" cy="5290"/>
          </a:xfrm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2265" y="2212"/>
              <a:ext cx="4875" cy="1689"/>
            </a:xfrm>
            <a:custGeom>
              <a:avLst/>
              <a:gdLst/>
              <a:ahLst/>
              <a:cxnLst>
                <a:cxn ang="0">
                  <a:pos x="2329" y="1"/>
                </a:cxn>
                <a:cxn ang="0">
                  <a:pos x="2116" y="8"/>
                </a:cxn>
                <a:cxn ang="0">
                  <a:pos x="1908" y="20"/>
                </a:cxn>
                <a:cxn ang="0">
                  <a:pos x="1706" y="39"/>
                </a:cxn>
                <a:cxn ang="0">
                  <a:pos x="1512" y="63"/>
                </a:cxn>
                <a:cxn ang="0">
                  <a:pos x="1326" y="93"/>
                </a:cxn>
                <a:cxn ang="0">
                  <a:pos x="1149" y="128"/>
                </a:cxn>
                <a:cxn ang="0">
                  <a:pos x="982" y="167"/>
                </a:cxn>
                <a:cxn ang="0">
                  <a:pos x="824" y="212"/>
                </a:cxn>
                <a:cxn ang="0">
                  <a:pos x="679" y="260"/>
                </a:cxn>
                <a:cxn ang="0">
                  <a:pos x="545" y="313"/>
                </a:cxn>
                <a:cxn ang="0">
                  <a:pos x="423" y="369"/>
                </a:cxn>
                <a:cxn ang="0">
                  <a:pos x="316" y="429"/>
                </a:cxn>
                <a:cxn ang="0">
                  <a:pos x="145" y="557"/>
                </a:cxn>
                <a:cxn ang="0">
                  <a:pos x="37" y="697"/>
                </a:cxn>
                <a:cxn ang="0">
                  <a:pos x="0" y="845"/>
                </a:cxn>
                <a:cxn ang="0">
                  <a:pos x="21" y="956"/>
                </a:cxn>
                <a:cxn ang="0">
                  <a:pos x="112" y="1098"/>
                </a:cxn>
                <a:cxn ang="0">
                  <a:pos x="267" y="1230"/>
                </a:cxn>
                <a:cxn ang="0">
                  <a:pos x="423" y="1321"/>
                </a:cxn>
                <a:cxn ang="0">
                  <a:pos x="545" y="1377"/>
                </a:cxn>
                <a:cxn ang="0">
                  <a:pos x="679" y="1429"/>
                </a:cxn>
                <a:cxn ang="0">
                  <a:pos x="824" y="1478"/>
                </a:cxn>
                <a:cxn ang="0">
                  <a:pos x="982" y="1522"/>
                </a:cxn>
                <a:cxn ang="0">
                  <a:pos x="1149" y="1562"/>
                </a:cxn>
                <a:cxn ang="0">
                  <a:pos x="1326" y="1597"/>
                </a:cxn>
                <a:cxn ang="0">
                  <a:pos x="1512" y="1626"/>
                </a:cxn>
                <a:cxn ang="0">
                  <a:pos x="1706" y="1651"/>
                </a:cxn>
                <a:cxn ang="0">
                  <a:pos x="1908" y="1669"/>
                </a:cxn>
                <a:cxn ang="0">
                  <a:pos x="2116" y="1682"/>
                </a:cxn>
                <a:cxn ang="0">
                  <a:pos x="2329" y="1688"/>
                </a:cxn>
                <a:cxn ang="0">
                  <a:pos x="2546" y="1688"/>
                </a:cxn>
                <a:cxn ang="0">
                  <a:pos x="2760" y="1682"/>
                </a:cxn>
                <a:cxn ang="0">
                  <a:pos x="2967" y="1669"/>
                </a:cxn>
                <a:cxn ang="0">
                  <a:pos x="3169" y="1651"/>
                </a:cxn>
                <a:cxn ang="0">
                  <a:pos x="3363" y="1626"/>
                </a:cxn>
                <a:cxn ang="0">
                  <a:pos x="3549" y="1597"/>
                </a:cxn>
                <a:cxn ang="0">
                  <a:pos x="3726" y="1562"/>
                </a:cxn>
                <a:cxn ang="0">
                  <a:pos x="3893" y="1522"/>
                </a:cxn>
                <a:cxn ang="0">
                  <a:pos x="4051" y="1478"/>
                </a:cxn>
                <a:cxn ang="0">
                  <a:pos x="4197" y="1429"/>
                </a:cxn>
                <a:cxn ang="0">
                  <a:pos x="4330" y="1377"/>
                </a:cxn>
                <a:cxn ang="0">
                  <a:pos x="4452" y="1321"/>
                </a:cxn>
                <a:cxn ang="0">
                  <a:pos x="4559" y="1261"/>
                </a:cxn>
                <a:cxn ang="0">
                  <a:pos x="4730" y="1132"/>
                </a:cxn>
                <a:cxn ang="0">
                  <a:pos x="4838" y="993"/>
                </a:cxn>
                <a:cxn ang="0">
                  <a:pos x="4875" y="845"/>
                </a:cxn>
                <a:cxn ang="0">
                  <a:pos x="4854" y="733"/>
                </a:cxn>
                <a:cxn ang="0">
                  <a:pos x="4763" y="591"/>
                </a:cxn>
                <a:cxn ang="0">
                  <a:pos x="4608" y="460"/>
                </a:cxn>
                <a:cxn ang="0">
                  <a:pos x="4452" y="369"/>
                </a:cxn>
                <a:cxn ang="0">
                  <a:pos x="4330" y="313"/>
                </a:cxn>
                <a:cxn ang="0">
                  <a:pos x="4197" y="260"/>
                </a:cxn>
                <a:cxn ang="0">
                  <a:pos x="4051" y="212"/>
                </a:cxn>
                <a:cxn ang="0">
                  <a:pos x="3893" y="167"/>
                </a:cxn>
                <a:cxn ang="0">
                  <a:pos x="3726" y="128"/>
                </a:cxn>
                <a:cxn ang="0">
                  <a:pos x="3549" y="93"/>
                </a:cxn>
                <a:cxn ang="0">
                  <a:pos x="3363" y="63"/>
                </a:cxn>
                <a:cxn ang="0">
                  <a:pos x="3169" y="39"/>
                </a:cxn>
                <a:cxn ang="0">
                  <a:pos x="2967" y="20"/>
                </a:cxn>
                <a:cxn ang="0">
                  <a:pos x="2760" y="8"/>
                </a:cxn>
                <a:cxn ang="0">
                  <a:pos x="2546" y="1"/>
                </a:cxn>
              </a:cxnLst>
              <a:rect l="0" t="0" r="r" b="b"/>
              <a:pathLst>
                <a:path w="4875" h="1689">
                  <a:moveTo>
                    <a:pt x="2438" y="0"/>
                  </a:moveTo>
                  <a:lnTo>
                    <a:pt x="2329" y="1"/>
                  </a:lnTo>
                  <a:lnTo>
                    <a:pt x="2222" y="3"/>
                  </a:lnTo>
                  <a:lnTo>
                    <a:pt x="2116" y="8"/>
                  </a:lnTo>
                  <a:lnTo>
                    <a:pt x="2011" y="13"/>
                  </a:lnTo>
                  <a:lnTo>
                    <a:pt x="1908" y="20"/>
                  </a:lnTo>
                  <a:lnTo>
                    <a:pt x="1806" y="29"/>
                  </a:lnTo>
                  <a:lnTo>
                    <a:pt x="1706" y="39"/>
                  </a:lnTo>
                  <a:lnTo>
                    <a:pt x="1609" y="50"/>
                  </a:lnTo>
                  <a:lnTo>
                    <a:pt x="1512" y="63"/>
                  </a:lnTo>
                  <a:lnTo>
                    <a:pt x="1418" y="77"/>
                  </a:lnTo>
                  <a:lnTo>
                    <a:pt x="1326" y="93"/>
                  </a:lnTo>
                  <a:lnTo>
                    <a:pt x="1237" y="110"/>
                  </a:lnTo>
                  <a:lnTo>
                    <a:pt x="1149" y="128"/>
                  </a:lnTo>
                  <a:lnTo>
                    <a:pt x="1064" y="147"/>
                  </a:lnTo>
                  <a:lnTo>
                    <a:pt x="982" y="167"/>
                  </a:lnTo>
                  <a:lnTo>
                    <a:pt x="902" y="189"/>
                  </a:lnTo>
                  <a:lnTo>
                    <a:pt x="824" y="212"/>
                  </a:lnTo>
                  <a:lnTo>
                    <a:pt x="750" y="235"/>
                  </a:lnTo>
                  <a:lnTo>
                    <a:pt x="679" y="260"/>
                  </a:lnTo>
                  <a:lnTo>
                    <a:pt x="610" y="286"/>
                  </a:lnTo>
                  <a:lnTo>
                    <a:pt x="545" y="313"/>
                  </a:lnTo>
                  <a:lnTo>
                    <a:pt x="482" y="340"/>
                  </a:lnTo>
                  <a:lnTo>
                    <a:pt x="423" y="369"/>
                  </a:lnTo>
                  <a:lnTo>
                    <a:pt x="368" y="398"/>
                  </a:lnTo>
                  <a:lnTo>
                    <a:pt x="316" y="429"/>
                  </a:lnTo>
                  <a:lnTo>
                    <a:pt x="223" y="492"/>
                  </a:lnTo>
                  <a:lnTo>
                    <a:pt x="145" y="557"/>
                  </a:lnTo>
                  <a:lnTo>
                    <a:pt x="83" y="626"/>
                  </a:lnTo>
                  <a:lnTo>
                    <a:pt x="37" y="697"/>
                  </a:lnTo>
                  <a:lnTo>
                    <a:pt x="9" y="770"/>
                  </a:lnTo>
                  <a:lnTo>
                    <a:pt x="0" y="845"/>
                  </a:lnTo>
                  <a:lnTo>
                    <a:pt x="2" y="882"/>
                  </a:lnTo>
                  <a:lnTo>
                    <a:pt x="21" y="956"/>
                  </a:lnTo>
                  <a:lnTo>
                    <a:pt x="58" y="1028"/>
                  </a:lnTo>
                  <a:lnTo>
                    <a:pt x="112" y="1098"/>
                  </a:lnTo>
                  <a:lnTo>
                    <a:pt x="182" y="1165"/>
                  </a:lnTo>
                  <a:lnTo>
                    <a:pt x="267" y="1230"/>
                  </a:lnTo>
                  <a:lnTo>
                    <a:pt x="368" y="1291"/>
                  </a:lnTo>
                  <a:lnTo>
                    <a:pt x="423" y="1321"/>
                  </a:lnTo>
                  <a:lnTo>
                    <a:pt x="482" y="1349"/>
                  </a:lnTo>
                  <a:lnTo>
                    <a:pt x="545" y="1377"/>
                  </a:lnTo>
                  <a:lnTo>
                    <a:pt x="610" y="1404"/>
                  </a:lnTo>
                  <a:lnTo>
                    <a:pt x="679" y="1429"/>
                  </a:lnTo>
                  <a:lnTo>
                    <a:pt x="750" y="1454"/>
                  </a:lnTo>
                  <a:lnTo>
                    <a:pt x="824" y="1478"/>
                  </a:lnTo>
                  <a:lnTo>
                    <a:pt x="902" y="1501"/>
                  </a:lnTo>
                  <a:lnTo>
                    <a:pt x="982" y="1522"/>
                  </a:lnTo>
                  <a:lnTo>
                    <a:pt x="1064" y="1543"/>
                  </a:lnTo>
                  <a:lnTo>
                    <a:pt x="1149" y="1562"/>
                  </a:lnTo>
                  <a:lnTo>
                    <a:pt x="1237" y="1580"/>
                  </a:lnTo>
                  <a:lnTo>
                    <a:pt x="1326" y="1597"/>
                  </a:lnTo>
                  <a:lnTo>
                    <a:pt x="1418" y="1612"/>
                  </a:lnTo>
                  <a:lnTo>
                    <a:pt x="1512" y="1626"/>
                  </a:lnTo>
                  <a:lnTo>
                    <a:pt x="1609" y="1639"/>
                  </a:lnTo>
                  <a:lnTo>
                    <a:pt x="1706" y="1651"/>
                  </a:lnTo>
                  <a:lnTo>
                    <a:pt x="1806" y="1661"/>
                  </a:lnTo>
                  <a:lnTo>
                    <a:pt x="1908" y="1669"/>
                  </a:lnTo>
                  <a:lnTo>
                    <a:pt x="2011" y="1676"/>
                  </a:lnTo>
                  <a:lnTo>
                    <a:pt x="2116" y="1682"/>
                  </a:lnTo>
                  <a:lnTo>
                    <a:pt x="2222" y="1686"/>
                  </a:lnTo>
                  <a:lnTo>
                    <a:pt x="2329" y="1688"/>
                  </a:lnTo>
                  <a:lnTo>
                    <a:pt x="2438" y="1689"/>
                  </a:lnTo>
                  <a:lnTo>
                    <a:pt x="2546" y="1688"/>
                  </a:lnTo>
                  <a:lnTo>
                    <a:pt x="2654" y="1686"/>
                  </a:lnTo>
                  <a:lnTo>
                    <a:pt x="2760" y="1682"/>
                  </a:lnTo>
                  <a:lnTo>
                    <a:pt x="2864" y="1676"/>
                  </a:lnTo>
                  <a:lnTo>
                    <a:pt x="2967" y="1669"/>
                  </a:lnTo>
                  <a:lnTo>
                    <a:pt x="3069" y="1661"/>
                  </a:lnTo>
                  <a:lnTo>
                    <a:pt x="3169" y="1651"/>
                  </a:lnTo>
                  <a:lnTo>
                    <a:pt x="3267" y="1639"/>
                  </a:lnTo>
                  <a:lnTo>
                    <a:pt x="3363" y="1626"/>
                  </a:lnTo>
                  <a:lnTo>
                    <a:pt x="3457" y="1612"/>
                  </a:lnTo>
                  <a:lnTo>
                    <a:pt x="3549" y="1597"/>
                  </a:lnTo>
                  <a:lnTo>
                    <a:pt x="3638" y="1580"/>
                  </a:lnTo>
                  <a:lnTo>
                    <a:pt x="3726" y="1562"/>
                  </a:lnTo>
                  <a:lnTo>
                    <a:pt x="3811" y="1543"/>
                  </a:lnTo>
                  <a:lnTo>
                    <a:pt x="3893" y="1522"/>
                  </a:lnTo>
                  <a:lnTo>
                    <a:pt x="3973" y="1501"/>
                  </a:lnTo>
                  <a:lnTo>
                    <a:pt x="4051" y="1478"/>
                  </a:lnTo>
                  <a:lnTo>
                    <a:pt x="4125" y="1454"/>
                  </a:lnTo>
                  <a:lnTo>
                    <a:pt x="4197" y="1429"/>
                  </a:lnTo>
                  <a:lnTo>
                    <a:pt x="4265" y="1404"/>
                  </a:lnTo>
                  <a:lnTo>
                    <a:pt x="4330" y="1377"/>
                  </a:lnTo>
                  <a:lnTo>
                    <a:pt x="4393" y="1349"/>
                  </a:lnTo>
                  <a:lnTo>
                    <a:pt x="4452" y="1321"/>
                  </a:lnTo>
                  <a:lnTo>
                    <a:pt x="4507" y="1291"/>
                  </a:lnTo>
                  <a:lnTo>
                    <a:pt x="4559" y="1261"/>
                  </a:lnTo>
                  <a:lnTo>
                    <a:pt x="4652" y="1198"/>
                  </a:lnTo>
                  <a:lnTo>
                    <a:pt x="4730" y="1132"/>
                  </a:lnTo>
                  <a:lnTo>
                    <a:pt x="4792" y="1063"/>
                  </a:lnTo>
                  <a:lnTo>
                    <a:pt x="4838" y="993"/>
                  </a:lnTo>
                  <a:lnTo>
                    <a:pt x="4866" y="920"/>
                  </a:lnTo>
                  <a:lnTo>
                    <a:pt x="4875" y="845"/>
                  </a:lnTo>
                  <a:lnTo>
                    <a:pt x="4873" y="807"/>
                  </a:lnTo>
                  <a:lnTo>
                    <a:pt x="4854" y="733"/>
                  </a:lnTo>
                  <a:lnTo>
                    <a:pt x="4817" y="661"/>
                  </a:lnTo>
                  <a:lnTo>
                    <a:pt x="4763" y="591"/>
                  </a:lnTo>
                  <a:lnTo>
                    <a:pt x="4693" y="524"/>
                  </a:lnTo>
                  <a:lnTo>
                    <a:pt x="4608" y="460"/>
                  </a:lnTo>
                  <a:lnTo>
                    <a:pt x="4507" y="398"/>
                  </a:lnTo>
                  <a:lnTo>
                    <a:pt x="4452" y="369"/>
                  </a:lnTo>
                  <a:lnTo>
                    <a:pt x="4393" y="340"/>
                  </a:lnTo>
                  <a:lnTo>
                    <a:pt x="4330" y="313"/>
                  </a:lnTo>
                  <a:lnTo>
                    <a:pt x="4265" y="286"/>
                  </a:lnTo>
                  <a:lnTo>
                    <a:pt x="4197" y="260"/>
                  </a:lnTo>
                  <a:lnTo>
                    <a:pt x="4125" y="235"/>
                  </a:lnTo>
                  <a:lnTo>
                    <a:pt x="4051" y="212"/>
                  </a:lnTo>
                  <a:lnTo>
                    <a:pt x="3973" y="189"/>
                  </a:lnTo>
                  <a:lnTo>
                    <a:pt x="3893" y="167"/>
                  </a:lnTo>
                  <a:lnTo>
                    <a:pt x="3811" y="147"/>
                  </a:lnTo>
                  <a:lnTo>
                    <a:pt x="3726" y="128"/>
                  </a:lnTo>
                  <a:lnTo>
                    <a:pt x="3638" y="110"/>
                  </a:lnTo>
                  <a:lnTo>
                    <a:pt x="3549" y="93"/>
                  </a:lnTo>
                  <a:lnTo>
                    <a:pt x="3457" y="77"/>
                  </a:lnTo>
                  <a:lnTo>
                    <a:pt x="3363" y="63"/>
                  </a:lnTo>
                  <a:lnTo>
                    <a:pt x="3267" y="50"/>
                  </a:lnTo>
                  <a:lnTo>
                    <a:pt x="3169" y="39"/>
                  </a:lnTo>
                  <a:lnTo>
                    <a:pt x="3069" y="29"/>
                  </a:lnTo>
                  <a:lnTo>
                    <a:pt x="2967" y="20"/>
                  </a:lnTo>
                  <a:lnTo>
                    <a:pt x="2864" y="13"/>
                  </a:lnTo>
                  <a:lnTo>
                    <a:pt x="2760" y="8"/>
                  </a:lnTo>
                  <a:lnTo>
                    <a:pt x="2654" y="3"/>
                  </a:lnTo>
                  <a:lnTo>
                    <a:pt x="2546" y="1"/>
                  </a:lnTo>
                  <a:lnTo>
                    <a:pt x="2438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auto">
            <a:xfrm>
              <a:off x="2070" y="222"/>
              <a:ext cx="3840" cy="1968"/>
            </a:xfrm>
            <a:custGeom>
              <a:avLst/>
              <a:gdLst/>
              <a:ahLst/>
              <a:cxnLst>
                <a:cxn ang="0">
                  <a:pos x="640" y="0"/>
                </a:cxn>
                <a:cxn ang="0">
                  <a:pos x="536" y="3"/>
                </a:cxn>
                <a:cxn ang="0">
                  <a:pos x="438" y="12"/>
                </a:cxn>
                <a:cxn ang="0">
                  <a:pos x="346" y="25"/>
                </a:cxn>
                <a:cxn ang="0">
                  <a:pos x="262" y="43"/>
                </a:cxn>
                <a:cxn ang="0">
                  <a:pos x="187" y="65"/>
                </a:cxn>
                <a:cxn ang="0">
                  <a:pos x="124" y="91"/>
                </a:cxn>
                <a:cxn ang="0">
                  <a:pos x="33" y="152"/>
                </a:cxn>
                <a:cxn ang="0">
                  <a:pos x="0" y="223"/>
                </a:cxn>
                <a:cxn ang="0">
                  <a:pos x="0" y="779"/>
                </a:cxn>
                <a:cxn ang="0">
                  <a:pos x="0" y="1113"/>
                </a:cxn>
                <a:cxn ang="0">
                  <a:pos x="33" y="1183"/>
                </a:cxn>
                <a:cxn ang="0">
                  <a:pos x="124" y="1244"/>
                </a:cxn>
                <a:cxn ang="0">
                  <a:pos x="187" y="1270"/>
                </a:cxn>
                <a:cxn ang="0">
                  <a:pos x="262" y="1292"/>
                </a:cxn>
                <a:cxn ang="0">
                  <a:pos x="346" y="1310"/>
                </a:cxn>
                <a:cxn ang="0">
                  <a:pos x="438" y="1324"/>
                </a:cxn>
                <a:cxn ang="0">
                  <a:pos x="536" y="1332"/>
                </a:cxn>
                <a:cxn ang="0">
                  <a:pos x="640" y="1335"/>
                </a:cxn>
                <a:cxn ang="0">
                  <a:pos x="2240" y="1335"/>
                </a:cxn>
                <a:cxn ang="0">
                  <a:pos x="2115" y="1968"/>
                </a:cxn>
                <a:cxn ang="0">
                  <a:pos x="3200" y="1335"/>
                </a:cxn>
                <a:cxn ang="0">
                  <a:pos x="3304" y="1332"/>
                </a:cxn>
                <a:cxn ang="0">
                  <a:pos x="3402" y="1324"/>
                </a:cxn>
                <a:cxn ang="0">
                  <a:pos x="3494" y="1310"/>
                </a:cxn>
                <a:cxn ang="0">
                  <a:pos x="3578" y="1292"/>
                </a:cxn>
                <a:cxn ang="0">
                  <a:pos x="3653" y="1270"/>
                </a:cxn>
                <a:cxn ang="0">
                  <a:pos x="3716" y="1244"/>
                </a:cxn>
                <a:cxn ang="0">
                  <a:pos x="3807" y="1183"/>
                </a:cxn>
                <a:cxn ang="0">
                  <a:pos x="3840" y="1113"/>
                </a:cxn>
                <a:cxn ang="0">
                  <a:pos x="3840" y="779"/>
                </a:cxn>
                <a:cxn ang="0">
                  <a:pos x="3840" y="223"/>
                </a:cxn>
                <a:cxn ang="0">
                  <a:pos x="3807" y="152"/>
                </a:cxn>
                <a:cxn ang="0">
                  <a:pos x="3716" y="91"/>
                </a:cxn>
                <a:cxn ang="0">
                  <a:pos x="3653" y="65"/>
                </a:cxn>
                <a:cxn ang="0">
                  <a:pos x="3578" y="43"/>
                </a:cxn>
                <a:cxn ang="0">
                  <a:pos x="3494" y="25"/>
                </a:cxn>
                <a:cxn ang="0">
                  <a:pos x="3402" y="12"/>
                </a:cxn>
                <a:cxn ang="0">
                  <a:pos x="3304" y="3"/>
                </a:cxn>
                <a:cxn ang="0">
                  <a:pos x="3200" y="0"/>
                </a:cxn>
                <a:cxn ang="0">
                  <a:pos x="2240" y="0"/>
                </a:cxn>
                <a:cxn ang="0">
                  <a:pos x="640" y="0"/>
                </a:cxn>
              </a:cxnLst>
              <a:rect l="0" t="0" r="r" b="b"/>
              <a:pathLst>
                <a:path w="3840" h="1968">
                  <a:moveTo>
                    <a:pt x="640" y="0"/>
                  </a:moveTo>
                  <a:lnTo>
                    <a:pt x="536" y="3"/>
                  </a:lnTo>
                  <a:lnTo>
                    <a:pt x="438" y="12"/>
                  </a:lnTo>
                  <a:lnTo>
                    <a:pt x="346" y="25"/>
                  </a:lnTo>
                  <a:lnTo>
                    <a:pt x="262" y="43"/>
                  </a:lnTo>
                  <a:lnTo>
                    <a:pt x="187" y="65"/>
                  </a:lnTo>
                  <a:lnTo>
                    <a:pt x="124" y="91"/>
                  </a:lnTo>
                  <a:lnTo>
                    <a:pt x="33" y="152"/>
                  </a:lnTo>
                  <a:lnTo>
                    <a:pt x="0" y="223"/>
                  </a:lnTo>
                  <a:lnTo>
                    <a:pt x="0" y="779"/>
                  </a:lnTo>
                  <a:lnTo>
                    <a:pt x="0" y="1113"/>
                  </a:lnTo>
                  <a:lnTo>
                    <a:pt x="33" y="1183"/>
                  </a:lnTo>
                  <a:lnTo>
                    <a:pt x="124" y="1244"/>
                  </a:lnTo>
                  <a:lnTo>
                    <a:pt x="187" y="1270"/>
                  </a:lnTo>
                  <a:lnTo>
                    <a:pt x="262" y="1292"/>
                  </a:lnTo>
                  <a:lnTo>
                    <a:pt x="346" y="1310"/>
                  </a:lnTo>
                  <a:lnTo>
                    <a:pt x="438" y="1324"/>
                  </a:lnTo>
                  <a:lnTo>
                    <a:pt x="536" y="1332"/>
                  </a:lnTo>
                  <a:lnTo>
                    <a:pt x="640" y="1335"/>
                  </a:lnTo>
                  <a:lnTo>
                    <a:pt x="2240" y="1335"/>
                  </a:lnTo>
                  <a:lnTo>
                    <a:pt x="2115" y="1968"/>
                  </a:lnTo>
                  <a:lnTo>
                    <a:pt x="3200" y="1335"/>
                  </a:lnTo>
                  <a:lnTo>
                    <a:pt x="3304" y="1332"/>
                  </a:lnTo>
                  <a:lnTo>
                    <a:pt x="3402" y="1324"/>
                  </a:lnTo>
                  <a:lnTo>
                    <a:pt x="3494" y="1310"/>
                  </a:lnTo>
                  <a:lnTo>
                    <a:pt x="3578" y="1292"/>
                  </a:lnTo>
                  <a:lnTo>
                    <a:pt x="3653" y="1270"/>
                  </a:lnTo>
                  <a:lnTo>
                    <a:pt x="3716" y="1244"/>
                  </a:lnTo>
                  <a:lnTo>
                    <a:pt x="3807" y="1183"/>
                  </a:lnTo>
                  <a:lnTo>
                    <a:pt x="3840" y="1113"/>
                  </a:lnTo>
                  <a:lnTo>
                    <a:pt x="3840" y="779"/>
                  </a:lnTo>
                  <a:lnTo>
                    <a:pt x="3840" y="223"/>
                  </a:lnTo>
                  <a:lnTo>
                    <a:pt x="3807" y="152"/>
                  </a:lnTo>
                  <a:lnTo>
                    <a:pt x="3716" y="91"/>
                  </a:lnTo>
                  <a:lnTo>
                    <a:pt x="3653" y="65"/>
                  </a:lnTo>
                  <a:lnTo>
                    <a:pt x="3578" y="43"/>
                  </a:lnTo>
                  <a:lnTo>
                    <a:pt x="3494" y="25"/>
                  </a:lnTo>
                  <a:lnTo>
                    <a:pt x="3402" y="12"/>
                  </a:lnTo>
                  <a:lnTo>
                    <a:pt x="3304" y="3"/>
                  </a:lnTo>
                  <a:lnTo>
                    <a:pt x="3200" y="0"/>
                  </a:lnTo>
                  <a:lnTo>
                    <a:pt x="2240" y="0"/>
                  </a:lnTo>
                  <a:lnTo>
                    <a:pt x="64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5700" y="222"/>
              <a:ext cx="4695" cy="2092"/>
            </a:xfrm>
            <a:custGeom>
              <a:avLst/>
              <a:gdLst/>
              <a:ahLst/>
              <a:cxnLst>
                <a:cxn ang="0">
                  <a:pos x="3995" y="0"/>
                </a:cxn>
                <a:cxn ang="0">
                  <a:pos x="1195" y="0"/>
                </a:cxn>
                <a:cxn ang="0">
                  <a:pos x="1081" y="3"/>
                </a:cxn>
                <a:cxn ang="0">
                  <a:pos x="974" y="11"/>
                </a:cxn>
                <a:cxn ang="0">
                  <a:pos x="873" y="23"/>
                </a:cxn>
                <a:cxn ang="0">
                  <a:pos x="782" y="40"/>
                </a:cxn>
                <a:cxn ang="0">
                  <a:pos x="700" y="61"/>
                </a:cxn>
                <a:cxn ang="0">
                  <a:pos x="630" y="85"/>
                </a:cxn>
                <a:cxn ang="0">
                  <a:pos x="573" y="112"/>
                </a:cxn>
                <a:cxn ang="0">
                  <a:pos x="504" y="174"/>
                </a:cxn>
                <a:cxn ang="0">
                  <a:pos x="495" y="208"/>
                </a:cxn>
                <a:cxn ang="0">
                  <a:pos x="495" y="1038"/>
                </a:cxn>
                <a:cxn ang="0">
                  <a:pos x="531" y="1103"/>
                </a:cxn>
                <a:cxn ang="0">
                  <a:pos x="630" y="1160"/>
                </a:cxn>
                <a:cxn ang="0">
                  <a:pos x="700" y="1184"/>
                </a:cxn>
                <a:cxn ang="0">
                  <a:pos x="782" y="1205"/>
                </a:cxn>
                <a:cxn ang="0">
                  <a:pos x="873" y="1222"/>
                </a:cxn>
                <a:cxn ang="0">
                  <a:pos x="974" y="1235"/>
                </a:cxn>
                <a:cxn ang="0">
                  <a:pos x="1081" y="1242"/>
                </a:cxn>
                <a:cxn ang="0">
                  <a:pos x="1195" y="1245"/>
                </a:cxn>
                <a:cxn ang="0">
                  <a:pos x="0" y="2092"/>
                </a:cxn>
                <a:cxn ang="0">
                  <a:pos x="2245" y="1245"/>
                </a:cxn>
                <a:cxn ang="0">
                  <a:pos x="3995" y="1245"/>
                </a:cxn>
                <a:cxn ang="0">
                  <a:pos x="4109" y="1242"/>
                </a:cxn>
                <a:cxn ang="0">
                  <a:pos x="4216" y="1235"/>
                </a:cxn>
                <a:cxn ang="0">
                  <a:pos x="4317" y="1222"/>
                </a:cxn>
                <a:cxn ang="0">
                  <a:pos x="4408" y="1205"/>
                </a:cxn>
                <a:cxn ang="0">
                  <a:pos x="4490" y="1184"/>
                </a:cxn>
                <a:cxn ang="0">
                  <a:pos x="4560" y="1160"/>
                </a:cxn>
                <a:cxn ang="0">
                  <a:pos x="4617" y="1133"/>
                </a:cxn>
                <a:cxn ang="0">
                  <a:pos x="4686" y="1071"/>
                </a:cxn>
                <a:cxn ang="0">
                  <a:pos x="4695" y="1038"/>
                </a:cxn>
                <a:cxn ang="0">
                  <a:pos x="4695" y="208"/>
                </a:cxn>
                <a:cxn ang="0">
                  <a:pos x="4659" y="142"/>
                </a:cxn>
                <a:cxn ang="0">
                  <a:pos x="4560" y="85"/>
                </a:cxn>
                <a:cxn ang="0">
                  <a:pos x="4490" y="61"/>
                </a:cxn>
                <a:cxn ang="0">
                  <a:pos x="4408" y="40"/>
                </a:cxn>
                <a:cxn ang="0">
                  <a:pos x="4317" y="23"/>
                </a:cxn>
                <a:cxn ang="0">
                  <a:pos x="4216" y="11"/>
                </a:cxn>
                <a:cxn ang="0">
                  <a:pos x="4109" y="3"/>
                </a:cxn>
                <a:cxn ang="0">
                  <a:pos x="3995" y="0"/>
                </a:cxn>
              </a:cxnLst>
              <a:rect l="0" t="0" r="r" b="b"/>
              <a:pathLst>
                <a:path w="4695" h="2092">
                  <a:moveTo>
                    <a:pt x="3995" y="0"/>
                  </a:moveTo>
                  <a:lnTo>
                    <a:pt x="1195" y="0"/>
                  </a:lnTo>
                  <a:lnTo>
                    <a:pt x="1081" y="3"/>
                  </a:lnTo>
                  <a:lnTo>
                    <a:pt x="974" y="11"/>
                  </a:lnTo>
                  <a:lnTo>
                    <a:pt x="873" y="23"/>
                  </a:lnTo>
                  <a:lnTo>
                    <a:pt x="782" y="40"/>
                  </a:lnTo>
                  <a:lnTo>
                    <a:pt x="700" y="61"/>
                  </a:lnTo>
                  <a:lnTo>
                    <a:pt x="630" y="85"/>
                  </a:lnTo>
                  <a:lnTo>
                    <a:pt x="573" y="112"/>
                  </a:lnTo>
                  <a:lnTo>
                    <a:pt x="504" y="174"/>
                  </a:lnTo>
                  <a:lnTo>
                    <a:pt x="495" y="208"/>
                  </a:lnTo>
                  <a:lnTo>
                    <a:pt x="495" y="1038"/>
                  </a:lnTo>
                  <a:lnTo>
                    <a:pt x="531" y="1103"/>
                  </a:lnTo>
                  <a:lnTo>
                    <a:pt x="630" y="1160"/>
                  </a:lnTo>
                  <a:lnTo>
                    <a:pt x="700" y="1184"/>
                  </a:lnTo>
                  <a:lnTo>
                    <a:pt x="782" y="1205"/>
                  </a:lnTo>
                  <a:lnTo>
                    <a:pt x="873" y="1222"/>
                  </a:lnTo>
                  <a:lnTo>
                    <a:pt x="974" y="1235"/>
                  </a:lnTo>
                  <a:lnTo>
                    <a:pt x="1081" y="1242"/>
                  </a:lnTo>
                  <a:lnTo>
                    <a:pt x="1195" y="1245"/>
                  </a:lnTo>
                  <a:lnTo>
                    <a:pt x="0" y="2092"/>
                  </a:lnTo>
                  <a:lnTo>
                    <a:pt x="2245" y="1245"/>
                  </a:lnTo>
                  <a:lnTo>
                    <a:pt x="3995" y="1245"/>
                  </a:lnTo>
                  <a:lnTo>
                    <a:pt x="4109" y="1242"/>
                  </a:lnTo>
                  <a:lnTo>
                    <a:pt x="4216" y="1235"/>
                  </a:lnTo>
                  <a:lnTo>
                    <a:pt x="4317" y="1222"/>
                  </a:lnTo>
                  <a:lnTo>
                    <a:pt x="4408" y="1205"/>
                  </a:lnTo>
                  <a:lnTo>
                    <a:pt x="4490" y="1184"/>
                  </a:lnTo>
                  <a:lnTo>
                    <a:pt x="4560" y="1160"/>
                  </a:lnTo>
                  <a:lnTo>
                    <a:pt x="4617" y="1133"/>
                  </a:lnTo>
                  <a:lnTo>
                    <a:pt x="4686" y="1071"/>
                  </a:lnTo>
                  <a:lnTo>
                    <a:pt x="4695" y="1038"/>
                  </a:lnTo>
                  <a:lnTo>
                    <a:pt x="4695" y="208"/>
                  </a:lnTo>
                  <a:lnTo>
                    <a:pt x="4659" y="142"/>
                  </a:lnTo>
                  <a:lnTo>
                    <a:pt x="4560" y="85"/>
                  </a:lnTo>
                  <a:lnTo>
                    <a:pt x="4490" y="61"/>
                  </a:lnTo>
                  <a:lnTo>
                    <a:pt x="4408" y="40"/>
                  </a:lnTo>
                  <a:lnTo>
                    <a:pt x="4317" y="23"/>
                  </a:lnTo>
                  <a:lnTo>
                    <a:pt x="4216" y="11"/>
                  </a:lnTo>
                  <a:lnTo>
                    <a:pt x="4109" y="3"/>
                  </a:lnTo>
                  <a:lnTo>
                    <a:pt x="399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5700" y="222"/>
              <a:ext cx="4695" cy="2092"/>
            </a:xfrm>
            <a:custGeom>
              <a:avLst/>
              <a:gdLst/>
              <a:ahLst/>
              <a:cxnLst>
                <a:cxn ang="0">
                  <a:pos x="1195" y="0"/>
                </a:cxn>
                <a:cxn ang="0">
                  <a:pos x="1081" y="3"/>
                </a:cxn>
                <a:cxn ang="0">
                  <a:pos x="974" y="11"/>
                </a:cxn>
                <a:cxn ang="0">
                  <a:pos x="873" y="23"/>
                </a:cxn>
                <a:cxn ang="0">
                  <a:pos x="782" y="40"/>
                </a:cxn>
                <a:cxn ang="0">
                  <a:pos x="700" y="61"/>
                </a:cxn>
                <a:cxn ang="0">
                  <a:pos x="630" y="85"/>
                </a:cxn>
                <a:cxn ang="0">
                  <a:pos x="573" y="112"/>
                </a:cxn>
                <a:cxn ang="0">
                  <a:pos x="504" y="174"/>
                </a:cxn>
                <a:cxn ang="0">
                  <a:pos x="495" y="208"/>
                </a:cxn>
                <a:cxn ang="0">
                  <a:pos x="495" y="726"/>
                </a:cxn>
                <a:cxn ang="0">
                  <a:pos x="495" y="1038"/>
                </a:cxn>
                <a:cxn ang="0">
                  <a:pos x="531" y="1103"/>
                </a:cxn>
                <a:cxn ang="0">
                  <a:pos x="630" y="1160"/>
                </a:cxn>
                <a:cxn ang="0">
                  <a:pos x="700" y="1184"/>
                </a:cxn>
                <a:cxn ang="0">
                  <a:pos x="782" y="1205"/>
                </a:cxn>
                <a:cxn ang="0">
                  <a:pos x="873" y="1222"/>
                </a:cxn>
                <a:cxn ang="0">
                  <a:pos x="974" y="1235"/>
                </a:cxn>
                <a:cxn ang="0">
                  <a:pos x="1081" y="1242"/>
                </a:cxn>
                <a:cxn ang="0">
                  <a:pos x="1195" y="1245"/>
                </a:cxn>
                <a:cxn ang="0">
                  <a:pos x="0" y="2092"/>
                </a:cxn>
                <a:cxn ang="0">
                  <a:pos x="2245" y="1245"/>
                </a:cxn>
                <a:cxn ang="0">
                  <a:pos x="3995" y="1245"/>
                </a:cxn>
                <a:cxn ang="0">
                  <a:pos x="4109" y="1242"/>
                </a:cxn>
                <a:cxn ang="0">
                  <a:pos x="4216" y="1235"/>
                </a:cxn>
                <a:cxn ang="0">
                  <a:pos x="4317" y="1222"/>
                </a:cxn>
                <a:cxn ang="0">
                  <a:pos x="4408" y="1205"/>
                </a:cxn>
                <a:cxn ang="0">
                  <a:pos x="4490" y="1184"/>
                </a:cxn>
                <a:cxn ang="0">
                  <a:pos x="4560" y="1160"/>
                </a:cxn>
                <a:cxn ang="0">
                  <a:pos x="4617" y="1133"/>
                </a:cxn>
                <a:cxn ang="0">
                  <a:pos x="4686" y="1071"/>
                </a:cxn>
                <a:cxn ang="0">
                  <a:pos x="4695" y="1038"/>
                </a:cxn>
                <a:cxn ang="0">
                  <a:pos x="4695" y="726"/>
                </a:cxn>
                <a:cxn ang="0">
                  <a:pos x="4695" y="208"/>
                </a:cxn>
                <a:cxn ang="0">
                  <a:pos x="4659" y="142"/>
                </a:cxn>
                <a:cxn ang="0">
                  <a:pos x="4560" y="85"/>
                </a:cxn>
                <a:cxn ang="0">
                  <a:pos x="4490" y="61"/>
                </a:cxn>
                <a:cxn ang="0">
                  <a:pos x="4408" y="40"/>
                </a:cxn>
                <a:cxn ang="0">
                  <a:pos x="4317" y="23"/>
                </a:cxn>
                <a:cxn ang="0">
                  <a:pos x="4216" y="11"/>
                </a:cxn>
                <a:cxn ang="0">
                  <a:pos x="4109" y="3"/>
                </a:cxn>
                <a:cxn ang="0">
                  <a:pos x="3995" y="0"/>
                </a:cxn>
                <a:cxn ang="0">
                  <a:pos x="2245" y="0"/>
                </a:cxn>
                <a:cxn ang="0">
                  <a:pos x="1195" y="0"/>
                </a:cxn>
              </a:cxnLst>
              <a:rect l="0" t="0" r="r" b="b"/>
              <a:pathLst>
                <a:path w="4695" h="2092">
                  <a:moveTo>
                    <a:pt x="1195" y="0"/>
                  </a:moveTo>
                  <a:lnTo>
                    <a:pt x="1081" y="3"/>
                  </a:lnTo>
                  <a:lnTo>
                    <a:pt x="974" y="11"/>
                  </a:lnTo>
                  <a:lnTo>
                    <a:pt x="873" y="23"/>
                  </a:lnTo>
                  <a:lnTo>
                    <a:pt x="782" y="40"/>
                  </a:lnTo>
                  <a:lnTo>
                    <a:pt x="700" y="61"/>
                  </a:lnTo>
                  <a:lnTo>
                    <a:pt x="630" y="85"/>
                  </a:lnTo>
                  <a:lnTo>
                    <a:pt x="573" y="112"/>
                  </a:lnTo>
                  <a:lnTo>
                    <a:pt x="504" y="174"/>
                  </a:lnTo>
                  <a:lnTo>
                    <a:pt x="495" y="208"/>
                  </a:lnTo>
                  <a:lnTo>
                    <a:pt x="495" y="726"/>
                  </a:lnTo>
                  <a:lnTo>
                    <a:pt x="495" y="1038"/>
                  </a:lnTo>
                  <a:lnTo>
                    <a:pt x="531" y="1103"/>
                  </a:lnTo>
                  <a:lnTo>
                    <a:pt x="630" y="1160"/>
                  </a:lnTo>
                  <a:lnTo>
                    <a:pt x="700" y="1184"/>
                  </a:lnTo>
                  <a:lnTo>
                    <a:pt x="782" y="1205"/>
                  </a:lnTo>
                  <a:lnTo>
                    <a:pt x="873" y="1222"/>
                  </a:lnTo>
                  <a:lnTo>
                    <a:pt x="974" y="1235"/>
                  </a:lnTo>
                  <a:lnTo>
                    <a:pt x="1081" y="1242"/>
                  </a:lnTo>
                  <a:lnTo>
                    <a:pt x="1195" y="1245"/>
                  </a:lnTo>
                  <a:lnTo>
                    <a:pt x="0" y="2092"/>
                  </a:lnTo>
                  <a:lnTo>
                    <a:pt x="2245" y="1245"/>
                  </a:lnTo>
                  <a:lnTo>
                    <a:pt x="3995" y="1245"/>
                  </a:lnTo>
                  <a:lnTo>
                    <a:pt x="4109" y="1242"/>
                  </a:lnTo>
                  <a:lnTo>
                    <a:pt x="4216" y="1235"/>
                  </a:lnTo>
                  <a:lnTo>
                    <a:pt x="4317" y="1222"/>
                  </a:lnTo>
                  <a:lnTo>
                    <a:pt x="4408" y="1205"/>
                  </a:lnTo>
                  <a:lnTo>
                    <a:pt x="4490" y="1184"/>
                  </a:lnTo>
                  <a:lnTo>
                    <a:pt x="4560" y="1160"/>
                  </a:lnTo>
                  <a:lnTo>
                    <a:pt x="4617" y="1133"/>
                  </a:lnTo>
                  <a:lnTo>
                    <a:pt x="4686" y="1071"/>
                  </a:lnTo>
                  <a:lnTo>
                    <a:pt x="4695" y="1038"/>
                  </a:lnTo>
                  <a:lnTo>
                    <a:pt x="4695" y="726"/>
                  </a:lnTo>
                  <a:lnTo>
                    <a:pt x="4695" y="208"/>
                  </a:lnTo>
                  <a:lnTo>
                    <a:pt x="4659" y="142"/>
                  </a:lnTo>
                  <a:lnTo>
                    <a:pt x="4560" y="85"/>
                  </a:lnTo>
                  <a:lnTo>
                    <a:pt x="4490" y="61"/>
                  </a:lnTo>
                  <a:lnTo>
                    <a:pt x="4408" y="40"/>
                  </a:lnTo>
                  <a:lnTo>
                    <a:pt x="4317" y="23"/>
                  </a:lnTo>
                  <a:lnTo>
                    <a:pt x="4216" y="11"/>
                  </a:lnTo>
                  <a:lnTo>
                    <a:pt x="4109" y="3"/>
                  </a:lnTo>
                  <a:lnTo>
                    <a:pt x="3995" y="0"/>
                  </a:lnTo>
                  <a:lnTo>
                    <a:pt x="2245" y="0"/>
                  </a:lnTo>
                  <a:lnTo>
                    <a:pt x="1195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AutoShape 7"/>
            <p:cNvSpPr>
              <a:spLocks/>
            </p:cNvSpPr>
            <p:nvPr/>
          </p:nvSpPr>
          <p:spPr bwMode="auto">
            <a:xfrm>
              <a:off x="6854" y="1632"/>
              <a:ext cx="3661" cy="2415"/>
            </a:xfrm>
            <a:custGeom>
              <a:avLst/>
              <a:gdLst/>
              <a:ahLst/>
              <a:cxnLst>
                <a:cxn ang="0">
                  <a:pos x="3661" y="1006"/>
                </a:cxn>
                <a:cxn ang="0">
                  <a:pos x="1096" y="1006"/>
                </a:cxn>
                <a:cxn ang="0">
                  <a:pos x="1096" y="2013"/>
                </a:cxn>
                <a:cxn ang="0">
                  <a:pos x="1103" y="2085"/>
                </a:cxn>
                <a:cxn ang="0">
                  <a:pos x="1123" y="2153"/>
                </a:cxn>
                <a:cxn ang="0">
                  <a:pos x="1154" y="2216"/>
                </a:cxn>
                <a:cxn ang="0">
                  <a:pos x="1197" y="2272"/>
                </a:cxn>
                <a:cxn ang="0">
                  <a:pos x="1248" y="2321"/>
                </a:cxn>
                <a:cxn ang="0">
                  <a:pos x="1308" y="2360"/>
                </a:cxn>
                <a:cxn ang="0">
                  <a:pos x="1374" y="2390"/>
                </a:cxn>
                <a:cxn ang="0">
                  <a:pos x="1447" y="2409"/>
                </a:cxn>
                <a:cxn ang="0">
                  <a:pos x="1524" y="2415"/>
                </a:cxn>
                <a:cxn ang="0">
                  <a:pos x="3234" y="2415"/>
                </a:cxn>
                <a:cxn ang="0">
                  <a:pos x="3310" y="2409"/>
                </a:cxn>
                <a:cxn ang="0">
                  <a:pos x="3383" y="2390"/>
                </a:cxn>
                <a:cxn ang="0">
                  <a:pos x="3449" y="2360"/>
                </a:cxn>
                <a:cxn ang="0">
                  <a:pos x="3509" y="2321"/>
                </a:cxn>
                <a:cxn ang="0">
                  <a:pos x="3560" y="2272"/>
                </a:cxn>
                <a:cxn ang="0">
                  <a:pos x="3603" y="2216"/>
                </a:cxn>
                <a:cxn ang="0">
                  <a:pos x="3634" y="2153"/>
                </a:cxn>
                <a:cxn ang="0">
                  <a:pos x="3654" y="2085"/>
                </a:cxn>
                <a:cxn ang="0">
                  <a:pos x="3661" y="2013"/>
                </a:cxn>
                <a:cxn ang="0">
                  <a:pos x="3661" y="1006"/>
                </a:cxn>
                <a:cxn ang="0">
                  <a:pos x="3234" y="0"/>
                </a:cxn>
                <a:cxn ang="0">
                  <a:pos x="1524" y="0"/>
                </a:cxn>
                <a:cxn ang="0">
                  <a:pos x="1447" y="7"/>
                </a:cxn>
                <a:cxn ang="0">
                  <a:pos x="1374" y="25"/>
                </a:cxn>
                <a:cxn ang="0">
                  <a:pos x="1308" y="55"/>
                </a:cxn>
                <a:cxn ang="0">
                  <a:pos x="1248" y="95"/>
                </a:cxn>
                <a:cxn ang="0">
                  <a:pos x="1197" y="143"/>
                </a:cxn>
                <a:cxn ang="0">
                  <a:pos x="1154" y="200"/>
                </a:cxn>
                <a:cxn ang="0">
                  <a:pos x="1123" y="262"/>
                </a:cxn>
                <a:cxn ang="0">
                  <a:pos x="1103" y="330"/>
                </a:cxn>
                <a:cxn ang="0">
                  <a:pos x="1096" y="403"/>
                </a:cxn>
                <a:cxn ang="0">
                  <a:pos x="0" y="1091"/>
                </a:cxn>
                <a:cxn ang="0">
                  <a:pos x="1096" y="1006"/>
                </a:cxn>
                <a:cxn ang="0">
                  <a:pos x="3661" y="1006"/>
                </a:cxn>
                <a:cxn ang="0">
                  <a:pos x="3661" y="403"/>
                </a:cxn>
                <a:cxn ang="0">
                  <a:pos x="3654" y="330"/>
                </a:cxn>
                <a:cxn ang="0">
                  <a:pos x="3634" y="262"/>
                </a:cxn>
                <a:cxn ang="0">
                  <a:pos x="3603" y="200"/>
                </a:cxn>
                <a:cxn ang="0">
                  <a:pos x="3560" y="143"/>
                </a:cxn>
                <a:cxn ang="0">
                  <a:pos x="3509" y="95"/>
                </a:cxn>
                <a:cxn ang="0">
                  <a:pos x="3449" y="55"/>
                </a:cxn>
                <a:cxn ang="0">
                  <a:pos x="3383" y="25"/>
                </a:cxn>
                <a:cxn ang="0">
                  <a:pos x="3310" y="7"/>
                </a:cxn>
                <a:cxn ang="0">
                  <a:pos x="3234" y="0"/>
                </a:cxn>
              </a:cxnLst>
              <a:rect l="0" t="0" r="r" b="b"/>
              <a:pathLst>
                <a:path w="3661" h="2415">
                  <a:moveTo>
                    <a:pt x="3661" y="1006"/>
                  </a:moveTo>
                  <a:lnTo>
                    <a:pt x="1096" y="1006"/>
                  </a:lnTo>
                  <a:lnTo>
                    <a:pt x="1096" y="2013"/>
                  </a:lnTo>
                  <a:lnTo>
                    <a:pt x="1103" y="2085"/>
                  </a:lnTo>
                  <a:lnTo>
                    <a:pt x="1123" y="2153"/>
                  </a:lnTo>
                  <a:lnTo>
                    <a:pt x="1154" y="2216"/>
                  </a:lnTo>
                  <a:lnTo>
                    <a:pt x="1197" y="2272"/>
                  </a:lnTo>
                  <a:lnTo>
                    <a:pt x="1248" y="2321"/>
                  </a:lnTo>
                  <a:lnTo>
                    <a:pt x="1308" y="2360"/>
                  </a:lnTo>
                  <a:lnTo>
                    <a:pt x="1374" y="2390"/>
                  </a:lnTo>
                  <a:lnTo>
                    <a:pt x="1447" y="2409"/>
                  </a:lnTo>
                  <a:lnTo>
                    <a:pt x="1524" y="2415"/>
                  </a:lnTo>
                  <a:lnTo>
                    <a:pt x="3234" y="2415"/>
                  </a:lnTo>
                  <a:lnTo>
                    <a:pt x="3310" y="2409"/>
                  </a:lnTo>
                  <a:lnTo>
                    <a:pt x="3383" y="2390"/>
                  </a:lnTo>
                  <a:lnTo>
                    <a:pt x="3449" y="2360"/>
                  </a:lnTo>
                  <a:lnTo>
                    <a:pt x="3509" y="2321"/>
                  </a:lnTo>
                  <a:lnTo>
                    <a:pt x="3560" y="2272"/>
                  </a:lnTo>
                  <a:lnTo>
                    <a:pt x="3603" y="2216"/>
                  </a:lnTo>
                  <a:lnTo>
                    <a:pt x="3634" y="2153"/>
                  </a:lnTo>
                  <a:lnTo>
                    <a:pt x="3654" y="2085"/>
                  </a:lnTo>
                  <a:lnTo>
                    <a:pt x="3661" y="2013"/>
                  </a:lnTo>
                  <a:lnTo>
                    <a:pt x="3661" y="1006"/>
                  </a:lnTo>
                  <a:close/>
                  <a:moveTo>
                    <a:pt x="3234" y="0"/>
                  </a:moveTo>
                  <a:lnTo>
                    <a:pt x="1524" y="0"/>
                  </a:lnTo>
                  <a:lnTo>
                    <a:pt x="1447" y="7"/>
                  </a:lnTo>
                  <a:lnTo>
                    <a:pt x="1374" y="25"/>
                  </a:lnTo>
                  <a:lnTo>
                    <a:pt x="1308" y="55"/>
                  </a:lnTo>
                  <a:lnTo>
                    <a:pt x="1248" y="95"/>
                  </a:lnTo>
                  <a:lnTo>
                    <a:pt x="1197" y="143"/>
                  </a:lnTo>
                  <a:lnTo>
                    <a:pt x="1154" y="200"/>
                  </a:lnTo>
                  <a:lnTo>
                    <a:pt x="1123" y="262"/>
                  </a:lnTo>
                  <a:lnTo>
                    <a:pt x="1103" y="330"/>
                  </a:lnTo>
                  <a:lnTo>
                    <a:pt x="1096" y="403"/>
                  </a:lnTo>
                  <a:lnTo>
                    <a:pt x="0" y="1091"/>
                  </a:lnTo>
                  <a:lnTo>
                    <a:pt x="1096" y="1006"/>
                  </a:lnTo>
                  <a:lnTo>
                    <a:pt x="3661" y="1006"/>
                  </a:lnTo>
                  <a:lnTo>
                    <a:pt x="3661" y="403"/>
                  </a:lnTo>
                  <a:lnTo>
                    <a:pt x="3654" y="330"/>
                  </a:lnTo>
                  <a:lnTo>
                    <a:pt x="3634" y="262"/>
                  </a:lnTo>
                  <a:lnTo>
                    <a:pt x="3603" y="200"/>
                  </a:lnTo>
                  <a:lnTo>
                    <a:pt x="3560" y="143"/>
                  </a:lnTo>
                  <a:lnTo>
                    <a:pt x="3509" y="95"/>
                  </a:lnTo>
                  <a:lnTo>
                    <a:pt x="3449" y="55"/>
                  </a:lnTo>
                  <a:lnTo>
                    <a:pt x="3383" y="25"/>
                  </a:lnTo>
                  <a:lnTo>
                    <a:pt x="3310" y="7"/>
                  </a:lnTo>
                  <a:lnTo>
                    <a:pt x="32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6854" y="1632"/>
              <a:ext cx="3661" cy="2415"/>
            </a:xfrm>
            <a:custGeom>
              <a:avLst/>
              <a:gdLst/>
              <a:ahLst/>
              <a:cxnLst>
                <a:cxn ang="0">
                  <a:pos x="3661" y="403"/>
                </a:cxn>
                <a:cxn ang="0">
                  <a:pos x="3654" y="330"/>
                </a:cxn>
                <a:cxn ang="0">
                  <a:pos x="3634" y="262"/>
                </a:cxn>
                <a:cxn ang="0">
                  <a:pos x="3603" y="200"/>
                </a:cxn>
                <a:cxn ang="0">
                  <a:pos x="3560" y="143"/>
                </a:cxn>
                <a:cxn ang="0">
                  <a:pos x="3509" y="95"/>
                </a:cxn>
                <a:cxn ang="0">
                  <a:pos x="3449" y="55"/>
                </a:cxn>
                <a:cxn ang="0">
                  <a:pos x="3383" y="25"/>
                </a:cxn>
                <a:cxn ang="0">
                  <a:pos x="3310" y="7"/>
                </a:cxn>
                <a:cxn ang="0">
                  <a:pos x="3234" y="0"/>
                </a:cxn>
                <a:cxn ang="0">
                  <a:pos x="2165" y="0"/>
                </a:cxn>
                <a:cxn ang="0">
                  <a:pos x="1524" y="0"/>
                </a:cxn>
                <a:cxn ang="0">
                  <a:pos x="1447" y="7"/>
                </a:cxn>
                <a:cxn ang="0">
                  <a:pos x="1374" y="25"/>
                </a:cxn>
                <a:cxn ang="0">
                  <a:pos x="1308" y="55"/>
                </a:cxn>
                <a:cxn ang="0">
                  <a:pos x="1248" y="95"/>
                </a:cxn>
                <a:cxn ang="0">
                  <a:pos x="1197" y="143"/>
                </a:cxn>
                <a:cxn ang="0">
                  <a:pos x="1154" y="200"/>
                </a:cxn>
                <a:cxn ang="0">
                  <a:pos x="1123" y="262"/>
                </a:cxn>
                <a:cxn ang="0">
                  <a:pos x="1103" y="330"/>
                </a:cxn>
                <a:cxn ang="0">
                  <a:pos x="1096" y="403"/>
                </a:cxn>
                <a:cxn ang="0">
                  <a:pos x="0" y="1091"/>
                </a:cxn>
                <a:cxn ang="0">
                  <a:pos x="1096" y="1006"/>
                </a:cxn>
                <a:cxn ang="0">
                  <a:pos x="1096" y="2013"/>
                </a:cxn>
                <a:cxn ang="0">
                  <a:pos x="1103" y="2085"/>
                </a:cxn>
                <a:cxn ang="0">
                  <a:pos x="1123" y="2153"/>
                </a:cxn>
                <a:cxn ang="0">
                  <a:pos x="1154" y="2216"/>
                </a:cxn>
                <a:cxn ang="0">
                  <a:pos x="1197" y="2272"/>
                </a:cxn>
                <a:cxn ang="0">
                  <a:pos x="1248" y="2321"/>
                </a:cxn>
                <a:cxn ang="0">
                  <a:pos x="1308" y="2360"/>
                </a:cxn>
                <a:cxn ang="0">
                  <a:pos x="1374" y="2390"/>
                </a:cxn>
                <a:cxn ang="0">
                  <a:pos x="1447" y="2409"/>
                </a:cxn>
                <a:cxn ang="0">
                  <a:pos x="1524" y="2415"/>
                </a:cxn>
                <a:cxn ang="0">
                  <a:pos x="2165" y="2415"/>
                </a:cxn>
                <a:cxn ang="0">
                  <a:pos x="3234" y="2415"/>
                </a:cxn>
                <a:cxn ang="0">
                  <a:pos x="3310" y="2409"/>
                </a:cxn>
                <a:cxn ang="0">
                  <a:pos x="3383" y="2390"/>
                </a:cxn>
                <a:cxn ang="0">
                  <a:pos x="3449" y="2360"/>
                </a:cxn>
                <a:cxn ang="0">
                  <a:pos x="3509" y="2321"/>
                </a:cxn>
                <a:cxn ang="0">
                  <a:pos x="3560" y="2272"/>
                </a:cxn>
                <a:cxn ang="0">
                  <a:pos x="3603" y="2216"/>
                </a:cxn>
                <a:cxn ang="0">
                  <a:pos x="3634" y="2153"/>
                </a:cxn>
                <a:cxn ang="0">
                  <a:pos x="3654" y="2085"/>
                </a:cxn>
                <a:cxn ang="0">
                  <a:pos x="3661" y="2013"/>
                </a:cxn>
                <a:cxn ang="0">
                  <a:pos x="3661" y="1006"/>
                </a:cxn>
                <a:cxn ang="0">
                  <a:pos x="3661" y="403"/>
                </a:cxn>
              </a:cxnLst>
              <a:rect l="0" t="0" r="r" b="b"/>
              <a:pathLst>
                <a:path w="3661" h="2415">
                  <a:moveTo>
                    <a:pt x="3661" y="403"/>
                  </a:moveTo>
                  <a:lnTo>
                    <a:pt x="3654" y="330"/>
                  </a:lnTo>
                  <a:lnTo>
                    <a:pt x="3634" y="262"/>
                  </a:lnTo>
                  <a:lnTo>
                    <a:pt x="3603" y="200"/>
                  </a:lnTo>
                  <a:lnTo>
                    <a:pt x="3560" y="143"/>
                  </a:lnTo>
                  <a:lnTo>
                    <a:pt x="3509" y="95"/>
                  </a:lnTo>
                  <a:lnTo>
                    <a:pt x="3449" y="55"/>
                  </a:lnTo>
                  <a:lnTo>
                    <a:pt x="3383" y="25"/>
                  </a:lnTo>
                  <a:lnTo>
                    <a:pt x="3310" y="7"/>
                  </a:lnTo>
                  <a:lnTo>
                    <a:pt x="3234" y="0"/>
                  </a:lnTo>
                  <a:lnTo>
                    <a:pt x="2165" y="0"/>
                  </a:lnTo>
                  <a:lnTo>
                    <a:pt x="1524" y="0"/>
                  </a:lnTo>
                  <a:lnTo>
                    <a:pt x="1447" y="7"/>
                  </a:lnTo>
                  <a:lnTo>
                    <a:pt x="1374" y="25"/>
                  </a:lnTo>
                  <a:lnTo>
                    <a:pt x="1308" y="55"/>
                  </a:lnTo>
                  <a:lnTo>
                    <a:pt x="1248" y="95"/>
                  </a:lnTo>
                  <a:lnTo>
                    <a:pt x="1197" y="143"/>
                  </a:lnTo>
                  <a:lnTo>
                    <a:pt x="1154" y="200"/>
                  </a:lnTo>
                  <a:lnTo>
                    <a:pt x="1123" y="262"/>
                  </a:lnTo>
                  <a:lnTo>
                    <a:pt x="1103" y="330"/>
                  </a:lnTo>
                  <a:lnTo>
                    <a:pt x="1096" y="403"/>
                  </a:lnTo>
                  <a:lnTo>
                    <a:pt x="0" y="1091"/>
                  </a:lnTo>
                  <a:lnTo>
                    <a:pt x="1096" y="1006"/>
                  </a:lnTo>
                  <a:lnTo>
                    <a:pt x="1096" y="2013"/>
                  </a:lnTo>
                  <a:lnTo>
                    <a:pt x="1103" y="2085"/>
                  </a:lnTo>
                  <a:lnTo>
                    <a:pt x="1123" y="2153"/>
                  </a:lnTo>
                  <a:lnTo>
                    <a:pt x="1154" y="2216"/>
                  </a:lnTo>
                  <a:lnTo>
                    <a:pt x="1197" y="2272"/>
                  </a:lnTo>
                  <a:lnTo>
                    <a:pt x="1248" y="2321"/>
                  </a:lnTo>
                  <a:lnTo>
                    <a:pt x="1308" y="2360"/>
                  </a:lnTo>
                  <a:lnTo>
                    <a:pt x="1374" y="2390"/>
                  </a:lnTo>
                  <a:lnTo>
                    <a:pt x="1447" y="2409"/>
                  </a:lnTo>
                  <a:lnTo>
                    <a:pt x="1524" y="2415"/>
                  </a:lnTo>
                  <a:lnTo>
                    <a:pt x="2165" y="2415"/>
                  </a:lnTo>
                  <a:lnTo>
                    <a:pt x="3234" y="2415"/>
                  </a:lnTo>
                  <a:lnTo>
                    <a:pt x="3310" y="2409"/>
                  </a:lnTo>
                  <a:lnTo>
                    <a:pt x="3383" y="2390"/>
                  </a:lnTo>
                  <a:lnTo>
                    <a:pt x="3449" y="2360"/>
                  </a:lnTo>
                  <a:lnTo>
                    <a:pt x="3509" y="2321"/>
                  </a:lnTo>
                  <a:lnTo>
                    <a:pt x="3560" y="2272"/>
                  </a:lnTo>
                  <a:lnTo>
                    <a:pt x="3603" y="2216"/>
                  </a:lnTo>
                  <a:lnTo>
                    <a:pt x="3634" y="2153"/>
                  </a:lnTo>
                  <a:lnTo>
                    <a:pt x="3654" y="2085"/>
                  </a:lnTo>
                  <a:lnTo>
                    <a:pt x="3661" y="2013"/>
                  </a:lnTo>
                  <a:lnTo>
                    <a:pt x="3661" y="1006"/>
                  </a:lnTo>
                  <a:lnTo>
                    <a:pt x="3661" y="403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190" y="3912"/>
              <a:ext cx="3840" cy="1514"/>
            </a:xfrm>
            <a:custGeom>
              <a:avLst/>
              <a:gdLst/>
              <a:ahLst/>
              <a:cxnLst>
                <a:cxn ang="0">
                  <a:pos x="3200" y="1514"/>
                </a:cxn>
                <a:cxn ang="0">
                  <a:pos x="3304" y="1512"/>
                </a:cxn>
                <a:cxn ang="0">
                  <a:pos x="3402" y="1504"/>
                </a:cxn>
                <a:cxn ang="0">
                  <a:pos x="3494" y="1492"/>
                </a:cxn>
                <a:cxn ang="0">
                  <a:pos x="3578" y="1477"/>
                </a:cxn>
                <a:cxn ang="0">
                  <a:pos x="3653" y="1457"/>
                </a:cxn>
                <a:cxn ang="0">
                  <a:pos x="3716" y="1434"/>
                </a:cxn>
                <a:cxn ang="0">
                  <a:pos x="3807" y="1381"/>
                </a:cxn>
                <a:cxn ang="0">
                  <a:pos x="3840" y="1319"/>
                </a:cxn>
                <a:cxn ang="0">
                  <a:pos x="3840" y="831"/>
                </a:cxn>
                <a:cxn ang="0">
                  <a:pos x="3840" y="538"/>
                </a:cxn>
                <a:cxn ang="0">
                  <a:pos x="3807" y="477"/>
                </a:cxn>
                <a:cxn ang="0">
                  <a:pos x="3716" y="423"/>
                </a:cxn>
                <a:cxn ang="0">
                  <a:pos x="3653" y="400"/>
                </a:cxn>
                <a:cxn ang="0">
                  <a:pos x="3578" y="381"/>
                </a:cxn>
                <a:cxn ang="0">
                  <a:pos x="3494" y="365"/>
                </a:cxn>
                <a:cxn ang="0">
                  <a:pos x="3402" y="353"/>
                </a:cxn>
                <a:cxn ang="0">
                  <a:pos x="3304" y="346"/>
                </a:cxn>
                <a:cxn ang="0">
                  <a:pos x="3200" y="343"/>
                </a:cxn>
                <a:cxn ang="0">
                  <a:pos x="1600" y="343"/>
                </a:cxn>
                <a:cxn ang="0">
                  <a:pos x="1883" y="0"/>
                </a:cxn>
                <a:cxn ang="0">
                  <a:pos x="640" y="343"/>
                </a:cxn>
                <a:cxn ang="0">
                  <a:pos x="536" y="346"/>
                </a:cxn>
                <a:cxn ang="0">
                  <a:pos x="438" y="353"/>
                </a:cxn>
                <a:cxn ang="0">
                  <a:pos x="346" y="365"/>
                </a:cxn>
                <a:cxn ang="0">
                  <a:pos x="262" y="381"/>
                </a:cxn>
                <a:cxn ang="0">
                  <a:pos x="187" y="400"/>
                </a:cxn>
                <a:cxn ang="0">
                  <a:pos x="124" y="423"/>
                </a:cxn>
                <a:cxn ang="0">
                  <a:pos x="33" y="477"/>
                </a:cxn>
                <a:cxn ang="0">
                  <a:pos x="0" y="538"/>
                </a:cxn>
                <a:cxn ang="0">
                  <a:pos x="0" y="831"/>
                </a:cxn>
                <a:cxn ang="0">
                  <a:pos x="0" y="1319"/>
                </a:cxn>
                <a:cxn ang="0">
                  <a:pos x="33" y="1381"/>
                </a:cxn>
                <a:cxn ang="0">
                  <a:pos x="124" y="1434"/>
                </a:cxn>
                <a:cxn ang="0">
                  <a:pos x="187" y="1457"/>
                </a:cxn>
                <a:cxn ang="0">
                  <a:pos x="262" y="1477"/>
                </a:cxn>
                <a:cxn ang="0">
                  <a:pos x="346" y="1492"/>
                </a:cxn>
                <a:cxn ang="0">
                  <a:pos x="438" y="1504"/>
                </a:cxn>
                <a:cxn ang="0">
                  <a:pos x="536" y="1512"/>
                </a:cxn>
                <a:cxn ang="0">
                  <a:pos x="640" y="1514"/>
                </a:cxn>
                <a:cxn ang="0">
                  <a:pos x="1600" y="1514"/>
                </a:cxn>
                <a:cxn ang="0">
                  <a:pos x="3200" y="1514"/>
                </a:cxn>
              </a:cxnLst>
              <a:rect l="0" t="0" r="r" b="b"/>
              <a:pathLst>
                <a:path w="3840" h="1514">
                  <a:moveTo>
                    <a:pt x="3200" y="1514"/>
                  </a:moveTo>
                  <a:lnTo>
                    <a:pt x="3304" y="1512"/>
                  </a:lnTo>
                  <a:lnTo>
                    <a:pt x="3402" y="1504"/>
                  </a:lnTo>
                  <a:lnTo>
                    <a:pt x="3494" y="1492"/>
                  </a:lnTo>
                  <a:lnTo>
                    <a:pt x="3578" y="1477"/>
                  </a:lnTo>
                  <a:lnTo>
                    <a:pt x="3653" y="1457"/>
                  </a:lnTo>
                  <a:lnTo>
                    <a:pt x="3716" y="1434"/>
                  </a:lnTo>
                  <a:lnTo>
                    <a:pt x="3807" y="1381"/>
                  </a:lnTo>
                  <a:lnTo>
                    <a:pt x="3840" y="1319"/>
                  </a:lnTo>
                  <a:lnTo>
                    <a:pt x="3840" y="831"/>
                  </a:lnTo>
                  <a:lnTo>
                    <a:pt x="3840" y="538"/>
                  </a:lnTo>
                  <a:lnTo>
                    <a:pt x="3807" y="477"/>
                  </a:lnTo>
                  <a:lnTo>
                    <a:pt x="3716" y="423"/>
                  </a:lnTo>
                  <a:lnTo>
                    <a:pt x="3653" y="400"/>
                  </a:lnTo>
                  <a:lnTo>
                    <a:pt x="3578" y="381"/>
                  </a:lnTo>
                  <a:lnTo>
                    <a:pt x="3494" y="365"/>
                  </a:lnTo>
                  <a:lnTo>
                    <a:pt x="3402" y="353"/>
                  </a:lnTo>
                  <a:lnTo>
                    <a:pt x="3304" y="346"/>
                  </a:lnTo>
                  <a:lnTo>
                    <a:pt x="3200" y="343"/>
                  </a:lnTo>
                  <a:lnTo>
                    <a:pt x="1600" y="343"/>
                  </a:lnTo>
                  <a:lnTo>
                    <a:pt x="1883" y="0"/>
                  </a:lnTo>
                  <a:lnTo>
                    <a:pt x="640" y="343"/>
                  </a:lnTo>
                  <a:lnTo>
                    <a:pt x="536" y="346"/>
                  </a:lnTo>
                  <a:lnTo>
                    <a:pt x="438" y="353"/>
                  </a:lnTo>
                  <a:lnTo>
                    <a:pt x="346" y="365"/>
                  </a:lnTo>
                  <a:lnTo>
                    <a:pt x="262" y="381"/>
                  </a:lnTo>
                  <a:lnTo>
                    <a:pt x="187" y="400"/>
                  </a:lnTo>
                  <a:lnTo>
                    <a:pt x="124" y="423"/>
                  </a:lnTo>
                  <a:lnTo>
                    <a:pt x="33" y="477"/>
                  </a:lnTo>
                  <a:lnTo>
                    <a:pt x="0" y="538"/>
                  </a:lnTo>
                  <a:lnTo>
                    <a:pt x="0" y="831"/>
                  </a:lnTo>
                  <a:lnTo>
                    <a:pt x="0" y="1319"/>
                  </a:lnTo>
                  <a:lnTo>
                    <a:pt x="33" y="1381"/>
                  </a:lnTo>
                  <a:lnTo>
                    <a:pt x="124" y="1434"/>
                  </a:lnTo>
                  <a:lnTo>
                    <a:pt x="187" y="1457"/>
                  </a:lnTo>
                  <a:lnTo>
                    <a:pt x="262" y="1477"/>
                  </a:lnTo>
                  <a:lnTo>
                    <a:pt x="346" y="1492"/>
                  </a:lnTo>
                  <a:lnTo>
                    <a:pt x="438" y="1504"/>
                  </a:lnTo>
                  <a:lnTo>
                    <a:pt x="536" y="1512"/>
                  </a:lnTo>
                  <a:lnTo>
                    <a:pt x="640" y="1514"/>
                  </a:lnTo>
                  <a:lnTo>
                    <a:pt x="1600" y="1514"/>
                  </a:lnTo>
                  <a:lnTo>
                    <a:pt x="3200" y="1514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6124" y="3730"/>
              <a:ext cx="4391" cy="1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16" y="421"/>
                </a:cxn>
                <a:cxn ang="0">
                  <a:pos x="803" y="424"/>
                </a:cxn>
                <a:cxn ang="0">
                  <a:pos x="696" y="433"/>
                </a:cxn>
                <a:cxn ang="0">
                  <a:pos x="597" y="447"/>
                </a:cxn>
                <a:cxn ang="0">
                  <a:pos x="506" y="465"/>
                </a:cxn>
                <a:cxn ang="0">
                  <a:pos x="425" y="488"/>
                </a:cxn>
                <a:cxn ang="0">
                  <a:pos x="355" y="514"/>
                </a:cxn>
                <a:cxn ang="0">
                  <a:pos x="299" y="544"/>
                </a:cxn>
                <a:cxn ang="0">
                  <a:pos x="230" y="611"/>
                </a:cxn>
                <a:cxn ang="0">
                  <a:pos x="221" y="648"/>
                </a:cxn>
                <a:cxn ang="0">
                  <a:pos x="221" y="1555"/>
                </a:cxn>
                <a:cxn ang="0">
                  <a:pos x="256" y="1627"/>
                </a:cxn>
                <a:cxn ang="0">
                  <a:pos x="355" y="1689"/>
                </a:cxn>
                <a:cxn ang="0">
                  <a:pos x="425" y="1716"/>
                </a:cxn>
                <a:cxn ang="0">
                  <a:pos x="506" y="1738"/>
                </a:cxn>
                <a:cxn ang="0">
                  <a:pos x="597" y="1757"/>
                </a:cxn>
                <a:cxn ang="0">
                  <a:pos x="696" y="1771"/>
                </a:cxn>
                <a:cxn ang="0">
                  <a:pos x="803" y="1779"/>
                </a:cxn>
                <a:cxn ang="0">
                  <a:pos x="916" y="1782"/>
                </a:cxn>
                <a:cxn ang="0">
                  <a:pos x="3696" y="1782"/>
                </a:cxn>
                <a:cxn ang="0">
                  <a:pos x="3809" y="1779"/>
                </a:cxn>
                <a:cxn ang="0">
                  <a:pos x="3916" y="1771"/>
                </a:cxn>
                <a:cxn ang="0">
                  <a:pos x="4015" y="1757"/>
                </a:cxn>
                <a:cxn ang="0">
                  <a:pos x="4106" y="1738"/>
                </a:cxn>
                <a:cxn ang="0">
                  <a:pos x="4187" y="1716"/>
                </a:cxn>
                <a:cxn ang="0">
                  <a:pos x="4257" y="1689"/>
                </a:cxn>
                <a:cxn ang="0">
                  <a:pos x="4313" y="1660"/>
                </a:cxn>
                <a:cxn ang="0">
                  <a:pos x="4382" y="1592"/>
                </a:cxn>
                <a:cxn ang="0">
                  <a:pos x="4391" y="1555"/>
                </a:cxn>
                <a:cxn ang="0">
                  <a:pos x="4391" y="648"/>
                </a:cxn>
                <a:cxn ang="0">
                  <a:pos x="4356" y="576"/>
                </a:cxn>
                <a:cxn ang="0">
                  <a:pos x="4257" y="514"/>
                </a:cxn>
                <a:cxn ang="0">
                  <a:pos x="4187" y="488"/>
                </a:cxn>
                <a:cxn ang="0">
                  <a:pos x="4106" y="465"/>
                </a:cxn>
                <a:cxn ang="0">
                  <a:pos x="4015" y="447"/>
                </a:cxn>
                <a:cxn ang="0">
                  <a:pos x="3916" y="433"/>
                </a:cxn>
                <a:cxn ang="0">
                  <a:pos x="3809" y="424"/>
                </a:cxn>
                <a:cxn ang="0">
                  <a:pos x="3696" y="421"/>
                </a:cxn>
                <a:cxn ang="0">
                  <a:pos x="1958" y="421"/>
                </a:cxn>
                <a:cxn ang="0">
                  <a:pos x="0" y="0"/>
                </a:cxn>
              </a:cxnLst>
              <a:rect l="0" t="0" r="r" b="b"/>
              <a:pathLst>
                <a:path w="4391" h="1782">
                  <a:moveTo>
                    <a:pt x="0" y="0"/>
                  </a:moveTo>
                  <a:lnTo>
                    <a:pt x="916" y="421"/>
                  </a:lnTo>
                  <a:lnTo>
                    <a:pt x="803" y="424"/>
                  </a:lnTo>
                  <a:lnTo>
                    <a:pt x="696" y="433"/>
                  </a:lnTo>
                  <a:lnTo>
                    <a:pt x="597" y="447"/>
                  </a:lnTo>
                  <a:lnTo>
                    <a:pt x="506" y="465"/>
                  </a:lnTo>
                  <a:lnTo>
                    <a:pt x="425" y="488"/>
                  </a:lnTo>
                  <a:lnTo>
                    <a:pt x="355" y="514"/>
                  </a:lnTo>
                  <a:lnTo>
                    <a:pt x="299" y="544"/>
                  </a:lnTo>
                  <a:lnTo>
                    <a:pt x="230" y="611"/>
                  </a:lnTo>
                  <a:lnTo>
                    <a:pt x="221" y="648"/>
                  </a:lnTo>
                  <a:lnTo>
                    <a:pt x="221" y="1555"/>
                  </a:lnTo>
                  <a:lnTo>
                    <a:pt x="256" y="1627"/>
                  </a:lnTo>
                  <a:lnTo>
                    <a:pt x="355" y="1689"/>
                  </a:lnTo>
                  <a:lnTo>
                    <a:pt x="425" y="1716"/>
                  </a:lnTo>
                  <a:lnTo>
                    <a:pt x="506" y="1738"/>
                  </a:lnTo>
                  <a:lnTo>
                    <a:pt x="597" y="1757"/>
                  </a:lnTo>
                  <a:lnTo>
                    <a:pt x="696" y="1771"/>
                  </a:lnTo>
                  <a:lnTo>
                    <a:pt x="803" y="1779"/>
                  </a:lnTo>
                  <a:lnTo>
                    <a:pt x="916" y="1782"/>
                  </a:lnTo>
                  <a:lnTo>
                    <a:pt x="3696" y="1782"/>
                  </a:lnTo>
                  <a:lnTo>
                    <a:pt x="3809" y="1779"/>
                  </a:lnTo>
                  <a:lnTo>
                    <a:pt x="3916" y="1771"/>
                  </a:lnTo>
                  <a:lnTo>
                    <a:pt x="4015" y="1757"/>
                  </a:lnTo>
                  <a:lnTo>
                    <a:pt x="4106" y="1738"/>
                  </a:lnTo>
                  <a:lnTo>
                    <a:pt x="4187" y="1716"/>
                  </a:lnTo>
                  <a:lnTo>
                    <a:pt x="4257" y="1689"/>
                  </a:lnTo>
                  <a:lnTo>
                    <a:pt x="4313" y="1660"/>
                  </a:lnTo>
                  <a:lnTo>
                    <a:pt x="4382" y="1592"/>
                  </a:lnTo>
                  <a:lnTo>
                    <a:pt x="4391" y="1555"/>
                  </a:lnTo>
                  <a:lnTo>
                    <a:pt x="4391" y="648"/>
                  </a:lnTo>
                  <a:lnTo>
                    <a:pt x="4356" y="576"/>
                  </a:lnTo>
                  <a:lnTo>
                    <a:pt x="4257" y="514"/>
                  </a:lnTo>
                  <a:lnTo>
                    <a:pt x="4187" y="488"/>
                  </a:lnTo>
                  <a:lnTo>
                    <a:pt x="4106" y="465"/>
                  </a:lnTo>
                  <a:lnTo>
                    <a:pt x="4015" y="447"/>
                  </a:lnTo>
                  <a:lnTo>
                    <a:pt x="3916" y="433"/>
                  </a:lnTo>
                  <a:lnTo>
                    <a:pt x="3809" y="424"/>
                  </a:lnTo>
                  <a:lnTo>
                    <a:pt x="3696" y="421"/>
                  </a:lnTo>
                  <a:lnTo>
                    <a:pt x="1958" y="4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6124" y="3730"/>
              <a:ext cx="4391" cy="1782"/>
            </a:xfrm>
            <a:custGeom>
              <a:avLst/>
              <a:gdLst/>
              <a:ahLst/>
              <a:cxnLst>
                <a:cxn ang="0">
                  <a:pos x="4391" y="648"/>
                </a:cxn>
                <a:cxn ang="0">
                  <a:pos x="4356" y="576"/>
                </a:cxn>
                <a:cxn ang="0">
                  <a:pos x="4257" y="514"/>
                </a:cxn>
                <a:cxn ang="0">
                  <a:pos x="4187" y="488"/>
                </a:cxn>
                <a:cxn ang="0">
                  <a:pos x="4106" y="465"/>
                </a:cxn>
                <a:cxn ang="0">
                  <a:pos x="4015" y="447"/>
                </a:cxn>
                <a:cxn ang="0">
                  <a:pos x="3916" y="433"/>
                </a:cxn>
                <a:cxn ang="0">
                  <a:pos x="3809" y="424"/>
                </a:cxn>
                <a:cxn ang="0">
                  <a:pos x="3696" y="421"/>
                </a:cxn>
                <a:cxn ang="0">
                  <a:pos x="1958" y="421"/>
                </a:cxn>
                <a:cxn ang="0">
                  <a:pos x="0" y="0"/>
                </a:cxn>
                <a:cxn ang="0">
                  <a:pos x="916" y="421"/>
                </a:cxn>
                <a:cxn ang="0">
                  <a:pos x="803" y="424"/>
                </a:cxn>
                <a:cxn ang="0">
                  <a:pos x="696" y="433"/>
                </a:cxn>
                <a:cxn ang="0">
                  <a:pos x="597" y="447"/>
                </a:cxn>
                <a:cxn ang="0">
                  <a:pos x="506" y="465"/>
                </a:cxn>
                <a:cxn ang="0">
                  <a:pos x="425" y="488"/>
                </a:cxn>
                <a:cxn ang="0">
                  <a:pos x="355" y="514"/>
                </a:cxn>
                <a:cxn ang="0">
                  <a:pos x="299" y="544"/>
                </a:cxn>
                <a:cxn ang="0">
                  <a:pos x="230" y="611"/>
                </a:cxn>
                <a:cxn ang="0">
                  <a:pos x="221" y="648"/>
                </a:cxn>
                <a:cxn ang="0">
                  <a:pos x="221" y="988"/>
                </a:cxn>
                <a:cxn ang="0">
                  <a:pos x="221" y="1555"/>
                </a:cxn>
                <a:cxn ang="0">
                  <a:pos x="256" y="1627"/>
                </a:cxn>
                <a:cxn ang="0">
                  <a:pos x="355" y="1689"/>
                </a:cxn>
                <a:cxn ang="0">
                  <a:pos x="425" y="1716"/>
                </a:cxn>
                <a:cxn ang="0">
                  <a:pos x="506" y="1738"/>
                </a:cxn>
                <a:cxn ang="0">
                  <a:pos x="597" y="1757"/>
                </a:cxn>
                <a:cxn ang="0">
                  <a:pos x="696" y="1771"/>
                </a:cxn>
                <a:cxn ang="0">
                  <a:pos x="803" y="1779"/>
                </a:cxn>
                <a:cxn ang="0">
                  <a:pos x="916" y="1782"/>
                </a:cxn>
                <a:cxn ang="0">
                  <a:pos x="1958" y="1782"/>
                </a:cxn>
                <a:cxn ang="0">
                  <a:pos x="3696" y="1782"/>
                </a:cxn>
                <a:cxn ang="0">
                  <a:pos x="3809" y="1779"/>
                </a:cxn>
                <a:cxn ang="0">
                  <a:pos x="3916" y="1771"/>
                </a:cxn>
                <a:cxn ang="0">
                  <a:pos x="4015" y="1757"/>
                </a:cxn>
                <a:cxn ang="0">
                  <a:pos x="4106" y="1738"/>
                </a:cxn>
                <a:cxn ang="0">
                  <a:pos x="4187" y="1716"/>
                </a:cxn>
                <a:cxn ang="0">
                  <a:pos x="4257" y="1689"/>
                </a:cxn>
                <a:cxn ang="0">
                  <a:pos x="4313" y="1660"/>
                </a:cxn>
                <a:cxn ang="0">
                  <a:pos x="4382" y="1592"/>
                </a:cxn>
                <a:cxn ang="0">
                  <a:pos x="4391" y="1555"/>
                </a:cxn>
                <a:cxn ang="0">
                  <a:pos x="4391" y="988"/>
                </a:cxn>
                <a:cxn ang="0">
                  <a:pos x="4391" y="648"/>
                </a:cxn>
              </a:cxnLst>
              <a:rect l="0" t="0" r="r" b="b"/>
              <a:pathLst>
                <a:path w="4391" h="1782">
                  <a:moveTo>
                    <a:pt x="4391" y="648"/>
                  </a:moveTo>
                  <a:lnTo>
                    <a:pt x="4356" y="576"/>
                  </a:lnTo>
                  <a:lnTo>
                    <a:pt x="4257" y="514"/>
                  </a:lnTo>
                  <a:lnTo>
                    <a:pt x="4187" y="488"/>
                  </a:lnTo>
                  <a:lnTo>
                    <a:pt x="4106" y="465"/>
                  </a:lnTo>
                  <a:lnTo>
                    <a:pt x="4015" y="447"/>
                  </a:lnTo>
                  <a:lnTo>
                    <a:pt x="3916" y="433"/>
                  </a:lnTo>
                  <a:lnTo>
                    <a:pt x="3809" y="424"/>
                  </a:lnTo>
                  <a:lnTo>
                    <a:pt x="3696" y="421"/>
                  </a:lnTo>
                  <a:lnTo>
                    <a:pt x="1958" y="421"/>
                  </a:lnTo>
                  <a:lnTo>
                    <a:pt x="0" y="0"/>
                  </a:lnTo>
                  <a:lnTo>
                    <a:pt x="916" y="421"/>
                  </a:lnTo>
                  <a:lnTo>
                    <a:pt x="803" y="424"/>
                  </a:lnTo>
                  <a:lnTo>
                    <a:pt x="696" y="433"/>
                  </a:lnTo>
                  <a:lnTo>
                    <a:pt x="597" y="447"/>
                  </a:lnTo>
                  <a:lnTo>
                    <a:pt x="506" y="465"/>
                  </a:lnTo>
                  <a:lnTo>
                    <a:pt x="425" y="488"/>
                  </a:lnTo>
                  <a:lnTo>
                    <a:pt x="355" y="514"/>
                  </a:lnTo>
                  <a:lnTo>
                    <a:pt x="299" y="544"/>
                  </a:lnTo>
                  <a:lnTo>
                    <a:pt x="230" y="611"/>
                  </a:lnTo>
                  <a:lnTo>
                    <a:pt x="221" y="648"/>
                  </a:lnTo>
                  <a:lnTo>
                    <a:pt x="221" y="988"/>
                  </a:lnTo>
                  <a:lnTo>
                    <a:pt x="221" y="1555"/>
                  </a:lnTo>
                  <a:lnTo>
                    <a:pt x="256" y="1627"/>
                  </a:lnTo>
                  <a:lnTo>
                    <a:pt x="355" y="1689"/>
                  </a:lnTo>
                  <a:lnTo>
                    <a:pt x="425" y="1716"/>
                  </a:lnTo>
                  <a:lnTo>
                    <a:pt x="506" y="1738"/>
                  </a:lnTo>
                  <a:lnTo>
                    <a:pt x="597" y="1757"/>
                  </a:lnTo>
                  <a:lnTo>
                    <a:pt x="696" y="1771"/>
                  </a:lnTo>
                  <a:lnTo>
                    <a:pt x="803" y="1779"/>
                  </a:lnTo>
                  <a:lnTo>
                    <a:pt x="916" y="1782"/>
                  </a:lnTo>
                  <a:lnTo>
                    <a:pt x="1958" y="1782"/>
                  </a:lnTo>
                  <a:lnTo>
                    <a:pt x="3696" y="1782"/>
                  </a:lnTo>
                  <a:lnTo>
                    <a:pt x="3809" y="1779"/>
                  </a:lnTo>
                  <a:lnTo>
                    <a:pt x="3916" y="1771"/>
                  </a:lnTo>
                  <a:lnTo>
                    <a:pt x="4015" y="1757"/>
                  </a:lnTo>
                  <a:lnTo>
                    <a:pt x="4106" y="1738"/>
                  </a:lnTo>
                  <a:lnTo>
                    <a:pt x="4187" y="1716"/>
                  </a:lnTo>
                  <a:lnTo>
                    <a:pt x="4257" y="1689"/>
                  </a:lnTo>
                  <a:lnTo>
                    <a:pt x="4313" y="1660"/>
                  </a:lnTo>
                  <a:lnTo>
                    <a:pt x="4382" y="1592"/>
                  </a:lnTo>
                  <a:lnTo>
                    <a:pt x="4391" y="1555"/>
                  </a:lnTo>
                  <a:lnTo>
                    <a:pt x="4391" y="988"/>
                  </a:lnTo>
                  <a:lnTo>
                    <a:pt x="4391" y="64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2352" y="350"/>
              <a:ext cx="3258" cy="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1588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поліпшення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технологічних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властивостей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деяких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видів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сировини</a:t>
              </a:r>
              <a:endPara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6491" y="347"/>
              <a:ext cx="3495" cy="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1588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удосконалення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технологічної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обробки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різних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видів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продовольчої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сировини</a:t>
              </a:r>
              <a:endPara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3191" y="2526"/>
              <a:ext cx="2961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b="1" dirty="0" smtClean="0">
                  <a:latin typeface="Times New Roman" pitchFamily="18" charset="0"/>
                  <a:cs typeface="Arial" pitchFamily="34" charset="0"/>
                </a:rPr>
                <a:t>МЕТА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b="1" dirty="0" err="1" smtClean="0">
                  <a:latin typeface="Times New Roman" pitchFamily="18" charset="0"/>
                  <a:cs typeface="Arial" pitchFamily="34" charset="0"/>
                </a:rPr>
                <a:t>використання</a:t>
              </a:r>
              <a:r>
                <a:rPr lang="ru-RU" b="1" dirty="0" smtClean="0">
                  <a:latin typeface="Times New Roman" pitchFamily="18" charset="0"/>
                  <a:cs typeface="Arial" pitchFamily="34" charset="0"/>
                </a:rPr>
                <a:t> 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b="1" dirty="0" err="1" smtClean="0">
                  <a:latin typeface="Times New Roman" pitchFamily="18" charset="0"/>
                  <a:cs typeface="Arial" pitchFamily="34" charset="0"/>
                </a:rPr>
                <a:t>харчових</a:t>
              </a:r>
              <a:r>
                <a:rPr lang="ru-RU" b="1" dirty="0" smtClean="0">
                  <a:latin typeface="Times New Roman" pitchFamily="18" charset="0"/>
                  <a:cs typeface="Arial" pitchFamily="34" charset="0"/>
                </a:rPr>
                <a:t> добавок</a:t>
              </a:r>
              <a:endParaRPr lang="ru-RU" dirty="0" smtClean="0">
                <a:latin typeface="Arial" pitchFamily="34" charset="0"/>
                <a:cs typeface="Arial" pitchFamily="34" charset="0"/>
              </a:endParaRPr>
            </a:p>
            <a:p>
              <a:pPr marL="0" marR="28575" lvl="0" indent="0" algn="ctr" defTabSz="914400" rtl="0" eaLnBrk="1" fontAlgn="base" latinLnBrk="0" hangingPunct="1">
                <a:spcBef>
                  <a:spcPct val="0"/>
                </a:spcBef>
                <a:buClrTx/>
                <a:buSzTx/>
                <a:buFontTx/>
                <a:buNone/>
                <a:tabLst/>
              </a:pPr>
              <a:endPara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8118" y="1869"/>
              <a:ext cx="2193" cy="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1588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удосконалення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технологічного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процесу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0" marR="1588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з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відповідною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економічною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ефективністю</a:t>
              </a:r>
              <a:endPara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2470" y="4377"/>
              <a:ext cx="3149" cy="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4763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збереження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найбільш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цінних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речовин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сировини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0" marR="4763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технологічному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процесі</a:t>
              </a:r>
              <a:endPara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6572" y="4348"/>
              <a:ext cx="3740" cy="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lvl="0" indent="0" algn="ctr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tabLst/>
              </a:pP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підвищення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стійкості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харчових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продуктів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під</a:t>
              </a:r>
              <a:r>
                <a:rPr kumimoji="0" lang="ru-RU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час </a:t>
              </a:r>
              <a:r>
                <a:rPr kumimoji="0" lang="ru-RU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зберігання</a:t>
              </a:r>
              <a:endPara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57166"/>
            <a:ext cx="8786874" cy="6500834"/>
          </a:xfrm>
        </p:spPr>
        <p:txBody>
          <a:bodyPr>
            <a:normAutofit fontScale="55000" lnSpcReduction="20000"/>
          </a:bodyPr>
          <a:lstStyle/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dirty="0" smtClean="0">
                <a:latin typeface="Arial" pitchFamily="34" charset="0"/>
                <a:cs typeface="Arial" pitchFamily="34" charset="0"/>
              </a:rPr>
              <a:t>За класифікацією харчових добавок у системі </a:t>
            </a:r>
            <a:r>
              <a:rPr lang="uk-UA" sz="4000" dirty="0" err="1" smtClean="0">
                <a:latin typeface="Arial" pitchFamily="34" charset="0"/>
                <a:cs typeface="Arial" pitchFamily="34" charset="0"/>
              </a:rPr>
              <a:t>Codex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4000" dirty="0" err="1" smtClean="0">
                <a:latin typeface="Arial" pitchFamily="34" charset="0"/>
                <a:cs typeface="Arial" pitchFamily="34" charset="0"/>
              </a:rPr>
              <a:t>Alimentarius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вони поділені на відповідні основні групи, які об'єднують функціональні класи за відповідними технологічними функціями або за технологічною метою, як запропоновано Комісією </a:t>
            </a:r>
            <a:r>
              <a:rPr lang="uk-UA" sz="4000" dirty="0" err="1" smtClean="0">
                <a:latin typeface="Arial" pitchFamily="34" charset="0"/>
                <a:cs typeface="Arial" pitchFamily="34" charset="0"/>
              </a:rPr>
              <a:t>ФАО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/ВООЗ («Проект змін до кодексу </a:t>
            </a:r>
            <a:r>
              <a:rPr lang="uk-UA" sz="4000" dirty="0" err="1" smtClean="0">
                <a:latin typeface="Arial" pitchFamily="34" charset="0"/>
                <a:cs typeface="Arial" pitchFamily="34" charset="0"/>
              </a:rPr>
              <a:t>Codex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4000" dirty="0" err="1" smtClean="0">
                <a:latin typeface="Arial" pitchFamily="34" charset="0"/>
                <a:cs typeface="Arial" pitchFamily="34" charset="0"/>
              </a:rPr>
              <a:t>Alimentarius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«Класифікація, назви і міжнародна система </a:t>
            </a:r>
            <a:r>
              <a:rPr lang="uk-UA" sz="4000" dirty="0" err="1" smtClean="0">
                <a:latin typeface="Arial" pitchFamily="34" charset="0"/>
                <a:cs typeface="Arial" pitchFamily="34" charset="0"/>
              </a:rPr>
              <a:t>нумерології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» 40 сесія, Китай, квітень, 2008 р.):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Е100-Е199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−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барвники; 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Е200-Е299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− консерванти;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Е300-Е399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− антиоксиданти;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Е400-Е449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− стабілізатори консистенції;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Е450-Е499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− емульгатори;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Е500-Е599 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− регулятори кислотності, розпушувачі;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Е600-Е699 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− підсилювачі смаку та аромату;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Е700-Е899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− запасні індекси для іншої можливої інформації; 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Е900-Е999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− </a:t>
            </a:r>
            <a:r>
              <a:rPr lang="uk-UA" sz="4000" dirty="0" err="1" smtClean="0">
                <a:latin typeface="Arial" pitchFamily="34" charset="0"/>
                <a:cs typeface="Arial" pitchFamily="34" charset="0"/>
              </a:rPr>
              <a:t>антифламінги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та ін. речовини;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Е1000-Е1521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− різні технологічні функції.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2928934"/>
            <a:ext cx="4296062" cy="1451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uk-UA" b="1" dirty="0" smtClean="0">
                <a:latin typeface="Arial" pitchFamily="34" charset="0"/>
                <a:cs typeface="Arial" pitchFamily="34" charset="0"/>
              </a:rPr>
              <a:t>Основні показники безпеки: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lvl="0">
              <a:buNone/>
            </a:pPr>
            <a:endParaRPr lang="uk-UA" sz="36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None/>
            </a:pPr>
            <a:r>
              <a:rPr lang="uk-UA" sz="3600" dirty="0" smtClean="0">
                <a:latin typeface="Arial" pitchFamily="34" charset="0"/>
                <a:cs typeface="Arial" pitchFamily="34" charset="0"/>
              </a:rPr>
              <a:t>1) гранично допустима концентрація (ГДК);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None/>
            </a:pPr>
            <a:r>
              <a:rPr lang="uk-UA" sz="3600" dirty="0" smtClean="0">
                <a:latin typeface="Arial" pitchFamily="34" charset="0"/>
                <a:cs typeface="Arial" pitchFamily="34" charset="0"/>
              </a:rPr>
              <a:t>2) допустима добова доза (ДДД);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None/>
            </a:pPr>
            <a:r>
              <a:rPr lang="uk-UA" sz="3600" dirty="0" smtClean="0">
                <a:latin typeface="Arial" pitchFamily="34" charset="0"/>
                <a:cs typeface="Arial" pitchFamily="34" charset="0"/>
              </a:rPr>
              <a:t>3)допустиме добове споживання (ДДС).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1703366"/>
          </a:xfrm>
        </p:spPr>
        <p:txBody>
          <a:bodyPr>
            <a:noAutofit/>
          </a:bodyPr>
          <a:lstStyle/>
          <a:p>
            <a:r>
              <a:rPr lang="uk-UA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200" dirty="0" smtClean="0">
                <a:latin typeface="Arial" pitchFamily="34" charset="0"/>
                <a:cs typeface="Arial" pitchFamily="34" charset="0"/>
              </a:rPr>
            </a:br>
            <a:r>
              <a:rPr lang="uk-UA" sz="3200" dirty="0" smtClean="0">
                <a:latin typeface="Arial" pitchFamily="34" charset="0"/>
                <a:cs typeface="Arial" pitchFamily="34" charset="0"/>
              </a:rPr>
              <a:t>Згідно санітарного законодавства </a:t>
            </a:r>
            <a:br>
              <a:rPr lang="uk-UA" sz="3200" dirty="0" smtClean="0">
                <a:latin typeface="Arial" pitchFamily="34" charset="0"/>
                <a:cs typeface="Arial" pitchFamily="34" charset="0"/>
              </a:rPr>
            </a:br>
            <a:r>
              <a:rPr lang="uk-UA" sz="3200" dirty="0" smtClean="0">
                <a:latin typeface="Arial" pitchFamily="34" charset="0"/>
                <a:cs typeface="Arial" pitchFamily="34" charset="0"/>
              </a:rPr>
              <a:t>харчові добавки </a:t>
            </a:r>
            <a:r>
              <a:rPr lang="uk-UA" sz="3200" b="1" dirty="0" smtClean="0">
                <a:latin typeface="Arial" pitchFamily="34" charset="0"/>
                <a:cs typeface="Arial" pitchFamily="34" charset="0"/>
              </a:rPr>
              <a:t>не допускається використовувати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у випадках, коли: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00634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endParaRPr lang="uk-UA" dirty="0" smtClean="0"/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− необхідний ефект може бути досягнутий технологічними методами;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− не обґрунтовано технологічну і економічну доцільність;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− має місце маскування технологічних дефектів, ознак псування сировини і готового продукту;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− знижується його харчову цінність готового продукту.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572560" cy="555468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5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5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5400" dirty="0" smtClean="0">
                <a:latin typeface="Arial" pitchFamily="34" charset="0"/>
                <a:cs typeface="Arial" pitchFamily="34" charset="0"/>
              </a:rPr>
              <a:t>ДЯКУЮ ЗА УВАГУ!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balanstorg.by/wp-content/uploads/2016/12/Agar-ag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4240" y="1"/>
            <a:ext cx="3889760" cy="2357430"/>
          </a:xfrm>
          <a:prstGeom prst="rect">
            <a:avLst/>
          </a:prstGeom>
          <a:noFill/>
        </p:spPr>
      </p:pic>
      <p:pic>
        <p:nvPicPr>
          <p:cNvPr id="1028" name="Picture 4" descr="https://ua.all.biz/img/ua/catalog/191408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429132"/>
            <a:ext cx="3643338" cy="21401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262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Лекція 1 Загальні відомості  про харчові добавки</vt:lpstr>
      <vt:lpstr>Слайд 2</vt:lpstr>
      <vt:lpstr>Слайд 3</vt:lpstr>
      <vt:lpstr>Слайд 4</vt:lpstr>
      <vt:lpstr>Основні показники безпеки:</vt:lpstr>
      <vt:lpstr> Згідно санітарного законодавства  харчові добавки не допускається використовувати у випадках, коли: </vt:lpstr>
      <vt:lpstr>Слайд 7</vt:lpstr>
    </vt:vector>
  </TitlesOfParts>
  <Company>*Питер-Company*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 Каленюк</dc:creator>
  <cp:lastModifiedBy>Дмитрий Каленюк</cp:lastModifiedBy>
  <cp:revision>11</cp:revision>
  <dcterms:created xsi:type="dcterms:W3CDTF">2019-02-05T12:05:34Z</dcterms:created>
  <dcterms:modified xsi:type="dcterms:W3CDTF">2019-02-05T13:42:33Z</dcterms:modified>
</cp:coreProperties>
</file>