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3" r:id="rId7"/>
    <p:sldId id="260" r:id="rId8"/>
    <p:sldId id="261" r:id="rId9"/>
    <p:sldId id="266" r:id="rId10"/>
    <p:sldId id="267" r:id="rId11"/>
    <p:sldId id="268" r:id="rId12"/>
    <p:sldId id="271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032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141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37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059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98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43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42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40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0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98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16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79AB7-F678-4BCA-A00C-7DAB8B82B49C}" type="datetimeFigureOut">
              <a:rPr lang="ru-RU" smtClean="0"/>
              <a:t>22.10.2015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94C57-3162-4D6E-A622-B3041D8CD3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89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08011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КОНТРОЛЬ В СПОРТЕ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44" y="980728"/>
            <a:ext cx="9036496" cy="6408712"/>
          </a:xfrm>
        </p:spPr>
        <p:txBody>
          <a:bodyPr>
            <a:noAutofit/>
          </a:bodyPr>
          <a:lstStyle/>
          <a:p>
            <a:pPr indent="381000" algn="just"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Э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то средство  получения  информации о состоянии  с</a:t>
            </a:r>
            <a:r>
              <a:rPr lang="ru-RU" b="1" dirty="0" smtClean="0">
                <a:latin typeface="Times New Roman"/>
                <a:ea typeface="Times New Roman"/>
              </a:rPr>
              <a:t>истемы спортивной подготовки</a:t>
            </a:r>
            <a:endParaRPr lang="ru-RU" b="1" dirty="0">
              <a:latin typeface="Times New Roman"/>
              <a:ea typeface="Times New Roman"/>
            </a:endParaRPr>
          </a:p>
          <a:p>
            <a:pPr indent="381000" algn="just">
              <a:spcAft>
                <a:spcPts val="100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Целью контроля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 является оптимизация процесса подготовки и соревновательной деятельности на основе объективной оценки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1 1) различных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сторон подготовленности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спортсмена:(технической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физической, тактической, психологической) и функциональных возможностей систем организма 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спортсменов;</a:t>
            </a:r>
          </a:p>
          <a:p>
            <a:pPr indent="381000" algn="just"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2)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различных сторон и условий процесса спортивной подготовки</a:t>
            </a:r>
            <a:r>
              <a:rPr lang="ru-RU" b="1" dirty="0" smtClean="0">
                <a:latin typeface="Times New Roman"/>
                <a:ea typeface="Times New Roman"/>
              </a:rPr>
              <a:t>(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обеспечение: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мат.техн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финанс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.,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научн.метод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., правовое, информационное и др.);</a:t>
            </a:r>
          </a:p>
          <a:p>
            <a:pPr indent="381000" algn="just"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3) Системы управления процессом спортивной подготовки.</a:t>
            </a:r>
            <a:endParaRPr lang="ru-RU" b="1" dirty="0" smtClean="0">
              <a:effectLst/>
              <a:latin typeface="Times New Roman"/>
              <a:ea typeface="Times New Roman"/>
            </a:endParaRPr>
          </a:p>
          <a:p>
            <a:pPr indent="381000" algn="just">
              <a:spcAft>
                <a:spcPts val="100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4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381000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/>
            </a:r>
            <a:br>
              <a:rPr lang="ru-RU" b="1" i="1" dirty="0" smtClean="0">
                <a:effectLst/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/>
            </a:r>
            <a:br>
              <a:rPr lang="ru-RU" b="1" i="1" dirty="0">
                <a:latin typeface="Times New Roman"/>
                <a:ea typeface="Times New Roman"/>
              </a:rPr>
            </a:br>
            <a:r>
              <a:rPr lang="ru-RU" b="1" i="1" dirty="0" smtClean="0">
                <a:latin typeface="Times New Roman"/>
                <a:ea typeface="Times New Roman"/>
              </a:rPr>
              <a:t/>
            </a:r>
            <a:br>
              <a:rPr lang="ru-RU" b="1" i="1" dirty="0" smtClean="0"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/>
            </a:r>
            <a:br>
              <a:rPr lang="ru-RU" b="1" i="1" dirty="0">
                <a:latin typeface="Times New Roman"/>
                <a:ea typeface="Times New Roman"/>
              </a:rPr>
            </a:br>
            <a:r>
              <a:rPr lang="ru-RU" b="1" i="1" dirty="0" smtClean="0">
                <a:latin typeface="Times New Roman"/>
                <a:ea typeface="Times New Roman"/>
              </a:rPr>
              <a:t/>
            </a:r>
            <a:br>
              <a:rPr lang="ru-RU" b="1" i="1" dirty="0" smtClean="0">
                <a:latin typeface="Times New Roman"/>
                <a:ea typeface="Times New Roman"/>
              </a:rPr>
            </a:br>
            <a:r>
              <a:rPr lang="ru-RU" b="1" i="1" dirty="0">
                <a:latin typeface="Times New Roman"/>
                <a:ea typeface="Times New Roman"/>
              </a:rPr>
              <a:t/>
            </a:r>
            <a:br>
              <a:rPr lang="ru-RU" b="1" i="1" dirty="0">
                <a:latin typeface="Times New Roman"/>
                <a:ea typeface="Times New Roman"/>
              </a:rPr>
            </a:br>
            <a:r>
              <a:rPr lang="ru-RU" b="1" i="1" dirty="0" smtClean="0">
                <a:latin typeface="Times New Roman"/>
                <a:ea typeface="Times New Roman"/>
              </a:rPr>
              <a:t/>
            </a:r>
            <a:br>
              <a:rPr lang="ru-RU" b="1" i="1" dirty="0" smtClean="0">
                <a:latin typeface="Times New Roman"/>
                <a:ea typeface="Times New Roman"/>
              </a:rPr>
            </a:br>
            <a:r>
              <a:rPr lang="ru-RU" sz="3600" b="1" i="1" dirty="0" smtClean="0">
                <a:effectLst/>
                <a:latin typeface="Times New Roman"/>
                <a:ea typeface="Times New Roman"/>
              </a:rPr>
              <a:t>В тактическом </a:t>
            </a:r>
            <a:r>
              <a:rPr lang="ru-RU" sz="3600" i="1" dirty="0" smtClean="0">
                <a:effectLst/>
                <a:latin typeface="Times New Roman"/>
                <a:ea typeface="Times New Roman"/>
              </a:rPr>
              <a:t>плане</a:t>
            </a:r>
            <a:r>
              <a:rPr lang="ru-RU" sz="3600" b="1" i="1" dirty="0" smtClean="0">
                <a:effectLst/>
                <a:latin typeface="Times New Roman"/>
                <a:ea typeface="Times New Roman"/>
              </a:rPr>
              <a:t>  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количественные и качественные</a:t>
            </a:r>
            <a:r>
              <a:rPr lang="ru-RU" sz="3600" b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3600" dirty="0" smtClean="0">
                <a:effectLst/>
                <a:latin typeface="Times New Roman"/>
                <a:ea typeface="Times New Roman"/>
              </a:rPr>
              <a:t>составляющие тактического мастерства спортсменов, а также разносторонность, рациональность и эффективность тактических действий.</a:t>
            </a:r>
            <a:r>
              <a:rPr lang="ru-RU" sz="3600" dirty="0" smtClean="0">
                <a:effectLst/>
                <a:latin typeface="Times New Roman"/>
                <a:ea typeface="Calibri"/>
              </a:rPr>
              <a:t/>
            </a:r>
            <a:br>
              <a:rPr lang="ru-RU" sz="3600" dirty="0" smtClean="0">
                <a:effectLst/>
                <a:latin typeface="Times New Roman"/>
                <a:ea typeface="Calibri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0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Контроль физической подготовленности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endParaRPr lang="ru-RU" b="1" i="1" dirty="0" smtClean="0">
              <a:effectLst/>
              <a:latin typeface="Times New Roman"/>
              <a:ea typeface="Times New Roman"/>
            </a:endParaRPr>
          </a:p>
          <a:p>
            <a:pPr indent="38100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Оценка уровня ОФП ( необходимый уровень физического развития и гармоничного развития всех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физических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качеств);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indent="38100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Times New Roman"/>
              </a:rPr>
              <a:t>оценка уровня развития специальных физических качеств определяющих спортивный результат. (скоростных, силовых, скоростно-силовых, координационных качеств, гибкости, выносливости, "взрывной" силы и др.).</a:t>
            </a:r>
            <a:endParaRPr lang="ru-RU" sz="4800" dirty="0" smtClean="0">
              <a:effectLst/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892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Контроль состояния функциональных систем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Оценка ССС, дыхательной, ЦНС, ОДА, сенсорных систем, обмена веществ и др.;</a:t>
            </a:r>
          </a:p>
          <a:p>
            <a:r>
              <a:rPr lang="ru-RU" dirty="0" smtClean="0"/>
              <a:t>Оценка резервов </a:t>
            </a:r>
            <a:r>
              <a:rPr lang="ru-RU" dirty="0">
                <a:solidFill>
                  <a:prstClr val="black"/>
                </a:solidFill>
                <a:ea typeface="+mj-ea"/>
                <a:cs typeface="+mj-cs"/>
              </a:rPr>
              <a:t>функциональных </a:t>
            </a:r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систем;</a:t>
            </a:r>
          </a:p>
          <a:p>
            <a:r>
              <a:rPr lang="ru-RU" dirty="0" smtClean="0">
                <a:solidFill>
                  <a:prstClr val="black"/>
                </a:solidFill>
                <a:ea typeface="+mj-ea"/>
                <a:cs typeface="+mj-cs"/>
              </a:rPr>
              <a:t>Выявление лимитирующих звеньев.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46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effectLst/>
                <a:latin typeface="Times New Roman"/>
                <a:ea typeface="Times New Roman"/>
              </a:rPr>
              <a:t>В психологическом плане 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686800" cy="5361459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latin typeface="Times New Roman"/>
                <a:ea typeface="Times New Roman"/>
              </a:rPr>
              <a:t>Оценка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личностных и морально-волевых качеств, обеспечивающих достижение высоких спортивных результатов на соревнованиях; </a:t>
            </a:r>
          </a:p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стабильность выступления на соревнованиях с участием соперников высокой квалификации, умение показывать высокие результаты на главных соревнованиях; </a:t>
            </a:r>
          </a:p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сосредоточенность внимания в связи со спецификой вида спорта и различных соревновательных ситуациях; </a:t>
            </a:r>
          </a:p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способность управлять уровнем возбуждения непосредственно перед и в ходе соревнований (устойчивость к стрессовым ситуациям); </a:t>
            </a:r>
          </a:p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степень восприятия параметров движений, способность к психологической регуляции мышечной координации, восприятию и переработке информации; </a:t>
            </a:r>
          </a:p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возможность анализаторской деятельности, сенсомоторных реакций, пространственно-временной антиципации,</a:t>
            </a:r>
          </a:p>
          <a:p>
            <a:r>
              <a:rPr lang="ru-RU" sz="2000" dirty="0" smtClean="0">
                <a:effectLst/>
                <a:latin typeface="Times New Roman"/>
                <a:ea typeface="Times New Roman"/>
              </a:rPr>
              <a:t> способность к формированию опережающих решений в условиях дефицита времени и др.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4133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effectLst/>
                <a:latin typeface="Times New Roman"/>
                <a:ea typeface="Times New Roman"/>
              </a:rPr>
              <a:t>Теоретическая подготовка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400" b="1" i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оценка уровня специальных знаний:</a:t>
            </a: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 по избранному виду спорта (правила соревнований, регламента соревнований, особенности  инвентаря и др.);</a:t>
            </a: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Times New Roman"/>
              </a:rPr>
              <a:t>п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о организации и проведения спортивной тренировки, психофизиологических реакций организма спортсменов на нагрузки, связанные с их тренировочной и соревновательной деятельностью;</a:t>
            </a: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 биомеханических характеристик спортивных движений </a:t>
            </a:r>
          </a:p>
          <a:p>
            <a:pPr marL="685800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и т.д.</a:t>
            </a:r>
            <a:endParaRPr lang="ru-RU" sz="4000" dirty="0" smtClean="0">
              <a:effectLst/>
              <a:latin typeface="Times New Roman"/>
              <a:ea typeface="Calibri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059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000000"/>
                </a:solidFill>
                <a:effectLst/>
              </a:rPr>
              <a:t/>
            </a:r>
            <a:br>
              <a:rPr lang="ru-RU" sz="2700" dirty="0" smtClean="0">
                <a:solidFill>
                  <a:srgbClr val="000000"/>
                </a:solidFill>
                <a:effectLst/>
              </a:rPr>
            </a:br>
            <a:r>
              <a:rPr lang="ru-RU" sz="2700" dirty="0">
                <a:solidFill>
                  <a:srgbClr val="000000"/>
                </a:solidFill>
              </a:rPr>
              <a:t/>
            </a:r>
            <a:br>
              <a:rPr lang="ru-RU" sz="2700" dirty="0">
                <a:solidFill>
                  <a:srgbClr val="000000"/>
                </a:solidFill>
              </a:rPr>
            </a:br>
            <a:r>
              <a:rPr lang="ru-RU" sz="2700" dirty="0" smtClean="0">
                <a:solidFill>
                  <a:srgbClr val="000000"/>
                </a:solidFill>
              </a:rPr>
              <a:t/>
            </a:r>
            <a:br>
              <a:rPr lang="ru-RU" sz="2700" dirty="0" smtClean="0">
                <a:solidFill>
                  <a:srgbClr val="000000"/>
                </a:solidFill>
              </a:rPr>
            </a:br>
            <a:r>
              <a:rPr lang="ru-RU" sz="2700" dirty="0" smtClean="0">
                <a:solidFill>
                  <a:srgbClr val="000000"/>
                </a:solidFill>
                <a:effectLst/>
              </a:rPr>
              <a:t>Рис.1 Состояния организма спортсмена и виды контроля в управлении спортивной тренировкой</a:t>
            </a:r>
            <a:r>
              <a:rPr lang="ru-RU" sz="2700" dirty="0" smtClean="0">
                <a:effectLst/>
              </a:rPr>
              <a:t/>
            </a:r>
            <a:br>
              <a:rPr lang="ru-RU" sz="2700" dirty="0" smtClean="0">
                <a:effectLst/>
              </a:rPr>
            </a:br>
            <a:r>
              <a:rPr lang="ru-RU" sz="3600" dirty="0" smtClean="0">
                <a:effectLst/>
                <a:latin typeface="Times New Roman"/>
                <a:ea typeface="Calibri"/>
              </a:rPr>
              <a:t> </a:t>
            </a:r>
            <a:br>
              <a:rPr lang="ru-RU" sz="3600" dirty="0" smtClean="0">
                <a:effectLst/>
                <a:latin typeface="Times New Roman"/>
                <a:ea typeface="Calibri"/>
              </a:rPr>
            </a:br>
            <a:endParaRPr lang="ru-RU" dirty="0"/>
          </a:p>
        </p:txBody>
      </p:sp>
      <p:pic>
        <p:nvPicPr>
          <p:cNvPr id="4" name="Объект 3" descr="http://nskvmf.ru/maunting1/maunting/maunting-2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6000"/>
                    </a14:imgEffect>
                    <a14:imgEffect>
                      <a14:brightnessContrast bright="1000" contrast="-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80728"/>
            <a:ext cx="8712968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61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Основные задачи контроля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Times New Roman"/>
                <a:ea typeface="Times New Roman"/>
              </a:rPr>
              <a:t>оценка состояний спортсменов;</a:t>
            </a:r>
          </a:p>
          <a:p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оценка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уровня их подготовленности;</a:t>
            </a:r>
          </a:p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оценка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выполнения планов спортивной подготовки (по нагрузке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и обеспечению) ;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оценка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выполнения соревновательной деятельности;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27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к контролю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Объективность (достоверность  полученной информации не зависит от контролера);</a:t>
            </a:r>
          </a:p>
          <a:p>
            <a:r>
              <a:rPr lang="ru-RU" dirty="0" smtClean="0"/>
              <a:t>Информативность( получение максимума информации при мин. затратах);</a:t>
            </a:r>
          </a:p>
          <a:p>
            <a:r>
              <a:rPr lang="ru-RU" dirty="0" err="1" smtClean="0"/>
              <a:t>Валидность</a:t>
            </a:r>
            <a:r>
              <a:rPr lang="ru-RU" dirty="0" smtClean="0"/>
              <a:t> (результат контроля отражает именно то свойство, которое мы хотим проверить и оценить);</a:t>
            </a:r>
          </a:p>
          <a:p>
            <a:r>
              <a:rPr lang="ru-RU" dirty="0" smtClean="0"/>
              <a:t>Доступность (простота  процедуры контроля);</a:t>
            </a:r>
          </a:p>
          <a:p>
            <a:r>
              <a:rPr lang="ru-RU" dirty="0" smtClean="0"/>
              <a:t>Контроль должен быть не разрушающим.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208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/>
                <a:latin typeface="Times New Roman"/>
                <a:ea typeface="Times New Roman"/>
              </a:rPr>
              <a:t>виды контроля: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 smtClean="0">
                <a:effectLst/>
                <a:latin typeface="Times New Roman"/>
                <a:ea typeface="Times New Roman"/>
              </a:rPr>
              <a:t>этапный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 (оценка долговременного тренировочного эффекта (в течение ряда лет, макроцикла, периода, этапа); </a:t>
            </a:r>
          </a:p>
          <a:p>
            <a:r>
              <a:rPr lang="ru-RU" b="1" i="1" dirty="0" smtClean="0">
                <a:effectLst/>
                <a:latin typeface="Times New Roman"/>
                <a:ea typeface="Times New Roman"/>
              </a:rPr>
              <a:t>текущий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 (оценка текущих состояний (следствие нагрузки серии занятий, тренировочных или соревновательных микроциклов);</a:t>
            </a:r>
          </a:p>
          <a:p>
            <a:r>
              <a:rPr lang="ru-RU" b="1" i="1" dirty="0" smtClean="0">
                <a:effectLst/>
                <a:latin typeface="Times New Roman"/>
                <a:ea typeface="Times New Roman"/>
              </a:rPr>
              <a:t>оперативный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(оценка оперативного состояния, срочных реакций организма спортсмена на нагрузки в ходе отдельного тренировочного занятия).</a:t>
            </a:r>
            <a:endParaRPr lang="ru-RU" sz="4800" dirty="0" smtClean="0">
              <a:effectLst/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45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виды контроля: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381000">
              <a:lnSpc>
                <a:spcPct val="115000"/>
              </a:lnSpc>
              <a:spcAft>
                <a:spcPts val="1000"/>
              </a:spcAft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Входной(предварительный) контроль: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300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оценка исходного уровня подготовленности спортсменов; </a:t>
            </a:r>
            <a:endParaRPr lang="ru-RU" i="1" dirty="0" smtClean="0">
              <a:effectLst/>
              <a:latin typeface="Times New Roman"/>
              <a:ea typeface="Times New Roman"/>
            </a:endParaRPr>
          </a:p>
          <a:p>
            <a:pPr indent="381000">
              <a:lnSpc>
                <a:spcPct val="115000"/>
              </a:lnSpc>
              <a:spcAft>
                <a:spcPts val="1000"/>
              </a:spcAft>
            </a:pP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И</a:t>
            </a:r>
            <a:r>
              <a:rPr lang="ru-RU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тоговый контроль</a:t>
            </a:r>
            <a:r>
              <a:rPr lang="ru-R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dirty="0">
                <a:latin typeface="Times New Roman"/>
                <a:ea typeface="Times New Roman"/>
              </a:rPr>
              <a:t>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ценка уровня подготовленности спортсменов по результатам проделанной работы за определенный промежуток времени (результаты главных соревнований) </a:t>
            </a:r>
            <a:endParaRPr lang="ru-RU" sz="4800" dirty="0" smtClean="0">
              <a:effectLst/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28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864483"/>
            <a:ext cx="8892480" cy="586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38100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endParaRPr lang="ru-RU" sz="32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endParaRPr lang="ru-RU" sz="32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38100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Показатели 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</a:rPr>
              <a:t>входного контроля являются исходными данными для </a:t>
            </a:r>
            <a:r>
              <a:rPr lang="ru-RU" sz="3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анализа </a:t>
            </a:r>
            <a:r>
              <a:rPr lang="ru-RU" sz="3200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</a:rPr>
              <a:t>динамики</a:t>
            </a:r>
            <a:r>
              <a:rPr lang="ru-RU" sz="3200" i="1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изменения результатов 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</a:rPr>
              <a:t>спортсменов. </a:t>
            </a:r>
            <a:endParaRPr lang="ru-RU" sz="32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342900" lvl="0" indent="381000" algn="just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ru-RU" sz="32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По </a:t>
            </a:r>
            <a:r>
              <a:rPr lang="ru-RU" sz="3200" dirty="0">
                <a:solidFill>
                  <a:prstClr val="black"/>
                </a:solidFill>
                <a:latin typeface="Times New Roman"/>
                <a:ea typeface="Times New Roman"/>
              </a:rPr>
              <a:t>результатам итогового контроля определяется индивидуальный кумулятивный показатель конкретного спортсмена и его рейтинговая оценка.</a:t>
            </a:r>
            <a:endParaRPr lang="ru-RU" sz="4800" dirty="0">
              <a:solidFill>
                <a:prstClr val="black"/>
              </a:solidFill>
              <a:latin typeface="Times New Roman"/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1944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</a:rPr>
              <a:t>виды контроля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sz="36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(по содержанию и направленности)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 fontScale="25000" lnSpcReduction="20000"/>
          </a:bodyPr>
          <a:lstStyle/>
          <a:p>
            <a:pPr indent="381000">
              <a:lnSpc>
                <a:spcPct val="120000"/>
              </a:lnSpc>
              <a:spcAft>
                <a:spcPts val="1000"/>
              </a:spcAft>
            </a:pPr>
            <a:r>
              <a:rPr lang="ru-RU" sz="11200" b="1" i="1" dirty="0">
                <a:latin typeface="Times New Roman"/>
                <a:ea typeface="Times New Roman"/>
              </a:rPr>
              <a:t>у</a:t>
            </a: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глубленный</a:t>
            </a:r>
            <a:r>
              <a:rPr lang="ru-RU" sz="11200" b="1" dirty="0">
                <a:latin typeface="Times New Roman"/>
                <a:ea typeface="Times New Roman"/>
              </a:rPr>
              <a:t>;</a:t>
            </a:r>
            <a:endParaRPr lang="ru-RU" sz="11200" b="1" dirty="0" smtClean="0">
              <a:effectLst/>
              <a:latin typeface="Times New Roman"/>
              <a:ea typeface="Times New Roman"/>
            </a:endParaRPr>
          </a:p>
          <a:p>
            <a:pPr indent="381000">
              <a:lnSpc>
                <a:spcPct val="120000"/>
              </a:lnSpc>
              <a:spcAft>
                <a:spcPts val="1000"/>
              </a:spcAft>
            </a:pPr>
            <a:r>
              <a:rPr lang="ru-RU" sz="11200" b="1" dirty="0" smtClean="0">
                <a:effectLst/>
                <a:latin typeface="Times New Roman"/>
                <a:ea typeface="Times New Roman"/>
              </a:rPr>
              <a:t> </a:t>
            </a: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избирательный</a:t>
            </a:r>
            <a:r>
              <a:rPr lang="ru-RU" sz="11200" dirty="0" smtClean="0">
                <a:effectLst/>
                <a:latin typeface="Times New Roman"/>
                <a:ea typeface="Times New Roman"/>
              </a:rPr>
              <a:t> и </a:t>
            </a: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локальный</a:t>
            </a:r>
            <a:r>
              <a:rPr lang="ru-RU" sz="11200" dirty="0" smtClean="0">
                <a:effectLst/>
                <a:latin typeface="Times New Roman"/>
                <a:ea typeface="Times New Roman"/>
              </a:rPr>
              <a:t> контроль;</a:t>
            </a:r>
          </a:p>
          <a:p>
            <a:pPr indent="381000">
              <a:lnSpc>
                <a:spcPct val="120000"/>
              </a:lnSpc>
              <a:spcAft>
                <a:spcPts val="1000"/>
              </a:spcAft>
            </a:pPr>
            <a:r>
              <a:rPr lang="ru-RU" sz="11200" dirty="0" smtClean="0">
                <a:effectLst/>
                <a:latin typeface="Times New Roman"/>
                <a:ea typeface="Times New Roman"/>
              </a:rPr>
              <a:t> в зависимости от применяемых средств и методов: </a:t>
            </a: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педагогический</a:t>
            </a:r>
            <a:r>
              <a:rPr lang="ru-RU" sz="11200" dirty="0" smtClean="0">
                <a:effectLst/>
                <a:latin typeface="Times New Roman"/>
                <a:ea typeface="Times New Roman"/>
              </a:rPr>
              <a:t> (оценка уровня технико-тактической и физической подготовленности, особенности выступлений в соревнованиях, динамика спортивных результатов);</a:t>
            </a:r>
            <a:r>
              <a:rPr lang="ru-RU" sz="11200" b="1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indent="381000">
              <a:lnSpc>
                <a:spcPct val="120000"/>
              </a:lnSpc>
              <a:spcAft>
                <a:spcPts val="1000"/>
              </a:spcAft>
            </a:pP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социально-психологический</a:t>
            </a:r>
            <a:r>
              <a:rPr lang="ru-RU" sz="11200" dirty="0" smtClean="0">
                <a:effectLst/>
                <a:latin typeface="Times New Roman"/>
                <a:ea typeface="Times New Roman"/>
              </a:rPr>
              <a:t> (особенности личности спортсмена); </a:t>
            </a:r>
          </a:p>
          <a:p>
            <a:pPr indent="381000">
              <a:lnSpc>
                <a:spcPct val="120000"/>
              </a:lnSpc>
              <a:spcAft>
                <a:spcPts val="1000"/>
              </a:spcAft>
            </a:pP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медико-биологический;</a:t>
            </a:r>
            <a:r>
              <a:rPr lang="ru-RU" sz="11200" b="1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indent="381000">
              <a:lnSpc>
                <a:spcPct val="120000"/>
              </a:lnSpc>
              <a:spcAft>
                <a:spcPts val="1000"/>
              </a:spcAft>
            </a:pPr>
            <a:r>
              <a:rPr lang="ru-RU" sz="11200" b="1" i="1" dirty="0" smtClean="0">
                <a:effectLst/>
                <a:latin typeface="Times New Roman"/>
                <a:ea typeface="Times New Roman"/>
              </a:rPr>
              <a:t>комплексный</a:t>
            </a:r>
            <a:r>
              <a:rPr lang="ru-RU" sz="11200" dirty="0" smtClean="0">
                <a:effectLst/>
                <a:latin typeface="Times New Roman"/>
                <a:ea typeface="Times New Roman"/>
              </a:rPr>
              <a:t> контроль.</a:t>
            </a:r>
            <a:endParaRPr lang="ru-RU" sz="11200" dirty="0" smtClean="0">
              <a:effectLst/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15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Контроль соревновательной деятельности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effectLst/>
                <a:latin typeface="Times New Roman"/>
                <a:ea typeface="Times New Roman"/>
              </a:rPr>
              <a:t>Выявляет  сильные и слабые стороны подготовленности спортсменов путем сравнения полученных результатов с запланированными, а также с показанными ранее, и с результатами соперников.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3702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effectLst/>
                <a:latin typeface="Times New Roman"/>
                <a:ea typeface="Times New Roman"/>
              </a:rPr>
              <a:t>Контроль уровня подготовленности спортсменов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effectLst/>
                <a:latin typeface="Times New Roman"/>
                <a:ea typeface="Times New Roman"/>
              </a:rPr>
              <a:t>В техническом </a:t>
            </a:r>
            <a:r>
              <a:rPr lang="ru-RU" sz="2400" i="1" dirty="0" smtClean="0">
                <a:effectLst/>
                <a:latin typeface="Times New Roman"/>
                <a:ea typeface="Times New Roman"/>
              </a:rPr>
              <a:t>плане</a:t>
            </a:r>
            <a:r>
              <a:rPr lang="ru-RU" sz="2400" b="1" i="1" dirty="0" smtClean="0">
                <a:effectLst/>
                <a:latin typeface="Times New Roman"/>
                <a:ea typeface="Times New Roman"/>
              </a:rPr>
              <a:t> - 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объем и разносторонность техники, степень ее реализации в соревновательной обстановке и устойчивость к сбивающим факторам.</a:t>
            </a:r>
          </a:p>
          <a:p>
            <a:r>
              <a:rPr lang="ru-RU" sz="2400" i="1" dirty="0" smtClean="0">
                <a:effectLst/>
                <a:latin typeface="Times New Roman"/>
                <a:ea typeface="Times New Roman"/>
              </a:rPr>
              <a:t>Этапный контроль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 показывает изменения в технике, наступающие в силу кумулятивного эффекта. </a:t>
            </a:r>
          </a:p>
          <a:p>
            <a:r>
              <a:rPr lang="ru-RU" sz="2400" i="1" dirty="0" smtClean="0">
                <a:effectLst/>
                <a:latin typeface="Times New Roman"/>
                <a:ea typeface="Times New Roman"/>
              </a:rPr>
              <a:t>Текущий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 - изменения в отдельных фазах, частях спортивного движения. </a:t>
            </a:r>
          </a:p>
          <a:p>
            <a:r>
              <a:rPr lang="ru-RU" sz="2400" i="1" dirty="0" smtClean="0">
                <a:effectLst/>
                <a:latin typeface="Times New Roman"/>
                <a:ea typeface="Times New Roman"/>
              </a:rPr>
              <a:t>Оперативный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 - изменения в технике (срочные реакции в процессе одного занятия)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286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342</Words>
  <Application>Microsoft Office PowerPoint</Application>
  <PresentationFormat>Экран (4:3)</PresentationFormat>
  <Paragraphs>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КОНТРОЛЬ В СПОРТЕ</vt:lpstr>
      <vt:lpstr>Основные задачи контроля </vt:lpstr>
      <vt:lpstr>Требования к контролю </vt:lpstr>
      <vt:lpstr>виды контроля: </vt:lpstr>
      <vt:lpstr>виды контроля: </vt:lpstr>
      <vt:lpstr>Презентация PowerPoint</vt:lpstr>
      <vt:lpstr>виды контроля: (по содержанию и направленности)</vt:lpstr>
      <vt:lpstr>Контроль соревновательной деятельности</vt:lpstr>
      <vt:lpstr>Контроль уровня подготовленности спортсменов </vt:lpstr>
      <vt:lpstr>       В тактическом плане  количественные и качественные составляющие тактического мастерства спортсменов, а также разносторонность, рациональность и эффективность тактических действий. </vt:lpstr>
      <vt:lpstr>Контроль физической подготовленности</vt:lpstr>
      <vt:lpstr>Контроль состояния функциональных систем</vt:lpstr>
      <vt:lpstr>В психологическом плане </vt:lpstr>
      <vt:lpstr>Теоретическая подготовка</vt:lpstr>
      <vt:lpstr>   Рис.1 Состояния организма спортсмена и виды контроля в управлении спортивной тренировкой   </vt:lpstr>
    </vt:vector>
  </TitlesOfParts>
  <Company>twinmart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В СПОРТЕ</dc:title>
  <dc:creator>03</dc:creator>
  <cp:lastModifiedBy>runner</cp:lastModifiedBy>
  <cp:revision>14</cp:revision>
  <dcterms:created xsi:type="dcterms:W3CDTF">2014-11-04T18:18:30Z</dcterms:created>
  <dcterms:modified xsi:type="dcterms:W3CDTF">2015-10-22T07:51:30Z</dcterms:modified>
</cp:coreProperties>
</file>