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78" r:id="rId2"/>
    <p:sldId id="279" r:id="rId3"/>
    <p:sldId id="280" r:id="rId4"/>
    <p:sldId id="281" r:id="rId5"/>
    <p:sldId id="282" r:id="rId6"/>
    <p:sldId id="28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520D5-592C-4094-9FCC-46710A236950}" type="datetimeFigureOut">
              <a:rPr lang="ru-RU" smtClean="0"/>
              <a:t>18.11.2022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4991E-E191-469A-907B-7699A17DA420}" type="slidenum">
              <a:rPr lang="ru-RU" smtClean="0"/>
              <a:t>‹#›</a:t>
            </a:fld>
            <a:endParaRPr lang="ru-RU"/>
          </a:p>
        </p:txBody>
      </p:sp>
    </p:spTree>
    <p:extLst>
      <p:ext uri="{BB962C8B-B14F-4D97-AF65-F5344CB8AC3E}">
        <p14:creationId xmlns:p14="http://schemas.microsoft.com/office/powerpoint/2010/main" val="14010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a:t>
            </a:fld>
            <a:endParaRPr lang="ru-RU"/>
          </a:p>
        </p:txBody>
      </p:sp>
    </p:spTree>
    <p:extLst>
      <p:ext uri="{BB962C8B-B14F-4D97-AF65-F5344CB8AC3E}">
        <p14:creationId xmlns:p14="http://schemas.microsoft.com/office/powerpoint/2010/main" val="2909574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2</a:t>
            </a:fld>
            <a:endParaRPr lang="ru-RU"/>
          </a:p>
        </p:txBody>
      </p:sp>
    </p:spTree>
    <p:extLst>
      <p:ext uri="{BB962C8B-B14F-4D97-AF65-F5344CB8AC3E}">
        <p14:creationId xmlns:p14="http://schemas.microsoft.com/office/powerpoint/2010/main" val="660758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3</a:t>
            </a:fld>
            <a:endParaRPr lang="ru-RU"/>
          </a:p>
        </p:txBody>
      </p:sp>
    </p:spTree>
    <p:extLst>
      <p:ext uri="{BB962C8B-B14F-4D97-AF65-F5344CB8AC3E}">
        <p14:creationId xmlns:p14="http://schemas.microsoft.com/office/powerpoint/2010/main" val="2445205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4</a:t>
            </a:fld>
            <a:endParaRPr lang="ru-RU"/>
          </a:p>
        </p:txBody>
      </p:sp>
    </p:spTree>
    <p:extLst>
      <p:ext uri="{BB962C8B-B14F-4D97-AF65-F5344CB8AC3E}">
        <p14:creationId xmlns:p14="http://schemas.microsoft.com/office/powerpoint/2010/main" val="3661221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5</a:t>
            </a:fld>
            <a:endParaRPr lang="ru-RU"/>
          </a:p>
        </p:txBody>
      </p:sp>
    </p:spTree>
    <p:extLst>
      <p:ext uri="{BB962C8B-B14F-4D97-AF65-F5344CB8AC3E}">
        <p14:creationId xmlns:p14="http://schemas.microsoft.com/office/powerpoint/2010/main" val="2851473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6</a:t>
            </a:fld>
            <a:endParaRPr lang="ru-RU"/>
          </a:p>
        </p:txBody>
      </p:sp>
    </p:spTree>
    <p:extLst>
      <p:ext uri="{BB962C8B-B14F-4D97-AF65-F5344CB8AC3E}">
        <p14:creationId xmlns:p14="http://schemas.microsoft.com/office/powerpoint/2010/main" val="1918717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498724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4462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53587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510143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72044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25931114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720808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39351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02251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2286705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DC43DAE-6388-4A34-B189-2F491A3B43C7}" type="datetimeFigureOut">
              <a:rPr lang="ru-RU" smtClean="0"/>
              <a:t>18.11.2022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112721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DC43DAE-6388-4A34-B189-2F491A3B43C7}" type="datetimeFigureOut">
              <a:rPr lang="ru-RU" smtClean="0"/>
              <a:t>18.11.2022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1735473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DC43DAE-6388-4A34-B189-2F491A3B43C7}" type="datetimeFigureOut">
              <a:rPr lang="ru-RU" smtClean="0"/>
              <a:t>18.11.2022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1211478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C43DAE-6388-4A34-B189-2F491A3B43C7}" type="datetimeFigureOut">
              <a:rPr lang="ru-RU" smtClean="0"/>
              <a:t>18.11.2022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2134056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DC43DAE-6388-4A34-B189-2F491A3B43C7}" type="datetimeFigureOut">
              <a:rPr lang="ru-RU" smtClean="0"/>
              <a:t>18.11.2022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821809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DC43DAE-6388-4A34-B189-2F491A3B43C7}" type="datetimeFigureOut">
              <a:rPr lang="ru-RU" smtClean="0"/>
              <a:t>18.11.2022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726629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C43DAE-6388-4A34-B189-2F491A3B43C7}" type="datetimeFigureOut">
              <a:rPr lang="ru-RU" smtClean="0"/>
              <a:t>18.11.2022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40F802-A3B1-4950-B437-5670D34F6C1E}" type="slidenum">
              <a:rPr lang="ru-RU" smtClean="0"/>
              <a:t>‹#›</a:t>
            </a:fld>
            <a:endParaRPr lang="ru-RU"/>
          </a:p>
        </p:txBody>
      </p:sp>
    </p:spTree>
    <p:extLst>
      <p:ext uri="{BB962C8B-B14F-4D97-AF65-F5344CB8AC3E}">
        <p14:creationId xmlns:p14="http://schemas.microsoft.com/office/powerpoint/2010/main" val="90936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a:bodyPr>
          <a:lstStyle/>
          <a:p>
            <a:pPr algn="ctr"/>
            <a:r>
              <a:rPr lang="uk-UA" sz="2000" b="1" cap="all" dirty="0">
                <a:solidFill>
                  <a:schemeClr val="tx1"/>
                </a:solidFill>
              </a:rPr>
              <a:t>ТЕМА: П</a:t>
            </a:r>
            <a:r>
              <a:rPr lang="ru-RU" sz="2000" b="1" cap="all" dirty="0">
                <a:solidFill>
                  <a:schemeClr val="tx1"/>
                </a:solidFill>
              </a:rPr>
              <a:t>РОБЛЕМИ </a:t>
            </a:r>
            <a:r>
              <a:rPr lang="uk-UA" sz="2000" b="1" cap="all" dirty="0">
                <a:solidFill>
                  <a:schemeClr val="tx1"/>
                </a:solidFill>
              </a:rPr>
              <a:t>сучасного матеріалознавства </a:t>
            </a:r>
            <a:r>
              <a:rPr lang="ru-RU" sz="2000" b="1" cap="all" dirty="0">
                <a:solidFill>
                  <a:schemeClr val="tx1"/>
                </a:solidFill>
              </a:rPr>
              <a:t>сухих </a:t>
            </a:r>
            <a:r>
              <a:rPr lang="uk-UA" sz="2000" b="1" cap="all" dirty="0">
                <a:solidFill>
                  <a:schemeClr val="tx1"/>
                </a:solidFill>
              </a:rPr>
              <a:t>будівельних сумішей</a:t>
            </a:r>
            <a:endParaRPr lang="uk-UA" sz="2000" dirty="0">
              <a:solidFill>
                <a:schemeClr val="tx1"/>
              </a:solidFill>
            </a:endParaRPr>
          </a:p>
          <a:p>
            <a:pPr indent="457200" algn="just"/>
            <a:r>
              <a:rPr lang="uk-UA" sz="2000" dirty="0">
                <a:solidFill>
                  <a:schemeClr val="tx1"/>
                </a:solidFill>
              </a:rPr>
              <a:t>Сухі будівельні суміші- це порошкоподібні композиції</a:t>
            </a:r>
            <a:r>
              <a:rPr lang="ru-RU" sz="2000" dirty="0">
                <a:solidFill>
                  <a:schemeClr val="tx1"/>
                </a:solidFill>
              </a:rPr>
              <a:t>, </a:t>
            </a:r>
            <a:r>
              <a:rPr lang="uk-UA" sz="2000" dirty="0">
                <a:solidFill>
                  <a:schemeClr val="tx1"/>
                </a:solidFill>
              </a:rPr>
              <a:t>основа яких</a:t>
            </a:r>
            <a:r>
              <a:rPr lang="ru-RU" sz="2000" dirty="0">
                <a:solidFill>
                  <a:schemeClr val="tx1"/>
                </a:solidFill>
              </a:rPr>
              <a:t> </a:t>
            </a:r>
            <a:r>
              <a:rPr lang="uk-UA" sz="2000" dirty="0">
                <a:solidFill>
                  <a:schemeClr val="tx1"/>
                </a:solidFill>
              </a:rPr>
              <a:t>складається з мінеральної в'яжучої речовини, наповнювачів і заповнювачів. Проблеми матеріалознавства дозволяють виявити переваги</a:t>
            </a:r>
            <a:r>
              <a:rPr lang="ru-RU" sz="2000" dirty="0">
                <a:solidFill>
                  <a:schemeClr val="tx1"/>
                </a:solidFill>
              </a:rPr>
              <a:t>  сухих </a:t>
            </a:r>
            <a:r>
              <a:rPr lang="uk-UA" sz="2000" dirty="0">
                <a:solidFill>
                  <a:schemeClr val="tx1"/>
                </a:solidFill>
              </a:rPr>
              <a:t>сумішей порівняно з традиційними розчинами</a:t>
            </a:r>
            <a:r>
              <a:rPr lang="ru-RU" sz="2000" dirty="0">
                <a:solidFill>
                  <a:schemeClr val="tx1"/>
                </a:solidFill>
              </a:rPr>
              <a:t> і бетонами: </a:t>
            </a:r>
          </a:p>
          <a:p>
            <a:pPr lvl="0" indent="457200" algn="just" fontAlgn="base"/>
            <a:r>
              <a:rPr lang="ru-RU" sz="2000" dirty="0">
                <a:solidFill>
                  <a:schemeClr val="tx1"/>
                </a:solidFill>
              </a:rPr>
              <a:t>- </a:t>
            </a:r>
            <a:r>
              <a:rPr lang="uk-UA" sz="2000" dirty="0">
                <a:solidFill>
                  <a:schemeClr val="tx1"/>
                </a:solidFill>
              </a:rPr>
              <a:t>мінімум технологічних операцій для приведення сухих сумішей у робочий стан- достатньо залити водою</a:t>
            </a:r>
            <a:r>
              <a:rPr lang="ru-RU" sz="2000" dirty="0">
                <a:solidFill>
                  <a:schemeClr val="tx1"/>
                </a:solidFill>
              </a:rPr>
              <a:t>; </a:t>
            </a:r>
          </a:p>
          <a:p>
            <a:pPr lvl="0" indent="457200" algn="just" fontAlgn="base"/>
            <a:r>
              <a:rPr lang="ru-RU" sz="2000" dirty="0">
                <a:solidFill>
                  <a:schemeClr val="tx1"/>
                </a:solidFill>
              </a:rPr>
              <a:t>- </a:t>
            </a:r>
            <a:r>
              <a:rPr lang="uk-UA" sz="2000" dirty="0">
                <a:solidFill>
                  <a:schemeClr val="tx1"/>
                </a:solidFill>
              </a:rPr>
              <a:t>зниження</a:t>
            </a:r>
            <a:r>
              <a:rPr lang="ru-RU" sz="2000" dirty="0">
                <a:solidFill>
                  <a:schemeClr val="tx1"/>
                </a:solidFill>
              </a:rPr>
              <a:t> на 5</a:t>
            </a:r>
            <a:r>
              <a:rPr lang="uk-UA" sz="2000" dirty="0">
                <a:solidFill>
                  <a:schemeClr val="tx1"/>
                </a:solidFill>
              </a:rPr>
              <a:t>…</a:t>
            </a:r>
            <a:r>
              <a:rPr lang="ru-RU" sz="2000" dirty="0">
                <a:solidFill>
                  <a:schemeClr val="tx1"/>
                </a:solidFill>
              </a:rPr>
              <a:t>7% </a:t>
            </a:r>
            <a:r>
              <a:rPr lang="uk-UA" sz="2000" dirty="0">
                <a:solidFill>
                  <a:schemeClr val="tx1"/>
                </a:solidFill>
              </a:rPr>
              <a:t>відходів</a:t>
            </a:r>
            <a:r>
              <a:rPr lang="ru-RU" sz="2000" dirty="0">
                <a:solidFill>
                  <a:schemeClr val="tx1"/>
                </a:solidFill>
              </a:rPr>
              <a:t> </a:t>
            </a:r>
            <a:r>
              <a:rPr lang="uk-UA" sz="2000" dirty="0">
                <a:solidFill>
                  <a:schemeClr val="tx1"/>
                </a:solidFill>
              </a:rPr>
              <a:t>в результаті пропорційного дозування</a:t>
            </a:r>
            <a:r>
              <a:rPr lang="ru-RU" sz="2000" dirty="0">
                <a:solidFill>
                  <a:schemeClr val="tx1"/>
                </a:solidFill>
              </a:rPr>
              <a:t>; </a:t>
            </a:r>
          </a:p>
          <a:p>
            <a:pPr lvl="0" indent="457200" algn="just" fontAlgn="base"/>
            <a:r>
              <a:rPr lang="ru-RU" sz="2000" dirty="0">
                <a:solidFill>
                  <a:schemeClr val="tx1"/>
                </a:solidFill>
              </a:rPr>
              <a:t>- </a:t>
            </a:r>
            <a:r>
              <a:rPr lang="uk-UA" sz="2000" dirty="0">
                <a:solidFill>
                  <a:schemeClr val="tx1"/>
                </a:solidFill>
              </a:rPr>
              <a:t>економія</a:t>
            </a:r>
            <a:r>
              <a:rPr lang="ru-RU" sz="2000" dirty="0">
                <a:solidFill>
                  <a:schemeClr val="tx1"/>
                </a:solidFill>
              </a:rPr>
              <a:t> на  10</a:t>
            </a:r>
            <a:r>
              <a:rPr lang="uk-UA" sz="2000" dirty="0">
                <a:solidFill>
                  <a:schemeClr val="tx1"/>
                </a:solidFill>
              </a:rPr>
              <a:t>…</a:t>
            </a:r>
            <a:r>
              <a:rPr lang="ru-RU" sz="2000" dirty="0">
                <a:solidFill>
                  <a:schemeClr val="tx1"/>
                </a:solidFill>
              </a:rPr>
              <a:t>15% цементу за </a:t>
            </a:r>
            <a:r>
              <a:rPr lang="uk-UA" sz="2000" dirty="0">
                <a:solidFill>
                  <a:schemeClr val="tx1"/>
                </a:solidFill>
              </a:rPr>
              <a:t>рахунок використання </a:t>
            </a:r>
            <a:r>
              <a:rPr lang="uk-UA" sz="2000" dirty="0" err="1">
                <a:solidFill>
                  <a:schemeClr val="tx1"/>
                </a:solidFill>
              </a:rPr>
              <a:t>пластифікуючих</a:t>
            </a:r>
            <a:r>
              <a:rPr lang="ru-RU" sz="2000" dirty="0">
                <a:solidFill>
                  <a:schemeClr val="tx1"/>
                </a:solidFill>
              </a:rPr>
              <a:t> </a:t>
            </a:r>
            <a:r>
              <a:rPr lang="uk-UA" sz="2000" dirty="0" err="1">
                <a:solidFill>
                  <a:schemeClr val="tx1"/>
                </a:solidFill>
              </a:rPr>
              <a:t>водоутримуючих</a:t>
            </a:r>
            <a:r>
              <a:rPr lang="ru-RU" sz="2000" dirty="0">
                <a:solidFill>
                  <a:schemeClr val="tx1"/>
                </a:solidFill>
              </a:rPr>
              <a:t> добавок; </a:t>
            </a:r>
          </a:p>
          <a:p>
            <a:pPr lvl="0" indent="457200" algn="just" fontAlgn="base"/>
            <a:r>
              <a:rPr lang="ru-RU" sz="2000" dirty="0">
                <a:solidFill>
                  <a:schemeClr val="tx1"/>
                </a:solidFill>
              </a:rPr>
              <a:t>- </a:t>
            </a:r>
            <a:r>
              <a:rPr lang="uk-UA" sz="2000" dirty="0">
                <a:solidFill>
                  <a:schemeClr val="tx1"/>
                </a:solidFill>
              </a:rPr>
              <a:t>стабільність</a:t>
            </a:r>
            <a:r>
              <a:rPr lang="ru-RU" sz="2000" dirty="0">
                <a:solidFill>
                  <a:schemeClr val="tx1"/>
                </a:solidFill>
              </a:rPr>
              <a:t> </a:t>
            </a:r>
            <a:r>
              <a:rPr lang="uk-UA" sz="2000" dirty="0">
                <a:solidFill>
                  <a:schemeClr val="tx1"/>
                </a:solidFill>
              </a:rPr>
              <a:t>складів сухих сумішей в результаті точного дозування компонентів і ефективного  їхнього змішування</a:t>
            </a:r>
            <a:r>
              <a:rPr lang="ru-RU" sz="2000" dirty="0">
                <a:solidFill>
                  <a:schemeClr val="tx1"/>
                </a:solidFill>
              </a:rPr>
              <a:t>; </a:t>
            </a:r>
          </a:p>
          <a:p>
            <a:pPr lvl="0" indent="457200" algn="just" fontAlgn="base"/>
            <a:r>
              <a:rPr lang="ru-RU" sz="2000" dirty="0">
                <a:solidFill>
                  <a:schemeClr val="tx1"/>
                </a:solidFill>
              </a:rPr>
              <a:t>- </a:t>
            </a:r>
            <a:r>
              <a:rPr lang="uk-UA" sz="2000" dirty="0">
                <a:solidFill>
                  <a:schemeClr val="tx1"/>
                </a:solidFill>
              </a:rPr>
              <a:t>підвищення</a:t>
            </a:r>
            <a:r>
              <a:rPr lang="ru-RU" sz="2000" dirty="0">
                <a:solidFill>
                  <a:schemeClr val="tx1"/>
                </a:solidFill>
              </a:rPr>
              <a:t> в 1</a:t>
            </a:r>
            <a:r>
              <a:rPr lang="uk-UA" sz="2000" dirty="0">
                <a:solidFill>
                  <a:schemeClr val="tx1"/>
                </a:solidFill>
              </a:rPr>
              <a:t>,</a:t>
            </a:r>
            <a:r>
              <a:rPr lang="ru-RU" sz="2000" dirty="0">
                <a:solidFill>
                  <a:schemeClr val="tx1"/>
                </a:solidFill>
              </a:rPr>
              <a:t>5</a:t>
            </a:r>
            <a:r>
              <a:rPr lang="uk-UA" sz="2000" dirty="0">
                <a:solidFill>
                  <a:schemeClr val="tx1"/>
                </a:solidFill>
              </a:rPr>
              <a:t>…</a:t>
            </a:r>
            <a:r>
              <a:rPr lang="ru-RU" sz="2000" dirty="0">
                <a:solidFill>
                  <a:schemeClr val="tx1"/>
                </a:solidFill>
              </a:rPr>
              <a:t>3 р</a:t>
            </a:r>
            <a:r>
              <a:rPr lang="uk-UA" sz="2000" dirty="0">
                <a:solidFill>
                  <a:schemeClr val="tx1"/>
                </a:solidFill>
              </a:rPr>
              <a:t>ази продуктивності праці будівельників</a:t>
            </a:r>
            <a:r>
              <a:rPr lang="ru-RU" sz="2000" dirty="0">
                <a:solidFill>
                  <a:schemeClr val="tx1"/>
                </a:solidFill>
              </a:rPr>
              <a:t>; </a:t>
            </a:r>
          </a:p>
          <a:p>
            <a:pPr lvl="0" indent="457200" algn="just" fontAlgn="base"/>
            <a:r>
              <a:rPr lang="uk-UA" sz="2000" dirty="0">
                <a:solidFill>
                  <a:schemeClr val="tx1"/>
                </a:solidFill>
              </a:rPr>
              <a:t>- скорочення</a:t>
            </a:r>
            <a:r>
              <a:rPr lang="ru-RU" sz="2000" dirty="0">
                <a:solidFill>
                  <a:schemeClr val="tx1"/>
                </a:solidFill>
              </a:rPr>
              <a:t> на 10</a:t>
            </a:r>
            <a:r>
              <a:rPr lang="uk-UA" sz="2000" dirty="0">
                <a:solidFill>
                  <a:schemeClr val="tx1"/>
                </a:solidFill>
              </a:rPr>
              <a:t>…</a:t>
            </a:r>
            <a:r>
              <a:rPr lang="ru-RU" sz="2000" dirty="0">
                <a:solidFill>
                  <a:schemeClr val="tx1"/>
                </a:solidFill>
              </a:rPr>
              <a:t>15% </a:t>
            </a:r>
            <a:r>
              <a:rPr lang="uk-UA" sz="2000" dirty="0">
                <a:solidFill>
                  <a:schemeClr val="tx1"/>
                </a:solidFill>
              </a:rPr>
              <a:t>транспортних витрат і підвищення якості роботи </a:t>
            </a:r>
            <a:r>
              <a:rPr lang="ru-RU" sz="2000" dirty="0">
                <a:solidFill>
                  <a:schemeClr val="tx1"/>
                </a:solidFill>
              </a:rPr>
              <a:t>при </a:t>
            </a:r>
            <a:r>
              <a:rPr lang="uk-UA" sz="2000" dirty="0">
                <a:solidFill>
                  <a:schemeClr val="tx1"/>
                </a:solidFill>
              </a:rPr>
              <a:t>одночасному зниженню</a:t>
            </a:r>
            <a:r>
              <a:rPr lang="ru-RU" sz="2000" dirty="0">
                <a:solidFill>
                  <a:schemeClr val="tx1"/>
                </a:solidFill>
              </a:rPr>
              <a:t> </a:t>
            </a:r>
            <a:r>
              <a:rPr lang="uk-UA" sz="2000" dirty="0">
                <a:solidFill>
                  <a:schemeClr val="tx1"/>
                </a:solidFill>
              </a:rPr>
              <a:t>трудомісткості і технологічних процесів</a:t>
            </a:r>
            <a:r>
              <a:rPr lang="ru-RU" sz="2000" dirty="0">
                <a:solidFill>
                  <a:schemeClr val="tx1"/>
                </a:solidFill>
              </a:rPr>
              <a:t>. </a:t>
            </a:r>
          </a:p>
          <a:p>
            <a:pPr indent="457200" algn="just"/>
            <a:r>
              <a:rPr lang="ru-RU" sz="2000" dirty="0">
                <a:solidFill>
                  <a:schemeClr val="tx1"/>
                </a:solidFill>
              </a:rPr>
              <a:t>Для </a:t>
            </a:r>
            <a:r>
              <a:rPr lang="uk-UA" sz="2000" dirty="0">
                <a:solidFill>
                  <a:schemeClr val="tx1"/>
                </a:solidFill>
              </a:rPr>
              <a:t>більш чіткого пізнання</a:t>
            </a:r>
            <a:r>
              <a:rPr lang="ru-RU" sz="2000" dirty="0">
                <a:solidFill>
                  <a:schemeClr val="tx1"/>
                </a:solidFill>
              </a:rPr>
              <a:t> су</a:t>
            </a:r>
            <a:r>
              <a:rPr lang="uk-UA" sz="2000" dirty="0" err="1">
                <a:solidFill>
                  <a:schemeClr val="tx1"/>
                </a:solidFill>
              </a:rPr>
              <a:t>тністі</a:t>
            </a:r>
            <a:r>
              <a:rPr lang="ru-RU" sz="2000" dirty="0">
                <a:solidFill>
                  <a:schemeClr val="tx1"/>
                </a:solidFill>
              </a:rPr>
              <a:t> наведена </a:t>
            </a:r>
            <a:r>
              <a:rPr lang="ru-RU" sz="2000" dirty="0" err="1">
                <a:solidFill>
                  <a:schemeClr val="tx1"/>
                </a:solidFill>
              </a:rPr>
              <a:t>класифікація</a:t>
            </a:r>
            <a:r>
              <a:rPr lang="ru-RU" sz="2000" dirty="0">
                <a:solidFill>
                  <a:schemeClr val="tx1"/>
                </a:solidFill>
              </a:rPr>
              <a:t> сухих </a:t>
            </a:r>
            <a:r>
              <a:rPr lang="ru-RU" sz="2000" dirty="0" err="1">
                <a:solidFill>
                  <a:schemeClr val="tx1"/>
                </a:solidFill>
              </a:rPr>
              <a:t>будівельних</a:t>
            </a:r>
            <a:r>
              <a:rPr lang="ru-RU" sz="2000" dirty="0">
                <a:solidFill>
                  <a:schemeClr val="tx1"/>
                </a:solidFill>
              </a:rPr>
              <a:t> </a:t>
            </a:r>
            <a:r>
              <a:rPr lang="ru-RU" sz="2000" dirty="0" err="1">
                <a:solidFill>
                  <a:schemeClr val="tx1"/>
                </a:solidFill>
              </a:rPr>
              <a:t>сумішей</a:t>
            </a:r>
            <a:r>
              <a:rPr lang="ru-RU" sz="2000" dirty="0">
                <a:solidFill>
                  <a:schemeClr val="tx1"/>
                </a:solidFill>
              </a:rPr>
              <a:t>  і характеристика </a:t>
            </a:r>
            <a:r>
              <a:rPr lang="ru-RU" sz="2000" dirty="0" err="1">
                <a:solidFill>
                  <a:schemeClr val="tx1"/>
                </a:solidFill>
              </a:rPr>
              <a:t>вихідних</a:t>
            </a:r>
            <a:r>
              <a:rPr lang="ru-RU" sz="2000" dirty="0">
                <a:solidFill>
                  <a:schemeClr val="tx1"/>
                </a:solidFill>
              </a:rPr>
              <a:t> </a:t>
            </a:r>
            <a:r>
              <a:rPr lang="ru-RU" sz="2000" dirty="0" err="1">
                <a:solidFill>
                  <a:schemeClr val="tx1"/>
                </a:solidFill>
              </a:rPr>
              <a:t>матеріалів</a:t>
            </a:r>
            <a:r>
              <a:rPr lang="ru-RU" sz="2000" dirty="0">
                <a:solidFill>
                  <a:schemeClr val="tx1"/>
                </a:solidFill>
              </a:rPr>
              <a:t>. </a:t>
            </a:r>
          </a:p>
          <a:p>
            <a:pPr algn="just"/>
            <a:endParaRPr lang="ru-RU" sz="2000" dirty="0">
              <a:solidFill>
                <a:schemeClr val="tx1"/>
              </a:solidFill>
            </a:endParaRPr>
          </a:p>
        </p:txBody>
      </p:sp>
    </p:spTree>
    <p:extLst>
      <p:ext uri="{BB962C8B-B14F-4D97-AF65-F5344CB8AC3E}">
        <p14:creationId xmlns:p14="http://schemas.microsoft.com/office/powerpoint/2010/main" val="207448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l"/>
            <a:r>
              <a:rPr lang="uk-UA" dirty="0">
                <a:solidFill>
                  <a:schemeClr val="tx1"/>
                </a:solidFill>
              </a:rPr>
              <a:t>Сухі будівельні суміші класифікують </a:t>
            </a:r>
            <a:r>
              <a:rPr lang="uk-UA" u="sng" dirty="0">
                <a:solidFill>
                  <a:schemeClr val="tx1"/>
                </a:solidFill>
              </a:rPr>
              <a:t>за призначенням</a:t>
            </a:r>
            <a:r>
              <a:rPr lang="uk-UA" dirty="0">
                <a:solidFill>
                  <a:schemeClr val="tx1"/>
                </a:solidFill>
              </a:rPr>
              <a:t>:</a:t>
            </a:r>
          </a:p>
          <a:p>
            <a:pPr indent="457200" algn="l"/>
            <a:r>
              <a:rPr lang="uk-UA" dirty="0">
                <a:solidFill>
                  <a:schemeClr val="tx1"/>
                </a:solidFill>
              </a:rPr>
              <a:t>- для вирівнювання поверхні (штукатурні розчини, розчини для </a:t>
            </a:r>
            <a:r>
              <a:rPr lang="uk-UA" dirty="0" err="1">
                <a:solidFill>
                  <a:schemeClr val="tx1"/>
                </a:solidFill>
              </a:rPr>
              <a:t>мон-тажу</a:t>
            </a:r>
            <a:r>
              <a:rPr lang="uk-UA" dirty="0">
                <a:solidFill>
                  <a:schemeClr val="tx1"/>
                </a:solidFill>
              </a:rPr>
              <a:t> </a:t>
            </a:r>
            <a:r>
              <a:rPr lang="uk-UA" dirty="0" err="1">
                <a:solidFill>
                  <a:schemeClr val="tx1"/>
                </a:solidFill>
              </a:rPr>
              <a:t>гіпсокартонних</a:t>
            </a:r>
            <a:r>
              <a:rPr lang="uk-UA" dirty="0">
                <a:solidFill>
                  <a:schemeClr val="tx1"/>
                </a:solidFill>
              </a:rPr>
              <a:t> виробів); </a:t>
            </a:r>
          </a:p>
          <a:p>
            <a:pPr indent="457200" algn="l"/>
            <a:r>
              <a:rPr lang="uk-UA" dirty="0">
                <a:solidFill>
                  <a:schemeClr val="tx1"/>
                </a:solidFill>
              </a:rPr>
              <a:t>-	для влаштування підлоги (основи під/та покриття, несучі підло-</a:t>
            </a:r>
            <a:r>
              <a:rPr lang="uk-UA" dirty="0" err="1">
                <a:solidFill>
                  <a:schemeClr val="tx1"/>
                </a:solidFill>
              </a:rPr>
              <a:t>ги</a:t>
            </a:r>
            <a:r>
              <a:rPr lang="uk-UA" dirty="0">
                <a:solidFill>
                  <a:schemeClr val="tx1"/>
                </a:solidFill>
              </a:rPr>
              <a:t>); </a:t>
            </a:r>
          </a:p>
          <a:p>
            <a:pPr indent="457200" algn="l"/>
            <a:r>
              <a:rPr lang="uk-UA" dirty="0">
                <a:solidFill>
                  <a:schemeClr val="tx1"/>
                </a:solidFill>
              </a:rPr>
              <a:t>-	для плиткових робіт (плиткові розчини, </a:t>
            </a:r>
            <a:r>
              <a:rPr lang="uk-UA" dirty="0" err="1">
                <a:solidFill>
                  <a:schemeClr val="tx1"/>
                </a:solidFill>
              </a:rPr>
              <a:t>затирка</a:t>
            </a:r>
            <a:r>
              <a:rPr lang="uk-UA" dirty="0">
                <a:solidFill>
                  <a:schemeClr val="tx1"/>
                </a:solidFill>
              </a:rPr>
              <a:t> для швів); </a:t>
            </a:r>
          </a:p>
          <a:p>
            <a:pPr indent="457200" algn="l"/>
            <a:r>
              <a:rPr lang="uk-UA" dirty="0">
                <a:solidFill>
                  <a:schemeClr val="tx1"/>
                </a:solidFill>
              </a:rPr>
              <a:t>-	для малярних робіт (шпаклівки, фарби); </a:t>
            </a:r>
          </a:p>
          <a:p>
            <a:pPr indent="457200" algn="l"/>
            <a:r>
              <a:rPr lang="uk-UA" dirty="0">
                <a:solidFill>
                  <a:schemeClr val="tx1"/>
                </a:solidFill>
              </a:rPr>
              <a:t>-	для мурування (розчин для мурування, укладання </a:t>
            </a:r>
            <a:r>
              <a:rPr lang="uk-UA" dirty="0" err="1">
                <a:solidFill>
                  <a:schemeClr val="tx1"/>
                </a:solidFill>
              </a:rPr>
              <a:t>газобетонних</a:t>
            </a:r>
            <a:r>
              <a:rPr lang="uk-UA" dirty="0">
                <a:solidFill>
                  <a:schemeClr val="tx1"/>
                </a:solidFill>
              </a:rPr>
              <a:t> блоків, </a:t>
            </a:r>
            <a:r>
              <a:rPr lang="uk-UA" dirty="0" err="1">
                <a:solidFill>
                  <a:schemeClr val="tx1"/>
                </a:solidFill>
              </a:rPr>
              <a:t>пазогребневих</a:t>
            </a:r>
            <a:r>
              <a:rPr lang="uk-UA" dirty="0">
                <a:solidFill>
                  <a:schemeClr val="tx1"/>
                </a:solidFill>
              </a:rPr>
              <a:t> перегородок); </a:t>
            </a:r>
          </a:p>
          <a:p>
            <a:pPr indent="457200" algn="l"/>
            <a:r>
              <a:rPr lang="uk-UA" dirty="0">
                <a:solidFill>
                  <a:schemeClr val="tx1"/>
                </a:solidFill>
              </a:rPr>
              <a:t>-	для виконання гідроізоляційних робіт (розчини для </a:t>
            </a:r>
            <a:r>
              <a:rPr lang="uk-UA" dirty="0" err="1">
                <a:solidFill>
                  <a:schemeClr val="tx1"/>
                </a:solidFill>
              </a:rPr>
              <a:t>тинькуваль-ної</a:t>
            </a:r>
            <a:r>
              <a:rPr lang="uk-UA" dirty="0">
                <a:solidFill>
                  <a:schemeClr val="tx1"/>
                </a:solidFill>
              </a:rPr>
              <a:t> та обмазувальної  гідроізоляції); </a:t>
            </a:r>
          </a:p>
          <a:p>
            <a:pPr indent="457200" algn="l"/>
            <a:r>
              <a:rPr lang="uk-UA" dirty="0">
                <a:solidFill>
                  <a:schemeClr val="tx1"/>
                </a:solidFill>
              </a:rPr>
              <a:t>-	для виконання теплоізоляційних робіт (клей для приклеювання теплоізоляційних матеріалів, розчини для вирівнювання)</a:t>
            </a:r>
            <a:r>
              <a:rPr lang="ru-RU" dirty="0">
                <a:solidFill>
                  <a:schemeClr val="tx1"/>
                </a:solidFill>
              </a:rPr>
              <a:t>.</a:t>
            </a:r>
          </a:p>
          <a:p>
            <a:pPr indent="457200" algn="l"/>
            <a:r>
              <a:rPr lang="uk-UA" dirty="0">
                <a:solidFill>
                  <a:schemeClr val="tx1"/>
                </a:solidFill>
              </a:rPr>
              <a:t>Вхідні матеріали поєднані в такі основні групи:</a:t>
            </a:r>
          </a:p>
          <a:p>
            <a:pPr indent="457200" algn="l"/>
            <a:r>
              <a:rPr lang="uk-UA" dirty="0">
                <a:solidFill>
                  <a:schemeClr val="tx1"/>
                </a:solidFill>
              </a:rPr>
              <a:t>-	мінеральні в'яжучі (білий та кольоровий портландцемент, глино-земний і  вогнетривкий цемент, гіпсові в'яжучі, вапно);</a:t>
            </a:r>
          </a:p>
          <a:p>
            <a:pPr indent="457200" algn="l"/>
            <a:r>
              <a:rPr lang="uk-UA" dirty="0">
                <a:solidFill>
                  <a:schemeClr val="tx1"/>
                </a:solidFill>
              </a:rPr>
              <a:t>-	</a:t>
            </a:r>
            <a:r>
              <a:rPr lang="uk-UA" dirty="0" err="1">
                <a:solidFill>
                  <a:schemeClr val="tx1"/>
                </a:solidFill>
              </a:rPr>
              <a:t>синтетичніорганічні</a:t>
            </a:r>
            <a:r>
              <a:rPr lang="uk-UA" dirty="0">
                <a:solidFill>
                  <a:schemeClr val="tx1"/>
                </a:solidFill>
              </a:rPr>
              <a:t> в'яжучі, які являють собою дисперсні полі-</a:t>
            </a:r>
            <a:r>
              <a:rPr lang="uk-UA" dirty="0" err="1">
                <a:solidFill>
                  <a:schemeClr val="tx1"/>
                </a:solidFill>
              </a:rPr>
              <a:t>мерні</a:t>
            </a:r>
            <a:r>
              <a:rPr lang="uk-UA" dirty="0">
                <a:solidFill>
                  <a:schemeClr val="tx1"/>
                </a:solidFill>
              </a:rPr>
              <a:t> порошки на основі термопластичних полімерів (вінілацетату, етилену, </a:t>
            </a:r>
            <a:r>
              <a:rPr lang="uk-UA" dirty="0" err="1">
                <a:solidFill>
                  <a:schemeClr val="tx1"/>
                </a:solidFill>
              </a:rPr>
              <a:t>вінілхлориду,акрилату,та</a:t>
            </a:r>
            <a:r>
              <a:rPr lang="uk-UA" dirty="0">
                <a:solidFill>
                  <a:schemeClr val="tx1"/>
                </a:solidFill>
              </a:rPr>
              <a:t> ін.) з їхньою здатністю розчинюватись у воді; </a:t>
            </a:r>
          </a:p>
          <a:p>
            <a:pPr indent="457200" algn="l"/>
            <a:r>
              <a:rPr lang="uk-UA" dirty="0">
                <a:solidFill>
                  <a:schemeClr val="tx1"/>
                </a:solidFill>
              </a:rPr>
              <a:t>-	наповнювачі й заповнювачі (природні дисперсні речовини- </a:t>
            </a:r>
            <a:r>
              <a:rPr lang="uk-UA" dirty="0" err="1">
                <a:solidFill>
                  <a:schemeClr val="tx1"/>
                </a:solidFill>
              </a:rPr>
              <a:t>гли-ни</a:t>
            </a:r>
            <a:r>
              <a:rPr lang="uk-UA" dirty="0">
                <a:solidFill>
                  <a:schemeClr val="tx1"/>
                </a:solidFill>
              </a:rPr>
              <a:t>, доломіт, мармурове борошно, аморфний кремнезем, крейда, кварцовий пісок, механічно - </a:t>
            </a:r>
            <a:r>
              <a:rPr lang="uk-UA" dirty="0" err="1">
                <a:solidFill>
                  <a:schemeClr val="tx1"/>
                </a:solidFill>
              </a:rPr>
              <a:t>дисперговані</a:t>
            </a:r>
            <a:r>
              <a:rPr lang="uk-UA" dirty="0">
                <a:solidFill>
                  <a:schemeClr val="tx1"/>
                </a:solidFill>
              </a:rPr>
              <a:t> слюда, тальк, перліт, азбест</a:t>
            </a:r>
            <a:r>
              <a:rPr lang="ru-RU" dirty="0">
                <a:solidFill>
                  <a:schemeClr val="tx1"/>
                </a:solidFill>
              </a:rPr>
              <a:t>);</a:t>
            </a:r>
          </a:p>
          <a:p>
            <a:pPr algn="l"/>
            <a:endParaRPr lang="ru-RU" dirty="0">
              <a:solidFill>
                <a:schemeClr val="tx1"/>
              </a:solidFill>
            </a:endParaRPr>
          </a:p>
          <a:p>
            <a:pPr algn="l"/>
            <a:endParaRPr lang="ru-RU" dirty="0">
              <a:solidFill>
                <a:schemeClr val="tx1"/>
              </a:solidFill>
            </a:endParaRPr>
          </a:p>
        </p:txBody>
      </p:sp>
    </p:spTree>
    <p:extLst>
      <p:ext uri="{BB962C8B-B14F-4D97-AF65-F5344CB8AC3E}">
        <p14:creationId xmlns:p14="http://schemas.microsoft.com/office/powerpoint/2010/main" val="260060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l"/>
            <a:r>
              <a:rPr lang="uk-UA" dirty="0">
                <a:solidFill>
                  <a:schemeClr val="tx1"/>
                </a:solidFill>
              </a:rPr>
              <a:t> - добавки (</a:t>
            </a:r>
            <a:r>
              <a:rPr lang="uk-UA" dirty="0" err="1">
                <a:solidFill>
                  <a:schemeClr val="tx1"/>
                </a:solidFill>
              </a:rPr>
              <a:t>водоутримувальні</a:t>
            </a:r>
            <a:r>
              <a:rPr lang="uk-UA" dirty="0">
                <a:solidFill>
                  <a:schemeClr val="tx1"/>
                </a:solidFill>
              </a:rPr>
              <a:t>, </a:t>
            </a:r>
            <a:r>
              <a:rPr lang="uk-UA" dirty="0" err="1">
                <a:solidFill>
                  <a:schemeClr val="tx1"/>
                </a:solidFill>
              </a:rPr>
              <a:t>пластифікатори,пігменти</a:t>
            </a:r>
            <a:r>
              <a:rPr lang="uk-UA" dirty="0">
                <a:solidFill>
                  <a:schemeClr val="tx1"/>
                </a:solidFill>
              </a:rPr>
              <a:t>, емульгатори, </a:t>
            </a:r>
            <a:r>
              <a:rPr lang="uk-UA" dirty="0" err="1">
                <a:solidFill>
                  <a:schemeClr val="tx1"/>
                </a:solidFill>
              </a:rPr>
              <a:t>регуля</a:t>
            </a:r>
            <a:r>
              <a:rPr lang="uk-UA" dirty="0">
                <a:solidFill>
                  <a:schemeClr val="tx1"/>
                </a:solidFill>
              </a:rPr>
              <a:t>-тори тужавлення, </a:t>
            </a:r>
            <a:r>
              <a:rPr lang="uk-UA" dirty="0" err="1">
                <a:solidFill>
                  <a:schemeClr val="tx1"/>
                </a:solidFill>
              </a:rPr>
              <a:t>гідрофобізатори</a:t>
            </a:r>
            <a:r>
              <a:rPr lang="uk-UA" dirty="0">
                <a:solidFill>
                  <a:schemeClr val="tx1"/>
                </a:solidFill>
              </a:rPr>
              <a:t>, </a:t>
            </a:r>
            <a:r>
              <a:rPr lang="uk-UA" dirty="0" err="1">
                <a:solidFill>
                  <a:schemeClr val="tx1"/>
                </a:solidFill>
              </a:rPr>
              <a:t>пороутворювачі</a:t>
            </a:r>
            <a:r>
              <a:rPr lang="uk-UA" dirty="0">
                <a:solidFill>
                  <a:schemeClr val="tx1"/>
                </a:solidFill>
              </a:rPr>
              <a:t>, </a:t>
            </a:r>
            <a:r>
              <a:rPr lang="uk-UA" dirty="0" err="1">
                <a:solidFill>
                  <a:schemeClr val="tx1"/>
                </a:solidFill>
              </a:rPr>
              <a:t>стабілізатори,та</a:t>
            </a:r>
            <a:r>
              <a:rPr lang="uk-UA" dirty="0">
                <a:solidFill>
                  <a:schemeClr val="tx1"/>
                </a:solidFill>
              </a:rPr>
              <a:t> </a:t>
            </a:r>
            <a:r>
              <a:rPr lang="uk-UA" dirty="0" err="1">
                <a:solidFill>
                  <a:schemeClr val="tx1"/>
                </a:solidFill>
              </a:rPr>
              <a:t>ін</a:t>
            </a:r>
            <a:r>
              <a:rPr lang="uk-UA" dirty="0">
                <a:solidFill>
                  <a:schemeClr val="tx1"/>
                </a:solidFill>
              </a:rPr>
              <a:t>); </a:t>
            </a:r>
          </a:p>
          <a:p>
            <a:pPr indent="457200" algn="l"/>
            <a:r>
              <a:rPr lang="uk-UA" dirty="0">
                <a:solidFill>
                  <a:schemeClr val="tx1"/>
                </a:solidFill>
              </a:rPr>
              <a:t>-	армуючі короткі волокна (поліпропіленові); </a:t>
            </a:r>
          </a:p>
          <a:p>
            <a:pPr indent="457200" algn="l"/>
            <a:r>
              <a:rPr lang="uk-UA" dirty="0">
                <a:solidFill>
                  <a:schemeClr val="tx1"/>
                </a:solidFill>
              </a:rPr>
              <a:t>-	регулятори термінів тужавлення. </a:t>
            </a:r>
          </a:p>
          <a:p>
            <a:pPr indent="457200" algn="l"/>
            <a:r>
              <a:rPr lang="uk-UA" dirty="0">
                <a:solidFill>
                  <a:schemeClr val="tx1"/>
                </a:solidFill>
              </a:rPr>
              <a:t>До  </a:t>
            </a:r>
            <a:r>
              <a:rPr lang="uk-UA" dirty="0" err="1">
                <a:solidFill>
                  <a:schemeClr val="tx1"/>
                </a:solidFill>
              </a:rPr>
              <a:t>водоутримуваних</a:t>
            </a:r>
            <a:r>
              <a:rPr lang="uk-UA" dirty="0">
                <a:solidFill>
                  <a:schemeClr val="tx1"/>
                </a:solidFill>
              </a:rPr>
              <a:t> добавок відносять </a:t>
            </a:r>
            <a:r>
              <a:rPr lang="uk-UA" dirty="0" err="1">
                <a:solidFill>
                  <a:schemeClr val="tx1"/>
                </a:solidFill>
              </a:rPr>
              <a:t>метилцеллюлозу</a:t>
            </a:r>
            <a:r>
              <a:rPr lang="uk-UA" dirty="0">
                <a:solidFill>
                  <a:schemeClr val="tx1"/>
                </a:solidFill>
              </a:rPr>
              <a:t>  та порошки на її основі, бентонітову глину. </a:t>
            </a:r>
          </a:p>
          <a:p>
            <a:pPr indent="457200" algn="l"/>
            <a:r>
              <a:rPr lang="uk-UA" dirty="0">
                <a:solidFill>
                  <a:schemeClr val="tx1"/>
                </a:solidFill>
              </a:rPr>
              <a:t> В якості пластифікаторів  застосовують продукти конденсації </a:t>
            </a:r>
            <a:r>
              <a:rPr lang="uk-UA" dirty="0" err="1">
                <a:solidFill>
                  <a:schemeClr val="tx1"/>
                </a:solidFill>
              </a:rPr>
              <a:t>нафталінсульфокислоти</a:t>
            </a:r>
            <a:r>
              <a:rPr lang="uk-UA" dirty="0">
                <a:solidFill>
                  <a:schemeClr val="tx1"/>
                </a:solidFill>
              </a:rPr>
              <a:t> і формальдегіду  та комплексні добавки на їхній ос-нові. </a:t>
            </a:r>
          </a:p>
          <a:p>
            <a:pPr indent="457200" algn="l"/>
            <a:r>
              <a:rPr lang="uk-UA" dirty="0">
                <a:solidFill>
                  <a:schemeClr val="tx1"/>
                </a:solidFill>
              </a:rPr>
              <a:t>Як пігменти застосовують неорганічні речовини,  що за хімічним скла-</a:t>
            </a:r>
            <a:r>
              <a:rPr lang="uk-UA" dirty="0" err="1">
                <a:solidFill>
                  <a:schemeClr val="tx1"/>
                </a:solidFill>
              </a:rPr>
              <a:t>дом</a:t>
            </a:r>
            <a:r>
              <a:rPr lang="uk-UA" dirty="0">
                <a:solidFill>
                  <a:schemeClr val="tx1"/>
                </a:solidFill>
              </a:rPr>
              <a:t> є оксидами титану, </a:t>
            </a:r>
            <a:r>
              <a:rPr lang="uk-UA" dirty="0" err="1">
                <a:solidFill>
                  <a:schemeClr val="tx1"/>
                </a:solidFill>
              </a:rPr>
              <a:t>феруму</a:t>
            </a:r>
            <a:r>
              <a:rPr lang="uk-UA" dirty="0">
                <a:solidFill>
                  <a:schemeClr val="tx1"/>
                </a:solidFill>
              </a:rPr>
              <a:t>  та хрому або солями, наприклад, залізну глазур.  Використовують також органічні речовини - фталоціанінові </a:t>
            </a:r>
            <a:r>
              <a:rPr lang="uk-UA" dirty="0" err="1">
                <a:solidFill>
                  <a:schemeClr val="tx1"/>
                </a:solidFill>
              </a:rPr>
              <a:t>пігмен</a:t>
            </a:r>
            <a:r>
              <a:rPr lang="uk-UA" dirty="0">
                <a:solidFill>
                  <a:schemeClr val="tx1"/>
                </a:solidFill>
              </a:rPr>
              <a:t>-ти  </a:t>
            </a:r>
            <a:r>
              <a:rPr lang="uk-UA" dirty="0" err="1">
                <a:solidFill>
                  <a:schemeClr val="tx1"/>
                </a:solidFill>
              </a:rPr>
              <a:t>блакитного,зеленого</a:t>
            </a:r>
            <a:r>
              <a:rPr lang="uk-UA" dirty="0">
                <a:solidFill>
                  <a:schemeClr val="tx1"/>
                </a:solidFill>
              </a:rPr>
              <a:t> і червоного кольорів. </a:t>
            </a:r>
          </a:p>
          <a:p>
            <a:pPr indent="457200" algn="l"/>
            <a:r>
              <a:rPr lang="uk-UA" dirty="0">
                <a:solidFill>
                  <a:schemeClr val="tx1"/>
                </a:solidFill>
              </a:rPr>
              <a:t>Результати матеріалознавства надають наступні характеристики сухих будівельних сумішей різного призначення. </a:t>
            </a:r>
          </a:p>
          <a:p>
            <a:pPr algn="l"/>
            <a:r>
              <a:rPr lang="uk-UA" dirty="0" err="1">
                <a:solidFill>
                  <a:schemeClr val="tx1"/>
                </a:solidFill>
              </a:rPr>
              <a:t>Мурувальні</a:t>
            </a:r>
            <a:r>
              <a:rPr lang="uk-UA" dirty="0">
                <a:solidFill>
                  <a:schemeClr val="tx1"/>
                </a:solidFill>
              </a:rPr>
              <a:t>  розчини (розчини для кам'яного мурування) отримують на базі цементу та гідравлічного вапна марок М100 і М200. Заповнювачами є  кварцовий  або вапняковий пісок.  Такі розчини за призначенням класифікують 3 групи: </a:t>
            </a:r>
          </a:p>
          <a:p>
            <a:pPr algn="l"/>
            <a:r>
              <a:rPr lang="uk-UA" dirty="0">
                <a:solidFill>
                  <a:schemeClr val="tx1"/>
                </a:solidFill>
              </a:rPr>
              <a:t>-	для звичайної цегли і блоків. </a:t>
            </a:r>
          </a:p>
          <a:p>
            <a:pPr algn="l"/>
            <a:r>
              <a:rPr lang="uk-UA" dirty="0">
                <a:solidFill>
                  <a:schemeClr val="tx1"/>
                </a:solidFill>
              </a:rPr>
              <a:t>-	для склеювання при муруванні тонкостінних блоків; </a:t>
            </a:r>
          </a:p>
          <a:p>
            <a:pPr algn="l"/>
            <a:r>
              <a:rPr lang="uk-UA" dirty="0">
                <a:solidFill>
                  <a:schemeClr val="tx1"/>
                </a:solidFill>
              </a:rPr>
              <a:t> -	для теплоізоляційної цегли з покращеними теплоізоляційними властивостями</a:t>
            </a:r>
            <a:r>
              <a:rPr lang="ru-RU" dirty="0">
                <a:solidFill>
                  <a:schemeClr val="tx1"/>
                </a:solidFill>
              </a:rPr>
              <a:t>. </a:t>
            </a:r>
          </a:p>
          <a:p>
            <a:pPr algn="l"/>
            <a:endParaRPr lang="ru-RU" dirty="0">
              <a:solidFill>
                <a:schemeClr val="tx1"/>
              </a:solidFill>
            </a:endParaRPr>
          </a:p>
        </p:txBody>
      </p:sp>
    </p:spTree>
    <p:extLst>
      <p:ext uri="{BB962C8B-B14F-4D97-AF65-F5344CB8AC3E}">
        <p14:creationId xmlns:p14="http://schemas.microsoft.com/office/powerpoint/2010/main" val="3707913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l"/>
            <a:r>
              <a:rPr lang="uk-UA" dirty="0">
                <a:solidFill>
                  <a:schemeClr val="tx1"/>
                </a:solidFill>
              </a:rPr>
              <a:t>Сухі суміші для гідроізоляційних робіт застосовують у вигляді фарбової або </a:t>
            </a:r>
            <a:r>
              <a:rPr lang="uk-UA" dirty="0" err="1">
                <a:solidFill>
                  <a:schemeClr val="tx1"/>
                </a:solidFill>
              </a:rPr>
              <a:t>тинькувальної</a:t>
            </a:r>
            <a:r>
              <a:rPr lang="uk-UA" dirty="0">
                <a:solidFill>
                  <a:schemeClr val="tx1"/>
                </a:solidFill>
              </a:rPr>
              <a:t>  гідроізоляції.  Фарбова гідроізоляція - це багатошарове покриття, що складається на основі </a:t>
            </a:r>
            <a:r>
              <a:rPr lang="uk-UA" dirty="0" err="1">
                <a:solidFill>
                  <a:schemeClr val="tx1"/>
                </a:solidFill>
              </a:rPr>
              <a:t>бітумно</a:t>
            </a:r>
            <a:r>
              <a:rPr lang="uk-UA" dirty="0">
                <a:solidFill>
                  <a:schemeClr val="tx1"/>
                </a:solidFill>
              </a:rPr>
              <a:t>-полімерних мастик, а також на основі епоксидних поліуретанових та акрилових смол.</a:t>
            </a:r>
          </a:p>
          <a:p>
            <a:pPr indent="457200" algn="l"/>
            <a:r>
              <a:rPr lang="uk-UA" dirty="0" err="1">
                <a:solidFill>
                  <a:schemeClr val="tx1"/>
                </a:solidFill>
              </a:rPr>
              <a:t>Тинькувальна</a:t>
            </a:r>
            <a:r>
              <a:rPr lang="uk-UA" dirty="0">
                <a:solidFill>
                  <a:schemeClr val="tx1"/>
                </a:solidFill>
              </a:rPr>
              <a:t> гідроізоляція - це покриття товщиною 5...20 мм із полімерних композицій. </a:t>
            </a:r>
          </a:p>
          <a:p>
            <a:pPr indent="457200" algn="l"/>
            <a:r>
              <a:rPr lang="uk-UA" dirty="0">
                <a:solidFill>
                  <a:schemeClr val="tx1"/>
                </a:solidFill>
              </a:rPr>
              <a:t>Клей для облицювальних робіт - це еластичні, </a:t>
            </a:r>
            <a:r>
              <a:rPr lang="uk-UA" dirty="0" err="1">
                <a:solidFill>
                  <a:schemeClr val="tx1"/>
                </a:solidFill>
              </a:rPr>
              <a:t>адгезивні</a:t>
            </a:r>
            <a:r>
              <a:rPr lang="uk-UA" dirty="0">
                <a:solidFill>
                  <a:schemeClr val="tx1"/>
                </a:solidFill>
              </a:rPr>
              <a:t> та тиксотропні речовини, за допомогою яких приклеюють плитку до поверхні будівель та споруд. Комплекс властивостей не дозволяє плитці сповзати з поверхні, ком-</a:t>
            </a:r>
            <a:r>
              <a:rPr lang="uk-UA" dirty="0" err="1">
                <a:solidFill>
                  <a:schemeClr val="tx1"/>
                </a:solidFill>
              </a:rPr>
              <a:t>пенсує</a:t>
            </a:r>
            <a:r>
              <a:rPr lang="uk-UA" dirty="0">
                <a:solidFill>
                  <a:schemeClr val="tx1"/>
                </a:solidFill>
              </a:rPr>
              <a:t> навантаження між плиткою і поверхнею, яка виникає внаслідок дії усадочних та інших деформацій. </a:t>
            </a:r>
          </a:p>
          <a:p>
            <a:pPr indent="457200" algn="l"/>
            <a:r>
              <a:rPr lang="uk-UA" dirty="0">
                <a:solidFill>
                  <a:schemeClr val="tx1"/>
                </a:solidFill>
              </a:rPr>
              <a:t>Затиральні суші (фуги) - це декоративні ко-</a:t>
            </a:r>
            <a:r>
              <a:rPr lang="uk-UA" dirty="0" err="1">
                <a:solidFill>
                  <a:schemeClr val="tx1"/>
                </a:solidFill>
              </a:rPr>
              <a:t>льорові</a:t>
            </a:r>
            <a:r>
              <a:rPr lang="uk-UA" dirty="0">
                <a:solidFill>
                  <a:schemeClr val="tx1"/>
                </a:solidFill>
              </a:rPr>
              <a:t> суміші, які використовують для зовнішніх і внутрішніх робіт при заповненні швів між плитками з метою надання закінченого декоративного виду облицюванню. Ці матеріали сприймають частину напружень, що виникають на всій поверхні покриття, захищають конструкцію від механічного пошкодження та проникнення води, мають  гарну адгезію до усіх частин плитки, низьку усадку, достатню еластичність, опір стиранню, ударну міцність. </a:t>
            </a:r>
          </a:p>
          <a:p>
            <a:pPr indent="457200" algn="l"/>
            <a:r>
              <a:rPr lang="uk-UA" dirty="0">
                <a:solidFill>
                  <a:schemeClr val="tx1"/>
                </a:solidFill>
              </a:rPr>
              <a:t>Затиральні розчини поділяються на: </a:t>
            </a:r>
          </a:p>
          <a:p>
            <a:pPr algn="l"/>
            <a:r>
              <a:rPr lang="uk-UA" dirty="0">
                <a:solidFill>
                  <a:schemeClr val="tx1"/>
                </a:solidFill>
              </a:rPr>
              <a:t>-	сірі (для покриття підлог); </a:t>
            </a:r>
          </a:p>
          <a:p>
            <a:pPr algn="l"/>
            <a:r>
              <a:rPr lang="uk-UA" dirty="0">
                <a:solidFill>
                  <a:schemeClr val="tx1"/>
                </a:solidFill>
              </a:rPr>
              <a:t>-	</a:t>
            </a:r>
            <a:r>
              <a:rPr lang="uk-UA" dirty="0" err="1">
                <a:solidFill>
                  <a:schemeClr val="tx1"/>
                </a:solidFill>
              </a:rPr>
              <a:t>швидкотвердіючі</a:t>
            </a:r>
            <a:r>
              <a:rPr lang="uk-UA" dirty="0">
                <a:solidFill>
                  <a:schemeClr val="tx1"/>
                </a:solidFill>
              </a:rPr>
              <a:t> (для зовнішніх та внутрішніх робіт); </a:t>
            </a:r>
          </a:p>
          <a:p>
            <a:pPr algn="l"/>
            <a:r>
              <a:rPr lang="uk-UA" dirty="0">
                <a:solidFill>
                  <a:schemeClr val="tx1"/>
                </a:solidFill>
              </a:rPr>
              <a:t>-	еластичні (з гідрофобними властивостями);</a:t>
            </a:r>
          </a:p>
          <a:p>
            <a:pPr algn="l"/>
            <a:r>
              <a:rPr lang="uk-UA" dirty="0">
                <a:solidFill>
                  <a:schemeClr val="tx1"/>
                </a:solidFill>
              </a:rPr>
              <a:t>-	високоякісні фінішні забарвлені</a:t>
            </a:r>
            <a:r>
              <a:rPr lang="ru-RU" dirty="0">
                <a:solidFill>
                  <a:schemeClr val="tx1"/>
                </a:solidFill>
              </a:rPr>
              <a:t>. </a:t>
            </a:r>
          </a:p>
          <a:p>
            <a:pPr algn="l"/>
            <a:endParaRPr lang="ru-RU" dirty="0">
              <a:solidFill>
                <a:schemeClr val="tx1"/>
              </a:solidFill>
            </a:endParaRPr>
          </a:p>
        </p:txBody>
      </p:sp>
    </p:spTree>
    <p:extLst>
      <p:ext uri="{BB962C8B-B14F-4D97-AF65-F5344CB8AC3E}">
        <p14:creationId xmlns:p14="http://schemas.microsoft.com/office/powerpoint/2010/main" val="2352692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l"/>
            <a:r>
              <a:rPr lang="uk-UA" dirty="0" err="1">
                <a:solidFill>
                  <a:schemeClr val="tx1"/>
                </a:solidFill>
              </a:rPr>
              <a:t>Полімермінеральні</a:t>
            </a:r>
            <a:r>
              <a:rPr lang="uk-UA" dirty="0">
                <a:solidFill>
                  <a:schemeClr val="tx1"/>
                </a:solidFill>
              </a:rPr>
              <a:t> тинькування - поділяють на цементну та </a:t>
            </a:r>
            <a:r>
              <a:rPr lang="uk-UA" dirty="0" err="1">
                <a:solidFill>
                  <a:schemeClr val="tx1"/>
                </a:solidFill>
              </a:rPr>
              <a:t>гіпсоміскі</a:t>
            </a:r>
            <a:r>
              <a:rPr lang="uk-UA" dirty="0">
                <a:solidFill>
                  <a:schemeClr val="tx1"/>
                </a:solidFill>
              </a:rPr>
              <a:t> склади на основі цементу. Призначені для оздоблення фасадів  і містять це-мент, вапно, наповнювач.  полімерний компонент, прискорювач тужавлення, </a:t>
            </a:r>
            <a:r>
              <a:rPr lang="uk-UA" dirty="0" err="1">
                <a:solidFill>
                  <a:schemeClr val="tx1"/>
                </a:solidFill>
              </a:rPr>
              <a:t>водоутримуючий</a:t>
            </a:r>
            <a:r>
              <a:rPr lang="uk-UA" dirty="0">
                <a:solidFill>
                  <a:schemeClr val="tx1"/>
                </a:solidFill>
              </a:rPr>
              <a:t> компонент. </a:t>
            </a:r>
          </a:p>
          <a:p>
            <a:pPr indent="457200" algn="l"/>
            <a:r>
              <a:rPr lang="uk-UA" dirty="0" err="1">
                <a:solidFill>
                  <a:schemeClr val="tx1"/>
                </a:solidFill>
              </a:rPr>
              <a:t>Гіпсомісткі</a:t>
            </a:r>
            <a:r>
              <a:rPr lang="uk-UA" dirty="0">
                <a:solidFill>
                  <a:schemeClr val="tx1"/>
                </a:solidFill>
              </a:rPr>
              <a:t> тинькування призначені для оздоблення внутрішніх поверхонь приміщень. Вони складаються з гіпсу, вапна, наповнювачів уповільнювачів тужавлення, </a:t>
            </a:r>
            <a:r>
              <a:rPr lang="uk-UA" dirty="0" err="1">
                <a:solidFill>
                  <a:schemeClr val="tx1"/>
                </a:solidFill>
              </a:rPr>
              <a:t>водоутримуючого</a:t>
            </a:r>
            <a:r>
              <a:rPr lang="uk-UA" dirty="0">
                <a:solidFill>
                  <a:schemeClr val="tx1"/>
                </a:solidFill>
              </a:rPr>
              <a:t> компоненту.</a:t>
            </a:r>
          </a:p>
          <a:p>
            <a:pPr indent="457200" algn="l"/>
            <a:r>
              <a:rPr lang="uk-UA" dirty="0">
                <a:solidFill>
                  <a:schemeClr val="tx1"/>
                </a:solidFill>
              </a:rPr>
              <a:t>Основними перевагами </a:t>
            </a:r>
            <a:r>
              <a:rPr lang="uk-UA" dirty="0" err="1">
                <a:solidFill>
                  <a:schemeClr val="tx1"/>
                </a:solidFill>
              </a:rPr>
              <a:t>гіпсомістких</a:t>
            </a:r>
            <a:r>
              <a:rPr lang="uk-UA" dirty="0">
                <a:solidFill>
                  <a:schemeClr val="tx1"/>
                </a:solidFill>
              </a:rPr>
              <a:t> сумішей я висока міцність і твердість, швидкість тужавлення, низька звукопровідність, добра хімічна стійкість і вогнетривкість. </a:t>
            </a:r>
          </a:p>
          <a:p>
            <a:pPr indent="457200" algn="l"/>
            <a:r>
              <a:rPr lang="uk-UA" dirty="0">
                <a:solidFill>
                  <a:schemeClr val="tx1"/>
                </a:solidFill>
              </a:rPr>
              <a:t>Суміші для підлог і стяжок (наливні підлоги) поділяються на: </a:t>
            </a:r>
          </a:p>
          <a:p>
            <a:pPr indent="457200" algn="l"/>
            <a:r>
              <a:rPr lang="uk-UA" dirty="0">
                <a:solidFill>
                  <a:schemeClr val="tx1"/>
                </a:solidFill>
              </a:rPr>
              <a:t>-	звичайні, використовують для ремонтних робіт на невеликій площі наносять вручну; </a:t>
            </a:r>
          </a:p>
          <a:p>
            <a:pPr indent="457200" algn="l"/>
            <a:r>
              <a:rPr lang="uk-UA" dirty="0">
                <a:solidFill>
                  <a:schemeClr val="tx1"/>
                </a:solidFill>
              </a:rPr>
              <a:t>-	</a:t>
            </a:r>
            <a:r>
              <a:rPr lang="uk-UA" dirty="0" err="1">
                <a:solidFill>
                  <a:schemeClr val="tx1"/>
                </a:solidFill>
              </a:rPr>
              <a:t>швидкотужавіючі</a:t>
            </a:r>
            <a:r>
              <a:rPr lang="uk-UA" dirty="0">
                <a:solidFill>
                  <a:schemeClr val="tx1"/>
                </a:solidFill>
              </a:rPr>
              <a:t>, застосовують як підшар на великих поверхнях, товщиною від 15 мм;  </a:t>
            </a:r>
          </a:p>
          <a:p>
            <a:pPr indent="457200" algn="l"/>
            <a:r>
              <a:rPr lang="uk-UA" dirty="0">
                <a:solidFill>
                  <a:schemeClr val="tx1"/>
                </a:solidFill>
              </a:rPr>
              <a:t>-	високоякісні швидко </a:t>
            </a:r>
            <a:r>
              <a:rPr lang="uk-UA" dirty="0" err="1">
                <a:solidFill>
                  <a:schemeClr val="tx1"/>
                </a:solidFill>
              </a:rPr>
              <a:t>тужавлюючі</a:t>
            </a:r>
            <a:r>
              <a:rPr lang="uk-UA" dirty="0">
                <a:solidFill>
                  <a:schemeClr val="tx1"/>
                </a:solidFill>
              </a:rPr>
              <a:t>, застосовують на великих поверхнях товщиною </a:t>
            </a:r>
            <a:r>
              <a:rPr lang="ru-RU" dirty="0" err="1">
                <a:solidFill>
                  <a:schemeClr val="tx1"/>
                </a:solidFill>
              </a:rPr>
              <a:t>від</a:t>
            </a:r>
            <a:r>
              <a:rPr lang="ru-RU" dirty="0">
                <a:solidFill>
                  <a:schemeClr val="tx1"/>
                </a:solidFill>
              </a:rPr>
              <a:t> 5 до 10 мм. </a:t>
            </a:r>
          </a:p>
          <a:p>
            <a:pPr indent="457200" algn="l"/>
            <a:r>
              <a:rPr lang="uk-UA" dirty="0">
                <a:solidFill>
                  <a:schemeClr val="tx1"/>
                </a:solidFill>
              </a:rPr>
              <a:t>Підлоги повинні мати високі показники якості за міцністю, декоративністю, зносостійкістю. Таким комплексом властивостей відрізняються наливні підлоги, отримані з використанням полімерних в'яжучих речовин. Як мінеральні в'яжучі матеріали використовують портландцемент, </a:t>
            </a:r>
            <a:r>
              <a:rPr lang="uk-UA" dirty="0" err="1">
                <a:solidFill>
                  <a:schemeClr val="tx1"/>
                </a:solidFill>
              </a:rPr>
              <a:t>всокоалюмінатний</a:t>
            </a:r>
            <a:r>
              <a:rPr lang="uk-UA" dirty="0">
                <a:solidFill>
                  <a:schemeClr val="tx1"/>
                </a:solidFill>
              </a:rPr>
              <a:t> цемент, гіпс, ангідридовий цемент. Заповнювачем являється кварцовий пісок, наповнювач - карбонатні породи або зола. </a:t>
            </a:r>
          </a:p>
        </p:txBody>
      </p:sp>
    </p:spTree>
    <p:extLst>
      <p:ext uri="{BB962C8B-B14F-4D97-AF65-F5344CB8AC3E}">
        <p14:creationId xmlns:p14="http://schemas.microsoft.com/office/powerpoint/2010/main" val="735992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l"/>
            <a:r>
              <a:rPr lang="uk-UA" dirty="0">
                <a:solidFill>
                  <a:schemeClr val="tx1"/>
                </a:solidFill>
              </a:rPr>
              <a:t>Сухі фарбові суміші (порошкові полімерні фарби) представляють собою дрібнодисперсну   суху суміш, складається з твердих полімерів, наповнювачів, пігментів та спеціальних добавок. Основною сировиною є епоксидні, поліефірні, поліуретанові смоли та поліетилен, полівінілхлорид. </a:t>
            </a:r>
          </a:p>
          <a:p>
            <a:pPr indent="457200" algn="l"/>
            <a:r>
              <a:rPr lang="uk-UA" dirty="0">
                <a:solidFill>
                  <a:schemeClr val="tx1"/>
                </a:solidFill>
              </a:rPr>
              <a:t>Порошкові полімерні фарби використовують зв'язку з підвищеними вимогами до охорони навколишнього середовища та високою вартістю природних </a:t>
            </a:r>
            <a:r>
              <a:rPr lang="uk-UA" dirty="0" err="1">
                <a:solidFill>
                  <a:schemeClr val="tx1"/>
                </a:solidFill>
              </a:rPr>
              <a:t>масел</a:t>
            </a:r>
            <a:r>
              <a:rPr lang="uk-UA" dirty="0">
                <a:solidFill>
                  <a:schemeClr val="tx1"/>
                </a:solidFill>
              </a:rPr>
              <a:t>, вони не містять органічних барвників.  </a:t>
            </a:r>
          </a:p>
          <a:p>
            <a:pPr indent="457200" algn="l"/>
            <a:r>
              <a:rPr lang="uk-UA" dirty="0">
                <a:solidFill>
                  <a:schemeClr val="tx1"/>
                </a:solidFill>
              </a:rPr>
              <a:t> Таким чином,  потреби сучасного матеріалознавства сухих будівельних сумішей включають: </a:t>
            </a:r>
          </a:p>
          <a:p>
            <a:pPr indent="457200" algn="l"/>
            <a:r>
              <a:rPr lang="uk-UA" dirty="0">
                <a:solidFill>
                  <a:schemeClr val="tx1"/>
                </a:solidFill>
              </a:rPr>
              <a:t>-	розкриття взаємозв'язків між складовими та їхніми ролями в формуванні структури матеріалу;</a:t>
            </a:r>
          </a:p>
          <a:p>
            <a:pPr indent="457200" algn="l"/>
            <a:r>
              <a:rPr lang="uk-UA" dirty="0">
                <a:solidFill>
                  <a:schemeClr val="tx1"/>
                </a:solidFill>
              </a:rPr>
              <a:t>-	визначення функції компонентів; </a:t>
            </a:r>
          </a:p>
          <a:p>
            <a:pPr indent="457200" algn="l"/>
            <a:r>
              <a:rPr lang="uk-UA" dirty="0">
                <a:solidFill>
                  <a:schemeClr val="tx1"/>
                </a:solidFill>
              </a:rPr>
              <a:t>-	вибір складу в залежності від призначення; </a:t>
            </a:r>
          </a:p>
          <a:p>
            <a:pPr indent="457200" algn="l"/>
            <a:r>
              <a:rPr lang="uk-UA" dirty="0">
                <a:solidFill>
                  <a:schemeClr val="tx1"/>
                </a:solidFill>
              </a:rPr>
              <a:t>-	виявлення техніко економічних переваг використання сумішей;</a:t>
            </a:r>
          </a:p>
          <a:p>
            <a:pPr indent="457200" algn="l"/>
            <a:r>
              <a:rPr lang="uk-UA" dirty="0">
                <a:solidFill>
                  <a:schemeClr val="tx1"/>
                </a:solidFill>
              </a:rPr>
              <a:t>-	  розподіл сумішей в залежності від спроможності забезпечити потрібні експлуатаційні вимоги; </a:t>
            </a:r>
          </a:p>
          <a:p>
            <a:pPr indent="457200" algn="l"/>
            <a:r>
              <a:rPr lang="uk-UA" dirty="0">
                <a:solidFill>
                  <a:schemeClr val="tx1"/>
                </a:solidFill>
              </a:rPr>
              <a:t>-	орієнтування серед виробників та постачальників. </a:t>
            </a:r>
          </a:p>
          <a:p>
            <a:pPr algn="l"/>
            <a:endParaRPr lang="ru-RU" dirty="0">
              <a:solidFill>
                <a:schemeClr val="tx1"/>
              </a:solidFill>
            </a:endParaRPr>
          </a:p>
        </p:txBody>
      </p:sp>
    </p:spTree>
    <p:extLst>
      <p:ext uri="{BB962C8B-B14F-4D97-AF65-F5344CB8AC3E}">
        <p14:creationId xmlns:p14="http://schemas.microsoft.com/office/powerpoint/2010/main" val="2378087124"/>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1726</TotalTime>
  <Words>1081</Words>
  <Application>Microsoft Office PowerPoint</Application>
  <PresentationFormat>Широкоэкранный</PresentationFormat>
  <Paragraphs>64</Paragraphs>
  <Slides>6</Slides>
  <Notes>6</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Ekaterina</dc:creator>
  <cp:lastModifiedBy>Ekaterina</cp:lastModifiedBy>
  <cp:revision>32</cp:revision>
  <dcterms:created xsi:type="dcterms:W3CDTF">2021-10-09T16:57:56Z</dcterms:created>
  <dcterms:modified xsi:type="dcterms:W3CDTF">2022-11-18T14:58:37Z</dcterms:modified>
</cp:coreProperties>
</file>