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80" r:id="rId3"/>
    <p:sldId id="257" r:id="rId4"/>
    <p:sldId id="298" r:id="rId5"/>
    <p:sldId id="300" r:id="rId6"/>
    <p:sldId id="299" r:id="rId7"/>
    <p:sldId id="301" r:id="rId8"/>
    <p:sldId id="306" r:id="rId9"/>
    <p:sldId id="302" r:id="rId10"/>
    <p:sldId id="307" r:id="rId11"/>
    <p:sldId id="304" r:id="rId12"/>
    <p:sldId id="305" r:id="rId13"/>
    <p:sldId id="308" r:id="rId14"/>
    <p:sldId id="309" r:id="rId15"/>
    <p:sldId id="310" r:id="rId16"/>
    <p:sldId id="311" r:id="rId17"/>
    <p:sldId id="312" r:id="rId18"/>
    <p:sldId id="313" r:id="rId19"/>
    <p:sldId id="297" r:id="rId20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00"/>
    <a:srgbClr val="03136A"/>
    <a:srgbClr val="1984CC"/>
    <a:srgbClr val="35759D"/>
    <a:srgbClr val="35B19D"/>
    <a:srgbClr val="B3D3EA"/>
    <a:srgbClr val="78A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2" autoAdjust="0"/>
    <p:restoredTop sz="95596" autoAdjust="0"/>
  </p:normalViewPr>
  <p:slideViewPr>
    <p:cSldViewPr>
      <p:cViewPr>
        <p:scale>
          <a:sx n="100" d="100"/>
          <a:sy n="100" d="100"/>
        </p:scale>
        <p:origin x="-1986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586F10-EBD5-4F4E-8363-0D6CB1612B9A}" type="doc">
      <dgm:prSet loTypeId="urn:microsoft.com/office/officeart/2005/8/layout/hProcess9" loCatId="process" qsTypeId="urn:microsoft.com/office/officeart/2005/8/quickstyle/3d2" qsCatId="3D" csTypeId="urn:microsoft.com/office/officeart/2005/8/colors/accent1_2" csCatId="accent1" phldr="1"/>
      <dgm:spPr/>
    </dgm:pt>
    <dgm:pt modelId="{5B7D28BA-D8C4-40AD-BA7B-2E1DE9B2186F}">
      <dgm:prSet phldrT="[Текст]" custT="1"/>
      <dgm:spPr/>
      <dgm:t>
        <a:bodyPr/>
        <a:lstStyle/>
        <a:p>
          <a:r>
            <a:rPr lang="uk-UA" sz="1600" dirty="0" smtClean="0">
              <a:solidFill>
                <a:srgbClr val="FF0000"/>
              </a:solidFill>
            </a:rPr>
            <a:t>I етап. </a:t>
          </a:r>
          <a:r>
            <a:rPr lang="uk-UA" sz="1600" dirty="0" smtClean="0"/>
            <a:t>Одержання інформації про об’єкт </a:t>
          </a:r>
          <a:r>
            <a:rPr lang="uk-UA" sz="1600" dirty="0" err="1" smtClean="0"/>
            <a:t>енергоаудиту</a:t>
          </a:r>
          <a:endParaRPr lang="uk-UA" sz="1600" dirty="0"/>
        </a:p>
      </dgm:t>
    </dgm:pt>
    <dgm:pt modelId="{1E7C2CD8-2A86-4AEA-B070-950F8F88B913}" type="parTrans" cxnId="{3F37C4BD-14B3-4BE7-9034-C3DD7C410847}">
      <dgm:prSet/>
      <dgm:spPr/>
      <dgm:t>
        <a:bodyPr/>
        <a:lstStyle/>
        <a:p>
          <a:endParaRPr lang="uk-UA"/>
        </a:p>
      </dgm:t>
    </dgm:pt>
    <dgm:pt modelId="{3CA7E12C-6A60-4F76-A465-DCB8915E83B7}" type="sibTrans" cxnId="{3F37C4BD-14B3-4BE7-9034-C3DD7C410847}">
      <dgm:prSet/>
      <dgm:spPr/>
      <dgm:t>
        <a:bodyPr/>
        <a:lstStyle/>
        <a:p>
          <a:endParaRPr lang="uk-UA"/>
        </a:p>
      </dgm:t>
    </dgm:pt>
    <dgm:pt modelId="{1479E1B5-2C89-4719-BEB3-FC32A0440927}">
      <dgm:prSet phldrT="[Текст]"/>
      <dgm:spPr/>
      <dgm:t>
        <a:bodyPr/>
        <a:lstStyle/>
        <a:p>
          <a:r>
            <a:rPr lang="uk-UA" dirty="0" smtClean="0">
              <a:solidFill>
                <a:srgbClr val="FF0000"/>
              </a:solidFill>
            </a:rPr>
            <a:t>II етап. </a:t>
          </a:r>
          <a:r>
            <a:rPr lang="uk-UA" dirty="0" smtClean="0"/>
            <a:t>Вивчення паливно-енергетичних потоків на об’єкті в цілому та в окремих підрозділах. </a:t>
          </a:r>
          <a:endParaRPr lang="uk-UA" dirty="0"/>
        </a:p>
      </dgm:t>
    </dgm:pt>
    <dgm:pt modelId="{BF610868-F87A-46B3-A3F0-21EF9FBA3FDB}" type="parTrans" cxnId="{80D6655A-4F50-47D7-8626-32C8D9AC4AE1}">
      <dgm:prSet/>
      <dgm:spPr/>
      <dgm:t>
        <a:bodyPr/>
        <a:lstStyle/>
        <a:p>
          <a:endParaRPr lang="uk-UA"/>
        </a:p>
      </dgm:t>
    </dgm:pt>
    <dgm:pt modelId="{E5B7A917-F908-4C02-8F95-2CF855C19810}" type="sibTrans" cxnId="{80D6655A-4F50-47D7-8626-32C8D9AC4AE1}">
      <dgm:prSet/>
      <dgm:spPr/>
      <dgm:t>
        <a:bodyPr/>
        <a:lstStyle/>
        <a:p>
          <a:endParaRPr lang="uk-UA"/>
        </a:p>
      </dgm:t>
    </dgm:pt>
    <dgm:pt modelId="{9A73620F-6C36-4886-B23A-31D7A080B3BD}">
      <dgm:prSet phldrT="[Текст]" custT="1"/>
      <dgm:spPr/>
      <dgm:t>
        <a:bodyPr/>
        <a:lstStyle/>
        <a:p>
          <a:r>
            <a:rPr lang="uk-UA" sz="1600" dirty="0" smtClean="0">
              <a:solidFill>
                <a:srgbClr val="FF0000"/>
              </a:solidFill>
            </a:rPr>
            <a:t>ІІІ етап. </a:t>
          </a:r>
          <a:r>
            <a:rPr lang="uk-UA" sz="1600" dirty="0" smtClean="0"/>
            <a:t>Аналіз ефективності використання паливно-енергетичних ресурсів об’єктом. </a:t>
          </a:r>
          <a:endParaRPr lang="uk-UA" sz="1600" dirty="0"/>
        </a:p>
      </dgm:t>
    </dgm:pt>
    <dgm:pt modelId="{DF4B5009-65CF-4F4E-B1FF-F5254B5D6DF3}" type="parTrans" cxnId="{A9BF2F3F-0B25-42D9-B9E6-BD9B3464F928}">
      <dgm:prSet/>
      <dgm:spPr/>
      <dgm:t>
        <a:bodyPr/>
        <a:lstStyle/>
        <a:p>
          <a:endParaRPr lang="uk-UA"/>
        </a:p>
      </dgm:t>
    </dgm:pt>
    <dgm:pt modelId="{A03D1BE1-E140-4FAD-AA53-CDFACBB93103}" type="sibTrans" cxnId="{A9BF2F3F-0B25-42D9-B9E6-BD9B3464F928}">
      <dgm:prSet/>
      <dgm:spPr/>
      <dgm:t>
        <a:bodyPr/>
        <a:lstStyle/>
        <a:p>
          <a:endParaRPr lang="uk-UA"/>
        </a:p>
      </dgm:t>
    </dgm:pt>
    <dgm:pt modelId="{B264391C-295F-484C-A32B-54A2F360221C}">
      <dgm:prSet custT="1"/>
      <dgm:spPr/>
      <dgm:t>
        <a:bodyPr/>
        <a:lstStyle/>
        <a:p>
          <a:r>
            <a:rPr lang="uk-UA" sz="1400" dirty="0" smtClean="0">
              <a:solidFill>
                <a:srgbClr val="FF0000"/>
              </a:solidFill>
            </a:rPr>
            <a:t>IV етап. </a:t>
          </a:r>
          <a:r>
            <a:rPr lang="uk-UA" sz="1400" dirty="0" smtClean="0"/>
            <a:t>Поглиблений енергетичний аудит окремих технологічних процесів і </a:t>
          </a:r>
          <a:r>
            <a:rPr lang="uk-UA" sz="1400" dirty="0" err="1" smtClean="0"/>
            <a:t>енергоспоживачів</a:t>
          </a:r>
          <a:r>
            <a:rPr lang="uk-UA" sz="1400" dirty="0" smtClean="0"/>
            <a:t>. </a:t>
          </a:r>
          <a:endParaRPr lang="uk-UA" sz="1400" dirty="0"/>
        </a:p>
      </dgm:t>
    </dgm:pt>
    <dgm:pt modelId="{6F9BE80E-F45C-47B0-A309-BB125B282096}" type="parTrans" cxnId="{AE7AE824-204B-4E83-B248-6991E76749DE}">
      <dgm:prSet/>
      <dgm:spPr/>
      <dgm:t>
        <a:bodyPr/>
        <a:lstStyle/>
        <a:p>
          <a:endParaRPr lang="uk-UA"/>
        </a:p>
      </dgm:t>
    </dgm:pt>
    <dgm:pt modelId="{9448A687-68EA-4DCD-9252-A224E7CA46C9}" type="sibTrans" cxnId="{AE7AE824-204B-4E83-B248-6991E76749DE}">
      <dgm:prSet/>
      <dgm:spPr/>
      <dgm:t>
        <a:bodyPr/>
        <a:lstStyle/>
        <a:p>
          <a:endParaRPr lang="uk-UA"/>
        </a:p>
      </dgm:t>
    </dgm:pt>
    <dgm:pt modelId="{7C42609E-ED27-4BB7-8094-D6F6258B72A3}">
      <dgm:prSet custT="1"/>
      <dgm:spPr/>
      <dgm:t>
        <a:bodyPr/>
        <a:lstStyle/>
        <a:p>
          <a:r>
            <a:rPr lang="uk-UA" sz="1600" dirty="0" smtClean="0">
              <a:solidFill>
                <a:srgbClr val="FF0000"/>
              </a:solidFill>
            </a:rPr>
            <a:t>V етап. </a:t>
          </a:r>
          <a:r>
            <a:rPr lang="uk-UA" sz="1600" dirty="0" smtClean="0"/>
            <a:t>Підведення підсумків енергетичного аудиту. </a:t>
          </a:r>
          <a:endParaRPr lang="uk-UA" sz="1600" dirty="0"/>
        </a:p>
      </dgm:t>
    </dgm:pt>
    <dgm:pt modelId="{D04C3045-DDA5-477F-A55D-93ED27EFA252}" type="parTrans" cxnId="{1B003208-75E0-4546-A609-79DD27400595}">
      <dgm:prSet/>
      <dgm:spPr/>
      <dgm:t>
        <a:bodyPr/>
        <a:lstStyle/>
        <a:p>
          <a:endParaRPr lang="uk-UA"/>
        </a:p>
      </dgm:t>
    </dgm:pt>
    <dgm:pt modelId="{8B03E4E1-9D94-4E32-9367-EB3BCEEBEBBD}" type="sibTrans" cxnId="{1B003208-75E0-4546-A609-79DD27400595}">
      <dgm:prSet/>
      <dgm:spPr/>
      <dgm:t>
        <a:bodyPr/>
        <a:lstStyle/>
        <a:p>
          <a:endParaRPr lang="uk-UA"/>
        </a:p>
      </dgm:t>
    </dgm:pt>
    <dgm:pt modelId="{2BBA3EBF-D4F5-42B3-9CD9-D00D936B4978}" type="pres">
      <dgm:prSet presAssocID="{5A586F10-EBD5-4F4E-8363-0D6CB1612B9A}" presName="CompostProcess" presStyleCnt="0">
        <dgm:presLayoutVars>
          <dgm:dir/>
          <dgm:resizeHandles val="exact"/>
        </dgm:presLayoutVars>
      </dgm:prSet>
      <dgm:spPr/>
    </dgm:pt>
    <dgm:pt modelId="{5A436F81-9265-4021-9E2B-A6A93B0CCA86}" type="pres">
      <dgm:prSet presAssocID="{5A586F10-EBD5-4F4E-8363-0D6CB1612B9A}" presName="arrow" presStyleLbl="bgShp" presStyleIdx="0" presStyleCnt="1" custScaleX="117647"/>
      <dgm:spPr/>
    </dgm:pt>
    <dgm:pt modelId="{C2C1DCC2-42D4-40E8-869B-49E6CBA3D219}" type="pres">
      <dgm:prSet presAssocID="{5A586F10-EBD5-4F4E-8363-0D6CB1612B9A}" presName="linearProcess" presStyleCnt="0"/>
      <dgm:spPr/>
    </dgm:pt>
    <dgm:pt modelId="{77B1A2C7-80BD-4A98-820D-C1B4D1F9A6E3}" type="pres">
      <dgm:prSet presAssocID="{5B7D28BA-D8C4-40AD-BA7B-2E1DE9B2186F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66218C7-AD68-4304-B541-4611C26A142D}" type="pres">
      <dgm:prSet presAssocID="{3CA7E12C-6A60-4F76-A465-DCB8915E83B7}" presName="sibTrans" presStyleCnt="0"/>
      <dgm:spPr/>
    </dgm:pt>
    <dgm:pt modelId="{B5A9082C-075C-455D-949B-BEAC1D73DF7F}" type="pres">
      <dgm:prSet presAssocID="{1479E1B5-2C89-4719-BEB3-FC32A0440927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2CBADEF-F8C4-466B-AF28-23F544079769}" type="pres">
      <dgm:prSet presAssocID="{E5B7A917-F908-4C02-8F95-2CF855C19810}" presName="sibTrans" presStyleCnt="0"/>
      <dgm:spPr/>
    </dgm:pt>
    <dgm:pt modelId="{4CAEA50D-8FD7-4C65-B1A9-A3BC8103B956}" type="pres">
      <dgm:prSet presAssocID="{9A73620F-6C36-4886-B23A-31D7A080B3BD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BD8655A-23CE-47B9-B0A9-A11F2DABFC23}" type="pres">
      <dgm:prSet presAssocID="{A03D1BE1-E140-4FAD-AA53-CDFACBB93103}" presName="sibTrans" presStyleCnt="0"/>
      <dgm:spPr/>
    </dgm:pt>
    <dgm:pt modelId="{C57E4D3C-C55F-49F0-B5FE-E94D2DC82A94}" type="pres">
      <dgm:prSet presAssocID="{B264391C-295F-484C-A32B-54A2F360221C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1538EB4-3C6B-4E7F-8A31-E96960E85084}" type="pres">
      <dgm:prSet presAssocID="{9448A687-68EA-4DCD-9252-A224E7CA46C9}" presName="sibTrans" presStyleCnt="0"/>
      <dgm:spPr/>
    </dgm:pt>
    <dgm:pt modelId="{63230820-5833-430C-BC2B-95884ABA7443}" type="pres">
      <dgm:prSet presAssocID="{7C42609E-ED27-4BB7-8094-D6F6258B72A3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6C0A46E-C19E-493B-B944-1EA16A3ACC80}" type="presOf" srcId="{B264391C-295F-484C-A32B-54A2F360221C}" destId="{C57E4D3C-C55F-49F0-B5FE-E94D2DC82A94}" srcOrd="0" destOrd="0" presId="urn:microsoft.com/office/officeart/2005/8/layout/hProcess9"/>
    <dgm:cxn modelId="{AE7AE824-204B-4E83-B248-6991E76749DE}" srcId="{5A586F10-EBD5-4F4E-8363-0D6CB1612B9A}" destId="{B264391C-295F-484C-A32B-54A2F360221C}" srcOrd="3" destOrd="0" parTransId="{6F9BE80E-F45C-47B0-A309-BB125B282096}" sibTransId="{9448A687-68EA-4DCD-9252-A224E7CA46C9}"/>
    <dgm:cxn modelId="{6612DFA0-0EF0-4577-871E-F84FC43F3870}" type="presOf" srcId="{9A73620F-6C36-4886-B23A-31D7A080B3BD}" destId="{4CAEA50D-8FD7-4C65-B1A9-A3BC8103B956}" srcOrd="0" destOrd="0" presId="urn:microsoft.com/office/officeart/2005/8/layout/hProcess9"/>
    <dgm:cxn modelId="{3E4FCE55-8BCA-483B-B781-C1CE9AC8C308}" type="presOf" srcId="{5A586F10-EBD5-4F4E-8363-0D6CB1612B9A}" destId="{2BBA3EBF-D4F5-42B3-9CD9-D00D936B4978}" srcOrd="0" destOrd="0" presId="urn:microsoft.com/office/officeart/2005/8/layout/hProcess9"/>
    <dgm:cxn modelId="{D5DA7CBE-439C-4215-8884-3A720124BE3F}" type="presOf" srcId="{5B7D28BA-D8C4-40AD-BA7B-2E1DE9B2186F}" destId="{77B1A2C7-80BD-4A98-820D-C1B4D1F9A6E3}" srcOrd="0" destOrd="0" presId="urn:microsoft.com/office/officeart/2005/8/layout/hProcess9"/>
    <dgm:cxn modelId="{80D6655A-4F50-47D7-8626-32C8D9AC4AE1}" srcId="{5A586F10-EBD5-4F4E-8363-0D6CB1612B9A}" destId="{1479E1B5-2C89-4719-BEB3-FC32A0440927}" srcOrd="1" destOrd="0" parTransId="{BF610868-F87A-46B3-A3F0-21EF9FBA3FDB}" sibTransId="{E5B7A917-F908-4C02-8F95-2CF855C19810}"/>
    <dgm:cxn modelId="{2BD72812-B2E3-49EB-9941-F8D03A26E8E9}" type="presOf" srcId="{1479E1B5-2C89-4719-BEB3-FC32A0440927}" destId="{B5A9082C-075C-455D-949B-BEAC1D73DF7F}" srcOrd="0" destOrd="0" presId="urn:microsoft.com/office/officeart/2005/8/layout/hProcess9"/>
    <dgm:cxn modelId="{A9BF2F3F-0B25-42D9-B9E6-BD9B3464F928}" srcId="{5A586F10-EBD5-4F4E-8363-0D6CB1612B9A}" destId="{9A73620F-6C36-4886-B23A-31D7A080B3BD}" srcOrd="2" destOrd="0" parTransId="{DF4B5009-65CF-4F4E-B1FF-F5254B5D6DF3}" sibTransId="{A03D1BE1-E140-4FAD-AA53-CDFACBB93103}"/>
    <dgm:cxn modelId="{3F37C4BD-14B3-4BE7-9034-C3DD7C410847}" srcId="{5A586F10-EBD5-4F4E-8363-0D6CB1612B9A}" destId="{5B7D28BA-D8C4-40AD-BA7B-2E1DE9B2186F}" srcOrd="0" destOrd="0" parTransId="{1E7C2CD8-2A86-4AEA-B070-950F8F88B913}" sibTransId="{3CA7E12C-6A60-4F76-A465-DCB8915E83B7}"/>
    <dgm:cxn modelId="{6A527DCA-2FF9-4782-8782-B113DC447DEE}" type="presOf" srcId="{7C42609E-ED27-4BB7-8094-D6F6258B72A3}" destId="{63230820-5833-430C-BC2B-95884ABA7443}" srcOrd="0" destOrd="0" presId="urn:microsoft.com/office/officeart/2005/8/layout/hProcess9"/>
    <dgm:cxn modelId="{1B003208-75E0-4546-A609-79DD27400595}" srcId="{5A586F10-EBD5-4F4E-8363-0D6CB1612B9A}" destId="{7C42609E-ED27-4BB7-8094-D6F6258B72A3}" srcOrd="4" destOrd="0" parTransId="{D04C3045-DDA5-477F-A55D-93ED27EFA252}" sibTransId="{8B03E4E1-9D94-4E32-9367-EB3BCEEBEBBD}"/>
    <dgm:cxn modelId="{93089E1E-19B1-42EC-8344-E35E3B25DCFE}" type="presParOf" srcId="{2BBA3EBF-D4F5-42B3-9CD9-D00D936B4978}" destId="{5A436F81-9265-4021-9E2B-A6A93B0CCA86}" srcOrd="0" destOrd="0" presId="urn:microsoft.com/office/officeart/2005/8/layout/hProcess9"/>
    <dgm:cxn modelId="{432B5F90-2D4B-46EA-A020-514D49CA4F1A}" type="presParOf" srcId="{2BBA3EBF-D4F5-42B3-9CD9-D00D936B4978}" destId="{C2C1DCC2-42D4-40E8-869B-49E6CBA3D219}" srcOrd="1" destOrd="0" presId="urn:microsoft.com/office/officeart/2005/8/layout/hProcess9"/>
    <dgm:cxn modelId="{FC006F39-3E4E-45B2-BE2A-E5D06C31CD94}" type="presParOf" srcId="{C2C1DCC2-42D4-40E8-869B-49E6CBA3D219}" destId="{77B1A2C7-80BD-4A98-820D-C1B4D1F9A6E3}" srcOrd="0" destOrd="0" presId="urn:microsoft.com/office/officeart/2005/8/layout/hProcess9"/>
    <dgm:cxn modelId="{4AE22E72-3AD5-4A5D-8B3F-7149D236A883}" type="presParOf" srcId="{C2C1DCC2-42D4-40E8-869B-49E6CBA3D219}" destId="{666218C7-AD68-4304-B541-4611C26A142D}" srcOrd="1" destOrd="0" presId="urn:microsoft.com/office/officeart/2005/8/layout/hProcess9"/>
    <dgm:cxn modelId="{2740988C-A13C-4814-80C1-12F34A6815E2}" type="presParOf" srcId="{C2C1DCC2-42D4-40E8-869B-49E6CBA3D219}" destId="{B5A9082C-075C-455D-949B-BEAC1D73DF7F}" srcOrd="2" destOrd="0" presId="urn:microsoft.com/office/officeart/2005/8/layout/hProcess9"/>
    <dgm:cxn modelId="{06D91144-0B28-4221-AED9-3B10E107747C}" type="presParOf" srcId="{C2C1DCC2-42D4-40E8-869B-49E6CBA3D219}" destId="{F2CBADEF-F8C4-466B-AF28-23F544079769}" srcOrd="3" destOrd="0" presId="urn:microsoft.com/office/officeart/2005/8/layout/hProcess9"/>
    <dgm:cxn modelId="{09F5649A-3017-4CC5-B77E-CA08D581E32F}" type="presParOf" srcId="{C2C1DCC2-42D4-40E8-869B-49E6CBA3D219}" destId="{4CAEA50D-8FD7-4C65-B1A9-A3BC8103B956}" srcOrd="4" destOrd="0" presId="urn:microsoft.com/office/officeart/2005/8/layout/hProcess9"/>
    <dgm:cxn modelId="{8CEF8612-5825-4C97-BFFF-4499FDA9A08C}" type="presParOf" srcId="{C2C1DCC2-42D4-40E8-869B-49E6CBA3D219}" destId="{5BD8655A-23CE-47B9-B0A9-A11F2DABFC23}" srcOrd="5" destOrd="0" presId="urn:microsoft.com/office/officeart/2005/8/layout/hProcess9"/>
    <dgm:cxn modelId="{A78189BE-0287-4441-AFC3-6188F88B0D1F}" type="presParOf" srcId="{C2C1DCC2-42D4-40E8-869B-49E6CBA3D219}" destId="{C57E4D3C-C55F-49F0-B5FE-E94D2DC82A94}" srcOrd="6" destOrd="0" presId="urn:microsoft.com/office/officeart/2005/8/layout/hProcess9"/>
    <dgm:cxn modelId="{412C9F21-71F6-40A7-B895-D96D30998687}" type="presParOf" srcId="{C2C1DCC2-42D4-40E8-869B-49E6CBA3D219}" destId="{B1538EB4-3C6B-4E7F-8A31-E96960E85084}" srcOrd="7" destOrd="0" presId="urn:microsoft.com/office/officeart/2005/8/layout/hProcess9"/>
    <dgm:cxn modelId="{BEEB5414-7BFF-4474-8DC5-23C82171F549}" type="presParOf" srcId="{C2C1DCC2-42D4-40E8-869B-49E6CBA3D219}" destId="{63230820-5833-430C-BC2B-95884ABA7443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436F81-9265-4021-9E2B-A6A93B0CCA86}">
      <dsp:nvSpPr>
        <dsp:cNvPr id="0" name=""/>
        <dsp:cNvSpPr/>
      </dsp:nvSpPr>
      <dsp:spPr>
        <a:xfrm>
          <a:off x="2" y="0"/>
          <a:ext cx="8784971" cy="4064000"/>
        </a:xfrm>
        <a:prstGeom prst="rightArrow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77B1A2C7-80BD-4A98-820D-C1B4D1F9A6E3}">
      <dsp:nvSpPr>
        <dsp:cNvPr id="0" name=""/>
        <dsp:cNvSpPr/>
      </dsp:nvSpPr>
      <dsp:spPr>
        <a:xfrm>
          <a:off x="3860" y="1219199"/>
          <a:ext cx="1687933" cy="162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solidFill>
                <a:srgbClr val="FF0000"/>
              </a:solidFill>
            </a:rPr>
            <a:t>I етап. </a:t>
          </a:r>
          <a:r>
            <a:rPr lang="uk-UA" sz="1600" kern="1200" dirty="0" smtClean="0"/>
            <a:t>Одержання інформації про об’єкт </a:t>
          </a:r>
          <a:r>
            <a:rPr lang="uk-UA" sz="1600" kern="1200" dirty="0" err="1" smtClean="0"/>
            <a:t>енергоаудиту</a:t>
          </a:r>
          <a:endParaRPr lang="uk-UA" sz="1600" kern="1200" dirty="0"/>
        </a:p>
      </dsp:txBody>
      <dsp:txXfrm>
        <a:off x="83215" y="1298554"/>
        <a:ext cx="1529223" cy="1466890"/>
      </dsp:txXfrm>
    </dsp:sp>
    <dsp:sp modelId="{B5A9082C-075C-455D-949B-BEAC1D73DF7F}">
      <dsp:nvSpPr>
        <dsp:cNvPr id="0" name=""/>
        <dsp:cNvSpPr/>
      </dsp:nvSpPr>
      <dsp:spPr>
        <a:xfrm>
          <a:off x="1776190" y="1219199"/>
          <a:ext cx="1687933" cy="162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solidFill>
                <a:srgbClr val="FF0000"/>
              </a:solidFill>
            </a:rPr>
            <a:t>II етап. </a:t>
          </a:r>
          <a:r>
            <a:rPr lang="uk-UA" sz="1400" kern="1200" dirty="0" smtClean="0"/>
            <a:t>Вивчення паливно-енергетичних потоків на об’єкті в цілому та в окремих підрозділах. </a:t>
          </a:r>
          <a:endParaRPr lang="uk-UA" sz="1400" kern="1200" dirty="0"/>
        </a:p>
      </dsp:txBody>
      <dsp:txXfrm>
        <a:off x="1855545" y="1298554"/>
        <a:ext cx="1529223" cy="1466890"/>
      </dsp:txXfrm>
    </dsp:sp>
    <dsp:sp modelId="{4CAEA50D-8FD7-4C65-B1A9-A3BC8103B956}">
      <dsp:nvSpPr>
        <dsp:cNvPr id="0" name=""/>
        <dsp:cNvSpPr/>
      </dsp:nvSpPr>
      <dsp:spPr>
        <a:xfrm>
          <a:off x="3548521" y="1219199"/>
          <a:ext cx="1687933" cy="162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solidFill>
                <a:srgbClr val="FF0000"/>
              </a:solidFill>
            </a:rPr>
            <a:t>ІІІ етап. </a:t>
          </a:r>
          <a:r>
            <a:rPr lang="uk-UA" sz="1600" kern="1200" dirty="0" smtClean="0"/>
            <a:t>Аналіз ефективності використання паливно-енергетичних ресурсів об’єктом. </a:t>
          </a:r>
          <a:endParaRPr lang="uk-UA" sz="1600" kern="1200" dirty="0"/>
        </a:p>
      </dsp:txBody>
      <dsp:txXfrm>
        <a:off x="3627876" y="1298554"/>
        <a:ext cx="1529223" cy="1466890"/>
      </dsp:txXfrm>
    </dsp:sp>
    <dsp:sp modelId="{C57E4D3C-C55F-49F0-B5FE-E94D2DC82A94}">
      <dsp:nvSpPr>
        <dsp:cNvPr id="0" name=""/>
        <dsp:cNvSpPr/>
      </dsp:nvSpPr>
      <dsp:spPr>
        <a:xfrm>
          <a:off x="5320851" y="1219199"/>
          <a:ext cx="1687933" cy="162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>
              <a:solidFill>
                <a:srgbClr val="FF0000"/>
              </a:solidFill>
            </a:rPr>
            <a:t>IV етап. </a:t>
          </a:r>
          <a:r>
            <a:rPr lang="uk-UA" sz="1400" kern="1200" dirty="0" smtClean="0"/>
            <a:t>Поглиблений енергетичний аудит окремих технологічних процесів і </a:t>
          </a:r>
          <a:r>
            <a:rPr lang="uk-UA" sz="1400" kern="1200" dirty="0" err="1" smtClean="0"/>
            <a:t>енергоспоживачів</a:t>
          </a:r>
          <a:r>
            <a:rPr lang="uk-UA" sz="1400" kern="1200" dirty="0" smtClean="0"/>
            <a:t>. </a:t>
          </a:r>
          <a:endParaRPr lang="uk-UA" sz="1400" kern="1200" dirty="0"/>
        </a:p>
      </dsp:txBody>
      <dsp:txXfrm>
        <a:off x="5400206" y="1298554"/>
        <a:ext cx="1529223" cy="1466890"/>
      </dsp:txXfrm>
    </dsp:sp>
    <dsp:sp modelId="{63230820-5833-430C-BC2B-95884ABA7443}">
      <dsp:nvSpPr>
        <dsp:cNvPr id="0" name=""/>
        <dsp:cNvSpPr/>
      </dsp:nvSpPr>
      <dsp:spPr>
        <a:xfrm>
          <a:off x="7093181" y="1219199"/>
          <a:ext cx="1687933" cy="1625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solidFill>
                <a:srgbClr val="FF0000"/>
              </a:solidFill>
            </a:rPr>
            <a:t>V етап. </a:t>
          </a:r>
          <a:r>
            <a:rPr lang="uk-UA" sz="1600" kern="1200" dirty="0" smtClean="0"/>
            <a:t>Підведення підсумків енергетичного аудиту. </a:t>
          </a:r>
          <a:endParaRPr lang="uk-UA" sz="1600" kern="1200" dirty="0"/>
        </a:p>
      </dsp:txBody>
      <dsp:txXfrm>
        <a:off x="7172536" y="1298554"/>
        <a:ext cx="1529223" cy="14668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ru-RU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ru-RU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ru-RU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92583E-04BF-4F5F-ACF6-E05D6AE7F71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067969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7113DB-178B-416F-B93C-FCBB95D5046A}" type="slidenum">
              <a:rPr lang="en-US" altLang="ru-RU"/>
              <a:pPr/>
              <a:t>1</a:t>
            </a:fld>
            <a:endParaRPr lang="en-US" altLang="ru-RU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10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11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12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6463"/>
            <a:ext cx="4984750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8803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16463"/>
            <a:ext cx="4984750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5188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7113DB-178B-416F-B93C-FCBB95D5046A}" type="slidenum">
              <a:rPr lang="en-US" altLang="ru-RU"/>
              <a:pPr/>
              <a:t>19</a:t>
            </a:fld>
            <a:endParaRPr lang="en-US" altLang="ru-RU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7113DB-178B-416F-B93C-FCBB95D5046A}" type="slidenum">
              <a:rPr lang="en-US" altLang="ru-RU"/>
              <a:pPr/>
              <a:t>2</a:t>
            </a:fld>
            <a:endParaRPr lang="en-US" altLang="ru-RU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3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4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5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6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7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8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F1FBB-0D01-4BD6-B732-ED101CE3CE69}" type="slidenum">
              <a:rPr lang="en-US" altLang="ru-RU"/>
              <a:pPr/>
              <a:t>9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42925" y="2914650"/>
            <a:ext cx="8153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sz="36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  <a:endParaRPr lang="en-US" altLang="ru-RU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42925" y="3638550"/>
            <a:ext cx="8153400" cy="6858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  <a:endParaRPr lang="en-US" altLang="ru-RU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348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00825" y="808038"/>
            <a:ext cx="2171700" cy="5440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5725" y="808038"/>
            <a:ext cx="6362700" cy="5440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22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706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837953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66800" y="2057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00600" y="2057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421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85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444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994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852330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550865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5725" y="808038"/>
            <a:ext cx="86868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057400"/>
            <a:ext cx="73152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0" y="4005064"/>
            <a:ext cx="9143999" cy="864096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sz="1600" dirty="0"/>
              <a:t>К.т.н., доцент, </a:t>
            </a:r>
            <a:r>
              <a:rPr lang="ru-RU" sz="1600" dirty="0" err="1" smtClean="0"/>
              <a:t>докторант,провідний</a:t>
            </a:r>
            <a:r>
              <a:rPr lang="ru-RU" sz="1600" dirty="0" smtClean="0"/>
              <a:t> </a:t>
            </a:r>
            <a:r>
              <a:rPr lang="ru-RU" sz="1600" dirty="0" err="1" smtClean="0"/>
              <a:t>науковий</a:t>
            </a:r>
            <a:r>
              <a:rPr lang="ru-RU" sz="1600" dirty="0" smtClean="0"/>
              <a:t> </a:t>
            </a:r>
            <a:r>
              <a:rPr lang="ru-RU" sz="1600" dirty="0" err="1" smtClean="0"/>
              <a:t>співробітник</a:t>
            </a:r>
            <a:r>
              <a:rPr lang="ru-RU" sz="1600" dirty="0" smtClean="0"/>
              <a:t>,</a:t>
            </a:r>
          </a:p>
          <a:p>
            <a:r>
              <a:rPr lang="ru-RU" sz="1600" dirty="0" smtClean="0"/>
              <a:t> </a:t>
            </a:r>
            <a:r>
              <a:rPr lang="ru-RU" sz="1600" dirty="0" err="1"/>
              <a:t>академік</a:t>
            </a:r>
            <a:r>
              <a:rPr lang="ru-RU" sz="1600" dirty="0"/>
              <a:t> </a:t>
            </a:r>
            <a:r>
              <a:rPr lang="ru-RU" sz="1600" dirty="0" err="1"/>
              <a:t>Європейської</a:t>
            </a:r>
            <a:r>
              <a:rPr lang="ru-RU" sz="1600" dirty="0"/>
              <a:t> </a:t>
            </a:r>
            <a:r>
              <a:rPr lang="ru-RU" sz="1600" dirty="0" err="1"/>
              <a:t>науково-освітньої</a:t>
            </a:r>
            <a:r>
              <a:rPr lang="ru-RU" sz="1600" dirty="0"/>
              <a:t> </a:t>
            </a:r>
            <a:r>
              <a:rPr lang="ru-RU" sz="1600" dirty="0" err="1"/>
              <a:t>академії</a:t>
            </a:r>
            <a:r>
              <a:rPr lang="ru-RU" sz="1600" dirty="0"/>
              <a:t> </a:t>
            </a:r>
            <a:endParaRPr lang="ru-RU" sz="1600" dirty="0" smtClean="0"/>
          </a:p>
          <a:p>
            <a:r>
              <a:rPr lang="ru-RU" sz="1600" dirty="0" err="1" smtClean="0"/>
              <a:t>Чейлитко</a:t>
            </a:r>
            <a:r>
              <a:rPr lang="ru-RU" sz="1600" dirty="0" smtClean="0"/>
              <a:t> </a:t>
            </a:r>
            <a:r>
              <a:rPr lang="ru-RU" sz="1600" dirty="0" err="1"/>
              <a:t>Андрій</a:t>
            </a:r>
            <a:r>
              <a:rPr lang="ru-RU" sz="1600" dirty="0"/>
              <a:t> </a:t>
            </a:r>
            <a:r>
              <a:rPr lang="ru-RU" sz="1600" dirty="0" err="1"/>
              <a:t>Олександрович</a:t>
            </a:r>
            <a:endParaRPr lang="en-US" altLang="ru-RU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67544" y="2420888"/>
            <a:ext cx="8424936" cy="1522462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uk-UA" b="1" dirty="0"/>
              <a:t>Методологія енергетичної сертифікації енергетичної </a:t>
            </a:r>
            <a:r>
              <a:rPr lang="uk-UA" b="1" dirty="0" smtClean="0"/>
              <a:t>ефективності</a:t>
            </a:r>
            <a:endParaRPr lang="uk-UA" alt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107504" y="836712"/>
            <a:ext cx="8686800" cy="864096"/>
          </a:xfrm>
        </p:spPr>
        <p:txBody>
          <a:bodyPr/>
          <a:lstStyle/>
          <a:p>
            <a:pPr algn="ctr"/>
            <a:r>
              <a:rPr lang="uk-UA" sz="3200" dirty="0">
                <a:solidFill>
                  <a:srgbClr val="FF0000"/>
                </a:solidFill>
              </a:rPr>
              <a:t>ІІІ етап. </a:t>
            </a:r>
            <a:r>
              <a:rPr lang="uk-UA" sz="3200" dirty="0"/>
              <a:t>Аналіз ефективності використання паливно-енергетичних ресурсів об’єктом. 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5536" y="1772816"/>
            <a:ext cx="8424936" cy="4968552"/>
          </a:xfrm>
        </p:spPr>
        <p:txBody>
          <a:bodyPr/>
          <a:lstStyle/>
          <a:p>
            <a:pPr algn="just">
              <a:buFont typeface="+mj-lt"/>
              <a:buAutoNum type="arabicPeriod" startAt="3"/>
            </a:pPr>
            <a:r>
              <a:rPr lang="uk-UA" sz="1800" b="1" dirty="0" smtClean="0"/>
              <a:t>Аналіз </a:t>
            </a:r>
            <a:r>
              <a:rPr lang="uk-UA" sz="1800" b="1" dirty="0" err="1"/>
              <a:t>енерговикористання</a:t>
            </a:r>
            <a:r>
              <a:rPr lang="uk-UA" sz="1800" b="1" dirty="0"/>
              <a:t> окремими споживачами.</a:t>
            </a:r>
            <a:r>
              <a:rPr lang="uk-UA" sz="1800" dirty="0"/>
              <a:t> Цей підрозділ має значний обсяг, тому більшість організацій, які проводять енергетичний аудит, обмежуються лише розглядом даного питання. Як наслідок, воно розглядається не всебічно, а за обмеженого часу </a:t>
            </a:r>
            <a:r>
              <a:rPr lang="uk-UA" sz="1800" dirty="0" err="1"/>
              <a:t>енергоаудиту</a:t>
            </a:r>
            <a:r>
              <a:rPr lang="uk-UA" sz="1800" dirty="0"/>
              <a:t> приймаються до розгляду лише ті споживачі енергії, які дають очевидний ефект. </a:t>
            </a:r>
          </a:p>
          <a:p>
            <a:pPr>
              <a:buFont typeface="+mj-lt"/>
              <a:buAutoNum type="arabicPeriod" startAt="3"/>
            </a:pPr>
            <a:r>
              <a:rPr lang="uk-UA" sz="1800" b="1" dirty="0" smtClean="0"/>
              <a:t>Визначення </a:t>
            </a:r>
            <a:r>
              <a:rPr lang="uk-UA" sz="1800" b="1" dirty="0"/>
              <a:t>технологічно припустимих втрат палива й </a:t>
            </a:r>
            <a:r>
              <a:rPr lang="uk-UA" sz="1800" b="1" dirty="0" smtClean="0"/>
              <a:t>енергії. </a:t>
            </a:r>
            <a:r>
              <a:rPr lang="uk-UA" sz="1800" dirty="0" smtClean="0"/>
              <a:t>Визначення </a:t>
            </a:r>
            <a:r>
              <a:rPr lang="uk-UA" sz="1800" dirty="0"/>
              <a:t>пріоритетів для поглибленого енергетичного аудиту. На окремих об’єктах мають місце специфічні </a:t>
            </a:r>
            <a:r>
              <a:rPr lang="uk-UA" sz="1800" dirty="0" err="1"/>
              <a:t>енергоспоживачі</a:t>
            </a:r>
            <a:r>
              <a:rPr lang="uk-UA" sz="1800" dirty="0"/>
              <a:t>, ефективність роботи яких складно визначити без додаткового енергетичного аудиту. Додатковий енергетичний аудит включає спеціальні обстеження з використанням спеціального вимірювального обладнання або проведення наукових досліджень. До специфічних </a:t>
            </a:r>
            <a:r>
              <a:rPr lang="uk-UA" sz="1800" dirty="0" err="1"/>
              <a:t>енергоспоживачів</a:t>
            </a:r>
            <a:r>
              <a:rPr lang="uk-UA" sz="1800" dirty="0"/>
              <a:t>, належать холодильні, компресорні установки, електричні печі нагрівання й т. ін. Дослідницькі розробки проводяться до вирішення специфічних питань, вказаних у договорі на енергетичний аудит. </a:t>
            </a:r>
          </a:p>
          <a:p>
            <a:pPr marL="0" indent="358775" algn="just">
              <a:lnSpc>
                <a:spcPct val="80000"/>
              </a:lnSpc>
              <a:buNone/>
            </a:pPr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1951658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107504" y="836712"/>
            <a:ext cx="8686800" cy="864096"/>
          </a:xfrm>
        </p:spPr>
        <p:txBody>
          <a:bodyPr/>
          <a:lstStyle/>
          <a:p>
            <a:pPr algn="ctr"/>
            <a:r>
              <a:rPr lang="uk-UA" sz="2800" dirty="0">
                <a:solidFill>
                  <a:srgbClr val="FF0000"/>
                </a:solidFill>
              </a:rPr>
              <a:t>IV етап</a:t>
            </a:r>
            <a:r>
              <a:rPr lang="uk-UA" sz="2800" dirty="0"/>
              <a:t>. Поглиблений енергетичний аудит окремих технологічних процесів і </a:t>
            </a:r>
            <a:r>
              <a:rPr lang="uk-UA" sz="2800" dirty="0" err="1"/>
              <a:t>енергоспоживачів</a:t>
            </a:r>
            <a:r>
              <a:rPr lang="uk-UA" sz="2800" dirty="0"/>
              <a:t>. 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5536" y="1772816"/>
            <a:ext cx="8424936" cy="4968552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uk-UA" sz="2000" dirty="0" smtClean="0"/>
              <a:t>Проведення </a:t>
            </a:r>
            <a:r>
              <a:rPr lang="uk-UA" sz="2000" dirty="0"/>
              <a:t>додаткових вимірювань проміжних параметрів і визначення робочих режимів. </a:t>
            </a:r>
          </a:p>
          <a:p>
            <a:pPr>
              <a:buFont typeface="+mj-lt"/>
              <a:buAutoNum type="arabicPeriod"/>
            </a:pPr>
            <a:r>
              <a:rPr lang="uk-UA" sz="2000" dirty="0" smtClean="0"/>
              <a:t>Виявлення </a:t>
            </a:r>
            <a:r>
              <a:rPr lang="uk-UA" sz="2000" dirty="0"/>
              <a:t>ефективності роботи споживачів. </a:t>
            </a:r>
          </a:p>
          <a:p>
            <a:pPr>
              <a:buFont typeface="+mj-lt"/>
              <a:buAutoNum type="arabicPeriod"/>
            </a:pPr>
            <a:r>
              <a:rPr lang="uk-UA" sz="2000" dirty="0" smtClean="0"/>
              <a:t>Вирішення </a:t>
            </a:r>
            <a:r>
              <a:rPr lang="uk-UA" sz="2000" dirty="0"/>
              <a:t>специфічних питань (за домовленістю з керівництвом).</a:t>
            </a:r>
          </a:p>
          <a:p>
            <a:pPr algn="just">
              <a:lnSpc>
                <a:spcPct val="80000"/>
              </a:lnSpc>
              <a:buFont typeface="+mj-lt"/>
              <a:buAutoNum type="arabicPeriod"/>
            </a:pP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3053844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107504" y="836712"/>
            <a:ext cx="8686800" cy="864096"/>
          </a:xfrm>
        </p:spPr>
        <p:txBody>
          <a:bodyPr/>
          <a:lstStyle/>
          <a:p>
            <a:pPr algn="ctr"/>
            <a:r>
              <a:rPr lang="uk-UA" sz="3200" dirty="0">
                <a:solidFill>
                  <a:srgbClr val="FF0000"/>
                </a:solidFill>
              </a:rPr>
              <a:t>V етап. </a:t>
            </a:r>
            <a:r>
              <a:rPr lang="uk-UA" sz="3200" dirty="0" smtClean="0"/>
              <a:t>Підведення </a:t>
            </a:r>
            <a:r>
              <a:rPr lang="uk-UA" sz="3200" dirty="0"/>
              <a:t>підсумків енергетичного аудиту. 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5536" y="1772816"/>
            <a:ext cx="8424936" cy="4968552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uk-UA" sz="1800" dirty="0"/>
              <a:t>Розроблення енергозберігаючих заходів.</a:t>
            </a:r>
          </a:p>
          <a:p>
            <a:pPr>
              <a:buFont typeface="+mj-lt"/>
              <a:buAutoNum type="arabicPeriod"/>
            </a:pPr>
            <a:r>
              <a:rPr lang="uk-UA" sz="1800" dirty="0" smtClean="0"/>
              <a:t>Техніко-економічний </a:t>
            </a:r>
            <a:r>
              <a:rPr lang="uk-UA" sz="1800" dirty="0"/>
              <a:t>аналіз ефективності впровадження заходів. </a:t>
            </a:r>
          </a:p>
          <a:p>
            <a:pPr>
              <a:buFont typeface="+mj-lt"/>
              <a:buAutoNum type="arabicPeriod"/>
            </a:pPr>
            <a:r>
              <a:rPr lang="uk-UA" sz="1800" dirty="0" smtClean="0"/>
              <a:t>Порівняльний </a:t>
            </a:r>
            <a:r>
              <a:rPr lang="uk-UA" sz="1800" dirty="0"/>
              <a:t>аналіз отриманих результатів. </a:t>
            </a:r>
          </a:p>
          <a:p>
            <a:pPr>
              <a:buFont typeface="+mj-lt"/>
              <a:buAutoNum type="arabicPeriod"/>
            </a:pPr>
            <a:r>
              <a:rPr lang="uk-UA" sz="1800" dirty="0" smtClean="0"/>
              <a:t>Вибір </a:t>
            </a:r>
            <a:r>
              <a:rPr lang="uk-UA" sz="1800" dirty="0"/>
              <a:t>нових пріоритетів і постановка завдань на подальше зниження енергоємності продукції та споживання енергоресурсів. </a:t>
            </a:r>
          </a:p>
          <a:p>
            <a:pPr>
              <a:buFont typeface="+mj-lt"/>
              <a:buAutoNum type="arabicPeriod"/>
            </a:pPr>
            <a:r>
              <a:rPr lang="uk-UA" sz="1800" dirty="0" smtClean="0"/>
              <a:t>Складання </a:t>
            </a:r>
            <a:r>
              <a:rPr lang="uk-UA" sz="1800" dirty="0"/>
              <a:t>звіту з енергетичного аудиту. </a:t>
            </a:r>
            <a:endParaRPr lang="uk-UA" sz="1800" dirty="0" smtClean="0"/>
          </a:p>
          <a:p>
            <a:pPr marL="0" indent="358775" algn="just">
              <a:lnSpc>
                <a:spcPct val="80000"/>
              </a:lnSpc>
              <a:buNone/>
            </a:pPr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3053844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" y="404664"/>
            <a:ext cx="8686800" cy="864096"/>
          </a:xfrm>
        </p:spPr>
        <p:txBody>
          <a:bodyPr/>
          <a:lstStyle/>
          <a:p>
            <a:pPr algn="ctr"/>
            <a:r>
              <a:rPr lang="uk-UA" sz="3200" dirty="0"/>
              <a:t>Складання звіту з енергетичного аудиту. </a:t>
            </a:r>
            <a:br>
              <a:rPr lang="uk-UA" sz="3200" dirty="0"/>
            </a:b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892480" cy="5544616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/>
              <a:t>Існує безліч чинників, які визначають важливість і доцільність проведення енергетичного обстеження і пояснюють, чому </a:t>
            </a:r>
            <a:r>
              <a:rPr lang="uk-UA" sz="2000" dirty="0" err="1"/>
              <a:t>енергокористувач</a:t>
            </a:r>
            <a:r>
              <a:rPr lang="uk-UA" sz="2000" dirty="0"/>
              <a:t> може довіряти його результатам. Найважливішим аспектом проведення </a:t>
            </a:r>
            <a:r>
              <a:rPr lang="uk-UA" sz="2000" dirty="0" err="1"/>
              <a:t>енергоаудиту</a:t>
            </a:r>
            <a:r>
              <a:rPr lang="uk-UA" sz="2000" dirty="0"/>
              <a:t> є додаткова вигода, оскільки дослідження проводиться кваліфікованим фахівцем, а не випадковим працівником компанії. </a:t>
            </a:r>
            <a:r>
              <a:rPr lang="uk-UA" sz="2000" dirty="0" err="1"/>
              <a:t>Енергокористувач</a:t>
            </a:r>
            <a:r>
              <a:rPr lang="uk-UA" sz="2000" dirty="0"/>
              <a:t> отримує звіт з </a:t>
            </a:r>
            <a:r>
              <a:rPr lang="uk-UA" sz="2000" dirty="0" err="1"/>
              <a:t>енергоаудиту</a:t>
            </a:r>
            <a:r>
              <a:rPr lang="uk-UA" sz="2000" dirty="0"/>
              <a:t> й може самостійно вирішувати такі проблеми: </a:t>
            </a:r>
          </a:p>
          <a:p>
            <a:pPr marL="457200" indent="-457200">
              <a:buFont typeface="+mj-lt"/>
              <a:buAutoNum type="arabicPeriod"/>
            </a:pPr>
            <a:r>
              <a:rPr lang="uk-UA" sz="2000" dirty="0"/>
              <a:t>− визначати, як споживається енергія всередині об’єкту, формулювати пріоритети в переліку енергозберігаючих рекомендацій. </a:t>
            </a:r>
            <a:endParaRPr lang="uk-UA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uk-UA" sz="2000" dirty="0" smtClean="0"/>
              <a:t>− </a:t>
            </a:r>
            <a:r>
              <a:rPr lang="uk-UA" sz="2000" dirty="0"/>
              <a:t>порівнювати енергоспоживання на даному об’єкті з величинами споживання енергії на інших аналогічних об’єктах, визначаючи в такий спосіб об’єкт як «поганий» або «добрий» споживач енергії. </a:t>
            </a:r>
            <a:endParaRPr lang="uk-UA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uk-UA" sz="2000" dirty="0" smtClean="0"/>
              <a:t>− </a:t>
            </a:r>
            <a:r>
              <a:rPr lang="uk-UA" sz="2000" dirty="0"/>
              <a:t>показувати необхідність інвестицій для придбання й освоєння нового, </a:t>
            </a:r>
            <a:r>
              <a:rPr lang="uk-UA" sz="2000" dirty="0" err="1"/>
              <a:t>економічнішого</a:t>
            </a:r>
            <a:r>
              <a:rPr lang="uk-UA" sz="2000" dirty="0"/>
              <a:t> обладнання. </a:t>
            </a:r>
            <a:endParaRPr lang="uk-UA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uk-UA" sz="2000" dirty="0" smtClean="0"/>
              <a:t>− </a:t>
            </a:r>
            <a:r>
              <a:rPr lang="uk-UA" sz="2000" dirty="0"/>
              <a:t>обґрунтовувати запропонований проект, який не був би затверджений без підтримки зовнішнього консультанта.</a:t>
            </a:r>
          </a:p>
          <a:p>
            <a:pPr marL="0" indent="0">
              <a:buNone/>
            </a:pP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560065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539552" y="764704"/>
            <a:ext cx="8507288" cy="634082"/>
          </a:xfrm>
        </p:spPr>
        <p:txBody>
          <a:bodyPr>
            <a:normAutofit/>
          </a:bodyPr>
          <a:lstStyle/>
          <a:p>
            <a:r>
              <a:rPr lang="uk-UA" altLang="ru-RU" sz="2800" dirty="0" smtClean="0"/>
              <a:t>Основні етапи проекту </a:t>
            </a:r>
            <a:r>
              <a:rPr lang="uk-UA" altLang="ru-RU" sz="2800" dirty="0"/>
              <a:t>РЕЧВ</a:t>
            </a:r>
            <a:r>
              <a:rPr lang="en-US" altLang="ru-RU" sz="2800" dirty="0"/>
              <a:t> </a:t>
            </a:r>
            <a:r>
              <a:rPr lang="uk-UA" altLang="ru-RU" sz="2800" dirty="0" smtClean="0"/>
              <a:t>на підприємствах</a:t>
            </a:r>
            <a:endParaRPr lang="en-US" altLang="ru-RU" sz="2800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378141"/>
              </p:ext>
            </p:extLst>
          </p:nvPr>
        </p:nvGraphicFramePr>
        <p:xfrm>
          <a:off x="179116" y="1628800"/>
          <a:ext cx="8999983" cy="46329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304256"/>
                <a:gridCol w="2304256"/>
                <a:gridCol w="2664296"/>
                <a:gridCol w="1727175"/>
              </a:tblGrid>
              <a:tr h="3299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Назва етапу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Зміст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Контрольні дані, що свідчать про завершення етапу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chemeClr val="bg1"/>
                          </a:solidFill>
                          <a:effectLst/>
                        </a:rPr>
                        <a:t>Рекомендовані терміни </a:t>
                      </a: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виконання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14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 Попередній збір даних та проведення загальних досліджень щодо ефективності використання ресурсів на підприємстві 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Ознайомлення з діяльністю підприємства в загальних рисах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Звіт з даними про основні види діяльності підприємства, його структуру, технологічні процеси та основні показники виробничих </a:t>
                      </a:r>
                      <a:r>
                        <a:rPr lang="uk-UA" sz="1600" dirty="0" smtClean="0">
                          <a:solidFill>
                            <a:schemeClr val="bg1"/>
                          </a:solidFill>
                          <a:effectLst/>
                        </a:rPr>
                        <a:t>можливостей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7050" marR="370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bg1"/>
                          </a:solidFill>
                          <a:effectLst/>
                        </a:rPr>
                        <a:t>1 тиждень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436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chemeClr val="bg1"/>
                          </a:solidFill>
                          <a:effectLst/>
                        </a:rPr>
                        <a:t>Попередній аналіз </a:t>
                      </a: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використання ресурсів на підприємстві та визначення напрямків і потенціалу для підвищення ефективності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bg1"/>
                          </a:solidFill>
                          <a:effectLst/>
                        </a:rPr>
                        <a:t>Отримання загальної кількісної інформації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Заповнені таблиці з результатами вимірювань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bg1"/>
                          </a:solidFill>
                          <a:effectLst/>
                        </a:rPr>
                        <a:t>2 тижні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116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Розрахунок показників ефективності та визначення потенціалу для підвищення </a:t>
                      </a:r>
                      <a:r>
                        <a:rPr lang="uk-UA" sz="1600" dirty="0" err="1">
                          <a:solidFill>
                            <a:schemeClr val="bg1"/>
                          </a:solidFill>
                          <a:effectLst/>
                        </a:rPr>
                        <a:t>ресурсоефективності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Визначений перелік показників, обрана методика розрахунків,  розраховані значення показників та потенціал для підвищення ефективності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1 тиждень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5091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395536" y="548680"/>
            <a:ext cx="8507288" cy="634082"/>
          </a:xfrm>
        </p:spPr>
        <p:txBody>
          <a:bodyPr>
            <a:normAutofit fontScale="90000"/>
          </a:bodyPr>
          <a:lstStyle/>
          <a:p>
            <a:r>
              <a:rPr lang="uk-UA" altLang="ru-RU" sz="3200" dirty="0" smtClean="0"/>
              <a:t>Основні етапи проекту </a:t>
            </a:r>
            <a:r>
              <a:rPr lang="uk-UA" altLang="ru-RU" sz="3200" dirty="0"/>
              <a:t>РЕЧВ</a:t>
            </a:r>
            <a:r>
              <a:rPr lang="en-US" altLang="ru-RU" sz="3200" dirty="0"/>
              <a:t> </a:t>
            </a:r>
            <a:r>
              <a:rPr lang="uk-UA" altLang="ru-RU" sz="3200" dirty="0" smtClean="0"/>
              <a:t>на підприємствах</a:t>
            </a:r>
            <a:endParaRPr lang="en-US" altLang="ru-RU" sz="3200" dirty="0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114427"/>
              </p:ext>
            </p:extLst>
          </p:nvPr>
        </p:nvGraphicFramePr>
        <p:xfrm>
          <a:off x="0" y="1196752"/>
          <a:ext cx="8999983" cy="50292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520280"/>
                <a:gridCol w="2376264"/>
                <a:gridCol w="2664296"/>
                <a:gridCol w="1439143"/>
              </a:tblGrid>
              <a:tr h="3299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Calibri (Основной текст)"/>
                        </a:rPr>
                        <a:t>Назва етапу</a:t>
                      </a:r>
                      <a:endParaRPr lang="ru-RU" sz="1400" dirty="0">
                        <a:effectLst/>
                        <a:latin typeface="Calibri (Основной текст)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Зміст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Контрольні дані, що свідчать про завершення етапу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Рекомендовані терміни </a:t>
                      </a:r>
                      <a:r>
                        <a:rPr lang="uk-UA" sz="1400" dirty="0">
                          <a:effectLst/>
                        </a:rPr>
                        <a:t>виконання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988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solidFill>
                            <a:schemeClr val="bg1"/>
                          </a:solidFill>
                          <a:latin typeface="+mn-lt"/>
                          <a:ea typeface="Times New Roman" panose="02020603050405020304" pitchFamily="18" charset="0"/>
                        </a:rPr>
                        <a:t>Детальний аналіз використання ресурсів на підприємстві з проведенням вимірювань та розрахунків.</a:t>
                      </a:r>
                      <a:endParaRPr lang="uk-UA" sz="1600" dirty="0" smtClean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Розробка </a:t>
                      </a: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пропозицій щодо вдосконалення виробничого процесу та прийняття рішень керівництвом підприємства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Узагальнення інформації та формулювання висновків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Діаграми на основі розрахунків, основні висновки щодо підвищення ефективності та їх обґрунтування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1 тиждень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99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Розроблення пропозицій та презентація попередніх результатів для керівництва підприємства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Перелік запропонованих опцій та первинний розрахунок ефекту від їх впровадження. Підготовлена  та представлена презентація та звіт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4 тижні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829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Реалізація та моніторинг ефективності запропонованих опцій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Впровадження </a:t>
                      </a:r>
                      <a:r>
                        <a:rPr lang="uk-UA" sz="1600" dirty="0" smtClean="0">
                          <a:solidFill>
                            <a:schemeClr val="bg1"/>
                          </a:solidFill>
                          <a:effectLst/>
                        </a:rPr>
                        <a:t>керівництвом підприємства опцій</a:t>
                      </a: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, розрахованих в ході виконання </a:t>
                      </a:r>
                      <a:r>
                        <a:rPr lang="uk-UA" sz="1600" dirty="0" smtClean="0">
                          <a:solidFill>
                            <a:schemeClr val="bg1"/>
                          </a:solidFill>
                          <a:effectLst/>
                        </a:rPr>
                        <a:t>проекту, та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solidFill>
                            <a:schemeClr val="bg1"/>
                          </a:solidFill>
                          <a:effectLst/>
                        </a:rPr>
                        <a:t>системи </a:t>
                      </a: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моніторингу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Звіт про впровадження опцій та розрахований ефект від впровадження опцій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bg1"/>
                          </a:solidFill>
                          <a:effectLst/>
                        </a:rPr>
                        <a:t>постійно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050" marR="37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0151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" y="692696"/>
            <a:ext cx="8686800" cy="1080120"/>
          </a:xfrm>
        </p:spPr>
        <p:txBody>
          <a:bodyPr/>
          <a:lstStyle/>
          <a:p>
            <a:pPr algn="ctr"/>
            <a:r>
              <a:rPr lang="uk-UA" sz="3600" dirty="0" smtClean="0">
                <a:solidFill>
                  <a:srgbClr val="FF0000"/>
                </a:solidFill>
              </a:rPr>
              <a:t>Порядок проведення обстеження інженерних систем (наказ 173)</a:t>
            </a:r>
            <a:endParaRPr lang="uk-UA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44824"/>
            <a:ext cx="8640960" cy="4752528"/>
          </a:xfrm>
        </p:spPr>
        <p:txBody>
          <a:bodyPr/>
          <a:lstStyle/>
          <a:p>
            <a:pPr marL="0" indent="0">
              <a:buNone/>
            </a:pPr>
            <a:r>
              <a:rPr lang="uk-UA" sz="1800" dirty="0" smtClean="0"/>
              <a:t>Згідно Наказу </a:t>
            </a:r>
            <a:r>
              <a:rPr lang="uk-UA" sz="1800" dirty="0"/>
              <a:t>№ </a:t>
            </a:r>
            <a:r>
              <a:rPr lang="uk-UA" sz="1800" dirty="0" smtClean="0"/>
              <a:t>173 </a:t>
            </a:r>
            <a:r>
              <a:rPr lang="ru-RU" sz="1800" dirty="0" err="1"/>
              <a:t>Міністерства</a:t>
            </a:r>
            <a:r>
              <a:rPr lang="ru-RU" sz="1800" dirty="0"/>
              <a:t> </a:t>
            </a:r>
            <a:r>
              <a:rPr lang="ru-RU" sz="1800" dirty="0" err="1"/>
              <a:t>регіонального</a:t>
            </a:r>
            <a:r>
              <a:rPr lang="ru-RU" sz="1800" dirty="0"/>
              <a:t> </a:t>
            </a:r>
            <a:r>
              <a:rPr lang="ru-RU" sz="1800" dirty="0" err="1"/>
              <a:t>розвитку</a:t>
            </a:r>
            <a:r>
              <a:rPr lang="ru-RU" sz="1800" dirty="0"/>
              <a:t>, </a:t>
            </a:r>
            <a:r>
              <a:rPr lang="ru-RU" sz="1800" dirty="0" err="1"/>
              <a:t>будівництва</a:t>
            </a:r>
            <a:r>
              <a:rPr lang="ru-RU" sz="1800" dirty="0"/>
              <a:t> та </a:t>
            </a:r>
            <a:r>
              <a:rPr lang="ru-RU" sz="1800" dirty="0" err="1"/>
              <a:t>житлово-комунального</a:t>
            </a:r>
            <a:r>
              <a:rPr lang="ru-RU" sz="1800" dirty="0"/>
              <a:t> </a:t>
            </a:r>
            <a:r>
              <a:rPr lang="ru-RU" sz="1800" dirty="0" err="1"/>
              <a:t>господарства</a:t>
            </a:r>
            <a:r>
              <a:rPr lang="ru-RU" sz="1800" dirty="0"/>
              <a:t> </a:t>
            </a:r>
            <a:r>
              <a:rPr lang="ru-RU" sz="1800" dirty="0" err="1" smtClean="0"/>
              <a:t>україни</a:t>
            </a:r>
            <a:r>
              <a:rPr lang="ru-RU" sz="1800" dirty="0"/>
              <a:t> </a:t>
            </a:r>
            <a:r>
              <a:rPr lang="ru-RU" sz="1800" dirty="0" smtClean="0"/>
              <a:t>«Про </a:t>
            </a:r>
            <a:r>
              <a:rPr lang="ru-RU" sz="1800" dirty="0" err="1"/>
              <a:t>затвердження</a:t>
            </a:r>
            <a:r>
              <a:rPr lang="ru-RU" sz="1800" dirty="0"/>
              <a:t> Методики </a:t>
            </a:r>
            <a:r>
              <a:rPr lang="ru-RU" sz="1800" dirty="0" err="1"/>
              <a:t>обстеження</a:t>
            </a:r>
            <a:r>
              <a:rPr lang="ru-RU" sz="1800" dirty="0"/>
              <a:t> </a:t>
            </a:r>
            <a:r>
              <a:rPr lang="ru-RU" sz="1800" dirty="0" err="1"/>
              <a:t>інженерних</a:t>
            </a:r>
            <a:r>
              <a:rPr lang="ru-RU" sz="1800" dirty="0"/>
              <a:t> систем </a:t>
            </a:r>
            <a:r>
              <a:rPr lang="ru-RU" sz="1800" dirty="0" err="1" smtClean="0"/>
              <a:t>будівлі</a:t>
            </a:r>
            <a:r>
              <a:rPr lang="ru-RU" sz="1800" dirty="0" smtClean="0"/>
              <a:t>»</a:t>
            </a:r>
            <a:r>
              <a:rPr lang="uk-UA" sz="18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підготовка </a:t>
            </a:r>
            <a:r>
              <a:rPr lang="uk-UA" sz="2800" dirty="0"/>
              <a:t>до проведення обстеження;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err="1"/>
              <a:t>попереднє</a:t>
            </a:r>
            <a:r>
              <a:rPr lang="ru-RU" sz="2800" dirty="0"/>
              <a:t> та/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основне</a:t>
            </a:r>
            <a:r>
              <a:rPr lang="ru-RU" sz="2800" dirty="0"/>
              <a:t> (</a:t>
            </a:r>
            <a:r>
              <a:rPr lang="ru-RU" sz="2800" dirty="0" err="1"/>
              <a:t>детальне</a:t>
            </a:r>
            <a:r>
              <a:rPr lang="ru-RU" sz="2800" dirty="0"/>
              <a:t>) </a:t>
            </a:r>
            <a:r>
              <a:rPr lang="ru-RU" sz="2800" dirty="0" err="1"/>
              <a:t>обстеження</a:t>
            </a:r>
            <a:r>
              <a:rPr lang="ru-RU" sz="2800" dirty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err="1" smtClean="0"/>
              <a:t>розробка</a:t>
            </a:r>
            <a:r>
              <a:rPr lang="ru-RU" sz="2800" dirty="0" smtClean="0"/>
              <a:t> </a:t>
            </a:r>
            <a:r>
              <a:rPr lang="ru-RU" sz="2800" dirty="0" err="1"/>
              <a:t>рекомендацій</a:t>
            </a:r>
            <a:r>
              <a:rPr lang="ru-RU" sz="2800" dirty="0"/>
              <a:t> </a:t>
            </a:r>
            <a:r>
              <a:rPr lang="ru-RU" sz="2800" dirty="0" err="1"/>
              <a:t>щодо</a:t>
            </a:r>
            <a:r>
              <a:rPr lang="ru-RU" sz="2800" dirty="0"/>
              <a:t> </a:t>
            </a:r>
            <a:r>
              <a:rPr lang="ru-RU" sz="2800" dirty="0" err="1"/>
              <a:t>забезпечення</a:t>
            </a:r>
            <a:r>
              <a:rPr lang="ru-RU" sz="2800" dirty="0"/>
              <a:t> (</a:t>
            </a:r>
            <a:r>
              <a:rPr lang="ru-RU" sz="2800" dirty="0" err="1"/>
              <a:t>підвищення</a:t>
            </a:r>
            <a:r>
              <a:rPr lang="ru-RU" sz="2800" dirty="0"/>
              <a:t> </a:t>
            </a:r>
            <a:r>
              <a:rPr lang="ru-RU" sz="2800" dirty="0" err="1"/>
              <a:t>рівня</a:t>
            </a:r>
            <a:r>
              <a:rPr lang="ru-RU" sz="2800" dirty="0"/>
              <a:t>) </a:t>
            </a:r>
            <a:r>
              <a:rPr lang="ru-RU" sz="2800" dirty="0" err="1" smtClean="0"/>
              <a:t>енергетичної</a:t>
            </a:r>
            <a:r>
              <a:rPr lang="ru-RU" sz="2800" dirty="0" smtClean="0"/>
              <a:t> </a:t>
            </a:r>
            <a:r>
              <a:rPr lang="uk-UA" sz="2800" dirty="0" smtClean="0"/>
              <a:t>ефективності </a:t>
            </a:r>
            <a:r>
              <a:rPr lang="uk-UA" sz="2800" dirty="0"/>
              <a:t>інженерних систем;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err="1"/>
              <a:t>оформлення</a:t>
            </a:r>
            <a:r>
              <a:rPr lang="ru-RU" sz="2800" dirty="0"/>
              <a:t> </a:t>
            </a:r>
            <a:r>
              <a:rPr lang="ru-RU" sz="2800" dirty="0" err="1"/>
              <a:t>звіту</a:t>
            </a:r>
            <a:r>
              <a:rPr lang="ru-RU" sz="2800" dirty="0"/>
              <a:t> про </a:t>
            </a:r>
            <a:r>
              <a:rPr lang="ru-RU" sz="2800" dirty="0" err="1"/>
              <a:t>результати</a:t>
            </a:r>
            <a:r>
              <a:rPr lang="ru-RU" sz="2800" dirty="0"/>
              <a:t> </a:t>
            </a:r>
            <a:r>
              <a:rPr lang="ru-RU" sz="2800" dirty="0" err="1"/>
              <a:t>обстеження</a:t>
            </a:r>
            <a:r>
              <a:rPr lang="ru-RU" sz="2800" dirty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370926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620688"/>
            <a:ext cx="8686800" cy="1080120"/>
          </a:xfrm>
        </p:spPr>
        <p:txBody>
          <a:bodyPr/>
          <a:lstStyle/>
          <a:p>
            <a:pPr algn="ctr"/>
            <a:r>
              <a:rPr lang="ru-RU" sz="3600" dirty="0">
                <a:solidFill>
                  <a:srgbClr val="FF0000"/>
                </a:solidFill>
              </a:rPr>
              <a:t>Порядок </a:t>
            </a:r>
            <a:r>
              <a:rPr lang="ru-RU" sz="3600" dirty="0" err="1">
                <a:solidFill>
                  <a:srgbClr val="FF0000"/>
                </a:solidFill>
              </a:rPr>
              <a:t>проведення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сертифікації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енергетичної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ефективності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endParaRPr lang="uk-UA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00808"/>
            <a:ext cx="8640960" cy="4896544"/>
          </a:xfrm>
        </p:spPr>
        <p:txBody>
          <a:bodyPr/>
          <a:lstStyle/>
          <a:p>
            <a:pPr marL="0" indent="0">
              <a:buNone/>
            </a:pPr>
            <a:r>
              <a:rPr lang="uk-UA" sz="1600" dirty="0" smtClean="0"/>
              <a:t>Згідно Наказу </a:t>
            </a:r>
            <a:r>
              <a:rPr lang="uk-UA" sz="1600" dirty="0"/>
              <a:t>№ </a:t>
            </a:r>
            <a:r>
              <a:rPr lang="uk-UA" sz="1600" dirty="0" smtClean="0"/>
              <a:t>172 </a:t>
            </a:r>
            <a:r>
              <a:rPr lang="ru-RU" sz="1600" dirty="0" err="1"/>
              <a:t>Міністерства</a:t>
            </a:r>
            <a:r>
              <a:rPr lang="ru-RU" sz="1600" dirty="0"/>
              <a:t> </a:t>
            </a:r>
            <a:r>
              <a:rPr lang="ru-RU" sz="1600" dirty="0" err="1"/>
              <a:t>регіонального</a:t>
            </a:r>
            <a:r>
              <a:rPr lang="ru-RU" sz="1600" dirty="0"/>
              <a:t> </a:t>
            </a:r>
            <a:r>
              <a:rPr lang="ru-RU" sz="1600" dirty="0" err="1"/>
              <a:t>розвитку</a:t>
            </a:r>
            <a:r>
              <a:rPr lang="ru-RU" sz="1600" dirty="0"/>
              <a:t>, </a:t>
            </a:r>
            <a:r>
              <a:rPr lang="ru-RU" sz="1600" dirty="0" err="1"/>
              <a:t>будівництва</a:t>
            </a:r>
            <a:r>
              <a:rPr lang="ru-RU" sz="1600" dirty="0"/>
              <a:t> та </a:t>
            </a:r>
            <a:r>
              <a:rPr lang="ru-RU" sz="1600" dirty="0" err="1"/>
              <a:t>житлово-комунального</a:t>
            </a:r>
            <a:r>
              <a:rPr lang="ru-RU" sz="1600" dirty="0"/>
              <a:t> </a:t>
            </a:r>
            <a:r>
              <a:rPr lang="ru-RU" sz="1600" dirty="0" err="1"/>
              <a:t>господарства</a:t>
            </a:r>
            <a:r>
              <a:rPr lang="ru-RU" sz="1600" dirty="0"/>
              <a:t> </a:t>
            </a:r>
            <a:r>
              <a:rPr lang="ru-RU" sz="1600" dirty="0" err="1" smtClean="0"/>
              <a:t>україни</a:t>
            </a:r>
            <a:r>
              <a:rPr lang="ru-RU" sz="1600" dirty="0"/>
              <a:t> </a:t>
            </a:r>
            <a:r>
              <a:rPr lang="ru-RU" sz="1600" dirty="0" smtClean="0"/>
              <a:t>«Про </a:t>
            </a:r>
            <a:r>
              <a:rPr lang="ru-RU" sz="1600" dirty="0" err="1"/>
              <a:t>затвердження</a:t>
            </a:r>
            <a:r>
              <a:rPr lang="ru-RU" sz="1600" dirty="0"/>
              <a:t> Порядку </a:t>
            </a:r>
            <a:r>
              <a:rPr lang="ru-RU" sz="1600" dirty="0" err="1"/>
              <a:t>проведення</a:t>
            </a:r>
            <a:r>
              <a:rPr lang="ru-RU" sz="1600" dirty="0"/>
              <a:t> </a:t>
            </a:r>
            <a:r>
              <a:rPr lang="ru-RU" sz="1600" dirty="0" err="1"/>
              <a:t>сертифікації</a:t>
            </a:r>
            <a:r>
              <a:rPr lang="ru-RU" sz="1600" dirty="0"/>
              <a:t> </a:t>
            </a:r>
            <a:r>
              <a:rPr lang="ru-RU" sz="1600" dirty="0" err="1"/>
              <a:t>енергетичної</a:t>
            </a:r>
            <a:r>
              <a:rPr lang="ru-RU" sz="1600" dirty="0"/>
              <a:t> </a:t>
            </a:r>
            <a:r>
              <a:rPr lang="ru-RU" sz="1600" dirty="0" err="1"/>
              <a:t>ефективності</a:t>
            </a:r>
            <a:r>
              <a:rPr lang="ru-RU" sz="1600" dirty="0"/>
              <a:t> </a:t>
            </a:r>
            <a:r>
              <a:rPr lang="uk-UA" sz="1600" dirty="0"/>
              <a:t>та форми енергетичного </a:t>
            </a:r>
            <a:r>
              <a:rPr lang="uk-UA" sz="1600" dirty="0" smtClean="0"/>
              <a:t>сертифіката</a:t>
            </a:r>
            <a:r>
              <a:rPr lang="ru-RU" sz="1600" dirty="0" smtClean="0"/>
              <a:t>»</a:t>
            </a:r>
            <a:r>
              <a:rPr lang="uk-UA" sz="16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000" dirty="0" smtClean="0"/>
              <a:t>Збір </a:t>
            </a:r>
            <a:r>
              <a:rPr lang="uk-UA" sz="2000" dirty="0"/>
              <a:t>та </a:t>
            </a:r>
            <a:r>
              <a:rPr lang="uk-UA" sz="2000" dirty="0" smtClean="0"/>
              <a:t>обробка </a:t>
            </a:r>
            <a:r>
              <a:rPr lang="uk-UA" sz="2000" dirty="0"/>
              <a:t>інформації про фактичні або проектні характеристики огороджувальних конструкцій та інженерних систем</a:t>
            </a:r>
            <a:r>
              <a:rPr lang="uk-UA" sz="2000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000" dirty="0" smtClean="0"/>
              <a:t>Обробка </a:t>
            </a:r>
            <a:r>
              <a:rPr lang="uk-UA" sz="2000" dirty="0"/>
              <a:t>інформації, необхідної для розрахунків показників енергетичної ефективності будівель, та оцінки відповідності розрахункового рівня енергетичної ефективності будівель  </a:t>
            </a:r>
            <a:endParaRPr lang="uk-UA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000" dirty="0" err="1" smtClean="0"/>
              <a:t>Оцінка</a:t>
            </a:r>
            <a:r>
              <a:rPr lang="ru-RU" sz="2000" dirty="0" smtClean="0"/>
              <a:t> </a:t>
            </a:r>
            <a:r>
              <a:rPr lang="ru-RU" sz="2000" dirty="0" err="1"/>
              <a:t>відповідності</a:t>
            </a:r>
            <a:r>
              <a:rPr lang="ru-RU" sz="2000" dirty="0"/>
              <a:t> </a:t>
            </a:r>
            <a:r>
              <a:rPr lang="ru-RU" sz="2000" dirty="0" err="1"/>
              <a:t>розрахункового</a:t>
            </a:r>
            <a:r>
              <a:rPr lang="ru-RU" sz="2000" dirty="0"/>
              <a:t> </a:t>
            </a:r>
            <a:r>
              <a:rPr lang="ru-RU" sz="2000" dirty="0" err="1"/>
              <a:t>рівня</a:t>
            </a:r>
            <a:r>
              <a:rPr lang="ru-RU" sz="2000" dirty="0"/>
              <a:t> </a:t>
            </a:r>
            <a:r>
              <a:rPr lang="ru-RU" sz="2000" dirty="0" err="1"/>
              <a:t>енергетичної</a:t>
            </a:r>
            <a:r>
              <a:rPr lang="ru-RU" sz="2000" dirty="0"/>
              <a:t> </a:t>
            </a:r>
            <a:r>
              <a:rPr lang="ru-RU" sz="2000" dirty="0" err="1"/>
              <a:t>ефективності</a:t>
            </a:r>
            <a:r>
              <a:rPr lang="ru-RU" sz="2000" dirty="0"/>
              <a:t> </a:t>
            </a:r>
            <a:r>
              <a:rPr lang="ru-RU" sz="2000" dirty="0" err="1"/>
              <a:t>встановленим</a:t>
            </a:r>
            <a:r>
              <a:rPr lang="ru-RU" sz="2000" dirty="0"/>
              <a:t> </a:t>
            </a:r>
            <a:r>
              <a:rPr lang="ru-RU" sz="2000" dirty="0" err="1" smtClean="0"/>
              <a:t>мінімальним</a:t>
            </a:r>
            <a:r>
              <a:rPr lang="ru-RU" sz="2000" dirty="0" smtClean="0"/>
              <a:t> </a:t>
            </a:r>
            <a:r>
              <a:rPr lang="ru-RU" sz="2000" dirty="0" err="1" smtClean="0"/>
              <a:t>вимогам</a:t>
            </a:r>
            <a:r>
              <a:rPr lang="ru-RU" sz="2000" dirty="0" smtClean="0"/>
              <a:t> </a:t>
            </a:r>
            <a:r>
              <a:rPr lang="ru-RU" sz="2000" dirty="0"/>
              <a:t>до </a:t>
            </a:r>
            <a:r>
              <a:rPr lang="ru-RU" sz="2000" dirty="0" err="1"/>
              <a:t>енергетичної</a:t>
            </a:r>
            <a:r>
              <a:rPr lang="ru-RU" sz="2000" dirty="0"/>
              <a:t> </a:t>
            </a:r>
            <a:r>
              <a:rPr lang="ru-RU" sz="2000" dirty="0" err="1"/>
              <a:t>ефективності</a:t>
            </a:r>
            <a:r>
              <a:rPr lang="ru-RU" sz="2000" dirty="0"/>
              <a:t> та </a:t>
            </a:r>
            <a:r>
              <a:rPr lang="ru-RU" sz="2000" dirty="0" err="1"/>
              <a:t>розроблення</a:t>
            </a:r>
            <a:r>
              <a:rPr lang="ru-RU" sz="2000" dirty="0"/>
              <a:t> </a:t>
            </a:r>
            <a:r>
              <a:rPr lang="ru-RU" sz="2000" dirty="0" err="1"/>
              <a:t>рекомендацій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підвищення</a:t>
            </a:r>
            <a:r>
              <a:rPr lang="ru-RU" sz="2000" dirty="0"/>
              <a:t> </a:t>
            </a:r>
            <a:r>
              <a:rPr lang="ru-RU" sz="2000" dirty="0" err="1" smtClean="0"/>
              <a:t>рівня</a:t>
            </a:r>
            <a:r>
              <a:rPr lang="ru-RU" sz="2000" dirty="0" smtClean="0"/>
              <a:t> </a:t>
            </a:r>
            <a:r>
              <a:rPr lang="uk-UA" sz="2000" dirty="0" smtClean="0"/>
              <a:t>енергетичної ефективності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000" dirty="0" smtClean="0"/>
              <a:t> Оформлення енергетичного сертифікату та витягу з нього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783598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" y="808038"/>
            <a:ext cx="8686800" cy="964778"/>
          </a:xfrm>
        </p:spPr>
        <p:txBody>
          <a:bodyPr/>
          <a:lstStyle/>
          <a:p>
            <a:pPr algn="ctr"/>
            <a:r>
              <a:rPr lang="uk-UA" sz="2800" dirty="0" smtClean="0">
                <a:solidFill>
                  <a:srgbClr val="FF0000"/>
                </a:solidFill>
              </a:rPr>
              <a:t>Опис рекомендацій з енергозбереження при </a:t>
            </a:r>
            <a:r>
              <a:rPr lang="ru-RU" sz="2800" dirty="0" err="1">
                <a:solidFill>
                  <a:srgbClr val="FF0000"/>
                </a:solidFill>
              </a:rPr>
              <a:t>сертифікації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енергетичної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ефективності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будівлі</a:t>
            </a:r>
            <a:endParaRPr lang="uk-UA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88840"/>
            <a:ext cx="8568952" cy="4464496"/>
          </a:xfrm>
        </p:spPr>
        <p:txBody>
          <a:bodyPr/>
          <a:lstStyle/>
          <a:p>
            <a:pPr marL="0" indent="0">
              <a:buNone/>
            </a:pPr>
            <a:r>
              <a:rPr lang="ru-RU" sz="2200" dirty="0" smtClean="0"/>
              <a:t>1</a:t>
            </a:r>
            <a:r>
              <a:rPr lang="ru-RU" sz="2200" dirty="0"/>
              <a:t>) </a:t>
            </a:r>
            <a:r>
              <a:rPr lang="ru-RU" sz="2200" dirty="0" err="1"/>
              <a:t>стислий</a:t>
            </a:r>
            <a:r>
              <a:rPr lang="ru-RU" sz="2200" dirty="0"/>
              <a:t> </a:t>
            </a:r>
            <a:r>
              <a:rPr lang="ru-RU" sz="2200" dirty="0" err="1"/>
              <a:t>опис</a:t>
            </a:r>
            <a:r>
              <a:rPr lang="ru-RU" sz="2200" dirty="0"/>
              <a:t> </a:t>
            </a:r>
            <a:r>
              <a:rPr lang="ru-RU" sz="2200" dirty="0" err="1"/>
              <a:t>існуючої</a:t>
            </a:r>
            <a:r>
              <a:rPr lang="ru-RU" sz="2200" dirty="0"/>
              <a:t> </a:t>
            </a:r>
            <a:r>
              <a:rPr lang="ru-RU" sz="2200" dirty="0" err="1"/>
              <a:t>ситуації</a:t>
            </a:r>
            <a:r>
              <a:rPr lang="ru-RU" sz="2200" dirty="0"/>
              <a:t>: </a:t>
            </a:r>
            <a:r>
              <a:rPr lang="ru-RU" sz="2200" dirty="0" err="1"/>
              <a:t>опис</a:t>
            </a:r>
            <a:r>
              <a:rPr lang="ru-RU" sz="2200" dirty="0"/>
              <a:t> </a:t>
            </a:r>
            <a:r>
              <a:rPr lang="ru-RU" sz="2200" dirty="0" err="1"/>
              <a:t>наявних</a:t>
            </a:r>
            <a:r>
              <a:rPr lang="ru-RU" sz="2200" dirty="0"/>
              <a:t> проблем, </a:t>
            </a:r>
            <a:r>
              <a:rPr lang="ru-RU" sz="2200" dirty="0" err="1"/>
              <a:t>які</a:t>
            </a:r>
            <a:r>
              <a:rPr lang="ru-RU" sz="2200" dirty="0"/>
              <a:t> </a:t>
            </a:r>
            <a:r>
              <a:rPr lang="ru-RU" sz="2200" dirty="0" err="1"/>
              <a:t>будуть</a:t>
            </a:r>
            <a:r>
              <a:rPr lang="ru-RU" sz="2200" dirty="0"/>
              <a:t> </a:t>
            </a:r>
            <a:r>
              <a:rPr lang="ru-RU" sz="2200" dirty="0" err="1"/>
              <a:t>розв'язані</a:t>
            </a:r>
            <a:r>
              <a:rPr lang="ru-RU" sz="2200" dirty="0"/>
              <a:t> </a:t>
            </a:r>
            <a:r>
              <a:rPr lang="ru-RU" sz="2200" dirty="0" err="1" smtClean="0"/>
              <a:t>після</a:t>
            </a:r>
            <a:r>
              <a:rPr lang="ru-RU" sz="2200" dirty="0" smtClean="0"/>
              <a:t> </a:t>
            </a:r>
            <a:r>
              <a:rPr lang="uk-UA" sz="2200" dirty="0" smtClean="0"/>
              <a:t>виконання </a:t>
            </a:r>
            <a:r>
              <a:rPr lang="uk-UA" sz="2200" dirty="0"/>
              <a:t>запропонованого заходу;</a:t>
            </a:r>
          </a:p>
          <a:p>
            <a:pPr marL="0" indent="0">
              <a:buNone/>
            </a:pPr>
            <a:r>
              <a:rPr lang="ru-RU" sz="2200" dirty="0"/>
              <a:t>2) </a:t>
            </a:r>
            <a:r>
              <a:rPr lang="ru-RU" sz="2200" dirty="0" err="1"/>
              <a:t>опис</a:t>
            </a:r>
            <a:r>
              <a:rPr lang="ru-RU" sz="2200" dirty="0"/>
              <a:t> </a:t>
            </a:r>
            <a:r>
              <a:rPr lang="ru-RU" sz="2200" dirty="0" err="1"/>
              <a:t>заходів</a:t>
            </a:r>
            <a:r>
              <a:rPr lang="ru-RU" sz="2200" dirty="0"/>
              <a:t>: </a:t>
            </a:r>
            <a:r>
              <a:rPr lang="ru-RU" sz="2200" dirty="0" err="1"/>
              <a:t>технічні</a:t>
            </a:r>
            <a:r>
              <a:rPr lang="ru-RU" sz="2200" dirty="0"/>
              <a:t> </a:t>
            </a:r>
            <a:r>
              <a:rPr lang="ru-RU" sz="2200" dirty="0" err="1"/>
              <a:t>параметри</a:t>
            </a:r>
            <a:r>
              <a:rPr lang="ru-RU" sz="2200" dirty="0"/>
              <a:t> та </a:t>
            </a:r>
            <a:r>
              <a:rPr lang="ru-RU" sz="2200" dirty="0" err="1" smtClean="0"/>
              <a:t>опис</a:t>
            </a:r>
            <a:r>
              <a:rPr lang="ru-RU" sz="2200" dirty="0"/>
              <a:t> </a:t>
            </a:r>
            <a:r>
              <a:rPr lang="ru-RU" sz="2200" dirty="0" err="1" smtClean="0"/>
              <a:t>запропонованих</a:t>
            </a:r>
            <a:r>
              <a:rPr lang="ru-RU" sz="2200" dirty="0" smtClean="0"/>
              <a:t> </a:t>
            </a:r>
            <a:r>
              <a:rPr lang="ru-RU" sz="2200" dirty="0" err="1"/>
              <a:t>заходів</a:t>
            </a:r>
            <a:r>
              <a:rPr lang="ru-RU" sz="2200" dirty="0"/>
              <a:t> (</a:t>
            </a:r>
            <a:r>
              <a:rPr lang="ru-RU" sz="2200" dirty="0" smtClean="0"/>
              <a:t>характеристика нового </a:t>
            </a:r>
            <a:r>
              <a:rPr lang="ru-RU" sz="2200" dirty="0" err="1"/>
              <a:t>обладнання</a:t>
            </a:r>
            <a:r>
              <a:rPr lang="ru-RU" sz="2200" dirty="0"/>
              <a:t>/</a:t>
            </a:r>
            <a:r>
              <a:rPr lang="ru-RU" sz="2200" dirty="0" err="1"/>
              <a:t>матеріалів</a:t>
            </a:r>
            <a:r>
              <a:rPr lang="ru-RU" sz="2200" dirty="0"/>
              <a:t>, </a:t>
            </a:r>
            <a:r>
              <a:rPr lang="ru-RU" sz="2200" dirty="0" err="1"/>
              <a:t>основні</a:t>
            </a:r>
            <a:r>
              <a:rPr lang="ru-RU" sz="2200" dirty="0"/>
              <a:t> та </a:t>
            </a:r>
            <a:r>
              <a:rPr lang="ru-RU" sz="2200" dirty="0" err="1"/>
              <a:t>додаткові</a:t>
            </a:r>
            <a:r>
              <a:rPr lang="ru-RU" sz="2200" dirty="0"/>
              <a:t> </a:t>
            </a:r>
            <a:r>
              <a:rPr lang="ru-RU" sz="2200" dirty="0" err="1"/>
              <a:t>роботи</a:t>
            </a:r>
            <a:r>
              <a:rPr lang="ru-RU" sz="2200" dirty="0"/>
              <a:t>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необхідно</a:t>
            </a:r>
            <a:r>
              <a:rPr lang="ru-RU" sz="2200" dirty="0"/>
              <a:t> </a:t>
            </a:r>
            <a:r>
              <a:rPr lang="ru-RU" sz="2200" dirty="0" err="1"/>
              <a:t>виконати</a:t>
            </a:r>
            <a:r>
              <a:rPr lang="ru-RU" sz="2200" dirty="0"/>
              <a:t>);</a:t>
            </a:r>
          </a:p>
          <a:p>
            <a:pPr marL="0" indent="0">
              <a:buNone/>
            </a:pPr>
            <a:r>
              <a:rPr lang="ru-RU" sz="2200" dirty="0"/>
              <a:t>3) </a:t>
            </a:r>
            <a:r>
              <a:rPr lang="ru-RU" sz="2200" dirty="0" err="1"/>
              <a:t>очікувана</a:t>
            </a:r>
            <a:r>
              <a:rPr lang="ru-RU" sz="2200" dirty="0"/>
              <a:t> </a:t>
            </a:r>
            <a:r>
              <a:rPr lang="ru-RU" sz="2200" dirty="0" err="1"/>
              <a:t>економія</a:t>
            </a:r>
            <a:r>
              <a:rPr lang="ru-RU" sz="2200" dirty="0"/>
              <a:t> </a:t>
            </a:r>
            <a:r>
              <a:rPr lang="ru-RU" sz="2200" dirty="0" err="1"/>
              <a:t>енергії</a:t>
            </a:r>
            <a:r>
              <a:rPr lang="ru-RU" sz="2200" dirty="0"/>
              <a:t> та </a:t>
            </a:r>
            <a:r>
              <a:rPr lang="ru-RU" sz="2200" dirty="0" err="1"/>
              <a:t>витрат</a:t>
            </a:r>
            <a:r>
              <a:rPr lang="ru-RU" sz="2200" dirty="0"/>
              <a:t> на оплату </a:t>
            </a:r>
            <a:r>
              <a:rPr lang="ru-RU" sz="2200" dirty="0" err="1"/>
              <a:t>житлово-комунальних</a:t>
            </a:r>
            <a:r>
              <a:rPr lang="ru-RU" sz="2200" dirty="0"/>
              <a:t> </a:t>
            </a:r>
            <a:r>
              <a:rPr lang="ru-RU" sz="2200" dirty="0" err="1" smtClean="0"/>
              <a:t>послуги</a:t>
            </a:r>
            <a:r>
              <a:rPr lang="ru-RU" sz="2200" dirty="0" smtClean="0"/>
              <a:t>, </a:t>
            </a:r>
            <a:r>
              <a:rPr lang="uk-UA" sz="2200" dirty="0" smtClean="0"/>
              <a:t>підвищення </a:t>
            </a:r>
            <a:r>
              <a:rPr lang="uk-UA" sz="2200" dirty="0"/>
              <a:t>ефективності використання енергії;</a:t>
            </a:r>
          </a:p>
          <a:p>
            <a:pPr marL="0" indent="0">
              <a:buNone/>
            </a:pPr>
            <a:r>
              <a:rPr lang="ru-RU" sz="2200" dirty="0"/>
              <a:t>4) </a:t>
            </a:r>
            <a:r>
              <a:rPr lang="ru-RU" sz="2200" dirty="0" err="1"/>
              <a:t>фінансові</a:t>
            </a:r>
            <a:r>
              <a:rPr lang="ru-RU" sz="2200" dirty="0"/>
              <a:t> </a:t>
            </a:r>
            <a:r>
              <a:rPr lang="ru-RU" sz="2200" dirty="0" err="1"/>
              <a:t>витрати</a:t>
            </a:r>
            <a:r>
              <a:rPr lang="ru-RU" sz="2200" dirty="0"/>
              <a:t>: </a:t>
            </a:r>
            <a:r>
              <a:rPr lang="ru-RU" sz="2200" dirty="0" err="1"/>
              <a:t>проектування</a:t>
            </a:r>
            <a:r>
              <a:rPr lang="ru-RU" sz="2200" dirty="0"/>
              <a:t> та </a:t>
            </a:r>
            <a:r>
              <a:rPr lang="ru-RU" sz="2200" dirty="0" err="1"/>
              <a:t>планування</a:t>
            </a:r>
            <a:r>
              <a:rPr lang="ru-RU" sz="2200" dirty="0"/>
              <a:t>; </a:t>
            </a:r>
            <a:r>
              <a:rPr lang="ru-RU" sz="2200" dirty="0" err="1"/>
              <a:t>матеріали</a:t>
            </a:r>
            <a:r>
              <a:rPr lang="ru-RU" sz="2200" dirty="0"/>
              <a:t>, </a:t>
            </a:r>
            <a:r>
              <a:rPr lang="ru-RU" sz="2200" dirty="0" err="1"/>
              <a:t>обладнання</a:t>
            </a:r>
            <a:r>
              <a:rPr lang="ru-RU" sz="2200" dirty="0"/>
              <a:t> та </a:t>
            </a:r>
            <a:r>
              <a:rPr lang="ru-RU" sz="2200" dirty="0" smtClean="0"/>
              <a:t>монтаж, </a:t>
            </a:r>
            <a:r>
              <a:rPr lang="ru-RU" sz="2200" dirty="0" err="1" smtClean="0"/>
              <a:t>витрати</a:t>
            </a:r>
            <a:r>
              <a:rPr lang="ru-RU" sz="2200" dirty="0" smtClean="0"/>
              <a:t> </a:t>
            </a:r>
            <a:r>
              <a:rPr lang="ru-RU" sz="2200" dirty="0"/>
              <a:t>на </a:t>
            </a:r>
            <a:r>
              <a:rPr lang="ru-RU" sz="2200" dirty="0" err="1"/>
              <a:t>техобслуговування</a:t>
            </a:r>
            <a:r>
              <a:rPr lang="ru-RU" sz="2200" dirty="0"/>
              <a:t>; </a:t>
            </a:r>
            <a:r>
              <a:rPr lang="ru-RU" sz="2200" dirty="0" err="1"/>
              <a:t>аналіз</a:t>
            </a:r>
            <a:r>
              <a:rPr lang="ru-RU" sz="2200" dirty="0"/>
              <a:t> </a:t>
            </a:r>
            <a:r>
              <a:rPr lang="ru-RU" sz="2200" dirty="0" err="1"/>
              <a:t>ефективності</a:t>
            </a:r>
            <a:r>
              <a:rPr lang="ru-RU" sz="2200" dirty="0"/>
              <a:t> </a:t>
            </a:r>
            <a:r>
              <a:rPr lang="ru-RU" sz="2200" dirty="0" err="1"/>
              <a:t>витрат</a:t>
            </a:r>
            <a:r>
              <a:rPr lang="ru-RU" sz="2200" dirty="0"/>
              <a:t>.</a:t>
            </a:r>
            <a:endParaRPr lang="uk-UA" sz="2200" dirty="0"/>
          </a:p>
        </p:txBody>
      </p:sp>
    </p:spTree>
    <p:extLst>
      <p:ext uri="{BB962C8B-B14F-4D97-AF65-F5344CB8AC3E}">
        <p14:creationId xmlns:p14="http://schemas.microsoft.com/office/powerpoint/2010/main" val="889945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0" y="3933056"/>
            <a:ext cx="9143999" cy="936104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sz="1600" dirty="0" err="1" smtClean="0"/>
              <a:t>Лекцію</a:t>
            </a:r>
            <a:r>
              <a:rPr lang="ru-RU" sz="1600" dirty="0" smtClean="0"/>
              <a:t> </a:t>
            </a:r>
            <a:r>
              <a:rPr lang="ru-RU" sz="1600" dirty="0" err="1"/>
              <a:t>підготував</a:t>
            </a:r>
            <a:endParaRPr lang="ru-RU" sz="1600" dirty="0"/>
          </a:p>
          <a:p>
            <a:r>
              <a:rPr lang="ru-RU" sz="1600" dirty="0"/>
              <a:t>кандидат </a:t>
            </a:r>
            <a:r>
              <a:rPr lang="ru-RU" sz="1600" dirty="0" err="1"/>
              <a:t>технічних</a:t>
            </a:r>
            <a:r>
              <a:rPr lang="ru-RU" sz="1600" dirty="0"/>
              <a:t> наук, доцент, докторант, </a:t>
            </a:r>
            <a:r>
              <a:rPr lang="ru-RU" sz="1600" dirty="0" err="1"/>
              <a:t>академік</a:t>
            </a:r>
            <a:r>
              <a:rPr lang="ru-RU" sz="1600" dirty="0"/>
              <a:t> </a:t>
            </a:r>
            <a:r>
              <a:rPr lang="ru-RU" sz="1600" dirty="0" err="1"/>
              <a:t>Європейської</a:t>
            </a:r>
            <a:r>
              <a:rPr lang="ru-RU" sz="1600" dirty="0"/>
              <a:t> </a:t>
            </a:r>
            <a:r>
              <a:rPr lang="ru-RU" sz="1600" dirty="0" err="1"/>
              <a:t>науково-освітньої</a:t>
            </a:r>
            <a:r>
              <a:rPr lang="ru-RU" sz="1600" dirty="0"/>
              <a:t> </a:t>
            </a:r>
            <a:r>
              <a:rPr lang="ru-RU" sz="1600" dirty="0" err="1"/>
              <a:t>академії</a:t>
            </a:r>
            <a:r>
              <a:rPr lang="ru-RU" sz="1600" dirty="0"/>
              <a:t> </a:t>
            </a:r>
            <a:r>
              <a:rPr lang="ru-RU" sz="1600" dirty="0" err="1"/>
              <a:t>Чейлитко</a:t>
            </a:r>
            <a:r>
              <a:rPr lang="ru-RU" sz="1600" dirty="0"/>
              <a:t> </a:t>
            </a:r>
            <a:r>
              <a:rPr lang="ru-RU" sz="1600" dirty="0" err="1"/>
              <a:t>Андрій</a:t>
            </a:r>
            <a:r>
              <a:rPr lang="ru-RU" sz="1600" dirty="0"/>
              <a:t> </a:t>
            </a:r>
            <a:r>
              <a:rPr lang="ru-RU" sz="1600" dirty="0" err="1"/>
              <a:t>Олександрович</a:t>
            </a:r>
            <a:endParaRPr lang="en-US" altLang="ru-RU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67544" y="2852936"/>
            <a:ext cx="8153400" cy="1090414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altLang="ru-RU" dirty="0" err="1" smtClean="0"/>
              <a:t>Дякую</a:t>
            </a:r>
            <a:r>
              <a:rPr lang="ru-RU" altLang="ru-RU" dirty="0" smtClean="0"/>
              <a:t> за </a:t>
            </a:r>
            <a:r>
              <a:rPr lang="ru-RU" altLang="ru-RU" dirty="0" err="1" smtClean="0"/>
              <a:t>увагу</a:t>
            </a:r>
            <a:r>
              <a:rPr lang="ru-RU" altLang="ru-RU" dirty="0" smtClean="0"/>
              <a:t>!</a:t>
            </a:r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3513401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0" y="4005064"/>
            <a:ext cx="9143999" cy="864096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sz="1600" dirty="0"/>
              <a:t>К.т.н., доцент, </a:t>
            </a:r>
            <a:r>
              <a:rPr lang="ru-RU" sz="1600" dirty="0" err="1"/>
              <a:t>докторант,провідний</a:t>
            </a:r>
            <a:r>
              <a:rPr lang="ru-RU" sz="1600" dirty="0"/>
              <a:t> </a:t>
            </a:r>
            <a:r>
              <a:rPr lang="ru-RU" sz="1600" dirty="0" err="1"/>
              <a:t>науковий</a:t>
            </a:r>
            <a:r>
              <a:rPr lang="ru-RU" sz="1600" dirty="0"/>
              <a:t> </a:t>
            </a:r>
            <a:r>
              <a:rPr lang="ru-RU" sz="1600" dirty="0" err="1"/>
              <a:t>співробітник</a:t>
            </a:r>
            <a:r>
              <a:rPr lang="ru-RU" sz="1600" dirty="0"/>
              <a:t>,</a:t>
            </a:r>
          </a:p>
          <a:p>
            <a:r>
              <a:rPr lang="ru-RU" sz="1600" dirty="0"/>
              <a:t> </a:t>
            </a:r>
            <a:r>
              <a:rPr lang="ru-RU" sz="1600" dirty="0" err="1"/>
              <a:t>академік</a:t>
            </a:r>
            <a:r>
              <a:rPr lang="ru-RU" sz="1600" dirty="0"/>
              <a:t> </a:t>
            </a:r>
            <a:r>
              <a:rPr lang="ru-RU" sz="1600" dirty="0" err="1"/>
              <a:t>Європейської</a:t>
            </a:r>
            <a:r>
              <a:rPr lang="ru-RU" sz="1600" dirty="0"/>
              <a:t> </a:t>
            </a:r>
            <a:r>
              <a:rPr lang="ru-RU" sz="1600" dirty="0" err="1"/>
              <a:t>науково-освітньої</a:t>
            </a:r>
            <a:r>
              <a:rPr lang="ru-RU" sz="1600" dirty="0"/>
              <a:t> </a:t>
            </a:r>
            <a:r>
              <a:rPr lang="ru-RU" sz="1600" dirty="0" err="1"/>
              <a:t>академії</a:t>
            </a:r>
            <a:r>
              <a:rPr lang="ru-RU" sz="1600" dirty="0"/>
              <a:t> </a:t>
            </a:r>
          </a:p>
          <a:p>
            <a:r>
              <a:rPr lang="ru-RU" sz="1600" dirty="0"/>
              <a:t>Чейлитко </a:t>
            </a:r>
            <a:r>
              <a:rPr lang="ru-RU" sz="1600" dirty="0" err="1"/>
              <a:t>Андрій</a:t>
            </a:r>
            <a:r>
              <a:rPr lang="ru-RU" sz="1600" dirty="0"/>
              <a:t> </a:t>
            </a:r>
            <a:r>
              <a:rPr lang="ru-RU" sz="1600" dirty="0" err="1"/>
              <a:t>Олександрович</a:t>
            </a:r>
            <a:endParaRPr lang="en-US" altLang="ru-RU" sz="1600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67544" y="2492896"/>
            <a:ext cx="8153400" cy="1450454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altLang="ru-RU" dirty="0" err="1" smtClean="0"/>
              <a:t>Лекція</a:t>
            </a:r>
            <a:r>
              <a:rPr lang="ru-RU" altLang="ru-RU" dirty="0" smtClean="0"/>
              <a:t> 1</a:t>
            </a:r>
            <a:br>
              <a:rPr lang="ru-RU" altLang="ru-RU" dirty="0" smtClean="0"/>
            </a:br>
            <a:r>
              <a:rPr lang="ru-RU" altLang="ru-RU" sz="2800" dirty="0" smtClean="0"/>
              <a:t> </a:t>
            </a:r>
            <a:r>
              <a:rPr lang="uk-UA" sz="2800" dirty="0"/>
              <a:t>ОСНОВНІ ЕТАПИ ЕНЕРГЕТИЧНОГО </a:t>
            </a:r>
            <a:r>
              <a:rPr lang="uk-UA" sz="2800" dirty="0" smtClean="0"/>
              <a:t>АУДИТУ</a:t>
            </a:r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1296203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107504" y="836712"/>
            <a:ext cx="8686800" cy="715962"/>
          </a:xfrm>
        </p:spPr>
        <p:txBody>
          <a:bodyPr/>
          <a:lstStyle/>
          <a:p>
            <a:pPr algn="ctr"/>
            <a:r>
              <a:rPr lang="uk-UA" altLang="ru-RU" sz="3600" dirty="0" smtClean="0"/>
              <a:t>Рекомендована література</a:t>
            </a:r>
            <a:endParaRPr lang="ru-RU" altLang="ru-RU" sz="3600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5536" y="1772816"/>
            <a:ext cx="8424936" cy="4968552"/>
          </a:xfrm>
        </p:spPr>
        <p:txBody>
          <a:bodyPr/>
          <a:lstStyle/>
          <a:p>
            <a:pPr marL="0" indent="0">
              <a:buNone/>
            </a:pPr>
            <a:r>
              <a:rPr lang="uk-UA" sz="1800" dirty="0" smtClean="0">
                <a:solidFill>
                  <a:schemeClr val="bg1"/>
                </a:solidFill>
              </a:rPr>
              <a:t>1.</a:t>
            </a:r>
            <a:r>
              <a:rPr lang="uk-UA" sz="1800" dirty="0"/>
              <a:t> </a:t>
            </a:r>
            <a:r>
              <a:rPr lang="uk-UA" sz="1800" dirty="0" smtClean="0"/>
              <a:t>Ільїн </a:t>
            </a:r>
            <a:r>
              <a:rPr lang="uk-UA" sz="1800" dirty="0"/>
              <a:t>С.В.</a:t>
            </a:r>
            <a:r>
              <a:rPr lang="uk-UA" sz="1800" dirty="0" smtClean="0">
                <a:solidFill>
                  <a:schemeClr val="bg1"/>
                </a:solidFill>
              </a:rPr>
              <a:t> </a:t>
            </a:r>
            <a:r>
              <a:rPr lang="uk-UA" sz="1800" b="1" dirty="0" err="1"/>
              <a:t>Енергоаудит</a:t>
            </a:r>
            <a:r>
              <a:rPr lang="uk-UA" sz="1800" b="1" dirty="0"/>
              <a:t>.</a:t>
            </a:r>
            <a:r>
              <a:rPr lang="uk-UA" sz="1800" dirty="0"/>
              <a:t> Навчально-методичний посібник по курсу: «</a:t>
            </a:r>
            <a:r>
              <a:rPr lang="uk-UA" sz="1800" dirty="0" err="1"/>
              <a:t>Енергоаудит</a:t>
            </a:r>
            <a:r>
              <a:rPr lang="uk-UA" sz="1800" dirty="0"/>
              <a:t>» для слухачів курсів підвищення кваліфікації центру безперервної освіти. /</a:t>
            </a:r>
            <a:r>
              <a:rPr lang="uk-UA" sz="1800" dirty="0" err="1"/>
              <a:t>Укл</a:t>
            </a:r>
            <a:r>
              <a:rPr lang="uk-UA" sz="1800" dirty="0"/>
              <a:t>.:  Ільїн С.В., </a:t>
            </a:r>
            <a:r>
              <a:rPr lang="uk-UA" sz="1800" b="1" dirty="0"/>
              <a:t>Чейлитко</a:t>
            </a:r>
            <a:r>
              <a:rPr lang="uk-UA" sz="1800" dirty="0"/>
              <a:t> А.О., Мних І.М. – Запоріжжя, 2018. –  130  </a:t>
            </a:r>
            <a:r>
              <a:rPr lang="uk-UA" sz="1800" dirty="0" smtClean="0"/>
              <a:t>с.</a:t>
            </a:r>
          </a:p>
          <a:p>
            <a:pPr marL="0" indent="0">
              <a:buNone/>
            </a:pPr>
            <a:r>
              <a:rPr lang="ru-RU" altLang="ru-RU" sz="1800" dirty="0" smtClean="0"/>
              <a:t>2. </a:t>
            </a:r>
            <a:r>
              <a:rPr lang="uk-UA" sz="1800" dirty="0"/>
              <a:t>ДСТУ-Н Б А.2.2  «Настанова з розроблення та складання енергетичного паспорта будинків при новому будівництві та реконструкції</a:t>
            </a:r>
            <a:r>
              <a:rPr lang="uk-UA" sz="1800" dirty="0" smtClean="0"/>
              <a:t>»;</a:t>
            </a:r>
          </a:p>
          <a:p>
            <a:pPr marL="0" indent="0">
              <a:buNone/>
            </a:pPr>
            <a:r>
              <a:rPr lang="ru-RU" altLang="ru-RU" sz="1800" dirty="0" smtClean="0"/>
              <a:t>3. </a:t>
            </a:r>
            <a:r>
              <a:rPr lang="uk-UA" sz="1800" dirty="0"/>
              <a:t>ДСТУ Б А.2.2-12 «Енергетична ефективність будівель. </a:t>
            </a:r>
            <a:r>
              <a:rPr lang="uk-UA" sz="1800" dirty="0" smtClean="0"/>
              <a:t>Метод розрахунку </a:t>
            </a:r>
            <a:r>
              <a:rPr lang="uk-UA" sz="1800" dirty="0"/>
              <a:t>енергоспоживання при опаленні, охолодженні, вентиляції, освітленні та гарячому водопостачанні</a:t>
            </a:r>
            <a:r>
              <a:rPr lang="uk-UA" sz="1800" dirty="0" smtClean="0"/>
              <a:t>»;</a:t>
            </a:r>
          </a:p>
          <a:p>
            <a:pPr marL="0" indent="0">
              <a:buNone/>
            </a:pPr>
            <a:r>
              <a:rPr lang="uk-UA" sz="1800" dirty="0" smtClean="0"/>
              <a:t>4. Наказ № 172 </a:t>
            </a:r>
            <a:r>
              <a:rPr lang="ru-RU" sz="1800" dirty="0" err="1" smtClean="0"/>
              <a:t>Міністерства</a:t>
            </a:r>
            <a:r>
              <a:rPr lang="ru-RU" sz="1800" dirty="0" smtClean="0"/>
              <a:t> </a:t>
            </a:r>
            <a:r>
              <a:rPr lang="ru-RU" sz="1800" dirty="0" err="1" smtClean="0"/>
              <a:t>регіонального</a:t>
            </a:r>
            <a:r>
              <a:rPr lang="ru-RU" sz="1800" dirty="0" smtClean="0"/>
              <a:t> </a:t>
            </a:r>
            <a:r>
              <a:rPr lang="ru-RU" sz="1800" dirty="0" err="1" smtClean="0"/>
              <a:t>розвитку</a:t>
            </a:r>
            <a:r>
              <a:rPr lang="ru-RU" sz="1800" dirty="0" smtClean="0"/>
              <a:t>, </a:t>
            </a:r>
            <a:r>
              <a:rPr lang="ru-RU" sz="1800" dirty="0" err="1" smtClean="0"/>
              <a:t>будівництва</a:t>
            </a:r>
            <a:r>
              <a:rPr lang="ru-RU" sz="1800" dirty="0" smtClean="0"/>
              <a:t> та </a:t>
            </a:r>
            <a:r>
              <a:rPr lang="ru-RU" sz="1800" dirty="0" err="1" smtClean="0"/>
              <a:t>житлово-комунального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господарства</a:t>
            </a:r>
            <a:r>
              <a:rPr lang="ru-RU" sz="1800" dirty="0" smtClean="0"/>
              <a:t> </a:t>
            </a:r>
            <a:r>
              <a:rPr lang="ru-RU" sz="1800" dirty="0" err="1" smtClean="0"/>
              <a:t>україни</a:t>
            </a:r>
            <a:r>
              <a:rPr lang="uk-UA" sz="1800" dirty="0" smtClean="0"/>
              <a:t> «</a:t>
            </a:r>
            <a:r>
              <a:rPr lang="ru-RU" sz="1800" dirty="0" smtClean="0"/>
              <a:t>Про </a:t>
            </a:r>
            <a:r>
              <a:rPr lang="ru-RU" sz="1800" dirty="0" err="1" smtClean="0"/>
              <a:t>затвердження</a:t>
            </a:r>
            <a:r>
              <a:rPr lang="ru-RU" sz="1800" dirty="0" smtClean="0"/>
              <a:t> Порядку </a:t>
            </a:r>
            <a:r>
              <a:rPr lang="ru-RU" sz="1800" dirty="0" err="1" smtClean="0"/>
              <a:t>проведення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сертифікації</a:t>
            </a:r>
            <a:r>
              <a:rPr lang="ru-RU" sz="1800" dirty="0" smtClean="0"/>
              <a:t> </a:t>
            </a:r>
            <a:r>
              <a:rPr lang="ru-RU" sz="1800" dirty="0" err="1" smtClean="0"/>
              <a:t>енергетичної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ефективності</a:t>
            </a:r>
            <a:r>
              <a:rPr lang="ru-RU" sz="1800" dirty="0" smtClean="0"/>
              <a:t> </a:t>
            </a:r>
            <a:r>
              <a:rPr lang="uk-UA" sz="1800" dirty="0" smtClean="0"/>
              <a:t>та форми енергетичного сертифіката»</a:t>
            </a:r>
          </a:p>
          <a:p>
            <a:pPr marL="0" indent="0">
              <a:buNone/>
            </a:pPr>
            <a:r>
              <a:rPr lang="uk-UA" sz="1800" dirty="0" smtClean="0"/>
              <a:t>5. </a:t>
            </a:r>
            <a:r>
              <a:rPr lang="ru-RU" sz="1800" dirty="0"/>
              <a:t>ДСТУ Б </a:t>
            </a:r>
            <a:r>
              <a:rPr lang="ru-RU" sz="1800" dirty="0" smtClean="0"/>
              <a:t>А.2.2-12:2015 ЕНЕРГЕТИЧНА </a:t>
            </a:r>
            <a:r>
              <a:rPr lang="ru-RU" sz="1800" dirty="0"/>
              <a:t>ЕФЕКТИВНІСТЬ БУДІВЕЛЬ. Метод </a:t>
            </a:r>
            <a:r>
              <a:rPr lang="ru-RU" sz="1800" dirty="0" err="1"/>
              <a:t>розрахунку</a:t>
            </a:r>
            <a:r>
              <a:rPr lang="ru-RU" sz="1800" dirty="0"/>
              <a:t> </a:t>
            </a:r>
            <a:r>
              <a:rPr lang="ru-RU" sz="1800" dirty="0" err="1"/>
              <a:t>енергоспоживання</a:t>
            </a:r>
            <a:r>
              <a:rPr lang="ru-RU" sz="1800" dirty="0"/>
              <a:t> при </a:t>
            </a:r>
            <a:r>
              <a:rPr lang="ru-RU" sz="1800" dirty="0" err="1"/>
              <a:t>опаленні</a:t>
            </a:r>
            <a:r>
              <a:rPr lang="ru-RU" sz="1800" dirty="0"/>
              <a:t>, </a:t>
            </a:r>
            <a:r>
              <a:rPr lang="ru-RU" sz="1800" dirty="0" err="1"/>
              <a:t>охолодженні</a:t>
            </a:r>
            <a:r>
              <a:rPr lang="ru-RU" sz="1800" dirty="0"/>
              <a:t>, </a:t>
            </a:r>
            <a:r>
              <a:rPr lang="ru-RU" sz="1800" dirty="0" err="1"/>
              <a:t>вентиляції</a:t>
            </a:r>
            <a:r>
              <a:rPr lang="ru-RU" sz="1800" dirty="0"/>
              <a:t>, </a:t>
            </a:r>
            <a:r>
              <a:rPr lang="ru-RU" sz="1800" dirty="0" err="1"/>
              <a:t>освітленні</a:t>
            </a:r>
            <a:r>
              <a:rPr lang="ru-RU" sz="1800" dirty="0"/>
              <a:t> та </a:t>
            </a:r>
            <a:r>
              <a:rPr lang="ru-RU" sz="1800" dirty="0" err="1"/>
              <a:t>гарячому</a:t>
            </a:r>
            <a:r>
              <a:rPr lang="ru-RU" sz="1800" dirty="0"/>
              <a:t> </a:t>
            </a:r>
            <a:r>
              <a:rPr lang="ru-RU" sz="1800" dirty="0" err="1"/>
              <a:t>водопостачанні</a:t>
            </a:r>
            <a:endParaRPr lang="ru-RU" sz="1800" dirty="0"/>
          </a:p>
          <a:p>
            <a:pPr marL="0" indent="358775" algn="just">
              <a:lnSpc>
                <a:spcPct val="80000"/>
              </a:lnSpc>
              <a:buNone/>
            </a:pPr>
            <a:endParaRPr lang="ru-RU" altLang="ru-RU" sz="1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107504" y="836712"/>
            <a:ext cx="8686800" cy="715962"/>
          </a:xfrm>
        </p:spPr>
        <p:txBody>
          <a:bodyPr/>
          <a:lstStyle/>
          <a:p>
            <a:pPr algn="ctr"/>
            <a:r>
              <a:rPr lang="uk-UA" altLang="ru-RU" sz="3600" dirty="0" smtClean="0"/>
              <a:t>Вступ</a:t>
            </a:r>
            <a:endParaRPr lang="ru-RU" altLang="ru-RU" sz="3600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5536" y="1772816"/>
            <a:ext cx="8424936" cy="4968552"/>
          </a:xfrm>
        </p:spPr>
        <p:txBody>
          <a:bodyPr/>
          <a:lstStyle/>
          <a:p>
            <a:pPr marL="0" indent="0">
              <a:buNone/>
            </a:pPr>
            <a:r>
              <a:rPr lang="uk-UA" sz="1800" dirty="0" err="1"/>
              <a:t>Енергоаудит</a:t>
            </a:r>
            <a:r>
              <a:rPr lang="uk-UA" sz="1800" dirty="0"/>
              <a:t> (енергетичний аудит) – добровільне енергетичне обстеження, що проводиться за ініціативою споживача паливно-енергетичних </a:t>
            </a:r>
            <a:r>
              <a:rPr lang="uk-UA" sz="1800" dirty="0" smtClean="0"/>
              <a:t>ресурсів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r>
              <a:rPr lang="uk-UA" sz="1800" dirty="0"/>
              <a:t>Енергетичне обстеження – </a:t>
            </a:r>
            <a:r>
              <a:rPr lang="uk-UA" sz="1800" dirty="0" err="1"/>
              <a:t>обстеження</a:t>
            </a:r>
            <a:r>
              <a:rPr lang="uk-UA" sz="1800" dirty="0"/>
              <a:t> споживачів паливно-енергетичних ресурсів з метою встановлення ефективності використання ними </a:t>
            </a:r>
            <a:r>
              <a:rPr lang="uk-UA" sz="1800" dirty="0" smtClean="0"/>
              <a:t>даних </a:t>
            </a:r>
            <a:r>
              <a:rPr lang="uk-UA" sz="1800" dirty="0"/>
              <a:t>ресурсів і вироблення економічно обґрунтованих заходів по зниженню </a:t>
            </a:r>
            <a:r>
              <a:rPr lang="uk-UA" sz="1800" dirty="0" smtClean="0"/>
              <a:t> їх витрат.</a:t>
            </a:r>
          </a:p>
          <a:p>
            <a:pPr marL="0" indent="0">
              <a:buNone/>
            </a:pPr>
            <a:endParaRPr lang="uk-UA" sz="1800" dirty="0"/>
          </a:p>
          <a:p>
            <a:pPr marL="0" indent="0">
              <a:buNone/>
            </a:pPr>
            <a:r>
              <a:rPr lang="uk-UA" sz="1800" dirty="0"/>
              <a:t>Метою проведення </a:t>
            </a:r>
            <a:r>
              <a:rPr lang="uk-UA" sz="1800" dirty="0" err="1"/>
              <a:t>енергоаудиту</a:t>
            </a:r>
            <a:r>
              <a:rPr lang="uk-UA" sz="1800" dirty="0"/>
              <a:t> є визначення способів підвищення енергоефективності підприємства, будівлі, тепломережі чи водоканалу.</a:t>
            </a:r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1935352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251520" y="836712"/>
            <a:ext cx="8686800" cy="715962"/>
          </a:xfrm>
        </p:spPr>
        <p:txBody>
          <a:bodyPr/>
          <a:lstStyle/>
          <a:p>
            <a:pPr algn="ctr"/>
            <a:r>
              <a:rPr lang="uk-UA" sz="2800" dirty="0"/>
              <a:t>ОСНОВНІ ЕТАПИ ЕНЕРГЕТИЧНОГО АУДИТУ</a:t>
            </a: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335921431"/>
              </p:ext>
            </p:extLst>
          </p:nvPr>
        </p:nvGraphicFramePr>
        <p:xfrm>
          <a:off x="251520" y="2060848"/>
          <a:ext cx="878497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23129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107504" y="836712"/>
            <a:ext cx="8686800" cy="864096"/>
          </a:xfrm>
        </p:spPr>
        <p:txBody>
          <a:bodyPr/>
          <a:lstStyle/>
          <a:p>
            <a:pPr lvl="0" algn="ctr"/>
            <a:r>
              <a:rPr lang="uk-UA" sz="3200" dirty="0">
                <a:solidFill>
                  <a:srgbClr val="FF0000"/>
                </a:solidFill>
              </a:rPr>
              <a:t>I </a:t>
            </a:r>
            <a:r>
              <a:rPr lang="uk-UA" sz="3200" dirty="0" smtClean="0">
                <a:solidFill>
                  <a:srgbClr val="FF0000"/>
                </a:solidFill>
              </a:rPr>
              <a:t>етап. </a:t>
            </a:r>
            <a:r>
              <a:rPr lang="uk-UA" sz="3200" dirty="0" smtClean="0"/>
              <a:t>Одержання </a:t>
            </a:r>
            <a:r>
              <a:rPr lang="uk-UA" sz="3200" dirty="0"/>
              <a:t>інформації про об’єкт </a:t>
            </a:r>
            <a:r>
              <a:rPr lang="uk-UA" sz="3200" dirty="0" err="1"/>
              <a:t>енергоаудиту</a:t>
            </a:r>
            <a:endParaRPr lang="uk-UA" sz="3200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5536" y="1988840"/>
            <a:ext cx="8568952" cy="4752528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uk-UA" sz="1800" b="1" dirty="0" smtClean="0"/>
              <a:t>Збір </a:t>
            </a:r>
            <a:r>
              <a:rPr lang="uk-UA" sz="1800" b="1" dirty="0"/>
              <a:t>первинних даних про витрати палива, води й </a:t>
            </a:r>
            <a:r>
              <a:rPr lang="uk-UA" sz="1800" b="1" dirty="0" err="1" smtClean="0"/>
              <a:t>ел.енергії</a:t>
            </a:r>
            <a:r>
              <a:rPr lang="uk-UA" sz="1800" b="1" dirty="0" smtClean="0"/>
              <a:t> </a:t>
            </a:r>
            <a:r>
              <a:rPr lang="uk-UA" sz="1800" b="1" dirty="0"/>
              <a:t>за попередній і поточний роки</a:t>
            </a:r>
            <a:r>
              <a:rPr lang="uk-UA" sz="1600" b="1" dirty="0"/>
              <a:t>. </a:t>
            </a:r>
            <a:r>
              <a:rPr lang="uk-UA" sz="1600" b="1" dirty="0" smtClean="0"/>
              <a:t> </a:t>
            </a:r>
            <a:r>
              <a:rPr lang="uk-UA" sz="1600" dirty="0" smtClean="0"/>
              <a:t>Це дає можливість судити про напрямки у використанні палива й енергії, визначити тенденції у використанні паливно-енергетичних ресурсів, що є базою для визначення техніко-економічних показників об’єкту в цілому.</a:t>
            </a:r>
          </a:p>
          <a:p>
            <a:pPr>
              <a:buFont typeface="+mj-lt"/>
              <a:buAutoNum type="arabicPeriod"/>
            </a:pPr>
            <a:r>
              <a:rPr lang="uk-UA" sz="1800" b="1" dirty="0" smtClean="0"/>
              <a:t>Аналіз структури енергоспоживання. </a:t>
            </a:r>
            <a:r>
              <a:rPr lang="uk-UA" sz="1600" dirty="0" smtClean="0"/>
              <a:t>Це дозволяє визначити структуру </a:t>
            </a:r>
            <a:r>
              <a:rPr lang="uk-UA" sz="1600" dirty="0" err="1" smtClean="0"/>
              <a:t>енерговикористання</a:t>
            </a:r>
            <a:r>
              <a:rPr lang="uk-UA" sz="1600" dirty="0" smtClean="0"/>
              <a:t> на об’єкті. Аналіз структури дозволяє сформулювати стратегію </a:t>
            </a:r>
            <a:r>
              <a:rPr lang="uk-UA" sz="1600" dirty="0" err="1" smtClean="0"/>
              <a:t>енерговикористання</a:t>
            </a:r>
            <a:r>
              <a:rPr lang="uk-UA" sz="1600" dirty="0" smtClean="0"/>
              <a:t> на перспективу. </a:t>
            </a:r>
            <a:endParaRPr lang="uk-UA" sz="1800" dirty="0" smtClean="0"/>
          </a:p>
          <a:p>
            <a:pPr>
              <a:buFont typeface="+mj-lt"/>
              <a:buAutoNum type="arabicPeriod"/>
            </a:pPr>
            <a:r>
              <a:rPr lang="uk-UA" sz="1800" b="1" dirty="0" smtClean="0"/>
              <a:t>Аналіз структури витрат на енергію.  </a:t>
            </a:r>
            <a:r>
              <a:rPr lang="uk-UA" sz="1600" dirty="0" smtClean="0"/>
              <a:t>Аналіз частки витрат різних видів енергії в загальних витратах дозволяє намітити попередній напрямок енергетичного аудиту, звернувши увагу на види енергії з найбільшою часткою витрат. </a:t>
            </a:r>
          </a:p>
          <a:p>
            <a:pPr>
              <a:buFont typeface="+mj-lt"/>
              <a:buAutoNum type="arabicPeriod"/>
            </a:pPr>
            <a:r>
              <a:rPr lang="uk-UA" sz="1800" b="1" dirty="0" smtClean="0"/>
              <a:t>Визначення </a:t>
            </a:r>
            <a:r>
              <a:rPr lang="uk-UA" sz="1800" b="1" dirty="0"/>
              <a:t>витрати енергоносіїв на одиницю продукції, що випускається підприємством та окремими підрозділами. </a:t>
            </a:r>
            <a:r>
              <a:rPr lang="uk-UA" sz="1600" dirty="0"/>
              <a:t>Це дозволяє оцінити питому витрату енергії основного й допоміжного виробництв на одиницю продукції, що випускається, у порівнянні з аналогічними передовими виробництвами, дозволяє оцінити частку вартості енергоносіїв у собівартості продукції. </a:t>
            </a:r>
          </a:p>
        </p:txBody>
      </p:sp>
    </p:spTree>
    <p:extLst>
      <p:ext uri="{BB962C8B-B14F-4D97-AF65-F5344CB8AC3E}">
        <p14:creationId xmlns:p14="http://schemas.microsoft.com/office/powerpoint/2010/main" val="623129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548680"/>
            <a:ext cx="9144000" cy="1296144"/>
          </a:xfrm>
        </p:spPr>
        <p:txBody>
          <a:bodyPr/>
          <a:lstStyle/>
          <a:p>
            <a:pPr lvl="0" algn="ctr"/>
            <a:r>
              <a:rPr lang="uk-UA" sz="2800" dirty="0">
                <a:solidFill>
                  <a:srgbClr val="FF0000"/>
                </a:solidFill>
              </a:rPr>
              <a:t>II етап</a:t>
            </a:r>
            <a:r>
              <a:rPr lang="uk-UA" sz="2800" dirty="0" smtClean="0">
                <a:solidFill>
                  <a:srgbClr val="FF0000"/>
                </a:solidFill>
              </a:rPr>
              <a:t>. </a:t>
            </a:r>
            <a:r>
              <a:rPr lang="uk-UA" sz="2800" dirty="0"/>
              <a:t>Вивчення паливно-енергетичних потоків на об’єкті в цілому та в окремих підрозділах. 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79512" y="1772816"/>
            <a:ext cx="8856984" cy="4968552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uk-UA" sz="1800" b="1" dirty="0" smtClean="0"/>
              <a:t>Вивчення </a:t>
            </a:r>
            <a:r>
              <a:rPr lang="uk-UA" sz="1800" b="1" dirty="0"/>
              <a:t>технологічної схеми основного виробництва.  </a:t>
            </a:r>
            <a:r>
              <a:rPr lang="uk-UA" sz="1800" dirty="0"/>
              <a:t>До складу схеми входить послідовність окремих технологічних </a:t>
            </a:r>
            <a:r>
              <a:rPr lang="uk-UA" sz="1800" dirty="0" smtClean="0"/>
              <a:t>операцій. </a:t>
            </a:r>
            <a:r>
              <a:rPr lang="uk-UA" sz="1800" dirty="0"/>
              <a:t>Схема необхідна для подальшого обліку енергії та оцінки правильності прийнятих технологічних операцій. </a:t>
            </a:r>
          </a:p>
          <a:p>
            <a:pPr>
              <a:buFont typeface="+mj-lt"/>
              <a:buAutoNum type="arabicPeriod"/>
            </a:pPr>
            <a:r>
              <a:rPr lang="uk-UA" sz="1800" b="1" dirty="0" smtClean="0"/>
              <a:t>Складання </a:t>
            </a:r>
            <a:r>
              <a:rPr lang="uk-UA" sz="1800" b="1" dirty="0"/>
              <a:t>схеми споживання енергетичних ресурсів об’єктом.  </a:t>
            </a:r>
            <a:r>
              <a:rPr lang="uk-UA" sz="1800" dirty="0"/>
              <a:t>На технологічну схему наносяться місця споживання й передачі </a:t>
            </a:r>
            <a:r>
              <a:rPr lang="uk-UA" sz="1800" dirty="0" err="1"/>
              <a:t>паливно-</a:t>
            </a:r>
            <a:r>
              <a:rPr lang="uk-UA" sz="1800" dirty="0"/>
              <a:t> енергетичних ресурсів. </a:t>
            </a:r>
          </a:p>
          <a:p>
            <a:pPr>
              <a:buFont typeface="+mj-lt"/>
              <a:buAutoNum type="arabicPeriod"/>
            </a:pPr>
            <a:r>
              <a:rPr lang="uk-UA" sz="1800" b="1" dirty="0" smtClean="0"/>
              <a:t>Складання </a:t>
            </a:r>
            <a:r>
              <a:rPr lang="uk-UA" sz="1800" b="1" dirty="0"/>
              <a:t>карти використання енергетичних ресурсів. </a:t>
            </a:r>
            <a:r>
              <a:rPr lang="uk-UA" sz="1800" dirty="0"/>
              <a:t>Карта використання енергетичних ресурсів являє собою нанесений на план об’єкта у відповідному масштабі рівень споживання різних видів енергії окремими підрозділами. Це дозволяє оцінити транспортні потоки різних видів енергії й визначити найбільш енергоємні підрозділи. </a:t>
            </a:r>
          </a:p>
          <a:p>
            <a:pPr>
              <a:buFont typeface="+mj-lt"/>
              <a:buAutoNum type="arabicPeriod"/>
            </a:pPr>
            <a:r>
              <a:rPr lang="uk-UA" sz="1800" b="1" dirty="0" smtClean="0"/>
              <a:t>Складання </a:t>
            </a:r>
            <a:r>
              <a:rPr lang="uk-UA" sz="1800" b="1" dirty="0"/>
              <a:t>балансу підприємства з окремих видів енергоресурсів.</a:t>
            </a:r>
            <a:r>
              <a:rPr lang="uk-UA" sz="1800" dirty="0"/>
              <a:t> Баланс з окремих енергоресурсів об’єкту дозволяє в цілому оцінити ефективність використання різних енергоносіїв, звернути увагу на окремі споживачі енергії для поглибленого їх дослідження. </a:t>
            </a:r>
          </a:p>
        </p:txBody>
      </p:sp>
    </p:spTree>
    <p:extLst>
      <p:ext uri="{BB962C8B-B14F-4D97-AF65-F5344CB8AC3E}">
        <p14:creationId xmlns:p14="http://schemas.microsoft.com/office/powerpoint/2010/main" val="953133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548680"/>
            <a:ext cx="9144000" cy="1296144"/>
          </a:xfrm>
        </p:spPr>
        <p:txBody>
          <a:bodyPr/>
          <a:lstStyle/>
          <a:p>
            <a:pPr lvl="0" algn="ctr"/>
            <a:r>
              <a:rPr lang="uk-UA" sz="2800" dirty="0">
                <a:solidFill>
                  <a:srgbClr val="FF0000"/>
                </a:solidFill>
              </a:rPr>
              <a:t>II етап</a:t>
            </a:r>
            <a:r>
              <a:rPr lang="uk-UA" sz="2800" dirty="0" smtClean="0">
                <a:solidFill>
                  <a:srgbClr val="FF0000"/>
                </a:solidFill>
              </a:rPr>
              <a:t>. </a:t>
            </a:r>
            <a:r>
              <a:rPr lang="uk-UA" sz="2800" dirty="0"/>
              <a:t>Вивчення паливно-енергетичних потоків на об’єкті в цілому та в окремих підрозділах. 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79512" y="1772816"/>
            <a:ext cx="8856984" cy="4968552"/>
          </a:xfrm>
        </p:spPr>
        <p:txBody>
          <a:bodyPr/>
          <a:lstStyle/>
          <a:p>
            <a:pPr>
              <a:buFont typeface="+mj-lt"/>
              <a:buAutoNum type="arabicPeriod" startAt="5"/>
            </a:pPr>
            <a:r>
              <a:rPr lang="uk-UA" sz="1800" b="1" dirty="0" smtClean="0"/>
              <a:t>Складання </a:t>
            </a:r>
            <a:r>
              <a:rPr lang="uk-UA" sz="1800" b="1" dirty="0"/>
              <a:t>паливно-енергетичного балансу підприємства. </a:t>
            </a:r>
            <a:r>
              <a:rPr lang="uk-UA" sz="1800" dirty="0"/>
              <a:t>Паливно-енергетичний баланс об’єкту є основою для оцінки правильності вибору енергоносіїв та прогнозної оцінки їх споживання. </a:t>
            </a:r>
          </a:p>
          <a:p>
            <a:pPr>
              <a:buFont typeface="+mj-lt"/>
              <a:buAutoNum type="arabicPeriod" startAt="5"/>
            </a:pPr>
            <a:r>
              <a:rPr lang="uk-UA" sz="1800" b="1" dirty="0" smtClean="0"/>
              <a:t>Виявлення </a:t>
            </a:r>
            <a:r>
              <a:rPr lang="uk-UA" sz="1800" b="1" dirty="0" err="1"/>
              <a:t>найенергоємніших</a:t>
            </a:r>
            <a:r>
              <a:rPr lang="uk-UA" sz="1800" b="1" dirty="0"/>
              <a:t> споживачів і збирання даних по них. </a:t>
            </a:r>
            <a:r>
              <a:rPr lang="uk-UA" sz="1800" dirty="0"/>
              <a:t>Визначення </a:t>
            </a:r>
            <a:r>
              <a:rPr lang="uk-UA" sz="1800" dirty="0" err="1"/>
              <a:t>найенергоємніших</a:t>
            </a:r>
            <a:r>
              <a:rPr lang="uk-UA" sz="1800" dirty="0"/>
              <a:t> споживачів об’єкту, для яких встановлюються вихідні дані каталожного характеру, схеми </a:t>
            </a:r>
            <a:r>
              <a:rPr lang="uk-UA" sz="1800" dirty="0" err="1"/>
              <a:t>енерговикористання</a:t>
            </a:r>
            <a:r>
              <a:rPr lang="uk-UA" sz="1800" dirty="0"/>
              <a:t>, а також визначаються за допомогою відповідних вимірювань режимні параметри їх роботи для подальшої оцінки ефективності використання енергоносіїв. </a:t>
            </a:r>
          </a:p>
          <a:p>
            <a:pPr>
              <a:buFont typeface="+mj-lt"/>
              <a:buAutoNum type="arabicPeriod" startAt="5"/>
            </a:pPr>
            <a:r>
              <a:rPr lang="uk-UA" sz="1800" b="1" dirty="0" smtClean="0"/>
              <a:t>Визначення </a:t>
            </a:r>
            <a:r>
              <a:rPr lang="uk-UA" sz="1800" b="1" dirty="0"/>
              <a:t>питомих норм споживання енергії окремими споживачами. </a:t>
            </a:r>
            <a:r>
              <a:rPr lang="uk-UA" sz="1800" dirty="0"/>
              <a:t>Питомі норми споживання енергії окремими споживачами і об’єкту в цілому дають можливість порівняння з аналогічними нормами високопродуктивних виробництв, а також виявити окремих споживачів з низькими нормами для подальшого обстеження. </a:t>
            </a:r>
          </a:p>
          <a:p>
            <a:pPr>
              <a:buFont typeface="+mj-lt"/>
              <a:buAutoNum type="arabicPeriod" startAt="5"/>
            </a:pPr>
            <a:r>
              <a:rPr lang="uk-UA" sz="1800" b="1" dirty="0" smtClean="0"/>
              <a:t>Складання </a:t>
            </a:r>
            <a:r>
              <a:rPr lang="uk-UA" sz="1800" b="1" dirty="0"/>
              <a:t>енергетичного балансу для окремих енергоємних споживачів. </a:t>
            </a:r>
            <a:r>
              <a:rPr lang="uk-UA" sz="1800" dirty="0"/>
              <a:t>Енергетичний баланс окремих енергоємних споживачів дозволяє оцінити ефективність використання різних видів енергії, виявити ділянки її нераціонального використання, намітити шляхи економії. </a:t>
            </a:r>
          </a:p>
          <a:p>
            <a:pPr marL="0" indent="358775" algn="just">
              <a:lnSpc>
                <a:spcPct val="80000"/>
              </a:lnSpc>
              <a:buNone/>
            </a:pPr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563280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107504" y="836712"/>
            <a:ext cx="8686800" cy="864096"/>
          </a:xfrm>
        </p:spPr>
        <p:txBody>
          <a:bodyPr/>
          <a:lstStyle/>
          <a:p>
            <a:pPr algn="ctr"/>
            <a:r>
              <a:rPr lang="uk-UA" sz="3200" dirty="0">
                <a:solidFill>
                  <a:srgbClr val="FF0000"/>
                </a:solidFill>
              </a:rPr>
              <a:t>ІІІ етап. </a:t>
            </a:r>
            <a:r>
              <a:rPr lang="uk-UA" sz="3200" dirty="0"/>
              <a:t>Аналіз ефективності використання паливно-енергетичних ресурсів об’єктом. 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95536" y="1772816"/>
            <a:ext cx="8424936" cy="4968552"/>
          </a:xfrm>
        </p:spPr>
        <p:txBody>
          <a:bodyPr/>
          <a:lstStyle/>
          <a:p>
            <a:pPr algn="just">
              <a:buFont typeface="+mj-lt"/>
              <a:buAutoNum type="arabicPeriod"/>
            </a:pPr>
            <a:r>
              <a:rPr lang="uk-UA" sz="1800" dirty="0" smtClean="0"/>
              <a:t> </a:t>
            </a:r>
            <a:r>
              <a:rPr lang="uk-UA" sz="1800" b="1" dirty="0"/>
              <a:t>Аналіз ефективності використання окремих технологічних процесів. </a:t>
            </a:r>
            <a:r>
              <a:rPr lang="uk-UA" sz="1800" dirty="0"/>
              <a:t>На підставі аналізу роблять висновок про правильність прийнятих в умовах діючого об’єкту окремих технологічних рішень або про заміну деяких з них на прогресивні, при цьому визначаються витрати на зміну технології та обґрунтовується висновок про доцільність інвестицій. </a:t>
            </a:r>
          </a:p>
          <a:p>
            <a:pPr algn="just">
              <a:buFont typeface="+mj-lt"/>
              <a:buAutoNum type="arabicPeriod"/>
            </a:pPr>
            <a:r>
              <a:rPr lang="uk-UA" sz="1800" b="1" dirty="0" smtClean="0"/>
              <a:t>Аналіз </a:t>
            </a:r>
            <a:r>
              <a:rPr lang="uk-UA" sz="1800" b="1" dirty="0"/>
              <a:t>ефективності використання паливно-енергетичних ресурсів підрозділами об’єкту. </a:t>
            </a:r>
            <a:r>
              <a:rPr lang="uk-UA" sz="1800" dirty="0"/>
              <a:t>На підставі аналізу робиться висновок про доцільність використання того або іншого енергоносія на різних рівнях технологічного процесу в підрозділах об’єкту. У випадку заміни енергоносія наводиться відповідне </a:t>
            </a:r>
            <a:r>
              <a:rPr lang="uk-UA" sz="1800" dirty="0" err="1"/>
              <a:t>техніко-</a:t>
            </a:r>
            <a:r>
              <a:rPr lang="uk-UA" sz="1800" dirty="0"/>
              <a:t> економічне обґрунтування. Особлива увага повинна бути приділена питанням транспортування енергоносіїв в умовах об’єкту. Це стосується в першу чергу мережі теплопостачання й пневматичної мережі. Також повинна бути приділена увага специфічним питанням, наприклад, обґрунтування використовування того або іншого тарифу на електроенергію в умовах об’єкту</a:t>
            </a:r>
            <a:r>
              <a:rPr lang="uk-UA" sz="1800" dirty="0" smtClean="0"/>
              <a:t>.</a:t>
            </a: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953133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powerpoint-template-24 16">
      <a:dk1>
        <a:srgbClr val="4D4D4D"/>
      </a:dk1>
      <a:lt1>
        <a:srgbClr val="FFFFFF"/>
      </a:lt1>
      <a:dk2>
        <a:srgbClr val="4D4D4D"/>
      </a:dk2>
      <a:lt2>
        <a:srgbClr val="285E80"/>
      </a:lt2>
      <a:accent1>
        <a:srgbClr val="3E7A98"/>
      </a:accent1>
      <a:accent2>
        <a:srgbClr val="5A91AC"/>
      </a:accent2>
      <a:accent3>
        <a:srgbClr val="FFFFFF"/>
      </a:accent3>
      <a:accent4>
        <a:srgbClr val="404040"/>
      </a:accent4>
      <a:accent5>
        <a:srgbClr val="AFBECA"/>
      </a:accent5>
      <a:accent6>
        <a:srgbClr val="51839B"/>
      </a:accent6>
      <a:hlink>
        <a:srgbClr val="6C9FB8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116DE4"/>
        </a:lt2>
        <a:accent1>
          <a:srgbClr val="235CAF"/>
        </a:accent1>
        <a:accent2>
          <a:srgbClr val="54A1EE"/>
        </a:accent2>
        <a:accent3>
          <a:srgbClr val="FFFFFF"/>
        </a:accent3>
        <a:accent4>
          <a:srgbClr val="404040"/>
        </a:accent4>
        <a:accent5>
          <a:srgbClr val="ACB5D4"/>
        </a:accent5>
        <a:accent6>
          <a:srgbClr val="4B91D8"/>
        </a:accent6>
        <a:hlink>
          <a:srgbClr val="1391E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246DD8"/>
        </a:lt2>
        <a:accent1>
          <a:srgbClr val="2FC5F1"/>
        </a:accent1>
        <a:accent2>
          <a:srgbClr val="218DEB"/>
        </a:accent2>
        <a:accent3>
          <a:srgbClr val="FFFFFF"/>
        </a:accent3>
        <a:accent4>
          <a:srgbClr val="404040"/>
        </a:accent4>
        <a:accent5>
          <a:srgbClr val="ADDFF7"/>
        </a:accent5>
        <a:accent6>
          <a:srgbClr val="1D7FD5"/>
        </a:accent6>
        <a:hlink>
          <a:srgbClr val="39A1EB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4377BA"/>
        </a:lt2>
        <a:accent1>
          <a:srgbClr val="5793D1"/>
        </a:accent1>
        <a:accent2>
          <a:srgbClr val="5FA2DB"/>
        </a:accent2>
        <a:accent3>
          <a:srgbClr val="FFFFFF"/>
        </a:accent3>
        <a:accent4>
          <a:srgbClr val="404040"/>
        </a:accent4>
        <a:accent5>
          <a:srgbClr val="B4C8E5"/>
        </a:accent5>
        <a:accent6>
          <a:srgbClr val="5592C6"/>
        </a:accent6>
        <a:hlink>
          <a:srgbClr val="68AEE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0067B5"/>
        </a:lt2>
        <a:accent1>
          <a:srgbClr val="1881BF"/>
        </a:accent1>
        <a:accent2>
          <a:srgbClr val="39B0DA"/>
        </a:accent2>
        <a:accent3>
          <a:srgbClr val="FFFFFF"/>
        </a:accent3>
        <a:accent4>
          <a:srgbClr val="404040"/>
        </a:accent4>
        <a:accent5>
          <a:srgbClr val="ABC1DC"/>
        </a:accent5>
        <a:accent6>
          <a:srgbClr val="339FC5"/>
        </a:accent6>
        <a:hlink>
          <a:srgbClr val="40B0DB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026788"/>
        </a:lt2>
        <a:accent1>
          <a:srgbClr val="0089B3"/>
        </a:accent1>
        <a:accent2>
          <a:srgbClr val="01A2CE"/>
        </a:accent2>
        <a:accent3>
          <a:srgbClr val="FFFFFF"/>
        </a:accent3>
        <a:accent4>
          <a:srgbClr val="404040"/>
        </a:accent4>
        <a:accent5>
          <a:srgbClr val="AAC4D6"/>
        </a:accent5>
        <a:accent6>
          <a:srgbClr val="0192BA"/>
        </a:accent6>
        <a:hlink>
          <a:srgbClr val="01B3D8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036CB7"/>
        </a:lt2>
        <a:accent1>
          <a:srgbClr val="1878BD"/>
        </a:accent1>
        <a:accent2>
          <a:srgbClr val="3E8EC8"/>
        </a:accent2>
        <a:accent3>
          <a:srgbClr val="FFFFFF"/>
        </a:accent3>
        <a:accent4>
          <a:srgbClr val="404040"/>
        </a:accent4>
        <a:accent5>
          <a:srgbClr val="ABBEDB"/>
        </a:accent5>
        <a:accent6>
          <a:srgbClr val="3780B5"/>
        </a:accent6>
        <a:hlink>
          <a:srgbClr val="559CCE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036CB7"/>
        </a:lt2>
        <a:accent1>
          <a:srgbClr val="1878BD"/>
        </a:accent1>
        <a:accent2>
          <a:srgbClr val="3E8EC8"/>
        </a:accent2>
        <a:accent3>
          <a:srgbClr val="FFFFFF"/>
        </a:accent3>
        <a:accent4>
          <a:srgbClr val="404040"/>
        </a:accent4>
        <a:accent5>
          <a:srgbClr val="ABBEDB"/>
        </a:accent5>
        <a:accent6>
          <a:srgbClr val="3780B5"/>
        </a:accent6>
        <a:hlink>
          <a:srgbClr val="006AB6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0045A3"/>
        </a:lt2>
        <a:accent1>
          <a:srgbClr val="005AB6"/>
        </a:accent1>
        <a:accent2>
          <a:srgbClr val="0073CF"/>
        </a:accent2>
        <a:accent3>
          <a:srgbClr val="FFFFFF"/>
        </a:accent3>
        <a:accent4>
          <a:srgbClr val="404040"/>
        </a:accent4>
        <a:accent5>
          <a:srgbClr val="AAB5D7"/>
        </a:accent5>
        <a:accent6>
          <a:srgbClr val="0068BB"/>
        </a:accent6>
        <a:hlink>
          <a:srgbClr val="0084D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205EDC"/>
        </a:lt2>
        <a:accent1>
          <a:srgbClr val="3488E9"/>
        </a:accent1>
        <a:accent2>
          <a:srgbClr val="50B3F5"/>
        </a:accent2>
        <a:accent3>
          <a:srgbClr val="FFFFFF"/>
        </a:accent3>
        <a:accent4>
          <a:srgbClr val="404040"/>
        </a:accent4>
        <a:accent5>
          <a:srgbClr val="AEC3F2"/>
        </a:accent5>
        <a:accent6>
          <a:srgbClr val="48A2DE"/>
        </a:accent6>
        <a:hlink>
          <a:srgbClr val="65D4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0045A3"/>
        </a:lt2>
        <a:accent1>
          <a:srgbClr val="005AB6"/>
        </a:accent1>
        <a:accent2>
          <a:srgbClr val="0073CF"/>
        </a:accent2>
        <a:accent3>
          <a:srgbClr val="FFFFFF"/>
        </a:accent3>
        <a:accent4>
          <a:srgbClr val="404040"/>
        </a:accent4>
        <a:accent5>
          <a:srgbClr val="AAB5D7"/>
        </a:accent5>
        <a:accent6>
          <a:srgbClr val="0068BB"/>
        </a:accent6>
        <a:hlink>
          <a:srgbClr val="EE0808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0045A3"/>
        </a:lt2>
        <a:accent1>
          <a:srgbClr val="005AB6"/>
        </a:accent1>
        <a:accent2>
          <a:srgbClr val="0073CF"/>
        </a:accent2>
        <a:accent3>
          <a:srgbClr val="FFFFFF"/>
        </a:accent3>
        <a:accent4>
          <a:srgbClr val="404040"/>
        </a:accent4>
        <a:accent5>
          <a:srgbClr val="AAB5D7"/>
        </a:accent5>
        <a:accent6>
          <a:srgbClr val="0068BB"/>
        </a:accent6>
        <a:hlink>
          <a:srgbClr val="F3B21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4D4D4D"/>
        </a:dk1>
        <a:lt1>
          <a:srgbClr val="FFFFFF"/>
        </a:lt1>
        <a:dk2>
          <a:srgbClr val="4D4D4D"/>
        </a:dk2>
        <a:lt2>
          <a:srgbClr val="0045A3"/>
        </a:lt2>
        <a:accent1>
          <a:srgbClr val="005AB6"/>
        </a:accent1>
        <a:accent2>
          <a:srgbClr val="0073CF"/>
        </a:accent2>
        <a:accent3>
          <a:srgbClr val="FFFFFF"/>
        </a:accent3>
        <a:accent4>
          <a:srgbClr val="404040"/>
        </a:accent4>
        <a:accent5>
          <a:srgbClr val="AAB5D7"/>
        </a:accent5>
        <a:accent6>
          <a:srgbClr val="0068BB"/>
        </a:accent6>
        <a:hlink>
          <a:srgbClr val="109B0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4D4D4D"/>
        </a:dk1>
        <a:lt1>
          <a:srgbClr val="FFFFFF"/>
        </a:lt1>
        <a:dk2>
          <a:srgbClr val="4D4D4D"/>
        </a:dk2>
        <a:lt2>
          <a:srgbClr val="025A9C"/>
        </a:lt2>
        <a:accent1>
          <a:srgbClr val="166FB2"/>
        </a:accent1>
        <a:accent2>
          <a:srgbClr val="3580B9"/>
        </a:accent2>
        <a:accent3>
          <a:srgbClr val="FFFFFF"/>
        </a:accent3>
        <a:accent4>
          <a:srgbClr val="404040"/>
        </a:accent4>
        <a:accent5>
          <a:srgbClr val="ABBBD5"/>
        </a:accent5>
        <a:accent6>
          <a:srgbClr val="2F73A7"/>
        </a:accent6>
        <a:hlink>
          <a:srgbClr val="559CCE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4D4D4D"/>
        </a:dk1>
        <a:lt1>
          <a:srgbClr val="FFFFFF"/>
        </a:lt1>
        <a:dk2>
          <a:srgbClr val="4D4D4D"/>
        </a:dk2>
        <a:lt2>
          <a:srgbClr val="285E80"/>
        </a:lt2>
        <a:accent1>
          <a:srgbClr val="3E7A98"/>
        </a:accent1>
        <a:accent2>
          <a:srgbClr val="5A91AC"/>
        </a:accent2>
        <a:accent3>
          <a:srgbClr val="FFFFFF"/>
        </a:accent3>
        <a:accent4>
          <a:srgbClr val="404040"/>
        </a:accent4>
        <a:accent5>
          <a:srgbClr val="AFBECA"/>
        </a:accent5>
        <a:accent6>
          <a:srgbClr val="51839B"/>
        </a:accent6>
        <a:hlink>
          <a:srgbClr val="6C9FB8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3300</TotalTime>
  <Words>1754</Words>
  <Application>Microsoft Office PowerPoint</Application>
  <PresentationFormat>Экран (4:3)</PresentationFormat>
  <Paragraphs>130</Paragraphs>
  <Slides>19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powerpoint-template</vt:lpstr>
      <vt:lpstr>Методологія енергетичної сертифікації енергетичної ефективності</vt:lpstr>
      <vt:lpstr>Лекція 1  ОСНОВНІ ЕТАПИ ЕНЕРГЕТИЧНОГО АУДИТУ</vt:lpstr>
      <vt:lpstr>Рекомендована література</vt:lpstr>
      <vt:lpstr>Вступ</vt:lpstr>
      <vt:lpstr>ОСНОВНІ ЕТАПИ ЕНЕРГЕТИЧНОГО АУДИТУ</vt:lpstr>
      <vt:lpstr>I етап. Одержання інформації про об’єкт енергоаудиту</vt:lpstr>
      <vt:lpstr>II етап. Вивчення паливно-енергетичних потоків на об’єкті в цілому та в окремих підрозділах. </vt:lpstr>
      <vt:lpstr>II етап. Вивчення паливно-енергетичних потоків на об’єкті в цілому та в окремих підрозділах. </vt:lpstr>
      <vt:lpstr>ІІІ етап. Аналіз ефективності використання паливно-енергетичних ресурсів об’єктом. </vt:lpstr>
      <vt:lpstr>ІІІ етап. Аналіз ефективності використання паливно-енергетичних ресурсів об’єктом. </vt:lpstr>
      <vt:lpstr>IV етап. Поглиблений енергетичний аудит окремих технологічних процесів і енергоспоживачів. </vt:lpstr>
      <vt:lpstr>V етап. Підведення підсумків енергетичного аудиту. </vt:lpstr>
      <vt:lpstr>Складання звіту з енергетичного аудиту.  </vt:lpstr>
      <vt:lpstr>Основні етапи проекту РЕЧВ на підприємствах</vt:lpstr>
      <vt:lpstr>Основні етапи проекту РЕЧВ на підприємствах</vt:lpstr>
      <vt:lpstr>Порядок проведення обстеження інженерних систем (наказ 173)</vt:lpstr>
      <vt:lpstr>Порядок проведення сертифікації енергетичної ефективності </vt:lpstr>
      <vt:lpstr>Опис рекомендацій з енергозбереження при сертифікації енергетичної ефективності будівлі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Andrii</dc:creator>
  <cp:lastModifiedBy>Користувач Windows</cp:lastModifiedBy>
  <cp:revision>210</cp:revision>
  <dcterms:created xsi:type="dcterms:W3CDTF">2016-09-04T13:07:12Z</dcterms:created>
  <dcterms:modified xsi:type="dcterms:W3CDTF">2018-09-09T15:53:26Z</dcterms:modified>
</cp:coreProperties>
</file>