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Lst>
  <p:notesMasterIdLst>
    <p:notesMasterId r:id="rId11"/>
  </p:notesMasterIdLst>
  <p:sldIdLst>
    <p:sldId id="256" r:id="rId2"/>
    <p:sldId id="266" r:id="rId3"/>
    <p:sldId id="268" r:id="rId4"/>
    <p:sldId id="267" r:id="rId5"/>
    <p:sldId id="265" r:id="rId6"/>
    <p:sldId id="263" r:id="rId7"/>
    <p:sldId id="291" r:id="rId8"/>
    <p:sldId id="294" r:id="rId9"/>
    <p:sldId id="25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4660"/>
  </p:normalViewPr>
  <p:slideViewPr>
    <p:cSldViewPr snapToGrid="0">
      <p:cViewPr varScale="1">
        <p:scale>
          <a:sx n="63" d="100"/>
          <a:sy n="63" d="100"/>
        </p:scale>
        <p:origin x="82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900F7-118D-46A7-826A-0339E717409A}" type="datetimeFigureOut">
              <a:rPr lang="en-US" smtClean="0"/>
              <a:t>9/22/2024</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A4F457-2791-4FFB-9735-F19B064DA15E}" type="slidenum">
              <a:rPr lang="en-US" smtClean="0"/>
              <a:t>‹#›</a:t>
            </a:fld>
            <a:endParaRPr lang="en-US"/>
          </a:p>
        </p:txBody>
      </p:sp>
    </p:spTree>
    <p:extLst>
      <p:ext uri="{BB962C8B-B14F-4D97-AF65-F5344CB8AC3E}">
        <p14:creationId xmlns:p14="http://schemas.microsoft.com/office/powerpoint/2010/main" val="70635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Именно</a:t>
            </a:r>
            <a:r>
              <a:rPr lang="ru-RU" dirty="0" smtClean="0"/>
              <a:t> в репрезентации и рационализации такого опыта</a:t>
            </a:r>
          </a:p>
          <a:p>
            <a:r>
              <a:rPr lang="ru-RU" dirty="0" smtClean="0"/>
              <a:t>видится основная стратегия </a:t>
            </a:r>
            <a:r>
              <a:rPr lang="ru-RU" dirty="0" err="1" smtClean="0"/>
              <a:t>детравматизации</a:t>
            </a:r>
            <a:r>
              <a:rPr lang="ru-RU" dirty="0" smtClean="0"/>
              <a:t>. </a:t>
            </a:r>
            <a:r>
              <a:rPr lang="ru-RU" dirty="0" err="1" smtClean="0"/>
              <a:t>Человек</a:t>
            </a:r>
            <a:r>
              <a:rPr lang="ru-RU" dirty="0" smtClean="0"/>
              <a:t>, который оказался способен выразить личные </a:t>
            </a:r>
            <a:r>
              <a:rPr lang="ru-RU" dirty="0" err="1" smtClean="0"/>
              <a:t>трагические</a:t>
            </a:r>
            <a:r>
              <a:rPr lang="ru-RU" dirty="0" smtClean="0"/>
              <a:t> воспоминания в знаковой форме, проводит</a:t>
            </a:r>
          </a:p>
          <a:p>
            <a:r>
              <a:rPr lang="ru-RU" dirty="0" smtClean="0"/>
              <a:t>границу, разделяющую прошлое и настоящее. А это, в</a:t>
            </a:r>
          </a:p>
          <a:p>
            <a:r>
              <a:rPr lang="ru-RU" dirty="0" smtClean="0"/>
              <a:t>свою очередь, позволяет воспринимать </a:t>
            </a:r>
            <a:r>
              <a:rPr lang="ru-RU" dirty="0" err="1" smtClean="0"/>
              <a:t>травматический</a:t>
            </a:r>
            <a:r>
              <a:rPr lang="ru-RU" dirty="0" smtClean="0"/>
              <a:t> опыт не как постоянно переживаемое, а как </a:t>
            </a:r>
            <a:r>
              <a:rPr lang="ru-RU" dirty="0" err="1" smtClean="0"/>
              <a:t>пережитое</a:t>
            </a:r>
            <a:r>
              <a:rPr lang="ru-RU" dirty="0" smtClean="0"/>
              <a:t> однажды в прошлом. А. Эткинд выражает</a:t>
            </a:r>
          </a:p>
          <a:p>
            <a:r>
              <a:rPr lang="ru-RU" dirty="0" smtClean="0"/>
              <a:t>суть подобного перехода с помощью категорий «</a:t>
            </a:r>
            <a:r>
              <a:rPr lang="ru-RU" dirty="0" err="1" smtClean="0"/>
              <a:t>горе</a:t>
            </a:r>
            <a:r>
              <a:rPr lang="ru-RU" dirty="0" smtClean="0"/>
              <a:t>» и «скорбь» [9. С. 24–41]. Горе заключается в </a:t>
            </a:r>
            <a:r>
              <a:rPr lang="ru-RU" dirty="0" err="1" smtClean="0"/>
              <a:t>вечном</a:t>
            </a:r>
            <a:r>
              <a:rPr lang="ru-RU" dirty="0" smtClean="0"/>
              <a:t> повторении пережитого, когда человек не готов</a:t>
            </a:r>
          </a:p>
          <a:p>
            <a:r>
              <a:rPr lang="ru-RU" dirty="0" smtClean="0"/>
              <a:t>помнить именно потому, что помнить не о чем, </a:t>
            </a:r>
            <a:r>
              <a:rPr lang="ru-RU" dirty="0" err="1" smtClean="0"/>
              <a:t>поскольку</a:t>
            </a:r>
            <a:r>
              <a:rPr lang="ru-RU" dirty="0" smtClean="0"/>
              <a:t> прошлое остается настоящим. Скорбь же </a:t>
            </a:r>
            <a:r>
              <a:rPr lang="ru-RU" dirty="0" err="1" smtClean="0"/>
              <a:t>заключается</a:t>
            </a:r>
            <a:r>
              <a:rPr lang="ru-RU" dirty="0" smtClean="0"/>
              <a:t> в отстранении пережитой трагедии, когда</a:t>
            </a:r>
          </a:p>
          <a:p>
            <a:r>
              <a:rPr lang="ru-RU" dirty="0" smtClean="0"/>
              <a:t>память возвращается, знаменуя прекращение </a:t>
            </a:r>
            <a:r>
              <a:rPr lang="ru-RU" dirty="0" err="1" smtClean="0"/>
              <a:t>травматического</a:t>
            </a:r>
            <a:r>
              <a:rPr lang="ru-RU" dirty="0" smtClean="0"/>
              <a:t> синдрома. «С помощью магии, культуры</a:t>
            </a:r>
          </a:p>
          <a:p>
            <a:r>
              <a:rPr lang="ru-RU" dirty="0" smtClean="0"/>
              <a:t>или анализа скорбящий создает маркеры различия, </a:t>
            </a:r>
          </a:p>
          <a:p>
            <a:r>
              <a:rPr lang="ru-RU" dirty="0" smtClean="0"/>
              <a:t>которые помогают варьировать серийные </a:t>
            </a:r>
            <a:r>
              <a:rPr lang="ru-RU" dirty="0" err="1" smtClean="0"/>
              <a:t>репрезентации</a:t>
            </a:r>
            <a:r>
              <a:rPr lang="ru-RU" dirty="0" smtClean="0"/>
              <a:t> прошлого» [Там же. С. 37]. Во многом эта точка</a:t>
            </a:r>
          </a:p>
          <a:p>
            <a:r>
              <a:rPr lang="ru-RU" dirty="0" smtClean="0"/>
              <a:t>зрения развивает идеи М. </a:t>
            </a:r>
            <a:r>
              <a:rPr lang="ru-RU" dirty="0" err="1" smtClean="0"/>
              <a:t>Джея</a:t>
            </a:r>
            <a:r>
              <a:rPr lang="ru-RU" dirty="0" smtClean="0"/>
              <a:t>, который делает в</a:t>
            </a:r>
          </a:p>
          <a:p>
            <a:r>
              <a:rPr lang="ru-RU" dirty="0" smtClean="0"/>
              <a:t>своих работах акцент на </a:t>
            </a:r>
            <a:r>
              <a:rPr lang="ru-RU" dirty="0" err="1" smtClean="0"/>
              <a:t>темпоральном</a:t>
            </a:r>
            <a:r>
              <a:rPr lang="ru-RU" dirty="0" smtClean="0"/>
              <a:t> разрыве </a:t>
            </a:r>
            <a:r>
              <a:rPr lang="ru-RU" dirty="0" err="1" smtClean="0"/>
              <a:t>между</a:t>
            </a:r>
            <a:r>
              <a:rPr lang="ru-RU" dirty="0" smtClean="0"/>
              <a:t> событием и травмой, что и позволяет проявиться</a:t>
            </a:r>
          </a:p>
          <a:p>
            <a:r>
              <a:rPr lang="ru-RU" dirty="0" smtClean="0"/>
              <a:t>работе скорби [10. Р. 13–14]. Скорбь в данном случае</a:t>
            </a:r>
          </a:p>
          <a:p>
            <a:r>
              <a:rPr lang="ru-RU" dirty="0" smtClean="0"/>
              <a:t>должна пониматься уже не как чисто </a:t>
            </a:r>
            <a:r>
              <a:rPr lang="ru-RU" dirty="0" err="1" smtClean="0"/>
              <a:t>психологическая</a:t>
            </a:r>
            <a:r>
              <a:rPr lang="ru-RU" dirty="0" smtClean="0"/>
              <a:t>, а скорее как социально-психологическая </a:t>
            </a:r>
            <a:r>
              <a:rPr lang="ru-RU" dirty="0" err="1" smtClean="0"/>
              <a:t>категория</a:t>
            </a:r>
            <a:r>
              <a:rPr lang="ru-RU" dirty="0" smtClean="0"/>
              <a:t>, поскольку подразумевает определенное единство</a:t>
            </a:r>
          </a:p>
          <a:p>
            <a:r>
              <a:rPr lang="ru-RU" dirty="0" smtClean="0"/>
              <a:t>коллективной реакции на прошедшее. </a:t>
            </a:r>
            <a:endParaRPr lang="en-US" dirty="0"/>
          </a:p>
        </p:txBody>
      </p:sp>
      <p:sp>
        <p:nvSpPr>
          <p:cNvPr id="4" name="Номер слайда 3"/>
          <p:cNvSpPr>
            <a:spLocks noGrp="1"/>
          </p:cNvSpPr>
          <p:nvPr>
            <p:ph type="sldNum" sz="quarter" idx="10"/>
          </p:nvPr>
        </p:nvSpPr>
        <p:spPr/>
        <p:txBody>
          <a:bodyPr/>
          <a:lstStyle/>
          <a:p>
            <a:fld id="{B4A4F457-2791-4FFB-9735-F19B064DA15E}" type="slidenum">
              <a:rPr lang="en-US" smtClean="0"/>
              <a:t>7</a:t>
            </a:fld>
            <a:endParaRPr lang="en-US"/>
          </a:p>
        </p:txBody>
      </p:sp>
    </p:spTree>
    <p:extLst>
      <p:ext uri="{BB962C8B-B14F-4D97-AF65-F5344CB8AC3E}">
        <p14:creationId xmlns:p14="http://schemas.microsoft.com/office/powerpoint/2010/main" val="190537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Из данной периодизации очевидно, что основную</a:t>
            </a:r>
          </a:p>
          <a:p>
            <a:r>
              <a:rPr lang="ru-RU" dirty="0" smtClean="0"/>
              <a:t>часть процесса </a:t>
            </a:r>
            <a:r>
              <a:rPr lang="ru-RU" dirty="0" err="1" smtClean="0"/>
              <a:t>травматизации</a:t>
            </a:r>
            <a:r>
              <a:rPr lang="ru-RU" dirty="0" smtClean="0"/>
              <a:t> составляет </a:t>
            </a:r>
            <a:r>
              <a:rPr lang="ru-RU" dirty="0" err="1" smtClean="0"/>
              <a:t>формирование</a:t>
            </a:r>
            <a:r>
              <a:rPr lang="ru-RU" dirty="0" smtClean="0"/>
              <a:t>, а затем распространение определенного </a:t>
            </a:r>
            <a:r>
              <a:rPr lang="ru-RU" dirty="0" err="1" smtClean="0"/>
              <a:t>дискурса</a:t>
            </a:r>
            <a:r>
              <a:rPr lang="ru-RU" dirty="0" smtClean="0"/>
              <a:t>, позволяющего не просто проинформировать о</a:t>
            </a:r>
          </a:p>
          <a:p>
            <a:r>
              <a:rPr lang="ru-RU" dirty="0" smtClean="0"/>
              <a:t>наличии травматического события, но и выявить</a:t>
            </a:r>
          </a:p>
          <a:p>
            <a:r>
              <a:rPr lang="ru-RU" dirty="0" smtClean="0"/>
              <a:t>непосредственную взаимосвязь между ним и </a:t>
            </a:r>
            <a:r>
              <a:rPr lang="ru-RU" dirty="0" err="1" smtClean="0"/>
              <a:t>коллективной</a:t>
            </a:r>
            <a:r>
              <a:rPr lang="ru-RU" dirty="0" smtClean="0"/>
              <a:t> идентичностью. </a:t>
            </a:r>
          </a:p>
          <a:p>
            <a:r>
              <a:rPr lang="ru-RU" dirty="0" smtClean="0"/>
              <a:t>В таком дискурсе сочетаются когнитивный и </a:t>
            </a:r>
            <a:r>
              <a:rPr lang="ru-RU" dirty="0" err="1" smtClean="0"/>
              <a:t>этический</a:t>
            </a:r>
            <a:r>
              <a:rPr lang="ru-RU" dirty="0" smtClean="0"/>
              <a:t> аспекты – истина сопрягается с исторической</a:t>
            </a:r>
          </a:p>
          <a:p>
            <a:r>
              <a:rPr lang="ru-RU" dirty="0" smtClean="0"/>
              <a:t>справедливостью. Мы ощущаем потребность помнить</a:t>
            </a:r>
          </a:p>
          <a:p>
            <a:r>
              <a:rPr lang="ru-RU" dirty="0" smtClean="0"/>
              <a:t>о произошедшем, потому что память является залогом</a:t>
            </a:r>
          </a:p>
          <a:p>
            <a:r>
              <a:rPr lang="ru-RU" dirty="0" smtClean="0"/>
              <a:t>недопустимости повторения травмирующего события</a:t>
            </a:r>
          </a:p>
          <a:p>
            <a:r>
              <a:rPr lang="ru-RU" dirty="0" smtClean="0"/>
              <a:t>впоследствии, а также задает сетку моральных </a:t>
            </a:r>
            <a:r>
              <a:rPr lang="ru-RU" dirty="0" err="1" smtClean="0"/>
              <a:t>координат</a:t>
            </a:r>
            <a:r>
              <a:rPr lang="ru-RU" dirty="0" smtClean="0"/>
              <a:t>, центрирующих не столько личное, сколько</a:t>
            </a:r>
          </a:p>
          <a:p>
            <a:r>
              <a:rPr lang="ru-RU" dirty="0" smtClean="0"/>
              <a:t>социальную ориентацию человека. Травматический</a:t>
            </a:r>
          </a:p>
          <a:p>
            <a:r>
              <a:rPr lang="ru-RU" dirty="0" smtClean="0"/>
              <a:t>дискурс, по сути, устанавливает дополнительный и</a:t>
            </a:r>
          </a:p>
          <a:p>
            <a:r>
              <a:rPr lang="ru-RU" dirty="0" smtClean="0"/>
              <a:t>едва ли не самый важный критерий социального </a:t>
            </a:r>
            <a:r>
              <a:rPr lang="ru-RU" dirty="0" err="1" smtClean="0"/>
              <a:t>различения</a:t>
            </a:r>
            <a:r>
              <a:rPr lang="ru-RU" dirty="0" smtClean="0"/>
              <a:t> – готовность признать / не признать наличие</a:t>
            </a:r>
          </a:p>
          <a:p>
            <a:r>
              <a:rPr lang="ru-RU" dirty="0" smtClean="0"/>
              <a:t>исторического события в необходимой </a:t>
            </a:r>
            <a:r>
              <a:rPr lang="ru-RU" dirty="0" err="1" smtClean="0"/>
              <a:t>интерпретации</a:t>
            </a:r>
            <a:r>
              <a:rPr lang="ru-RU" dirty="0" smtClean="0"/>
              <a:t>. Для этого дискурс должен обладать следующими</a:t>
            </a:r>
          </a:p>
          <a:p>
            <a:r>
              <a:rPr lang="ru-RU" dirty="0" smtClean="0"/>
              <a:t>структурными компонентами: </a:t>
            </a:r>
            <a:endParaRPr lang="en-US" dirty="0"/>
          </a:p>
        </p:txBody>
      </p:sp>
      <p:sp>
        <p:nvSpPr>
          <p:cNvPr id="4" name="Номер слайда 3"/>
          <p:cNvSpPr>
            <a:spLocks noGrp="1"/>
          </p:cNvSpPr>
          <p:nvPr>
            <p:ph type="sldNum" sz="quarter" idx="10"/>
          </p:nvPr>
        </p:nvSpPr>
        <p:spPr/>
        <p:txBody>
          <a:bodyPr/>
          <a:lstStyle/>
          <a:p>
            <a:fld id="{B4A4F457-2791-4FFB-9735-F19B064DA15E}" type="slidenum">
              <a:rPr lang="en-US" smtClean="0"/>
              <a:t>8</a:t>
            </a:fld>
            <a:endParaRPr lang="en-US"/>
          </a:p>
        </p:txBody>
      </p:sp>
    </p:spTree>
    <p:extLst>
      <p:ext uri="{BB962C8B-B14F-4D97-AF65-F5344CB8AC3E}">
        <p14:creationId xmlns:p14="http://schemas.microsoft.com/office/powerpoint/2010/main" val="4087959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5C7EDEB-CDAF-4DEF-B8B4-FD939054D59C}"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424447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C7EDEB-CDAF-4DEF-B8B4-FD939054D59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349734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C7EDEB-CDAF-4DEF-B8B4-FD939054D59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3642531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C7EDEB-CDAF-4DEF-B8B4-FD939054D59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7C98B20-FEEB-41AD-BEE9-39D46AB0E3D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038300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C7EDEB-CDAF-4DEF-B8B4-FD939054D59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209077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5C7EDEB-CDAF-4DEF-B8B4-FD939054D59C}"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427809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5C7EDEB-CDAF-4DEF-B8B4-FD939054D59C}"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1063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7EDEB-CDAF-4DEF-B8B4-FD939054D59C}"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3789032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5C7EDEB-CDAF-4DEF-B8B4-FD939054D59C}" type="datetimeFigureOut">
              <a:rPr lang="en-US" smtClean="0"/>
              <a:t>9/22/2024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7C98B20-FEEB-41AD-BEE9-39D46AB0E3D9}" type="slidenum">
              <a:rPr lang="en-US" smtClean="0"/>
              <a:t>‹#›</a:t>
            </a:fld>
            <a:endParaRPr lang="en-US"/>
          </a:p>
        </p:txBody>
      </p:sp>
    </p:spTree>
    <p:extLst>
      <p:ext uri="{BB962C8B-B14F-4D97-AF65-F5344CB8AC3E}">
        <p14:creationId xmlns:p14="http://schemas.microsoft.com/office/powerpoint/2010/main" val="324767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7EDEB-CDAF-4DEF-B8B4-FD939054D59C}"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14453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C7EDEB-CDAF-4DEF-B8B4-FD939054D59C}"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10044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5C7EDEB-CDAF-4DEF-B8B4-FD939054D59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401114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5C7EDEB-CDAF-4DEF-B8B4-FD939054D59C}" type="datetimeFigureOut">
              <a:rPr lang="en-US" smtClean="0"/>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13866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5C7EDEB-CDAF-4DEF-B8B4-FD939054D59C}"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395589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5C7EDEB-CDAF-4DEF-B8B4-FD939054D59C}" type="datetimeFigureOut">
              <a:rPr lang="en-US" smtClean="0"/>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251934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C7EDEB-CDAF-4DEF-B8B4-FD939054D59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135820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C7EDEB-CDAF-4DEF-B8B4-FD939054D59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58595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C7EDEB-CDAF-4DEF-B8B4-FD939054D59C}" type="datetimeFigureOut">
              <a:rPr lang="en-US" smtClean="0"/>
              <a:t>9/22/2024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7C98B20-FEEB-41AD-BEE9-39D46AB0E3D9}" type="slidenum">
              <a:rPr lang="en-US" smtClean="0"/>
              <a:t>‹#›</a:t>
            </a:fld>
            <a:endParaRPr lang="en-US"/>
          </a:p>
        </p:txBody>
      </p:sp>
    </p:spTree>
    <p:extLst>
      <p:ext uri="{BB962C8B-B14F-4D97-AF65-F5344CB8AC3E}">
        <p14:creationId xmlns:p14="http://schemas.microsoft.com/office/powerpoint/2010/main" val="2534546325"/>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Травма і література</a:t>
            </a:r>
            <a:endParaRPr lang="en-US" dirty="0"/>
          </a:p>
        </p:txBody>
      </p:sp>
      <p:sp>
        <p:nvSpPr>
          <p:cNvPr id="3" name="Подзаголовок 2"/>
          <p:cNvSpPr>
            <a:spLocks noGrp="1"/>
          </p:cNvSpPr>
          <p:nvPr>
            <p:ph type="subTitle" idx="1"/>
          </p:nvPr>
        </p:nvSpPr>
        <p:spPr/>
        <p:txBody>
          <a:bodyPr/>
          <a:lstStyle/>
          <a:p>
            <a:r>
              <a:rPr lang="uk-UA" dirty="0" smtClean="0"/>
              <a:t>Лекція 1-2</a:t>
            </a:r>
            <a:endParaRPr lang="en-US" dirty="0"/>
          </a:p>
        </p:txBody>
      </p:sp>
      <p:pic>
        <p:nvPicPr>
          <p:cNvPr id="7" name="Рисунок 6"/>
          <p:cNvPicPr>
            <a:picLocks noChangeAspect="1"/>
          </p:cNvPicPr>
          <p:nvPr/>
        </p:nvPicPr>
        <p:blipFill>
          <a:blip r:embed="rId2"/>
          <a:stretch>
            <a:fillRect/>
          </a:stretch>
        </p:blipFill>
        <p:spPr>
          <a:xfrm>
            <a:off x="4200498" y="288607"/>
            <a:ext cx="1971041" cy="2590801"/>
          </a:xfrm>
          <a:prstGeom prst="rect">
            <a:avLst/>
          </a:prstGeom>
        </p:spPr>
      </p:pic>
      <p:pic>
        <p:nvPicPr>
          <p:cNvPr id="4" name="Рисунок 3"/>
          <p:cNvPicPr>
            <a:picLocks noChangeAspect="1"/>
          </p:cNvPicPr>
          <p:nvPr/>
        </p:nvPicPr>
        <p:blipFill>
          <a:blip r:embed="rId3"/>
          <a:stretch>
            <a:fillRect/>
          </a:stretch>
        </p:blipFill>
        <p:spPr>
          <a:xfrm>
            <a:off x="9985959" y="3509963"/>
            <a:ext cx="2026336" cy="2688272"/>
          </a:xfrm>
          <a:prstGeom prst="rect">
            <a:avLst/>
          </a:prstGeom>
        </p:spPr>
      </p:pic>
      <p:pic>
        <p:nvPicPr>
          <p:cNvPr id="5" name="Рисунок 4"/>
          <p:cNvPicPr>
            <a:picLocks noChangeAspect="1"/>
          </p:cNvPicPr>
          <p:nvPr/>
        </p:nvPicPr>
        <p:blipFill>
          <a:blip r:embed="rId4"/>
          <a:stretch>
            <a:fillRect/>
          </a:stretch>
        </p:blipFill>
        <p:spPr>
          <a:xfrm>
            <a:off x="233679" y="3509963"/>
            <a:ext cx="2042161" cy="2856938"/>
          </a:xfrm>
          <a:prstGeom prst="rect">
            <a:avLst/>
          </a:prstGeom>
        </p:spPr>
      </p:pic>
    </p:spTree>
    <p:extLst>
      <p:ext uri="{BB962C8B-B14F-4D97-AF65-F5344CB8AC3E}">
        <p14:creationId xmlns:p14="http://schemas.microsoft.com/office/powerpoint/2010/main" val="197142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1563" y="1252603"/>
            <a:ext cx="10190758" cy="4462760"/>
          </a:xfrm>
          <a:prstGeom prst="rect">
            <a:avLst/>
          </a:prstGeom>
        </p:spPr>
        <p:txBody>
          <a:bodyPr wrap="square">
            <a:spAutoFit/>
          </a:bodyPr>
          <a:lstStyle/>
          <a:p>
            <a:pPr algn="just"/>
            <a:r>
              <a:rPr lang="ru-RU" sz="3200" b="1" dirty="0" smtClean="0">
                <a:solidFill>
                  <a:schemeClr val="accent4">
                    <a:lumMod val="60000"/>
                    <a:lumOff val="40000"/>
                  </a:schemeClr>
                </a:solidFill>
              </a:rPr>
              <a:t>  </a:t>
            </a:r>
            <a:r>
              <a:rPr lang="ru-RU" sz="2800" b="1" dirty="0" smtClean="0">
                <a:solidFill>
                  <a:schemeClr val="accent4">
                    <a:lumMod val="60000"/>
                    <a:lumOff val="40000"/>
                  </a:schemeClr>
                </a:solidFill>
              </a:rPr>
              <a:t>Предметом </a:t>
            </a:r>
            <a:r>
              <a:rPr lang="ru-RU" sz="2800" b="1" dirty="0" err="1" smtClean="0">
                <a:solidFill>
                  <a:schemeClr val="accent4">
                    <a:lumMod val="60000"/>
                    <a:lumOff val="40000"/>
                  </a:schemeClr>
                </a:solidFill>
              </a:rPr>
              <a:t>естетики</a:t>
            </a:r>
            <a:r>
              <a:rPr lang="ru-RU" sz="2800" b="1" dirty="0" smtClean="0">
                <a:solidFill>
                  <a:schemeClr val="accent4">
                    <a:lumMod val="60000"/>
                    <a:lumOff val="40000"/>
                  </a:schemeClr>
                </a:solidFill>
              </a:rPr>
              <a:t> </a:t>
            </a:r>
            <a:r>
              <a:rPr lang="ru-RU" sz="2800" b="1" dirty="0" err="1" smtClean="0">
                <a:solidFill>
                  <a:schemeClr val="accent4">
                    <a:lumMod val="60000"/>
                    <a:lumOff val="40000"/>
                  </a:schemeClr>
                </a:solidFill>
              </a:rPr>
              <a:t>травми</a:t>
            </a:r>
            <a:r>
              <a:rPr lang="ru-RU" sz="2800" b="1" dirty="0" smtClean="0">
                <a:solidFill>
                  <a:schemeClr val="accent4">
                    <a:lumMod val="60000"/>
                    <a:lumOff val="40000"/>
                  </a:schemeClr>
                </a:solidFill>
              </a:rPr>
              <a:t> </a:t>
            </a:r>
            <a:r>
              <a:rPr lang="ru-RU" sz="2800" dirty="0" smtClean="0"/>
              <a:t>є </a:t>
            </a:r>
            <a:r>
              <a:rPr lang="ru-RU" sz="2800" dirty="0" err="1" smtClean="0"/>
              <a:t>художньо</a:t>
            </a:r>
            <a:r>
              <a:rPr lang="ru-RU" sz="2800" dirty="0" smtClean="0"/>
              <a:t> </a:t>
            </a:r>
            <a:r>
              <a:rPr lang="ru-RU" sz="2800" dirty="0" err="1" smtClean="0"/>
              <a:t>репрезентовані</a:t>
            </a:r>
            <a:r>
              <a:rPr lang="ru-RU" sz="2800" dirty="0" smtClean="0"/>
              <a:t> </a:t>
            </a:r>
            <a:r>
              <a:rPr lang="ru-RU" sz="2800" dirty="0" err="1" smtClean="0"/>
              <a:t>травматичні</a:t>
            </a:r>
            <a:r>
              <a:rPr lang="ru-RU" sz="2800" dirty="0" smtClean="0"/>
              <a:t> </a:t>
            </a:r>
            <a:r>
              <a:rPr lang="ru-RU" sz="2800" dirty="0" err="1" smtClean="0"/>
              <a:t>переживання</a:t>
            </a:r>
            <a:r>
              <a:rPr lang="ru-RU" sz="2800" dirty="0" smtClean="0"/>
              <a:t>, </a:t>
            </a:r>
            <a:r>
              <a:rPr lang="ru-RU" sz="2800" dirty="0" err="1" smtClean="0"/>
              <a:t>які</a:t>
            </a:r>
            <a:r>
              <a:rPr lang="ru-RU" sz="2800" dirty="0" smtClean="0"/>
              <a:t> в </a:t>
            </a:r>
            <a:r>
              <a:rPr lang="ru-RU" sz="2800" dirty="0" err="1" smtClean="0"/>
              <a:t>інших</a:t>
            </a:r>
            <a:r>
              <a:rPr lang="ru-RU" sz="2800" dirty="0" smtClean="0"/>
              <a:t> </a:t>
            </a:r>
            <a:r>
              <a:rPr lang="ru-RU" sz="2800" dirty="0" err="1" smtClean="0"/>
              <a:t>випадках</a:t>
            </a:r>
            <a:r>
              <a:rPr lang="ru-RU" sz="2800" dirty="0" smtClean="0"/>
              <a:t> </a:t>
            </a:r>
            <a:r>
              <a:rPr lang="ru-RU" sz="2800" dirty="0" err="1" smtClean="0"/>
              <a:t>було</a:t>
            </a:r>
            <a:r>
              <a:rPr lang="ru-RU" sz="2800" dirty="0" smtClean="0"/>
              <a:t> б </a:t>
            </a:r>
            <a:r>
              <a:rPr lang="ru-RU" sz="2800" dirty="0" err="1" smtClean="0"/>
              <a:t>неможливо</a:t>
            </a:r>
            <a:r>
              <a:rPr lang="ru-RU" sz="2800" dirty="0" smtClean="0"/>
              <a:t> </a:t>
            </a:r>
            <a:r>
              <a:rPr lang="ru-RU" sz="2800" dirty="0" err="1" smtClean="0"/>
              <a:t>виявити</a:t>
            </a:r>
            <a:r>
              <a:rPr lang="ru-RU" sz="2800" dirty="0" smtClean="0"/>
              <a:t> і </a:t>
            </a:r>
            <a:r>
              <a:rPr lang="ru-RU" sz="2800" dirty="0" err="1" smtClean="0"/>
              <a:t>артикулювати</a:t>
            </a:r>
            <a:r>
              <a:rPr lang="ru-RU" sz="2800" dirty="0" smtClean="0"/>
              <a:t>, </a:t>
            </a:r>
            <a:r>
              <a:rPr lang="ru-RU" sz="2800" dirty="0" err="1" smtClean="0"/>
              <a:t>або</a:t>
            </a:r>
            <a:r>
              <a:rPr lang="ru-RU" sz="2800" dirty="0" smtClean="0"/>
              <a:t> ж, </a:t>
            </a:r>
            <a:r>
              <a:rPr lang="ru-RU" sz="2800" dirty="0" err="1" smtClean="0"/>
              <a:t>говорячи</a:t>
            </a:r>
            <a:r>
              <a:rPr lang="ru-RU" sz="2800" dirty="0" smtClean="0"/>
              <a:t> </a:t>
            </a:r>
            <a:r>
              <a:rPr lang="ru-RU" sz="2800" dirty="0" err="1" smtClean="0"/>
              <a:t>інакше</a:t>
            </a:r>
            <a:r>
              <a:rPr lang="ru-RU" sz="2800" dirty="0" smtClean="0"/>
              <a:t>, </a:t>
            </a:r>
            <a:r>
              <a:rPr lang="ru-RU" sz="2800" b="1" dirty="0" err="1" smtClean="0">
                <a:solidFill>
                  <a:schemeClr val="accent3">
                    <a:lumMod val="60000"/>
                    <a:lumOff val="40000"/>
                  </a:schemeClr>
                </a:solidFill>
              </a:rPr>
              <a:t>художнє</a:t>
            </a:r>
            <a:r>
              <a:rPr lang="ru-RU" sz="2800" b="1" dirty="0" smtClean="0">
                <a:solidFill>
                  <a:schemeClr val="accent3">
                    <a:lumMod val="60000"/>
                    <a:lumOff val="40000"/>
                  </a:schemeClr>
                </a:solidFill>
              </a:rPr>
              <a:t> </a:t>
            </a:r>
            <a:r>
              <a:rPr lang="ru-RU" sz="2800" b="1" dirty="0" err="1" smtClean="0">
                <a:solidFill>
                  <a:schemeClr val="accent3">
                    <a:lumMod val="60000"/>
                    <a:lumOff val="40000"/>
                  </a:schemeClr>
                </a:solidFill>
              </a:rPr>
              <a:t>переосмислення</a:t>
            </a:r>
            <a:r>
              <a:rPr lang="ru-RU" sz="2800" b="1" dirty="0" smtClean="0">
                <a:solidFill>
                  <a:schemeClr val="accent3">
                    <a:lumMod val="60000"/>
                    <a:lumOff val="40000"/>
                  </a:schemeClr>
                </a:solidFill>
              </a:rPr>
              <a:t> </a:t>
            </a:r>
            <a:r>
              <a:rPr lang="ru-RU" sz="2800" b="1" dirty="0" err="1" smtClean="0">
                <a:solidFill>
                  <a:schemeClr val="accent3">
                    <a:lumMod val="60000"/>
                    <a:lumOff val="40000"/>
                  </a:schemeClr>
                </a:solidFill>
              </a:rPr>
              <a:t>крайнього</a:t>
            </a:r>
            <a:r>
              <a:rPr lang="ru-RU" sz="2800" b="1" dirty="0" smtClean="0">
                <a:solidFill>
                  <a:schemeClr val="accent3">
                    <a:lumMod val="60000"/>
                    <a:lumOff val="40000"/>
                  </a:schemeClr>
                </a:solidFill>
              </a:rPr>
              <a:t> </a:t>
            </a:r>
            <a:r>
              <a:rPr lang="ru-RU" sz="2800" b="1" dirty="0" err="1" smtClean="0">
                <a:solidFill>
                  <a:schemeClr val="accent3">
                    <a:lumMod val="60000"/>
                    <a:lumOff val="40000"/>
                  </a:schemeClr>
                </a:solidFill>
              </a:rPr>
              <a:t>ступеня</a:t>
            </a:r>
            <a:r>
              <a:rPr lang="ru-RU" sz="2800" b="1" dirty="0" smtClean="0">
                <a:solidFill>
                  <a:schemeClr val="accent3">
                    <a:lumMod val="60000"/>
                    <a:lumOff val="40000"/>
                  </a:schemeClr>
                </a:solidFill>
              </a:rPr>
              <a:t> </a:t>
            </a:r>
            <a:r>
              <a:rPr lang="ru-RU" sz="2800" b="1" dirty="0" err="1" smtClean="0">
                <a:solidFill>
                  <a:schemeClr val="accent3">
                    <a:lumMod val="60000"/>
                    <a:lumOff val="40000"/>
                  </a:schemeClr>
                </a:solidFill>
              </a:rPr>
              <a:t>людського</a:t>
            </a:r>
            <a:r>
              <a:rPr lang="ru-RU" sz="2800" b="1" dirty="0" smtClean="0">
                <a:solidFill>
                  <a:schemeClr val="accent3">
                    <a:lumMod val="60000"/>
                    <a:lumOff val="40000"/>
                  </a:schemeClr>
                </a:solidFill>
              </a:rPr>
              <a:t> болю та </a:t>
            </a:r>
            <a:r>
              <a:rPr lang="ru-RU" sz="2800" b="1" dirty="0" err="1" smtClean="0">
                <a:solidFill>
                  <a:schemeClr val="accent3">
                    <a:lumMod val="60000"/>
                    <a:lumOff val="40000"/>
                  </a:schemeClr>
                </a:solidFill>
              </a:rPr>
              <a:t>страждань</a:t>
            </a:r>
            <a:r>
              <a:rPr lang="ru-RU" sz="2800" dirty="0" smtClean="0"/>
              <a:t>. </a:t>
            </a:r>
          </a:p>
          <a:p>
            <a:pPr algn="just"/>
            <a:r>
              <a:rPr lang="ru-RU" sz="2800" dirty="0" smtClean="0"/>
              <a:t>  </a:t>
            </a:r>
            <a:r>
              <a:rPr lang="ru-RU" sz="2800" dirty="0" err="1" smtClean="0"/>
              <a:t>Це</a:t>
            </a:r>
            <a:r>
              <a:rPr lang="ru-RU" sz="2800" dirty="0" smtClean="0"/>
              <a:t> </a:t>
            </a:r>
            <a:r>
              <a:rPr lang="ru-RU" sz="2800" dirty="0" err="1" smtClean="0"/>
              <a:t>страждання</a:t>
            </a:r>
            <a:r>
              <a:rPr lang="ru-RU" sz="2800" dirty="0" smtClean="0"/>
              <a:t> </a:t>
            </a:r>
            <a:r>
              <a:rPr lang="ru-RU" sz="2800" dirty="0" err="1" smtClean="0"/>
              <a:t>завжди</a:t>
            </a:r>
            <a:r>
              <a:rPr lang="ru-RU" sz="2800" dirty="0" smtClean="0"/>
              <a:t> </a:t>
            </a:r>
            <a:r>
              <a:rPr lang="ru-RU" sz="2800" dirty="0" err="1" smtClean="0"/>
              <a:t>співвіднесене</a:t>
            </a:r>
            <a:r>
              <a:rPr lang="ru-RU" sz="2800" dirty="0" smtClean="0"/>
              <a:t> з </a:t>
            </a:r>
            <a:r>
              <a:rPr lang="ru-RU" sz="2800" dirty="0" err="1" smtClean="0"/>
              <a:t>історичним</a:t>
            </a:r>
            <a:r>
              <a:rPr lang="ru-RU" sz="2800" dirty="0" smtClean="0"/>
              <a:t> </a:t>
            </a:r>
            <a:r>
              <a:rPr lang="ru-RU" sz="2800" dirty="0" err="1" smtClean="0"/>
              <a:t>процесом</a:t>
            </a:r>
            <a:r>
              <a:rPr lang="ru-RU" sz="2800" dirty="0" smtClean="0"/>
              <a:t>, тому </a:t>
            </a:r>
            <a:r>
              <a:rPr lang="ru-RU" sz="2800" dirty="0" err="1" smtClean="0"/>
              <a:t>вимагає</a:t>
            </a:r>
            <a:r>
              <a:rPr lang="ru-RU" sz="2800" dirty="0" smtClean="0"/>
              <a:t> </a:t>
            </a:r>
            <a:r>
              <a:rPr lang="ru-RU" sz="2800" dirty="0" err="1" smtClean="0"/>
              <a:t>від</a:t>
            </a:r>
            <a:r>
              <a:rPr lang="ru-RU" sz="2800" dirty="0" smtClean="0"/>
              <a:t> художника нового </a:t>
            </a:r>
            <a:r>
              <a:rPr lang="ru-RU" sz="2800" dirty="0" err="1" smtClean="0"/>
              <a:t>ступеня</a:t>
            </a:r>
            <a:r>
              <a:rPr lang="ru-RU" sz="2800" dirty="0" smtClean="0"/>
              <a:t> </a:t>
            </a:r>
            <a:r>
              <a:rPr lang="ru-RU" sz="2800" dirty="0" err="1" smtClean="0"/>
              <a:t>відповідальності</a:t>
            </a:r>
            <a:r>
              <a:rPr lang="ru-RU" sz="2800" dirty="0" smtClean="0"/>
              <a:t> в </a:t>
            </a:r>
            <a:r>
              <a:rPr lang="ru-RU" sz="2800" dirty="0" err="1" smtClean="0"/>
              <a:t>репрезентації</a:t>
            </a:r>
            <a:r>
              <a:rPr lang="ru-RU" sz="2800" dirty="0" smtClean="0"/>
              <a:t> </a:t>
            </a:r>
            <a:r>
              <a:rPr lang="ru-RU" sz="2800" dirty="0" err="1" smtClean="0"/>
              <a:t>справжності</a:t>
            </a:r>
            <a:r>
              <a:rPr lang="ru-RU" sz="2800" dirty="0" smtClean="0"/>
              <a:t> болю та </a:t>
            </a:r>
            <a:r>
              <a:rPr lang="ru-RU" sz="2800" dirty="0" err="1" smtClean="0"/>
              <a:t>страждань</a:t>
            </a:r>
            <a:r>
              <a:rPr lang="ru-RU" sz="2800" dirty="0" smtClean="0"/>
              <a:t>, а </a:t>
            </a:r>
            <a:r>
              <a:rPr lang="ru-RU" sz="2800" dirty="0" err="1" smtClean="0"/>
              <a:t>також</a:t>
            </a:r>
            <a:r>
              <a:rPr lang="ru-RU" sz="2800" dirty="0" smtClean="0"/>
              <a:t> </a:t>
            </a:r>
            <a:r>
              <a:rPr lang="ru-RU" sz="2800" dirty="0" err="1" smtClean="0"/>
              <a:t>знаходження</a:t>
            </a:r>
            <a:r>
              <a:rPr lang="ru-RU" sz="2800" dirty="0" smtClean="0"/>
              <a:t> </a:t>
            </a:r>
            <a:r>
              <a:rPr lang="ru-RU" sz="2800" dirty="0" err="1" smtClean="0"/>
              <a:t>нових</a:t>
            </a:r>
            <a:r>
              <a:rPr lang="ru-RU" sz="2800" dirty="0" smtClean="0"/>
              <a:t> </a:t>
            </a:r>
            <a:r>
              <a:rPr lang="ru-RU" sz="2800" dirty="0" err="1" smtClean="0"/>
              <a:t>засобів</a:t>
            </a:r>
            <a:r>
              <a:rPr lang="ru-RU" sz="2800" dirty="0" smtClean="0"/>
              <a:t> </a:t>
            </a:r>
            <a:r>
              <a:rPr lang="ru-RU" sz="2800" dirty="0" err="1" smtClean="0"/>
              <a:t>виразу</a:t>
            </a:r>
            <a:r>
              <a:rPr lang="ru-RU" sz="2800" dirty="0" smtClean="0"/>
              <a:t> та </a:t>
            </a:r>
            <a:r>
              <a:rPr lang="ru-RU" sz="2800" dirty="0" err="1" smtClean="0"/>
              <a:t>подолання</a:t>
            </a:r>
            <a:r>
              <a:rPr lang="ru-RU" sz="2800" dirty="0" smtClean="0"/>
              <a:t> </a:t>
            </a:r>
            <a:r>
              <a:rPr lang="ru-RU" sz="2800" dirty="0" err="1" smtClean="0"/>
              <a:t>травматичного</a:t>
            </a:r>
            <a:r>
              <a:rPr lang="ru-RU" sz="2800" dirty="0" smtClean="0"/>
              <a:t> </a:t>
            </a:r>
            <a:r>
              <a:rPr lang="ru-RU" sz="2800" dirty="0" err="1" smtClean="0"/>
              <a:t>досвіду</a:t>
            </a:r>
            <a:r>
              <a:rPr lang="ru-RU" sz="2800" dirty="0" smtClean="0"/>
              <a:t>. </a:t>
            </a:r>
          </a:p>
        </p:txBody>
      </p:sp>
    </p:spTree>
    <p:extLst>
      <p:ext uri="{BB962C8B-B14F-4D97-AF65-F5344CB8AC3E}">
        <p14:creationId xmlns:p14="http://schemas.microsoft.com/office/powerpoint/2010/main" val="211995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80" y="1028342"/>
            <a:ext cx="11582400" cy="5262979"/>
          </a:xfrm>
          <a:prstGeom prst="rect">
            <a:avLst/>
          </a:prstGeom>
        </p:spPr>
        <p:txBody>
          <a:bodyPr wrap="square">
            <a:spAutoFit/>
          </a:bodyPr>
          <a:lstStyle/>
          <a:p>
            <a:pPr algn="ctr"/>
            <a:r>
              <a:rPr lang="ru-RU" sz="2800" b="1" dirty="0" err="1" smtClean="0">
                <a:solidFill>
                  <a:schemeClr val="accent4">
                    <a:lumMod val="60000"/>
                    <a:lumOff val="40000"/>
                  </a:schemeClr>
                </a:solidFill>
              </a:rPr>
              <a:t>Основним</a:t>
            </a:r>
            <a:r>
              <a:rPr lang="ru-RU" sz="2800" b="1" dirty="0" smtClean="0">
                <a:solidFill>
                  <a:schemeClr val="accent4">
                    <a:lumMod val="60000"/>
                    <a:lumOff val="40000"/>
                  </a:schemeClr>
                </a:solidFill>
              </a:rPr>
              <a:t> </a:t>
            </a:r>
            <a:r>
              <a:rPr lang="ru-RU" sz="2800" b="1" dirty="0" err="1" smtClean="0">
                <a:solidFill>
                  <a:schemeClr val="accent4">
                    <a:lumMod val="60000"/>
                    <a:lumOff val="40000"/>
                  </a:schemeClr>
                </a:solidFill>
              </a:rPr>
              <a:t>об’єктом</a:t>
            </a:r>
            <a:r>
              <a:rPr lang="ru-RU" sz="2800" b="1" dirty="0" smtClean="0">
                <a:solidFill>
                  <a:schemeClr val="accent4">
                    <a:lumMod val="60000"/>
                    <a:lumOff val="40000"/>
                  </a:schemeClr>
                </a:solidFill>
              </a:rPr>
              <a:t> </a:t>
            </a:r>
            <a:r>
              <a:rPr lang="ru-RU" sz="2800" b="1" dirty="0" err="1" smtClean="0">
                <a:solidFill>
                  <a:schemeClr val="accent4">
                    <a:lumMod val="60000"/>
                    <a:lumOff val="40000"/>
                  </a:schemeClr>
                </a:solidFill>
              </a:rPr>
              <a:t>дослідницького</a:t>
            </a:r>
            <a:r>
              <a:rPr lang="ru-RU" sz="2800" b="1" dirty="0" smtClean="0">
                <a:solidFill>
                  <a:schemeClr val="accent4">
                    <a:lumMod val="60000"/>
                    <a:lumOff val="40000"/>
                  </a:schemeClr>
                </a:solidFill>
              </a:rPr>
              <a:t> </a:t>
            </a:r>
            <a:r>
              <a:rPr lang="ru-RU" sz="2800" b="1" dirty="0" err="1" smtClean="0">
                <a:solidFill>
                  <a:schemeClr val="accent4">
                    <a:lumMod val="60000"/>
                    <a:lumOff val="40000"/>
                  </a:schemeClr>
                </a:solidFill>
              </a:rPr>
              <a:t>інтересу</a:t>
            </a:r>
            <a:r>
              <a:rPr lang="ru-RU" sz="2800" b="1" dirty="0" smtClean="0">
                <a:solidFill>
                  <a:schemeClr val="accent4">
                    <a:lumMod val="60000"/>
                    <a:lumOff val="40000"/>
                  </a:schemeClr>
                </a:solidFill>
              </a:rPr>
              <a:t> </a:t>
            </a:r>
            <a:r>
              <a:rPr lang="ru-RU" sz="2800" b="1" dirty="0" err="1" smtClean="0">
                <a:solidFill>
                  <a:schemeClr val="accent4">
                    <a:lumMod val="60000"/>
                    <a:lumOff val="40000"/>
                  </a:schemeClr>
                </a:solidFill>
              </a:rPr>
              <a:t>аналітики</a:t>
            </a:r>
            <a:r>
              <a:rPr lang="ru-RU" sz="2800" b="1" dirty="0" smtClean="0">
                <a:solidFill>
                  <a:schemeClr val="accent4">
                    <a:lumMod val="60000"/>
                    <a:lumOff val="40000"/>
                  </a:schemeClr>
                </a:solidFill>
              </a:rPr>
              <a:t> </a:t>
            </a:r>
            <a:r>
              <a:rPr lang="ru-RU" sz="2800" b="1" dirty="0" err="1" smtClean="0">
                <a:solidFill>
                  <a:schemeClr val="accent4">
                    <a:lumMod val="60000"/>
                    <a:lumOff val="40000"/>
                  </a:schemeClr>
                </a:solidFill>
              </a:rPr>
              <a:t>травми</a:t>
            </a:r>
            <a:r>
              <a:rPr lang="ru-RU" sz="2800" b="1" dirty="0" smtClean="0">
                <a:solidFill>
                  <a:schemeClr val="accent4">
                    <a:lumMod val="60000"/>
                    <a:lumOff val="40000"/>
                  </a:schemeClr>
                </a:solidFill>
              </a:rPr>
              <a:t> є </a:t>
            </a:r>
            <a:r>
              <a:rPr lang="ru-RU" sz="2800" b="1" dirty="0" err="1" smtClean="0">
                <a:solidFill>
                  <a:schemeClr val="accent4">
                    <a:lumMod val="60000"/>
                    <a:lumOff val="40000"/>
                  </a:schemeClr>
                </a:solidFill>
              </a:rPr>
              <a:t>наратив</a:t>
            </a:r>
            <a:r>
              <a:rPr lang="ru-RU" sz="2800" b="1" dirty="0" smtClean="0">
                <a:solidFill>
                  <a:schemeClr val="accent4">
                    <a:lumMod val="60000"/>
                    <a:lumOff val="40000"/>
                  </a:schemeClr>
                </a:solidFill>
              </a:rPr>
              <a:t> про травму. </a:t>
            </a:r>
            <a:endParaRPr lang="en-US" sz="2800" b="1" dirty="0" smtClean="0">
              <a:solidFill>
                <a:schemeClr val="accent4">
                  <a:lumMod val="60000"/>
                  <a:lumOff val="40000"/>
                </a:schemeClr>
              </a:solidFill>
            </a:endParaRPr>
          </a:p>
          <a:p>
            <a:pPr algn="ctr"/>
            <a:endParaRPr lang="ru-RU" sz="2800" b="1" dirty="0" smtClean="0">
              <a:solidFill>
                <a:schemeClr val="accent4">
                  <a:lumMod val="60000"/>
                  <a:lumOff val="40000"/>
                </a:schemeClr>
              </a:solidFill>
            </a:endParaRPr>
          </a:p>
          <a:p>
            <a:r>
              <a:rPr lang="ru-RU" sz="2800" dirty="0" smtClean="0"/>
              <a:t>        </a:t>
            </a:r>
            <a:r>
              <a:rPr lang="ru-RU" sz="2800" dirty="0" err="1" smtClean="0"/>
              <a:t>Значною</a:t>
            </a:r>
            <a:r>
              <a:rPr lang="ru-RU" sz="2800" dirty="0" smtClean="0"/>
              <a:t> </a:t>
            </a:r>
            <a:r>
              <a:rPr lang="ru-RU" sz="2800" dirty="0" err="1" smtClean="0"/>
              <a:t>мірою</a:t>
            </a:r>
            <a:r>
              <a:rPr lang="ru-RU" sz="2800" dirty="0" smtClean="0"/>
              <a:t> </a:t>
            </a:r>
            <a:r>
              <a:rPr lang="ru-RU" sz="2800" dirty="0" err="1" smtClean="0"/>
              <a:t>це</a:t>
            </a:r>
            <a:r>
              <a:rPr lang="ru-RU" sz="2800" dirty="0" smtClean="0"/>
              <a:t> </a:t>
            </a:r>
            <a:r>
              <a:rPr lang="ru-RU" sz="2800" dirty="0" err="1" smtClean="0"/>
              <a:t>пов’язане</a:t>
            </a:r>
            <a:r>
              <a:rPr lang="ru-RU" sz="2800" dirty="0" smtClean="0"/>
              <a:t> </a:t>
            </a:r>
            <a:r>
              <a:rPr lang="ru-RU" sz="2800" dirty="0" err="1" smtClean="0"/>
              <a:t>із</a:t>
            </a:r>
            <a:r>
              <a:rPr lang="ru-RU" sz="2800" dirty="0" smtClean="0"/>
              <a:t> </a:t>
            </a:r>
            <a:r>
              <a:rPr lang="ru-RU" sz="2800" dirty="0" err="1" smtClean="0"/>
              <a:t>психоаналітичним</a:t>
            </a:r>
            <a:r>
              <a:rPr lang="ru-RU" sz="2800" dirty="0" smtClean="0"/>
              <a:t> </a:t>
            </a:r>
            <a:r>
              <a:rPr lang="ru-RU" sz="2800" dirty="0" err="1" smtClean="0"/>
              <a:t>підходом</a:t>
            </a:r>
            <a:r>
              <a:rPr lang="ru-RU" sz="2800" dirty="0" smtClean="0"/>
              <a:t>, де </a:t>
            </a:r>
            <a:r>
              <a:rPr lang="ru-RU" sz="2800" dirty="0" err="1" smtClean="0"/>
              <a:t>вибудовування</a:t>
            </a:r>
            <a:r>
              <a:rPr lang="ru-RU" sz="2800" dirty="0" smtClean="0"/>
              <a:t> </a:t>
            </a:r>
            <a:r>
              <a:rPr lang="ru-RU" sz="2800" dirty="0" err="1" smtClean="0"/>
              <a:t>наративу</a:t>
            </a:r>
            <a:r>
              <a:rPr lang="ru-RU" sz="2800" dirty="0" smtClean="0"/>
              <a:t> про </a:t>
            </a:r>
            <a:r>
              <a:rPr lang="ru-RU" sz="2800" dirty="0" err="1" smtClean="0"/>
              <a:t>травматичні</a:t>
            </a:r>
            <a:r>
              <a:rPr lang="ru-RU" sz="2800" dirty="0" smtClean="0"/>
              <a:t> </a:t>
            </a:r>
            <a:r>
              <a:rPr lang="ru-RU" sz="2800" dirty="0" err="1" smtClean="0"/>
              <a:t>події</a:t>
            </a:r>
            <a:r>
              <a:rPr lang="ru-RU" sz="2800" dirty="0" smtClean="0"/>
              <a:t> є основою </a:t>
            </a:r>
            <a:r>
              <a:rPr lang="ru-RU" sz="2800" dirty="0" err="1" smtClean="0"/>
              <a:t>терапії</a:t>
            </a:r>
            <a:r>
              <a:rPr lang="ru-RU" sz="2800" dirty="0" smtClean="0"/>
              <a:t>, </a:t>
            </a:r>
            <a:r>
              <a:rPr lang="ru-RU" sz="2800" dirty="0" err="1" smtClean="0"/>
              <a:t>оскільки</a:t>
            </a:r>
            <a:r>
              <a:rPr lang="ru-RU" sz="2800" dirty="0" smtClean="0"/>
              <a:t> травма часто  </a:t>
            </a:r>
            <a:r>
              <a:rPr lang="ru-RU" sz="2800" dirty="0" err="1" smtClean="0"/>
              <a:t>витісняється</a:t>
            </a:r>
            <a:r>
              <a:rPr lang="ru-RU" sz="2800" dirty="0" smtClean="0"/>
              <a:t> і </a:t>
            </a:r>
            <a:r>
              <a:rPr lang="ru-RU" sz="2800" dirty="0" err="1" smtClean="0"/>
              <a:t>знаходиться</a:t>
            </a:r>
            <a:r>
              <a:rPr lang="ru-RU" sz="2800" dirty="0" smtClean="0"/>
              <a:t> в </a:t>
            </a:r>
            <a:r>
              <a:rPr lang="ru-RU" sz="2800" dirty="0" err="1" smtClean="0"/>
              <a:t>області</a:t>
            </a:r>
            <a:r>
              <a:rPr lang="ru-RU" sz="2800" dirty="0" smtClean="0"/>
              <a:t> </a:t>
            </a:r>
            <a:r>
              <a:rPr lang="ru-RU" sz="2800" dirty="0" err="1" smtClean="0"/>
              <a:t>підсвідомого</a:t>
            </a:r>
            <a:r>
              <a:rPr lang="ru-RU" sz="2800" dirty="0" smtClean="0"/>
              <a:t>.</a:t>
            </a:r>
          </a:p>
          <a:p>
            <a:endParaRPr lang="ru-RU" sz="2800" dirty="0" smtClean="0"/>
          </a:p>
          <a:p>
            <a:r>
              <a:rPr lang="ru-RU" sz="2800" dirty="0" smtClean="0"/>
              <a:t>         </a:t>
            </a:r>
            <a:r>
              <a:rPr lang="ru-RU" sz="2800" dirty="0" err="1" smtClean="0"/>
              <a:t>Якщо</a:t>
            </a:r>
            <a:r>
              <a:rPr lang="ru-RU" sz="2800" dirty="0" smtClean="0"/>
              <a:t> </a:t>
            </a:r>
            <a:r>
              <a:rPr lang="ru-RU" sz="2800" dirty="0" err="1" smtClean="0"/>
              <a:t>звернутися</a:t>
            </a:r>
            <a:r>
              <a:rPr lang="ru-RU" sz="2800" dirty="0" smtClean="0"/>
              <a:t> до </a:t>
            </a:r>
            <a:r>
              <a:rPr lang="ru-RU" sz="2800" dirty="0" err="1" smtClean="0"/>
              <a:t>термінології</a:t>
            </a:r>
            <a:r>
              <a:rPr lang="ru-RU" sz="2800" dirty="0" smtClean="0"/>
              <a:t> </a:t>
            </a:r>
            <a:r>
              <a:rPr lang="ru-RU" sz="2800" dirty="0" err="1" smtClean="0"/>
              <a:t>постструктураліста</a:t>
            </a:r>
            <a:r>
              <a:rPr lang="ru-RU" sz="2800" dirty="0" smtClean="0"/>
              <a:t> </a:t>
            </a:r>
            <a:r>
              <a:rPr lang="ru-RU" sz="2800" dirty="0" err="1" smtClean="0"/>
              <a:t>Мішеля</a:t>
            </a:r>
            <a:r>
              <a:rPr lang="ru-RU" sz="2800" dirty="0" smtClean="0"/>
              <a:t> Фуко, </a:t>
            </a:r>
            <a:r>
              <a:rPr lang="ru-RU" sz="2800" dirty="0" err="1" smtClean="0"/>
              <a:t>травматичний</a:t>
            </a:r>
            <a:r>
              <a:rPr lang="ru-RU" sz="2800" dirty="0" smtClean="0"/>
              <a:t> </a:t>
            </a:r>
            <a:r>
              <a:rPr lang="ru-RU" sz="2800" dirty="0" err="1" smtClean="0"/>
              <a:t>досвід</a:t>
            </a:r>
            <a:r>
              <a:rPr lang="ru-RU" sz="2800" dirty="0" smtClean="0"/>
              <a:t> не </a:t>
            </a:r>
            <a:r>
              <a:rPr lang="ru-RU" sz="2800" dirty="0" err="1" smtClean="0"/>
              <a:t>може</a:t>
            </a:r>
            <a:r>
              <a:rPr lang="ru-RU" sz="2800" dirty="0" smtClean="0"/>
              <a:t> бути </a:t>
            </a:r>
            <a:r>
              <a:rPr lang="ru-RU" sz="2800" dirty="0" err="1" smtClean="0"/>
              <a:t>розміщений</a:t>
            </a:r>
            <a:r>
              <a:rPr lang="ru-RU" sz="2800" dirty="0" smtClean="0"/>
              <a:t> у </a:t>
            </a:r>
            <a:r>
              <a:rPr lang="ru-RU" sz="2800" dirty="0" err="1" smtClean="0"/>
              <a:t>архіві</a:t>
            </a:r>
            <a:r>
              <a:rPr lang="ru-RU" sz="2800" dirty="0" smtClean="0"/>
              <a:t>. </a:t>
            </a:r>
            <a:r>
              <a:rPr lang="ru-RU" sz="2800" dirty="0" smtClean="0">
                <a:solidFill>
                  <a:schemeClr val="accent5">
                    <a:lumMod val="60000"/>
                    <a:lumOff val="40000"/>
                  </a:schemeClr>
                </a:solidFill>
              </a:rPr>
              <a:t>Мотив </a:t>
            </a:r>
            <a:r>
              <a:rPr lang="ru-RU" sz="2800" dirty="0" err="1" smtClean="0">
                <a:solidFill>
                  <a:schemeClr val="accent5">
                    <a:lumMod val="60000"/>
                    <a:lumOff val="40000"/>
                  </a:schemeClr>
                </a:solidFill>
              </a:rPr>
              <a:t>вічного</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пригадування</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стає</a:t>
            </a:r>
            <a:r>
              <a:rPr lang="ru-RU" sz="2800" dirty="0" smtClean="0">
                <a:solidFill>
                  <a:schemeClr val="accent5">
                    <a:lumMod val="60000"/>
                    <a:lumOff val="40000"/>
                  </a:schemeClr>
                </a:solidFill>
              </a:rPr>
              <a:t> мотивом </a:t>
            </a:r>
            <a:r>
              <a:rPr lang="ru-RU" sz="2800" dirty="0" err="1" smtClean="0">
                <a:solidFill>
                  <a:schemeClr val="accent5">
                    <a:lumMod val="60000"/>
                    <a:lumOff val="40000"/>
                  </a:schemeClr>
                </a:solidFill>
              </a:rPr>
              <a:t>вічного</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повторювання</a:t>
            </a:r>
            <a:r>
              <a:rPr lang="ru-RU" sz="2800" dirty="0" smtClean="0">
                <a:solidFill>
                  <a:schemeClr val="accent5">
                    <a:lumMod val="60000"/>
                    <a:lumOff val="40000"/>
                  </a:schemeClr>
                </a:solidFill>
              </a:rPr>
              <a:t> і </a:t>
            </a:r>
            <a:r>
              <a:rPr lang="ru-RU" sz="2800" dirty="0" err="1" smtClean="0">
                <a:solidFill>
                  <a:schemeClr val="accent5">
                    <a:lumMod val="60000"/>
                    <a:lumOff val="40000"/>
                  </a:schemeClr>
                </a:solidFill>
              </a:rPr>
              <a:t>повернення</a:t>
            </a:r>
            <a:r>
              <a:rPr lang="ru-RU" sz="2800" dirty="0" smtClean="0">
                <a:solidFill>
                  <a:schemeClr val="accent5">
                    <a:lumMod val="60000"/>
                    <a:lumOff val="40000"/>
                  </a:schemeClr>
                </a:solidFill>
              </a:rPr>
              <a:t> до </a:t>
            </a:r>
            <a:r>
              <a:rPr lang="ru-RU" sz="2800" dirty="0" err="1" smtClean="0">
                <a:solidFill>
                  <a:schemeClr val="accent5">
                    <a:lumMod val="60000"/>
                    <a:lumOff val="40000"/>
                  </a:schemeClr>
                </a:solidFill>
              </a:rPr>
              <a:t>невимовного</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досвіду</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минулого</a:t>
            </a:r>
            <a:r>
              <a:rPr lang="ru-RU" sz="2800" dirty="0" smtClean="0">
                <a:solidFill>
                  <a:schemeClr val="accent5">
                    <a:lumMod val="60000"/>
                    <a:lumOff val="40000"/>
                  </a:schemeClr>
                </a:solidFill>
              </a:rPr>
              <a:t>. </a:t>
            </a:r>
          </a:p>
        </p:txBody>
      </p:sp>
    </p:spTree>
    <p:extLst>
      <p:ext uri="{BB962C8B-B14F-4D97-AF65-F5344CB8AC3E}">
        <p14:creationId xmlns:p14="http://schemas.microsoft.com/office/powerpoint/2010/main" val="314322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1680" y="751344"/>
            <a:ext cx="9895840" cy="5632311"/>
          </a:xfrm>
          <a:prstGeom prst="rect">
            <a:avLst/>
          </a:prstGeom>
        </p:spPr>
        <p:txBody>
          <a:bodyPr wrap="square">
            <a:spAutoFit/>
          </a:bodyPr>
          <a:lstStyle/>
          <a:p>
            <a:pPr algn="just"/>
            <a:r>
              <a:rPr lang="ru-RU" sz="3200" dirty="0" smtClean="0"/>
              <a:t>   </a:t>
            </a:r>
            <a:r>
              <a:rPr lang="ru-RU" sz="3200" b="1" dirty="0" smtClean="0">
                <a:solidFill>
                  <a:schemeClr val="accent6">
                    <a:lumMod val="75000"/>
                  </a:schemeClr>
                </a:solidFill>
              </a:rPr>
              <a:t>Проблема </a:t>
            </a:r>
            <a:r>
              <a:rPr lang="ru-RU" sz="3200" b="1" dirty="0" err="1" smtClean="0">
                <a:solidFill>
                  <a:schemeClr val="accent6">
                    <a:lumMod val="75000"/>
                  </a:schemeClr>
                </a:solidFill>
              </a:rPr>
              <a:t>травматичного</a:t>
            </a:r>
            <a:r>
              <a:rPr lang="ru-RU" sz="3200" b="1" dirty="0" smtClean="0">
                <a:solidFill>
                  <a:schemeClr val="accent6">
                    <a:lumMod val="75000"/>
                  </a:schemeClr>
                </a:solidFill>
              </a:rPr>
              <a:t> </a:t>
            </a:r>
            <a:r>
              <a:rPr lang="ru-RU" sz="3200" b="1" dirty="0" err="1" smtClean="0">
                <a:solidFill>
                  <a:schemeClr val="accent6">
                    <a:lumMod val="75000"/>
                  </a:schemeClr>
                </a:solidFill>
              </a:rPr>
              <a:t>досвіду</a:t>
            </a:r>
            <a:r>
              <a:rPr lang="ru-RU" sz="3200" b="1" dirty="0" smtClean="0">
                <a:solidFill>
                  <a:schemeClr val="accent6">
                    <a:lumMod val="75000"/>
                  </a:schemeClr>
                </a:solidFill>
              </a:rPr>
              <a:t> </a:t>
            </a:r>
            <a:r>
              <a:rPr lang="ru-RU" sz="2400" dirty="0" smtClean="0"/>
              <a:t>часто </a:t>
            </a:r>
            <a:r>
              <a:rPr lang="ru-RU" sz="2400" dirty="0" err="1" smtClean="0"/>
              <a:t>криється</a:t>
            </a:r>
            <a:r>
              <a:rPr lang="ru-RU" sz="2400" dirty="0" smtClean="0"/>
              <a:t> у </a:t>
            </a:r>
            <a:r>
              <a:rPr lang="ru-RU" sz="2400" dirty="0" err="1" smtClean="0"/>
              <a:t>неможливості</a:t>
            </a:r>
            <a:r>
              <a:rPr lang="ru-RU" sz="2400" dirty="0" smtClean="0"/>
              <a:t> </a:t>
            </a:r>
            <a:r>
              <a:rPr lang="ru-RU" sz="2400" dirty="0" err="1" smtClean="0"/>
              <a:t>його</a:t>
            </a:r>
            <a:r>
              <a:rPr lang="ru-RU" sz="2400" dirty="0" smtClean="0"/>
              <a:t> </a:t>
            </a:r>
            <a:r>
              <a:rPr lang="ru-RU" sz="2400" dirty="0" err="1" smtClean="0"/>
              <a:t>вираження</a:t>
            </a:r>
            <a:r>
              <a:rPr lang="ru-RU" sz="2400" dirty="0" smtClean="0"/>
              <a:t>, </a:t>
            </a:r>
            <a:r>
              <a:rPr lang="ru-RU" sz="2400" dirty="0" err="1" smtClean="0"/>
              <a:t>наслідком</a:t>
            </a:r>
            <a:r>
              <a:rPr lang="ru-RU" sz="2400" dirty="0" smtClean="0"/>
              <a:t> </a:t>
            </a:r>
            <a:r>
              <a:rPr lang="ru-RU" sz="2400" dirty="0" err="1" smtClean="0"/>
              <a:t>травматичного</a:t>
            </a:r>
            <a:r>
              <a:rPr lang="ru-RU" sz="2400" dirty="0" smtClean="0"/>
              <a:t> </a:t>
            </a:r>
            <a:r>
              <a:rPr lang="ru-RU" sz="2400" dirty="0" err="1" smtClean="0"/>
              <a:t>досвіду</a:t>
            </a:r>
            <a:r>
              <a:rPr lang="ru-RU" sz="2400" dirty="0" smtClean="0"/>
              <a:t> </a:t>
            </a:r>
            <a:r>
              <a:rPr lang="ru-RU" sz="2400" dirty="0" err="1" smtClean="0"/>
              <a:t>стають</a:t>
            </a:r>
            <a:r>
              <a:rPr lang="ru-RU" sz="2400" dirty="0" smtClean="0"/>
              <a:t> </a:t>
            </a:r>
            <a:r>
              <a:rPr lang="ru-RU" sz="2400" dirty="0" err="1" smtClean="0"/>
              <a:t>символічна</a:t>
            </a:r>
            <a:r>
              <a:rPr lang="ru-RU" sz="2400" dirty="0" smtClean="0"/>
              <a:t> </a:t>
            </a:r>
            <a:r>
              <a:rPr lang="ru-RU" sz="2400" dirty="0" err="1" smtClean="0"/>
              <a:t>недостатність</a:t>
            </a:r>
            <a:r>
              <a:rPr lang="ru-RU" sz="2400" dirty="0" smtClean="0"/>
              <a:t>, </a:t>
            </a:r>
            <a:r>
              <a:rPr lang="ru-RU" sz="2400" dirty="0" err="1" smtClean="0"/>
              <a:t>неможливість</a:t>
            </a:r>
            <a:r>
              <a:rPr lang="ru-RU" sz="2400" dirty="0" smtClean="0"/>
              <a:t> </a:t>
            </a:r>
            <a:r>
              <a:rPr lang="ru-RU" sz="2400" dirty="0" err="1" smtClean="0"/>
              <a:t>зв’язної</a:t>
            </a:r>
            <a:r>
              <a:rPr lang="ru-RU" sz="2400" dirty="0" smtClean="0"/>
              <a:t> </a:t>
            </a:r>
            <a:r>
              <a:rPr lang="ru-RU" sz="2400" dirty="0" err="1" smtClean="0"/>
              <a:t>оповіді</a:t>
            </a:r>
            <a:r>
              <a:rPr lang="ru-RU" sz="2400" dirty="0" smtClean="0"/>
              <a:t> і </a:t>
            </a:r>
            <a:r>
              <a:rPr lang="ru-RU" sz="2400" dirty="0" err="1" smtClean="0"/>
              <a:t>співвіднесення</a:t>
            </a:r>
            <a:r>
              <a:rPr lang="ru-RU" sz="2400" dirty="0" smtClean="0"/>
              <a:t> пережитого </a:t>
            </a:r>
            <a:r>
              <a:rPr lang="ru-RU" sz="2400" dirty="0" err="1" smtClean="0"/>
              <a:t>досвіду</a:t>
            </a:r>
            <a:r>
              <a:rPr lang="ru-RU" sz="2400" dirty="0" smtClean="0"/>
              <a:t> з </a:t>
            </a:r>
            <a:r>
              <a:rPr lang="ru-RU" sz="2400" dirty="0" err="1" smtClean="0"/>
              <a:t>його</a:t>
            </a:r>
            <a:r>
              <a:rPr lang="ru-RU" sz="2400" dirty="0" smtClean="0"/>
              <a:t> </a:t>
            </a:r>
            <a:r>
              <a:rPr lang="ru-RU" sz="2400" dirty="0" err="1" smtClean="0"/>
              <a:t>розумінням</a:t>
            </a:r>
            <a:r>
              <a:rPr lang="ru-RU" sz="2400" dirty="0" smtClean="0"/>
              <a:t>, часто </a:t>
            </a:r>
            <a:r>
              <a:rPr lang="ru-RU" sz="2400" dirty="0" err="1" smtClean="0"/>
              <a:t>неможливість</a:t>
            </a:r>
            <a:r>
              <a:rPr lang="ru-RU" sz="2400" dirty="0" smtClean="0"/>
              <a:t> говорить сама за себе – </a:t>
            </a:r>
            <a:r>
              <a:rPr lang="ru-RU" sz="2400" dirty="0" err="1" smtClean="0"/>
              <a:t>мовчання</a:t>
            </a:r>
            <a:r>
              <a:rPr lang="ru-RU" sz="2400" dirty="0" smtClean="0"/>
              <a:t>, </a:t>
            </a:r>
            <a:r>
              <a:rPr lang="ru-RU" sz="2400" dirty="0" err="1" smtClean="0"/>
              <a:t>що</a:t>
            </a:r>
            <a:r>
              <a:rPr lang="ru-RU" sz="2400" dirty="0" smtClean="0"/>
              <a:t> </a:t>
            </a:r>
            <a:r>
              <a:rPr lang="ru-RU" sz="2400" dirty="0" err="1" smtClean="0"/>
              <a:t>акумулює</a:t>
            </a:r>
            <a:r>
              <a:rPr lang="ru-RU" sz="2400" dirty="0" smtClean="0"/>
              <a:t> </a:t>
            </a:r>
            <a:r>
              <a:rPr lang="ru-RU" sz="2400" dirty="0" err="1" smtClean="0"/>
              <a:t>травматичне</a:t>
            </a:r>
            <a:r>
              <a:rPr lang="ru-RU" sz="2400" dirty="0" smtClean="0"/>
              <a:t> </a:t>
            </a:r>
            <a:r>
              <a:rPr lang="ru-RU" sz="2400" dirty="0" err="1" smtClean="0"/>
              <a:t>переживання</a:t>
            </a:r>
            <a:r>
              <a:rPr lang="ru-RU" sz="2400" dirty="0" smtClean="0"/>
              <a:t> </a:t>
            </a:r>
            <a:r>
              <a:rPr lang="ru-RU" sz="2400" dirty="0" err="1" smtClean="0"/>
              <a:t>суб’єкта</a:t>
            </a:r>
            <a:r>
              <a:rPr lang="ru-RU" sz="2400" dirty="0" smtClean="0"/>
              <a:t> </a:t>
            </a:r>
            <a:r>
              <a:rPr lang="ru-RU" sz="2400" dirty="0" err="1" smtClean="0"/>
              <a:t>найбільш</a:t>
            </a:r>
            <a:r>
              <a:rPr lang="ru-RU" sz="2400" dirty="0" smtClean="0"/>
              <a:t> </a:t>
            </a:r>
            <a:r>
              <a:rPr lang="ru-RU" sz="2400" dirty="0" err="1" smtClean="0"/>
              <a:t>болісно</a:t>
            </a:r>
            <a:r>
              <a:rPr lang="ru-RU" sz="2400" dirty="0" smtClean="0"/>
              <a:t>. </a:t>
            </a:r>
          </a:p>
          <a:p>
            <a:pPr algn="just"/>
            <a:endParaRPr lang="ru-RU" sz="2400" dirty="0" smtClean="0"/>
          </a:p>
          <a:p>
            <a:pPr algn="ctr"/>
            <a:r>
              <a:rPr lang="ru-RU" sz="2400" dirty="0" smtClean="0"/>
              <a:t>  </a:t>
            </a:r>
            <a:r>
              <a:rPr lang="ru-RU" sz="3200" b="1" dirty="0" err="1" smtClean="0">
                <a:solidFill>
                  <a:schemeClr val="accent6">
                    <a:lumMod val="75000"/>
                  </a:schemeClr>
                </a:solidFill>
              </a:rPr>
              <a:t>Література</a:t>
            </a:r>
            <a:r>
              <a:rPr lang="ru-RU" sz="3200" b="1" dirty="0" smtClean="0">
                <a:solidFill>
                  <a:schemeClr val="accent6">
                    <a:lumMod val="75000"/>
                  </a:schemeClr>
                </a:solidFill>
              </a:rPr>
              <a:t> є одним </a:t>
            </a:r>
            <a:r>
              <a:rPr lang="ru-RU" sz="3200" b="1" dirty="0" err="1" smtClean="0">
                <a:solidFill>
                  <a:schemeClr val="accent6">
                    <a:lumMod val="75000"/>
                  </a:schemeClr>
                </a:solidFill>
              </a:rPr>
              <a:t>із</a:t>
            </a:r>
            <a:r>
              <a:rPr lang="ru-RU" sz="3200" b="1" dirty="0" smtClean="0">
                <a:solidFill>
                  <a:schemeClr val="accent6">
                    <a:lumMod val="75000"/>
                  </a:schemeClr>
                </a:solidFill>
              </a:rPr>
              <a:t> </a:t>
            </a:r>
            <a:r>
              <a:rPr lang="ru-RU" sz="3200" b="1" dirty="0" err="1" smtClean="0">
                <a:solidFill>
                  <a:schemeClr val="accent6">
                    <a:lumMod val="75000"/>
                  </a:schemeClr>
                </a:solidFill>
              </a:rPr>
              <a:t>засобів</a:t>
            </a:r>
            <a:r>
              <a:rPr lang="ru-RU" sz="3200" b="1" dirty="0" smtClean="0">
                <a:solidFill>
                  <a:schemeClr val="accent6">
                    <a:lumMod val="75000"/>
                  </a:schemeClr>
                </a:solidFill>
              </a:rPr>
              <a:t> </a:t>
            </a:r>
            <a:r>
              <a:rPr lang="ru-RU" sz="3200" b="1" dirty="0" err="1" smtClean="0">
                <a:solidFill>
                  <a:schemeClr val="accent6">
                    <a:lumMod val="75000"/>
                  </a:schemeClr>
                </a:solidFill>
              </a:rPr>
              <a:t>вийти</a:t>
            </a:r>
            <a:r>
              <a:rPr lang="ru-RU" sz="3200" b="1" dirty="0" smtClean="0">
                <a:solidFill>
                  <a:schemeClr val="accent6">
                    <a:lumMod val="75000"/>
                  </a:schemeClr>
                </a:solidFill>
              </a:rPr>
              <a:t> за </a:t>
            </a:r>
            <a:r>
              <a:rPr lang="ru-RU" sz="3200" b="1" dirty="0" err="1" smtClean="0">
                <a:solidFill>
                  <a:schemeClr val="accent6">
                    <a:lumMod val="75000"/>
                  </a:schemeClr>
                </a:solidFill>
              </a:rPr>
              <a:t>межі</a:t>
            </a:r>
            <a:r>
              <a:rPr lang="ru-RU" sz="3200" b="1" dirty="0" smtClean="0">
                <a:solidFill>
                  <a:schemeClr val="accent6">
                    <a:lumMod val="75000"/>
                  </a:schemeClr>
                </a:solidFill>
              </a:rPr>
              <a:t>  </a:t>
            </a:r>
            <a:r>
              <a:rPr lang="ru-RU" sz="3200" b="1" dirty="0" err="1" smtClean="0">
                <a:solidFill>
                  <a:schemeClr val="accent6">
                    <a:lumMod val="75000"/>
                  </a:schemeClr>
                </a:solidFill>
              </a:rPr>
              <a:t>мовчання</a:t>
            </a:r>
            <a:r>
              <a:rPr lang="ru-RU" sz="3200" b="1" dirty="0" smtClean="0">
                <a:solidFill>
                  <a:schemeClr val="accent6">
                    <a:lumMod val="75000"/>
                  </a:schemeClr>
                </a:solidFill>
              </a:rPr>
              <a:t>.</a:t>
            </a:r>
          </a:p>
          <a:p>
            <a:pPr algn="just"/>
            <a:endParaRPr lang="ru-RU" sz="2400" dirty="0"/>
          </a:p>
          <a:p>
            <a:pPr algn="just"/>
            <a:r>
              <a:rPr lang="ru-RU" sz="2400" dirty="0" smtClean="0"/>
              <a:t>   </a:t>
            </a:r>
            <a:r>
              <a:rPr lang="ru-RU" sz="2400" dirty="0" err="1" smtClean="0"/>
              <a:t>Французькі</a:t>
            </a:r>
            <a:r>
              <a:rPr lang="ru-RU" sz="2400" dirty="0" smtClean="0"/>
              <a:t> </a:t>
            </a:r>
            <a:r>
              <a:rPr lang="ru-RU" sz="2400" dirty="0" err="1" smtClean="0"/>
              <a:t>психоаналітики</a:t>
            </a:r>
            <a:r>
              <a:rPr lang="ru-RU" sz="2400" dirty="0" smtClean="0"/>
              <a:t> Франсуаза </a:t>
            </a:r>
            <a:r>
              <a:rPr lang="ru-RU" sz="2400" dirty="0" err="1"/>
              <a:t>Давуан</a:t>
            </a:r>
            <a:r>
              <a:rPr lang="ru-RU" sz="2400" dirty="0"/>
              <a:t> </a:t>
            </a:r>
            <a:r>
              <a:rPr lang="ru-RU" sz="2400" dirty="0" smtClean="0"/>
              <a:t>і Жан-Макс Год</a:t>
            </a:r>
            <a:r>
              <a:rPr lang="uk-UA" sz="2400" dirty="0"/>
              <a:t>і</a:t>
            </a:r>
            <a:r>
              <a:rPr lang="ru-RU" sz="2400" dirty="0" err="1" smtClean="0"/>
              <a:t>йер</a:t>
            </a:r>
            <a:r>
              <a:rPr lang="ru-RU" sz="2400" dirty="0" smtClean="0"/>
              <a:t> </a:t>
            </a:r>
            <a:r>
              <a:rPr lang="ru-RU" sz="2400" dirty="0" err="1" smtClean="0"/>
              <a:t>виділяли</a:t>
            </a:r>
            <a:r>
              <a:rPr lang="ru-RU" sz="2400" dirty="0" smtClean="0"/>
              <a:t> </a:t>
            </a:r>
            <a:r>
              <a:rPr lang="ru-RU" sz="2400" dirty="0" err="1" smtClean="0"/>
              <a:t>здатність</a:t>
            </a:r>
            <a:r>
              <a:rPr lang="ru-RU" sz="2400" dirty="0" smtClean="0"/>
              <a:t> </a:t>
            </a:r>
            <a:r>
              <a:rPr lang="ru-RU" sz="2400" dirty="0" err="1" smtClean="0"/>
              <a:t>суб’єкта</a:t>
            </a:r>
            <a:r>
              <a:rPr lang="ru-RU" sz="2400" dirty="0" smtClean="0"/>
              <a:t> з </a:t>
            </a:r>
            <a:r>
              <a:rPr lang="ru-RU" sz="2400" dirty="0" err="1" smtClean="0"/>
              <a:t>травматичним</a:t>
            </a:r>
            <a:r>
              <a:rPr lang="ru-RU" sz="2400" dirty="0" smtClean="0"/>
              <a:t> </a:t>
            </a:r>
            <a:r>
              <a:rPr lang="ru-RU" sz="2400" dirty="0" err="1" smtClean="0"/>
              <a:t>досвідом</a:t>
            </a:r>
            <a:r>
              <a:rPr lang="ru-RU" sz="2400" dirty="0" smtClean="0"/>
              <a:t> </a:t>
            </a:r>
            <a:r>
              <a:rPr lang="ru-RU" sz="2400" dirty="0" err="1" smtClean="0"/>
              <a:t>відгукуватися</a:t>
            </a:r>
            <a:r>
              <a:rPr lang="ru-RU" sz="2400" dirty="0" smtClean="0"/>
              <a:t> на </a:t>
            </a:r>
            <a:r>
              <a:rPr lang="ru-RU" sz="2400" dirty="0" err="1" smtClean="0"/>
              <a:t>досвід</a:t>
            </a:r>
            <a:r>
              <a:rPr lang="ru-RU" sz="2400" dirty="0" smtClean="0"/>
              <a:t> чужого </a:t>
            </a:r>
            <a:r>
              <a:rPr lang="ru-RU" sz="2400" dirty="0" err="1" smtClean="0"/>
              <a:t>мовлення</a:t>
            </a:r>
            <a:r>
              <a:rPr lang="ru-RU" sz="2400" dirty="0" smtClean="0"/>
              <a:t>, </a:t>
            </a:r>
            <a:r>
              <a:rPr lang="ru-RU" sz="2400" dirty="0" err="1" smtClean="0"/>
              <a:t>заміняючи</a:t>
            </a:r>
            <a:r>
              <a:rPr lang="ru-RU" sz="2400" dirty="0" smtClean="0"/>
              <a:t> та </a:t>
            </a:r>
            <a:r>
              <a:rPr lang="ru-RU" sz="2400" dirty="0" err="1" smtClean="0"/>
              <a:t>доповнюючи</a:t>
            </a:r>
            <a:r>
              <a:rPr lang="ru-RU" sz="2400" dirty="0" smtClean="0"/>
              <a:t> таким чином провали у </a:t>
            </a:r>
            <a:r>
              <a:rPr lang="ru-RU" sz="2400" dirty="0" err="1" smtClean="0"/>
              <a:t>пам’яті</a:t>
            </a:r>
            <a:r>
              <a:rPr lang="ru-RU" sz="2400" dirty="0" smtClean="0"/>
              <a:t> та </a:t>
            </a:r>
            <a:r>
              <a:rPr lang="ru-RU" sz="2400" dirty="0" err="1" smtClean="0"/>
              <a:t>неможливість</a:t>
            </a:r>
            <a:r>
              <a:rPr lang="ru-RU" sz="2400" dirty="0" smtClean="0"/>
              <a:t> </a:t>
            </a:r>
            <a:r>
              <a:rPr lang="ru-RU" sz="2400" dirty="0" err="1" smtClean="0"/>
              <a:t>артикуляції</a:t>
            </a:r>
            <a:r>
              <a:rPr lang="ru-RU" sz="2400" dirty="0" smtClean="0"/>
              <a:t> </a:t>
            </a:r>
            <a:r>
              <a:rPr lang="ru-RU" sz="2400" dirty="0" err="1" smtClean="0"/>
              <a:t>власного</a:t>
            </a:r>
            <a:r>
              <a:rPr lang="ru-RU" sz="2400" dirty="0" smtClean="0"/>
              <a:t> </a:t>
            </a:r>
            <a:r>
              <a:rPr lang="ru-RU" sz="2400" dirty="0" err="1" smtClean="0"/>
              <a:t>досвіду</a:t>
            </a:r>
            <a:r>
              <a:rPr lang="ru-RU" sz="2400" dirty="0" smtClean="0"/>
              <a:t>. </a:t>
            </a:r>
            <a:endParaRPr lang="en-US" sz="2400" dirty="0"/>
          </a:p>
        </p:txBody>
      </p:sp>
    </p:spTree>
    <p:extLst>
      <p:ext uri="{BB962C8B-B14F-4D97-AF65-F5344CB8AC3E}">
        <p14:creationId xmlns:p14="http://schemas.microsoft.com/office/powerpoint/2010/main" val="330129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800" dirty="0" smtClean="0"/>
              <a:t>Найбільш поширеними маркерами травми вважають такі:</a:t>
            </a:r>
            <a:endParaRPr lang="en-US" sz="2800" dirty="0"/>
          </a:p>
        </p:txBody>
      </p:sp>
      <p:sp>
        <p:nvSpPr>
          <p:cNvPr id="3" name="Объект 2"/>
          <p:cNvSpPr>
            <a:spLocks noGrp="1"/>
          </p:cNvSpPr>
          <p:nvPr>
            <p:ph idx="1"/>
          </p:nvPr>
        </p:nvSpPr>
        <p:spPr>
          <a:xfrm>
            <a:off x="779779" y="2204719"/>
            <a:ext cx="10632441" cy="4012883"/>
          </a:xfrm>
        </p:spPr>
        <p:txBody>
          <a:bodyPr>
            <a:normAutofit fontScale="92500" lnSpcReduction="20000"/>
          </a:bodyPr>
          <a:lstStyle/>
          <a:p>
            <a:pPr>
              <a:buFont typeface="Wingdings" panose="05000000000000000000" pitchFamily="2" charset="2"/>
              <a:buChar char="v"/>
            </a:pPr>
            <a:r>
              <a:rPr lang="uk-UA" sz="2400" dirty="0" smtClean="0"/>
              <a:t>подія перебуває поза межами людського досвіду;</a:t>
            </a:r>
          </a:p>
          <a:p>
            <a:pPr>
              <a:buFont typeface="Wingdings" panose="05000000000000000000" pitchFamily="2" charset="2"/>
              <a:buChar char="v"/>
            </a:pPr>
            <a:r>
              <a:rPr lang="uk-UA" sz="2400" dirty="0" smtClean="0"/>
              <a:t> наявна інтенсивна емоція та реакція;</a:t>
            </a:r>
          </a:p>
          <a:p>
            <a:pPr>
              <a:buFont typeface="Wingdings" panose="05000000000000000000" pitchFamily="2" charset="2"/>
              <a:buChar char="v"/>
            </a:pPr>
            <a:r>
              <a:rPr lang="uk-UA" sz="2400" dirty="0" smtClean="0"/>
              <a:t> подразник викликає біль, страждання;</a:t>
            </a:r>
          </a:p>
          <a:p>
            <a:pPr>
              <a:buFont typeface="Wingdings" panose="05000000000000000000" pitchFamily="2" charset="2"/>
              <a:buChar char="v"/>
            </a:pPr>
            <a:r>
              <a:rPr lang="uk-UA" sz="2400" dirty="0" smtClean="0"/>
              <a:t> оцінка події як загрозливої для життя або фізичного благополуччя;</a:t>
            </a:r>
          </a:p>
          <a:p>
            <a:pPr>
              <a:buFont typeface="Wingdings" panose="05000000000000000000" pitchFamily="2" charset="2"/>
              <a:buChar char="v"/>
            </a:pPr>
            <a:r>
              <a:rPr lang="uk-UA" sz="2400" dirty="0" smtClean="0"/>
              <a:t> травму спричиняють специфічні події : землетрус, насильство тощо;</a:t>
            </a:r>
          </a:p>
          <a:p>
            <a:pPr>
              <a:buFont typeface="Wingdings" panose="05000000000000000000" pitchFamily="2" charset="2"/>
              <a:buChar char="v"/>
            </a:pPr>
            <a:r>
              <a:rPr lang="uk-UA" sz="2400" dirty="0"/>
              <a:t> </a:t>
            </a:r>
            <a:r>
              <a:rPr lang="uk-UA" sz="2400" dirty="0" smtClean="0"/>
              <a:t>травма викликає специфічні реакції : страх, безпорадність, жах тощо;</a:t>
            </a:r>
          </a:p>
          <a:p>
            <a:pPr>
              <a:buFont typeface="Wingdings" panose="05000000000000000000" pitchFamily="2" charset="2"/>
              <a:buChar char="v"/>
            </a:pPr>
            <a:r>
              <a:rPr lang="uk-UA" sz="2400" dirty="0" smtClean="0"/>
              <a:t> руйнування самооцінки, подія підриває основи уявлень про себе і світ;</a:t>
            </a:r>
          </a:p>
          <a:p>
            <a:pPr>
              <a:buFont typeface="Wingdings" panose="05000000000000000000" pitchFamily="2" charset="2"/>
              <a:buChar char="v"/>
            </a:pPr>
            <a:r>
              <a:rPr lang="uk-UA" sz="2400" dirty="0" smtClean="0"/>
              <a:t> подія змінює подальший життєвий напрям, розділяє життя на «до» і «після».</a:t>
            </a:r>
          </a:p>
          <a:p>
            <a:pPr lvl="4">
              <a:buFont typeface="Wingdings" panose="05000000000000000000" pitchFamily="2" charset="2"/>
              <a:buChar char="v"/>
            </a:pPr>
            <a:r>
              <a:rPr lang="en-US" sz="2400" dirty="0" err="1" smtClean="0"/>
              <a:t>Dalenberg</a:t>
            </a:r>
            <a:r>
              <a:rPr lang="en-US" sz="2400" dirty="0" smtClean="0"/>
              <a:t>, C. J., Straus, E., &amp; Carlson, E. B. (2017). Defining Trauma. In S. N. Gold (Ed.), APA handbook of trauma psychology: Foundations in knowledge (pp. 15–34). American </a:t>
            </a:r>
            <a:r>
              <a:rPr lang="en-US" sz="2400" dirty="0" err="1" smtClean="0"/>
              <a:t>Psychological</a:t>
            </a:r>
            <a:r>
              <a:rPr lang="en-US" sz="2400" dirty="0" smtClean="0"/>
              <a:t> Association</a:t>
            </a:r>
            <a:endParaRPr lang="en-US" sz="2400" dirty="0"/>
          </a:p>
        </p:txBody>
      </p:sp>
      <p:sp>
        <p:nvSpPr>
          <p:cNvPr id="4" name="Прямоугольник 3"/>
          <p:cNvSpPr/>
          <p:nvPr/>
        </p:nvSpPr>
        <p:spPr>
          <a:xfrm>
            <a:off x="3048000" y="2967335"/>
            <a:ext cx="6096000" cy="369332"/>
          </a:xfrm>
          <a:prstGeom prst="rect">
            <a:avLst/>
          </a:prstGeom>
        </p:spPr>
        <p:txBody>
          <a:bodyPr>
            <a:spAutoFit/>
          </a:bodyPr>
          <a:lstStyle/>
          <a:p>
            <a:r>
              <a:rPr lang="uk-UA" dirty="0" smtClean="0"/>
              <a:t> </a:t>
            </a:r>
            <a:endParaRPr lang="en-US" dirty="0"/>
          </a:p>
        </p:txBody>
      </p:sp>
    </p:spTree>
    <p:extLst>
      <p:ext uri="{BB962C8B-B14F-4D97-AF65-F5344CB8AC3E}">
        <p14:creationId xmlns:p14="http://schemas.microsoft.com/office/powerpoint/2010/main" val="704681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dirty="0"/>
              <a:t>З</a:t>
            </a:r>
            <a:r>
              <a:rPr lang="uk-UA" dirty="0" smtClean="0"/>
              <a:t>агальні </a:t>
            </a:r>
            <a:r>
              <a:rPr lang="uk-UA" dirty="0"/>
              <a:t>риси травм</a:t>
            </a:r>
            <a:br>
              <a:rPr lang="uk-UA" dirty="0"/>
            </a:br>
            <a:endParaRPr lang="en-US" dirty="0"/>
          </a:p>
        </p:txBody>
      </p:sp>
      <p:sp>
        <p:nvSpPr>
          <p:cNvPr id="3" name="Объект 2"/>
          <p:cNvSpPr>
            <a:spLocks noGrp="1"/>
          </p:cNvSpPr>
          <p:nvPr>
            <p:ph idx="1"/>
          </p:nvPr>
        </p:nvSpPr>
        <p:spPr>
          <a:xfrm>
            <a:off x="4074160" y="2057400"/>
            <a:ext cx="7281228" cy="3803650"/>
          </a:xfrm>
        </p:spPr>
        <p:txBody>
          <a:bodyPr>
            <a:normAutofit fontScale="92500" lnSpcReduction="10000"/>
          </a:bodyPr>
          <a:lstStyle/>
          <a:p>
            <a:pPr>
              <a:buFont typeface="Wingdings" panose="05000000000000000000" pitchFamily="2" charset="2"/>
              <a:buChar char="q"/>
            </a:pPr>
            <a:endParaRPr lang="uk-UA" dirty="0" smtClean="0"/>
          </a:p>
          <a:p>
            <a:pPr>
              <a:buFont typeface="Wingdings" panose="05000000000000000000" pitchFamily="2" charset="2"/>
              <a:buChar char="q"/>
            </a:pPr>
            <a:endParaRPr lang="uk-UA" dirty="0"/>
          </a:p>
          <a:p>
            <a:pPr>
              <a:buFont typeface="Wingdings" panose="05000000000000000000" pitchFamily="2" charset="2"/>
              <a:buChar char="q"/>
            </a:pPr>
            <a:r>
              <a:rPr lang="uk-UA" dirty="0" smtClean="0"/>
              <a:t>По-перше, травми завжди відносяться до групи (великої або малої ) об’єкта дії травматичної події . </a:t>
            </a:r>
          </a:p>
          <a:p>
            <a:pPr>
              <a:buFont typeface="Wingdings" panose="05000000000000000000" pitchFamily="2" charset="2"/>
              <a:buChar char="q"/>
            </a:pPr>
            <a:r>
              <a:rPr lang="uk-UA" dirty="0" smtClean="0"/>
              <a:t>По-друге, травма — це криза такого масштабу, яка руйнує звичні рамки життя аж до такої міри, що вони не підлягають відновленню, аж поки їхнє місце не заступають нові рамки, що інколи відбувається впродовж кількох поколінь. </a:t>
            </a:r>
          </a:p>
          <a:p>
            <a:pPr>
              <a:buFont typeface="Wingdings" panose="05000000000000000000" pitchFamily="2" charset="2"/>
              <a:buChar char="q"/>
            </a:pPr>
            <a:r>
              <a:rPr lang="uk-UA" b="1" dirty="0" smtClean="0">
                <a:solidFill>
                  <a:schemeClr val="accent3">
                    <a:lumMod val="60000"/>
                    <a:lumOff val="40000"/>
                  </a:schemeClr>
                </a:solidFill>
              </a:rPr>
              <a:t>По-третє, під травмою розуміють як травматичну подію, так і процес розвитку пам’яті про травму.</a:t>
            </a:r>
            <a:endParaRPr lang="en-US" b="1" dirty="0">
              <a:solidFill>
                <a:schemeClr val="accent3">
                  <a:lumMod val="60000"/>
                  <a:lumOff val="40000"/>
                </a:schemeClr>
              </a:solidFill>
            </a:endParaRPr>
          </a:p>
        </p:txBody>
      </p:sp>
      <p:sp>
        <p:nvSpPr>
          <p:cNvPr id="4" name="Текст 3"/>
          <p:cNvSpPr>
            <a:spLocks noGrp="1"/>
          </p:cNvSpPr>
          <p:nvPr>
            <p:ph type="body" sz="half" idx="2"/>
          </p:nvPr>
        </p:nvSpPr>
        <p:spPr>
          <a:xfrm>
            <a:off x="839789" y="2057400"/>
            <a:ext cx="2800878" cy="3811588"/>
          </a:xfrm>
        </p:spPr>
        <p:txBody>
          <a:bodyPr>
            <a:normAutofit/>
          </a:bodyPr>
          <a:lstStyle/>
          <a:p>
            <a:endParaRPr lang="uk-UA" dirty="0" smtClean="0"/>
          </a:p>
          <a:p>
            <a:endParaRPr lang="uk-UA" dirty="0"/>
          </a:p>
          <a:p>
            <a:endParaRPr lang="uk-UA" dirty="0" smtClean="0"/>
          </a:p>
          <a:p>
            <a:endParaRPr lang="uk-UA" dirty="0"/>
          </a:p>
          <a:p>
            <a:r>
              <a:rPr lang="uk-UA" dirty="0" smtClean="0"/>
              <a:t>Огієнко, В. (2018). </a:t>
            </a:r>
            <a:r>
              <a:rPr lang="en-US" dirty="0" smtClean="0"/>
              <a:t>Holodomor studies </a:t>
            </a:r>
            <a:r>
              <a:rPr lang="uk-UA" dirty="0" smtClean="0"/>
              <a:t>і </a:t>
            </a:r>
            <a:r>
              <a:rPr lang="en-US" dirty="0" smtClean="0"/>
              <a:t>trauma studies: </a:t>
            </a:r>
            <a:r>
              <a:rPr lang="uk-UA" dirty="0" smtClean="0"/>
              <a:t>теорія та перспективи досліджень. Міждисциплінарний часопис Студії голодомору</a:t>
            </a:r>
            <a:endParaRPr lang="en-US" dirty="0"/>
          </a:p>
        </p:txBody>
      </p:sp>
    </p:spTree>
    <p:extLst>
      <p:ext uri="{BB962C8B-B14F-4D97-AF65-F5344CB8AC3E}">
        <p14:creationId xmlns:p14="http://schemas.microsoft.com/office/powerpoint/2010/main" val="2074870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Суб’єкт травми</a:t>
            </a:r>
            <a:endParaRPr lang="en-US" dirty="0"/>
          </a:p>
        </p:txBody>
      </p:sp>
      <p:sp>
        <p:nvSpPr>
          <p:cNvPr id="3" name="Текст 2"/>
          <p:cNvSpPr>
            <a:spLocks noGrp="1"/>
          </p:cNvSpPr>
          <p:nvPr>
            <p:ph type="body" idx="1"/>
          </p:nvPr>
        </p:nvSpPr>
        <p:spPr/>
        <p:txBody>
          <a:bodyPr/>
          <a:lstStyle/>
          <a:p>
            <a:r>
              <a:rPr lang="uk-UA" dirty="0" smtClean="0"/>
              <a:t>Психологічна концепція</a:t>
            </a:r>
            <a:endParaRPr lang="en-US" dirty="0"/>
          </a:p>
        </p:txBody>
      </p:sp>
      <p:sp>
        <p:nvSpPr>
          <p:cNvPr id="4" name="Объект 3"/>
          <p:cNvSpPr>
            <a:spLocks noGrp="1"/>
          </p:cNvSpPr>
          <p:nvPr>
            <p:ph sz="half" idx="2"/>
          </p:nvPr>
        </p:nvSpPr>
        <p:spPr/>
        <p:txBody>
          <a:bodyPr>
            <a:normAutofit fontScale="70000" lnSpcReduction="20000"/>
          </a:bodyPr>
          <a:lstStyle/>
          <a:p>
            <a:pPr marL="0" indent="0">
              <a:buNone/>
            </a:pPr>
            <a:r>
              <a:rPr lang="ru-RU" dirty="0" err="1" smtClean="0"/>
              <a:t>Суб’єктом</a:t>
            </a:r>
            <a:r>
              <a:rPr lang="ru-RU" dirty="0" smtClean="0"/>
              <a:t> </a:t>
            </a:r>
            <a:r>
              <a:rPr lang="ru-RU" dirty="0" err="1" smtClean="0"/>
              <a:t>травми</a:t>
            </a:r>
            <a:r>
              <a:rPr lang="ru-RU" dirty="0" smtClean="0"/>
              <a:t> </a:t>
            </a:r>
            <a:r>
              <a:rPr lang="ru-RU" b="1" u="sng" dirty="0" smtClean="0"/>
              <a:t>є «</a:t>
            </a:r>
            <a:r>
              <a:rPr lang="ru-RU" b="1" u="sng" dirty="0" err="1" smtClean="0"/>
              <a:t>свідок</a:t>
            </a:r>
            <a:r>
              <a:rPr lang="ru-RU" b="1" u="sng" dirty="0" smtClean="0"/>
              <a:t>», </a:t>
            </a:r>
            <a:r>
              <a:rPr lang="ru-RU" b="1" u="sng" dirty="0" err="1" smtClean="0"/>
              <a:t>безпосередній</a:t>
            </a:r>
            <a:r>
              <a:rPr lang="ru-RU" b="1" u="sng" dirty="0" smtClean="0"/>
              <a:t> </a:t>
            </a:r>
            <a:r>
              <a:rPr lang="ru-RU" b="1" u="sng" dirty="0" err="1" smtClean="0"/>
              <a:t>учасник</a:t>
            </a:r>
            <a:r>
              <a:rPr lang="ru-RU" b="1" u="sng" dirty="0" smtClean="0"/>
              <a:t> </a:t>
            </a:r>
            <a:r>
              <a:rPr lang="ru-RU" b="1" u="sng" dirty="0" err="1" smtClean="0"/>
              <a:t>або</a:t>
            </a:r>
            <a:r>
              <a:rPr lang="ru-RU" b="1" u="sng" dirty="0" smtClean="0"/>
              <a:t> </a:t>
            </a:r>
            <a:r>
              <a:rPr lang="ru-RU" b="1" u="sng" dirty="0" err="1" smtClean="0"/>
              <a:t>очевидець</a:t>
            </a:r>
            <a:r>
              <a:rPr lang="ru-RU" b="1" u="sng" dirty="0" smtClean="0"/>
              <a:t> </a:t>
            </a:r>
            <a:r>
              <a:rPr lang="ru-RU" b="1" u="sng" dirty="0" err="1" smtClean="0"/>
              <a:t>подій</a:t>
            </a:r>
            <a:r>
              <a:rPr lang="ru-RU" b="1" u="sng" dirty="0" smtClean="0"/>
              <a:t>, </a:t>
            </a:r>
            <a:r>
              <a:rPr lang="ru-RU" b="1" u="sng" dirty="0" err="1" smtClean="0"/>
              <a:t>що</a:t>
            </a:r>
            <a:r>
              <a:rPr lang="ru-RU" b="1" u="sng" dirty="0" smtClean="0"/>
              <a:t> </a:t>
            </a:r>
            <a:r>
              <a:rPr lang="ru-RU" b="1" u="sng" dirty="0" err="1" smtClean="0"/>
              <a:t>відбулися</a:t>
            </a:r>
            <a:r>
              <a:rPr lang="ru-RU" b="1" u="sng" dirty="0" smtClean="0"/>
              <a:t>. </a:t>
            </a:r>
          </a:p>
          <a:p>
            <a:pPr marL="0" indent="0">
              <a:buNone/>
            </a:pPr>
            <a:r>
              <a:rPr lang="ru-RU" dirty="0" err="1" smtClean="0"/>
              <a:t>Колективний</a:t>
            </a:r>
            <a:r>
              <a:rPr lang="ru-RU" dirty="0" smtClean="0"/>
              <a:t> характер </a:t>
            </a:r>
            <a:r>
              <a:rPr lang="ru-RU" dirty="0" err="1" smtClean="0"/>
              <a:t>травми</a:t>
            </a:r>
            <a:r>
              <a:rPr lang="ru-RU" dirty="0" smtClean="0"/>
              <a:t> у </a:t>
            </a:r>
            <a:r>
              <a:rPr lang="ru-RU" dirty="0" err="1" smtClean="0"/>
              <a:t>цьому</a:t>
            </a:r>
            <a:r>
              <a:rPr lang="ru-RU" dirty="0" smtClean="0"/>
              <a:t> </a:t>
            </a:r>
            <a:r>
              <a:rPr lang="ru-RU" dirty="0" err="1" smtClean="0"/>
              <a:t>випадку</a:t>
            </a:r>
            <a:r>
              <a:rPr lang="ru-RU" dirty="0" smtClean="0"/>
              <a:t> </a:t>
            </a:r>
            <a:r>
              <a:rPr lang="ru-RU" dirty="0" err="1" smtClean="0"/>
              <a:t>виникає</a:t>
            </a:r>
            <a:r>
              <a:rPr lang="ru-RU" dirty="0" smtClean="0"/>
              <a:t> за </a:t>
            </a:r>
            <a:r>
              <a:rPr lang="ru-RU" dirty="0" err="1" smtClean="0"/>
              <a:t>рахунок</a:t>
            </a:r>
            <a:r>
              <a:rPr lang="ru-RU" dirty="0" smtClean="0"/>
              <a:t> того, </a:t>
            </a:r>
            <a:r>
              <a:rPr lang="ru-RU" dirty="0" err="1" smtClean="0"/>
              <a:t>що</a:t>
            </a:r>
            <a:r>
              <a:rPr lang="ru-RU" dirty="0" smtClean="0"/>
              <a:t> </a:t>
            </a:r>
            <a:r>
              <a:rPr lang="ru-RU" dirty="0" err="1" smtClean="0"/>
              <a:t>інцидент</a:t>
            </a:r>
            <a:r>
              <a:rPr lang="ru-RU" dirty="0" smtClean="0"/>
              <a:t>, </a:t>
            </a:r>
            <a:r>
              <a:rPr lang="ru-RU" dirty="0" err="1" smtClean="0"/>
              <a:t>що</a:t>
            </a:r>
            <a:r>
              <a:rPr lang="ru-RU" dirty="0" smtClean="0"/>
              <a:t> </a:t>
            </a:r>
            <a:r>
              <a:rPr lang="ru-RU" dirty="0" err="1" smtClean="0"/>
              <a:t>мав</a:t>
            </a:r>
            <a:r>
              <a:rPr lang="ru-RU" dirty="0" smtClean="0"/>
              <a:t> </a:t>
            </a:r>
            <a:r>
              <a:rPr lang="ru-RU" dirty="0" err="1" smtClean="0"/>
              <a:t>місце</a:t>
            </a:r>
            <a:r>
              <a:rPr lang="ru-RU" dirty="0" smtClean="0"/>
              <a:t>, є </a:t>
            </a:r>
            <a:r>
              <a:rPr lang="ru-RU" dirty="0" err="1" smtClean="0"/>
              <a:t>спільним</a:t>
            </a:r>
            <a:r>
              <a:rPr lang="ru-RU" dirty="0" smtClean="0"/>
              <a:t> </a:t>
            </a:r>
            <a:r>
              <a:rPr lang="ru-RU" dirty="0" err="1" smtClean="0"/>
              <a:t>минулим</a:t>
            </a:r>
            <a:r>
              <a:rPr lang="ru-RU" dirty="0" smtClean="0"/>
              <a:t> для </a:t>
            </a:r>
            <a:r>
              <a:rPr lang="ru-RU" dirty="0" err="1" smtClean="0"/>
              <a:t>окремої</a:t>
            </a:r>
            <a:r>
              <a:rPr lang="ru-RU" dirty="0" smtClean="0"/>
              <a:t> </a:t>
            </a:r>
            <a:r>
              <a:rPr lang="ru-RU" dirty="0" err="1" smtClean="0"/>
              <a:t>спільноти</a:t>
            </a:r>
            <a:r>
              <a:rPr lang="ru-RU" dirty="0"/>
              <a:t> </a:t>
            </a:r>
            <a:r>
              <a:rPr lang="ru-RU" dirty="0" err="1" smtClean="0"/>
              <a:t>або</a:t>
            </a:r>
            <a:r>
              <a:rPr lang="ru-RU" dirty="0" smtClean="0"/>
              <a:t> </a:t>
            </a:r>
            <a:r>
              <a:rPr lang="ru-RU" dirty="0" err="1" smtClean="0"/>
              <a:t>різних</a:t>
            </a:r>
            <a:r>
              <a:rPr lang="ru-RU" dirty="0" smtClean="0"/>
              <a:t> </a:t>
            </a:r>
            <a:r>
              <a:rPr lang="ru-RU" dirty="0" err="1" smtClean="0"/>
              <a:t>категорій</a:t>
            </a:r>
            <a:r>
              <a:rPr lang="ru-RU" dirty="0" smtClean="0"/>
              <a:t> </a:t>
            </a:r>
            <a:r>
              <a:rPr lang="ru-RU" dirty="0" err="1" smtClean="0"/>
              <a:t>населення</a:t>
            </a:r>
            <a:r>
              <a:rPr lang="ru-RU" dirty="0" smtClean="0"/>
              <a:t>. Тому одним </a:t>
            </a:r>
            <a:r>
              <a:rPr lang="ru-RU" dirty="0" err="1" smtClean="0"/>
              <a:t>із</a:t>
            </a:r>
            <a:r>
              <a:rPr lang="ru-RU" dirty="0" smtClean="0"/>
              <a:t> </a:t>
            </a:r>
            <a:r>
              <a:rPr lang="ru-RU" dirty="0" err="1" smtClean="0"/>
              <a:t>основних</a:t>
            </a:r>
            <a:r>
              <a:rPr lang="ru-RU" dirty="0" smtClean="0"/>
              <a:t> </a:t>
            </a:r>
            <a:r>
              <a:rPr lang="ru-RU" dirty="0" err="1" smtClean="0"/>
              <a:t>питань</a:t>
            </a:r>
            <a:r>
              <a:rPr lang="ru-RU" dirty="0" smtClean="0"/>
              <a:t> </a:t>
            </a:r>
            <a:r>
              <a:rPr lang="ru-RU" dirty="0" err="1" smtClean="0"/>
              <a:t>аналізу</a:t>
            </a:r>
            <a:r>
              <a:rPr lang="ru-RU" dirty="0" smtClean="0"/>
              <a:t> </a:t>
            </a:r>
            <a:r>
              <a:rPr lang="ru-RU" dirty="0" err="1" smtClean="0"/>
              <a:t>травми</a:t>
            </a:r>
            <a:r>
              <a:rPr lang="ru-RU" dirty="0" smtClean="0"/>
              <a:t> є </a:t>
            </a:r>
            <a:r>
              <a:rPr lang="ru-RU" dirty="0" err="1" smtClean="0"/>
              <a:t>питання</a:t>
            </a:r>
            <a:r>
              <a:rPr lang="ru-RU" dirty="0" smtClean="0"/>
              <a:t> про </a:t>
            </a:r>
            <a:r>
              <a:rPr lang="ru-RU" dirty="0" err="1" smtClean="0"/>
              <a:t>можливість</a:t>
            </a:r>
            <a:r>
              <a:rPr lang="ru-RU" dirty="0" smtClean="0"/>
              <a:t> </a:t>
            </a:r>
            <a:r>
              <a:rPr lang="ru-RU" dirty="0" err="1" smtClean="0"/>
              <a:t>репрезентації</a:t>
            </a:r>
            <a:r>
              <a:rPr lang="ru-RU" dirty="0" smtClean="0"/>
              <a:t> такого </a:t>
            </a:r>
            <a:r>
              <a:rPr lang="ru-RU" dirty="0" err="1" smtClean="0"/>
              <a:t>досвіду</a:t>
            </a:r>
            <a:r>
              <a:rPr lang="ru-RU" dirty="0" smtClean="0"/>
              <a:t> (як </a:t>
            </a:r>
            <a:r>
              <a:rPr lang="ru-RU" dirty="0" err="1" smtClean="0"/>
              <a:t>його</a:t>
            </a:r>
            <a:r>
              <a:rPr lang="ru-RU" dirty="0" smtClean="0"/>
              <a:t> </a:t>
            </a:r>
            <a:r>
              <a:rPr lang="ru-RU" dirty="0" err="1" smtClean="0"/>
              <a:t>сформулював</a:t>
            </a:r>
            <a:r>
              <a:rPr lang="ru-RU" dirty="0" smtClean="0"/>
              <a:t> </a:t>
            </a:r>
            <a:r>
              <a:rPr lang="ru-RU" dirty="0" err="1"/>
              <a:t>Теодо́р</a:t>
            </a:r>
            <a:r>
              <a:rPr lang="ru-RU" dirty="0"/>
              <a:t> </a:t>
            </a:r>
            <a:r>
              <a:rPr lang="ru-RU" dirty="0" err="1"/>
              <a:t>Лю́двіґ</a:t>
            </a:r>
            <a:r>
              <a:rPr lang="ru-RU" dirty="0"/>
              <a:t> </a:t>
            </a:r>
            <a:r>
              <a:rPr lang="ru-RU" dirty="0" err="1"/>
              <a:t>Візенґрунд</a:t>
            </a:r>
            <a:r>
              <a:rPr lang="ru-RU" dirty="0"/>
              <a:t> </a:t>
            </a:r>
            <a:r>
              <a:rPr lang="ru-RU" dirty="0" err="1" smtClean="0"/>
              <a:t>Адорно</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чи</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можна</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продовжувати</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писати</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вірші</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після</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Освенціма</a:t>
            </a:r>
            <a:r>
              <a:rPr lang="ru-RU" b="1" dirty="0" smtClean="0">
                <a:solidFill>
                  <a:schemeClr val="accent5">
                    <a:lumMod val="60000"/>
                    <a:lumOff val="40000"/>
                  </a:schemeClr>
                </a:solidFill>
              </a:rPr>
              <a:t>?»)</a:t>
            </a:r>
            <a:endParaRPr lang="ru-RU" b="1" dirty="0">
              <a:solidFill>
                <a:schemeClr val="accent5">
                  <a:lumMod val="60000"/>
                  <a:lumOff val="40000"/>
                </a:schemeClr>
              </a:solidFill>
            </a:endParaRPr>
          </a:p>
        </p:txBody>
      </p:sp>
      <p:sp>
        <p:nvSpPr>
          <p:cNvPr id="5" name="Текст 4"/>
          <p:cNvSpPr>
            <a:spLocks noGrp="1"/>
          </p:cNvSpPr>
          <p:nvPr>
            <p:ph type="body" sz="quarter" idx="3"/>
          </p:nvPr>
        </p:nvSpPr>
        <p:spPr/>
        <p:txBody>
          <a:bodyPr/>
          <a:lstStyle/>
          <a:p>
            <a:r>
              <a:rPr lang="uk-UA" dirty="0" smtClean="0"/>
              <a:t>Соціологічна концепція</a:t>
            </a:r>
            <a:endParaRPr lang="en-US" dirty="0"/>
          </a:p>
        </p:txBody>
      </p:sp>
      <p:sp>
        <p:nvSpPr>
          <p:cNvPr id="6" name="Объект 5"/>
          <p:cNvSpPr>
            <a:spLocks noGrp="1"/>
          </p:cNvSpPr>
          <p:nvPr>
            <p:ph sz="quarter" idx="4"/>
          </p:nvPr>
        </p:nvSpPr>
        <p:spPr/>
        <p:txBody>
          <a:bodyPr>
            <a:normAutofit fontScale="77500" lnSpcReduction="20000"/>
          </a:bodyPr>
          <a:lstStyle/>
          <a:p>
            <a:pPr marL="0" indent="0">
              <a:buNone/>
            </a:pPr>
            <a:r>
              <a:rPr lang="ru-RU" dirty="0"/>
              <a:t>травма </a:t>
            </a:r>
            <a:r>
              <a:rPr lang="ru-RU" dirty="0" err="1" smtClean="0"/>
              <a:t>може</a:t>
            </a:r>
            <a:r>
              <a:rPr lang="ru-RU" dirty="0" smtClean="0"/>
              <a:t> бути </a:t>
            </a:r>
            <a:r>
              <a:rPr lang="ru-RU" dirty="0" err="1" smtClean="0"/>
              <a:t>притаманна</a:t>
            </a:r>
            <a:r>
              <a:rPr lang="ru-RU" dirty="0" smtClean="0"/>
              <a:t> не </a:t>
            </a:r>
            <a:r>
              <a:rPr lang="ru-RU" b="1" dirty="0" err="1" smtClean="0"/>
              <a:t>лише</a:t>
            </a:r>
            <a:r>
              <a:rPr lang="ru-RU" b="1" dirty="0" smtClean="0"/>
              <a:t> </a:t>
            </a:r>
            <a:r>
              <a:rPr lang="ru-RU" b="1" dirty="0" err="1" smtClean="0"/>
              <a:t>свідкові</a:t>
            </a:r>
            <a:r>
              <a:rPr lang="ru-RU" b="1" dirty="0" smtClean="0"/>
              <a:t>, але й </a:t>
            </a:r>
            <a:r>
              <a:rPr lang="ru-RU" b="1" dirty="0" err="1" smtClean="0"/>
              <a:t>представникові</a:t>
            </a:r>
            <a:r>
              <a:rPr lang="ru-RU" b="1" dirty="0" smtClean="0"/>
              <a:t> </a:t>
            </a:r>
            <a:r>
              <a:rPr lang="ru-RU" b="1" dirty="0" err="1" smtClean="0"/>
              <a:t>наступного</a:t>
            </a:r>
            <a:r>
              <a:rPr lang="ru-RU" b="1" dirty="0" smtClean="0"/>
              <a:t> </a:t>
            </a:r>
            <a:r>
              <a:rPr lang="ru-RU" b="1" dirty="0" err="1" smtClean="0"/>
              <a:t>покоління</a:t>
            </a:r>
            <a:r>
              <a:rPr lang="ru-RU" b="1" dirty="0" smtClean="0"/>
              <a:t>, тому в </a:t>
            </a:r>
            <a:r>
              <a:rPr lang="ru-RU" b="1" dirty="0" err="1" smtClean="0"/>
              <a:t>центрі</a:t>
            </a:r>
            <a:r>
              <a:rPr lang="ru-RU" b="1" dirty="0" smtClean="0"/>
              <a:t> </a:t>
            </a:r>
            <a:r>
              <a:rPr lang="ru-RU" b="1" dirty="0" err="1" smtClean="0"/>
              <a:t>уваги</a:t>
            </a:r>
            <a:r>
              <a:rPr lang="ru-RU" b="1" dirty="0" smtClean="0"/>
              <a:t> </a:t>
            </a:r>
            <a:r>
              <a:rPr lang="ru-RU" b="1" dirty="0" err="1" smtClean="0"/>
              <a:t>знаходяться</a:t>
            </a:r>
            <a:r>
              <a:rPr lang="ru-RU" b="1" dirty="0" smtClean="0"/>
              <a:t> </a:t>
            </a:r>
            <a:r>
              <a:rPr lang="ru-RU" b="1" dirty="0" err="1" smtClean="0"/>
              <a:t>механізми</a:t>
            </a:r>
            <a:r>
              <a:rPr lang="ru-RU" b="1" dirty="0" smtClean="0"/>
              <a:t> </a:t>
            </a:r>
            <a:r>
              <a:rPr lang="ru-RU" b="1" dirty="0" err="1" smtClean="0"/>
              <a:t>комунікації</a:t>
            </a:r>
            <a:r>
              <a:rPr lang="ru-RU" b="1" dirty="0" smtClean="0"/>
              <a:t>, </a:t>
            </a:r>
            <a:r>
              <a:rPr lang="ru-RU" b="1" dirty="0" err="1" smtClean="0"/>
              <a:t>що</a:t>
            </a:r>
            <a:r>
              <a:rPr lang="ru-RU" b="1" dirty="0" smtClean="0"/>
              <a:t> </a:t>
            </a:r>
            <a:r>
              <a:rPr lang="ru-RU" b="1" dirty="0" err="1" smtClean="0"/>
              <a:t>дозволяють</a:t>
            </a:r>
            <a:r>
              <a:rPr lang="ru-RU" b="1" dirty="0" smtClean="0"/>
              <a:t> </a:t>
            </a:r>
            <a:r>
              <a:rPr lang="ru-RU" b="1" dirty="0" err="1" smtClean="0"/>
              <a:t>забезпечити</a:t>
            </a:r>
            <a:r>
              <a:rPr lang="ru-RU" b="1" dirty="0" smtClean="0"/>
              <a:t> передачу не </a:t>
            </a:r>
            <a:r>
              <a:rPr lang="ru-RU" b="1" dirty="0" err="1" smtClean="0"/>
              <a:t>лише</a:t>
            </a:r>
            <a:r>
              <a:rPr lang="ru-RU" b="1" dirty="0" smtClean="0"/>
              <a:t> </a:t>
            </a:r>
            <a:r>
              <a:rPr lang="ru-RU" b="1" dirty="0" err="1" smtClean="0"/>
              <a:t>знання</a:t>
            </a:r>
            <a:r>
              <a:rPr lang="ru-RU" b="1" dirty="0" smtClean="0"/>
              <a:t> про травму, але й самого </a:t>
            </a:r>
            <a:r>
              <a:rPr lang="ru-RU" b="1" dirty="0" err="1" smtClean="0"/>
              <a:t>психологічного</a:t>
            </a:r>
            <a:r>
              <a:rPr lang="ru-RU" b="1" dirty="0" smtClean="0"/>
              <a:t> </a:t>
            </a:r>
            <a:r>
              <a:rPr lang="ru-RU" b="1" dirty="0" err="1" smtClean="0"/>
              <a:t>відчуття</a:t>
            </a:r>
            <a:r>
              <a:rPr lang="ru-RU" b="1" dirty="0" smtClean="0"/>
              <a:t>.</a:t>
            </a:r>
          </a:p>
          <a:p>
            <a:pPr marL="0" indent="0">
              <a:buNone/>
            </a:pPr>
            <a:r>
              <a:rPr lang="ru-RU" dirty="0" err="1" smtClean="0"/>
              <a:t>Іншим</a:t>
            </a:r>
            <a:r>
              <a:rPr lang="ru-RU" dirty="0" smtClean="0"/>
              <a:t>, не </a:t>
            </a:r>
            <a:r>
              <a:rPr lang="ru-RU" dirty="0" err="1" smtClean="0"/>
              <a:t>менш</a:t>
            </a:r>
            <a:r>
              <a:rPr lang="ru-RU" dirty="0" smtClean="0"/>
              <a:t> </a:t>
            </a:r>
            <a:r>
              <a:rPr lang="ru-RU" dirty="0" err="1" smtClean="0"/>
              <a:t>значущим</a:t>
            </a:r>
            <a:r>
              <a:rPr lang="ru-RU" dirty="0" smtClean="0"/>
              <a:t> </a:t>
            </a:r>
            <a:r>
              <a:rPr lang="ru-RU" dirty="0" err="1" smtClean="0"/>
              <a:t>питанням</a:t>
            </a:r>
            <a:r>
              <a:rPr lang="ru-RU" dirty="0" smtClean="0"/>
              <a:t> </a:t>
            </a:r>
            <a:r>
              <a:rPr lang="ru-RU" dirty="0" err="1" smtClean="0"/>
              <a:t>стає</a:t>
            </a:r>
            <a:r>
              <a:rPr lang="ru-RU" dirty="0" smtClean="0"/>
              <a:t> </a:t>
            </a:r>
            <a:r>
              <a:rPr lang="ru-RU" dirty="0" err="1" smtClean="0"/>
              <a:t>виявлення</a:t>
            </a:r>
            <a:r>
              <a:rPr lang="ru-RU" dirty="0" smtClean="0"/>
              <a:t> засад </a:t>
            </a:r>
            <a:r>
              <a:rPr lang="ru-RU" dirty="0" err="1" smtClean="0"/>
              <a:t>самої</a:t>
            </a:r>
            <a:r>
              <a:rPr lang="ru-RU" dirty="0" smtClean="0"/>
              <a:t> потреби у </a:t>
            </a:r>
            <a:r>
              <a:rPr lang="ru-RU" dirty="0" err="1" smtClean="0"/>
              <a:t>наявності</a:t>
            </a:r>
            <a:r>
              <a:rPr lang="ru-RU" dirty="0" smtClean="0"/>
              <a:t> </a:t>
            </a:r>
            <a:r>
              <a:rPr lang="ru-RU" dirty="0" err="1" smtClean="0"/>
              <a:t>травми</a:t>
            </a:r>
            <a:r>
              <a:rPr lang="ru-RU" dirty="0" smtClean="0"/>
              <a:t>, </a:t>
            </a:r>
            <a:r>
              <a:rPr lang="ru-RU" dirty="0" err="1" smtClean="0"/>
              <a:t>що</a:t>
            </a:r>
            <a:r>
              <a:rPr lang="ru-RU" dirty="0" smtClean="0"/>
              <a:t> </a:t>
            </a:r>
            <a:r>
              <a:rPr lang="ru-RU" dirty="0" err="1" smtClean="0"/>
              <a:t>також</a:t>
            </a:r>
            <a:r>
              <a:rPr lang="ru-RU" dirty="0" smtClean="0"/>
              <a:t> </a:t>
            </a:r>
            <a:r>
              <a:rPr lang="ru-RU" dirty="0" err="1" smtClean="0"/>
              <a:t>потребує</a:t>
            </a:r>
            <a:r>
              <a:rPr lang="ru-RU" dirty="0" smtClean="0"/>
              <a:t> </a:t>
            </a:r>
            <a:r>
              <a:rPr lang="ru-RU" dirty="0" err="1" smtClean="0"/>
              <a:t>аналізу</a:t>
            </a:r>
            <a:r>
              <a:rPr lang="ru-RU" dirty="0" smtClean="0"/>
              <a:t> </a:t>
            </a:r>
            <a:r>
              <a:rPr lang="ru-RU" dirty="0" err="1" smtClean="0"/>
              <a:t>соціальної</a:t>
            </a:r>
            <a:r>
              <a:rPr lang="ru-RU" dirty="0" smtClean="0"/>
              <a:t> обстановки. </a:t>
            </a:r>
            <a:endParaRPr lang="en-US" dirty="0"/>
          </a:p>
        </p:txBody>
      </p:sp>
    </p:spTree>
    <p:extLst>
      <p:ext uri="{BB962C8B-B14F-4D97-AF65-F5344CB8AC3E}">
        <p14:creationId xmlns:p14="http://schemas.microsoft.com/office/powerpoint/2010/main" val="3483050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Ступені травматизації (за </a:t>
            </a:r>
            <a:r>
              <a:rPr lang="uk-UA" dirty="0" err="1" smtClean="0"/>
              <a:t>М.Штомпкою</a:t>
            </a:r>
            <a:r>
              <a:rPr lang="uk-UA" dirty="0" smtClean="0"/>
              <a:t>)</a:t>
            </a:r>
            <a:endParaRPr lang="en-US" dirty="0"/>
          </a:p>
        </p:txBody>
      </p:sp>
      <p:sp>
        <p:nvSpPr>
          <p:cNvPr id="3" name="Объект 2"/>
          <p:cNvSpPr>
            <a:spLocks noGrp="1"/>
          </p:cNvSpPr>
          <p:nvPr>
            <p:ph idx="1"/>
          </p:nvPr>
        </p:nvSpPr>
        <p:spPr/>
        <p:txBody>
          <a:bodyPr>
            <a:normAutofit fontScale="92500" lnSpcReduction="10000"/>
          </a:bodyPr>
          <a:lstStyle/>
          <a:p>
            <a:pPr marL="514350" indent="-514350">
              <a:buAutoNum type="arabicParenR"/>
            </a:pPr>
            <a:r>
              <a:rPr lang="ru-RU" dirty="0" err="1"/>
              <a:t>н</a:t>
            </a:r>
            <a:r>
              <a:rPr lang="ru-RU" dirty="0" err="1" smtClean="0"/>
              <a:t>аявність</a:t>
            </a:r>
            <a:r>
              <a:rPr lang="ru-RU" dirty="0" smtClean="0"/>
              <a:t> культурного </a:t>
            </a:r>
            <a:r>
              <a:rPr lang="ru-RU" dirty="0" err="1" smtClean="0"/>
              <a:t>середовища</a:t>
            </a:r>
            <a:r>
              <a:rPr lang="ru-RU" dirty="0" smtClean="0"/>
              <a:t>, яке </a:t>
            </a:r>
            <a:r>
              <a:rPr lang="ru-RU" dirty="0" err="1" smtClean="0"/>
              <a:t>сприяє</a:t>
            </a:r>
            <a:r>
              <a:rPr lang="ru-RU" dirty="0" smtClean="0"/>
              <a:t> </a:t>
            </a:r>
            <a:r>
              <a:rPr lang="ru-RU" dirty="0" err="1" smtClean="0"/>
              <a:t>виникненню</a:t>
            </a:r>
            <a:r>
              <a:rPr lang="ru-RU" dirty="0" smtClean="0"/>
              <a:t> </a:t>
            </a:r>
            <a:r>
              <a:rPr lang="ru-RU" dirty="0" err="1" smtClean="0"/>
              <a:t>травми</a:t>
            </a:r>
            <a:r>
              <a:rPr lang="ru-RU" dirty="0" smtClean="0"/>
              <a:t>; </a:t>
            </a:r>
          </a:p>
          <a:p>
            <a:pPr marL="514350" indent="-514350">
              <a:buAutoNum type="arabicParenR"/>
            </a:pPr>
            <a:r>
              <a:rPr lang="ru-RU" dirty="0" err="1"/>
              <a:t>т</a:t>
            </a:r>
            <a:r>
              <a:rPr lang="ru-RU" dirty="0" err="1" smtClean="0"/>
              <a:t>равматичний</a:t>
            </a:r>
            <a:r>
              <a:rPr lang="ru-RU" dirty="0" smtClean="0"/>
              <a:t> </a:t>
            </a:r>
            <a:r>
              <a:rPr lang="ru-RU" dirty="0" err="1" smtClean="0"/>
              <a:t>інцидент</a:t>
            </a:r>
            <a:r>
              <a:rPr lang="ru-RU" dirty="0" smtClean="0"/>
              <a:t>; </a:t>
            </a:r>
          </a:p>
          <a:p>
            <a:pPr marL="514350" indent="-514350">
              <a:buAutoNum type="arabicParenR"/>
            </a:pPr>
            <a:r>
              <a:rPr lang="ru-RU" dirty="0" err="1"/>
              <a:t>п</a:t>
            </a:r>
            <a:r>
              <a:rPr lang="ru-RU" dirty="0" err="1" smtClean="0"/>
              <a:t>ошук</a:t>
            </a:r>
            <a:r>
              <a:rPr lang="ru-RU" dirty="0" smtClean="0"/>
              <a:t> </a:t>
            </a:r>
            <a:r>
              <a:rPr lang="ru-RU" dirty="0" err="1" smtClean="0"/>
              <a:t>підходящих</a:t>
            </a:r>
            <a:r>
              <a:rPr lang="ru-RU" dirty="0" smtClean="0"/>
              <a:t> </a:t>
            </a:r>
            <a:r>
              <a:rPr lang="ru-RU" dirty="0" err="1" smtClean="0"/>
              <a:t>репрезентацій</a:t>
            </a:r>
            <a:r>
              <a:rPr lang="ru-RU" dirty="0" smtClean="0"/>
              <a:t> та </a:t>
            </a:r>
            <a:r>
              <a:rPr lang="ru-RU" dirty="0" err="1" smtClean="0"/>
              <a:t>створення</a:t>
            </a:r>
            <a:r>
              <a:rPr lang="ru-RU" dirty="0" smtClean="0"/>
              <a:t> </a:t>
            </a:r>
            <a:r>
              <a:rPr lang="ru-RU" dirty="0" err="1" smtClean="0"/>
              <a:t>травматичного</a:t>
            </a:r>
            <a:r>
              <a:rPr lang="ru-RU" dirty="0" smtClean="0"/>
              <a:t> дискурсу; </a:t>
            </a:r>
          </a:p>
          <a:p>
            <a:pPr marL="514350" indent="-514350">
              <a:buAutoNum type="arabicParenR"/>
            </a:pPr>
            <a:r>
              <a:rPr lang="ru-RU" dirty="0" err="1"/>
              <a:t>п</a:t>
            </a:r>
            <a:r>
              <a:rPr lang="ru-RU" dirty="0" err="1" smtClean="0"/>
              <a:t>оширення</a:t>
            </a:r>
            <a:r>
              <a:rPr lang="ru-RU" dirty="0" smtClean="0"/>
              <a:t> </a:t>
            </a:r>
            <a:r>
              <a:rPr lang="ru-RU" dirty="0" err="1" smtClean="0"/>
              <a:t>травматичних</a:t>
            </a:r>
            <a:r>
              <a:rPr lang="ru-RU" dirty="0" smtClean="0"/>
              <a:t> </a:t>
            </a:r>
            <a:r>
              <a:rPr lang="ru-RU" dirty="0" err="1" smtClean="0"/>
              <a:t>симптомів</a:t>
            </a:r>
            <a:r>
              <a:rPr lang="ru-RU" dirty="0" smtClean="0"/>
              <a:t> на ту </a:t>
            </a:r>
            <a:r>
              <a:rPr lang="ru-RU" dirty="0" err="1" smtClean="0"/>
              <a:t>спільноту</a:t>
            </a:r>
            <a:r>
              <a:rPr lang="ru-RU" dirty="0" smtClean="0"/>
              <a:t>, </a:t>
            </a:r>
            <a:r>
              <a:rPr lang="ru-RU" dirty="0" err="1" smtClean="0"/>
              <a:t>якій</a:t>
            </a:r>
            <a:r>
              <a:rPr lang="ru-RU" dirty="0" smtClean="0"/>
              <a:t>  вони </a:t>
            </a:r>
            <a:r>
              <a:rPr lang="ru-RU" dirty="0" err="1" smtClean="0"/>
              <a:t>адресовані</a:t>
            </a:r>
            <a:r>
              <a:rPr lang="ru-RU" dirty="0" smtClean="0"/>
              <a:t>; </a:t>
            </a:r>
          </a:p>
          <a:p>
            <a:pPr marL="514350" indent="-514350">
              <a:buAutoNum type="arabicParenR"/>
            </a:pPr>
            <a:r>
              <a:rPr lang="ru-RU" dirty="0" err="1"/>
              <a:t>п</a:t>
            </a:r>
            <a:r>
              <a:rPr lang="ru-RU" dirty="0" err="1" smtClean="0"/>
              <a:t>осттравматична</a:t>
            </a:r>
            <a:r>
              <a:rPr lang="ru-RU" dirty="0" smtClean="0"/>
              <a:t> </a:t>
            </a:r>
            <a:r>
              <a:rPr lang="ru-RU" dirty="0" err="1" smtClean="0"/>
              <a:t>адаптація</a:t>
            </a:r>
            <a:r>
              <a:rPr lang="ru-RU" dirty="0" smtClean="0"/>
              <a:t> (</a:t>
            </a:r>
            <a:r>
              <a:rPr lang="ru-RU" dirty="0" err="1" smtClean="0"/>
              <a:t>інституалізація</a:t>
            </a:r>
            <a:r>
              <a:rPr lang="ru-RU" dirty="0" smtClean="0"/>
              <a:t> дискурсу); </a:t>
            </a:r>
            <a:endParaRPr lang="ru-RU" dirty="0"/>
          </a:p>
          <a:p>
            <a:pPr marL="0" indent="0">
              <a:buNone/>
            </a:pPr>
            <a:r>
              <a:rPr lang="ru-RU" dirty="0"/>
              <a:t>6) </a:t>
            </a:r>
            <a:r>
              <a:rPr lang="ru-RU" dirty="0" smtClean="0"/>
              <a:t> </a:t>
            </a:r>
            <a:r>
              <a:rPr lang="ru-RU" dirty="0" err="1" smtClean="0"/>
              <a:t>детравматизація</a:t>
            </a:r>
            <a:r>
              <a:rPr lang="ru-RU" dirty="0" smtClean="0"/>
              <a:t> </a:t>
            </a:r>
            <a:r>
              <a:rPr lang="ru-RU" dirty="0"/>
              <a:t>– </a:t>
            </a:r>
            <a:r>
              <a:rPr lang="ru-RU" dirty="0" err="1" smtClean="0"/>
              <a:t>поступове</a:t>
            </a:r>
            <a:r>
              <a:rPr lang="ru-RU" dirty="0" smtClean="0"/>
              <a:t> </a:t>
            </a:r>
            <a:r>
              <a:rPr lang="ru-RU" dirty="0" err="1" smtClean="0"/>
              <a:t>затухання</a:t>
            </a:r>
            <a:r>
              <a:rPr lang="ru-RU" dirty="0" smtClean="0"/>
              <a:t> </a:t>
            </a:r>
            <a:r>
              <a:rPr lang="ru-RU" dirty="0" err="1" smtClean="0"/>
              <a:t>симптомів</a:t>
            </a:r>
            <a:r>
              <a:rPr lang="ru-RU" dirty="0" smtClean="0"/>
              <a:t> </a:t>
            </a:r>
            <a:r>
              <a:rPr lang="ru-RU" dirty="0" err="1" smtClean="0"/>
              <a:t>травми</a:t>
            </a:r>
            <a:r>
              <a:rPr lang="ru-RU" dirty="0" smtClean="0"/>
              <a:t> </a:t>
            </a:r>
            <a:r>
              <a:rPr lang="ru-RU" dirty="0" err="1" smtClean="0"/>
              <a:t>або</a:t>
            </a:r>
            <a:r>
              <a:rPr lang="ru-RU" dirty="0" smtClean="0"/>
              <a:t> </a:t>
            </a:r>
            <a:r>
              <a:rPr lang="ru-RU" dirty="0" err="1" smtClean="0"/>
              <a:t>поява</a:t>
            </a:r>
            <a:r>
              <a:rPr lang="ru-RU" dirty="0" smtClean="0"/>
              <a:t> </a:t>
            </a:r>
            <a:r>
              <a:rPr lang="ru-RU" dirty="0" err="1" smtClean="0"/>
              <a:t>нової</a:t>
            </a:r>
            <a:r>
              <a:rPr lang="ru-RU" dirty="0" smtClean="0"/>
              <a:t> </a:t>
            </a:r>
            <a:r>
              <a:rPr lang="ru-RU" dirty="0" err="1" smtClean="0"/>
              <a:t>травми</a:t>
            </a:r>
            <a:r>
              <a:rPr lang="ru-RU" dirty="0" smtClean="0"/>
              <a:t>, на яку </a:t>
            </a:r>
            <a:r>
              <a:rPr lang="ru-RU" dirty="0" err="1" smtClean="0"/>
              <a:t>перемикається</a:t>
            </a:r>
            <a:r>
              <a:rPr lang="ru-RU" dirty="0" smtClean="0"/>
              <a:t> </a:t>
            </a:r>
            <a:r>
              <a:rPr lang="ru-RU" dirty="0" err="1" smtClean="0"/>
              <a:t>увага</a:t>
            </a:r>
            <a:r>
              <a:rPr lang="ru-RU" dirty="0" smtClean="0"/>
              <a:t> </a:t>
            </a:r>
            <a:r>
              <a:rPr lang="ru-RU" dirty="0" err="1" smtClean="0"/>
              <a:t>спільноти</a:t>
            </a:r>
            <a:r>
              <a:rPr lang="ru-RU" dirty="0" smtClean="0"/>
              <a:t>. </a:t>
            </a:r>
            <a:endParaRPr lang="en-US" dirty="0"/>
          </a:p>
        </p:txBody>
      </p:sp>
    </p:spTree>
    <p:extLst>
      <p:ext uri="{BB962C8B-B14F-4D97-AF65-F5344CB8AC3E}">
        <p14:creationId xmlns:p14="http://schemas.microsoft.com/office/powerpoint/2010/main" val="147199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Травма</a:t>
            </a:r>
            <a:endParaRPr lang="en-US" dirty="0"/>
          </a:p>
        </p:txBody>
      </p:sp>
      <p:sp>
        <p:nvSpPr>
          <p:cNvPr id="3" name="Объект 2"/>
          <p:cNvSpPr>
            <a:spLocks noGrp="1"/>
          </p:cNvSpPr>
          <p:nvPr>
            <p:ph idx="1"/>
          </p:nvPr>
        </p:nvSpPr>
        <p:spPr/>
        <p:txBody>
          <a:bodyPr/>
          <a:lstStyle/>
          <a:p>
            <a:endParaRPr lang="en-US" dirty="0"/>
          </a:p>
        </p:txBody>
      </p:sp>
      <p:sp>
        <p:nvSpPr>
          <p:cNvPr id="4" name="Прямоугольник 3"/>
          <p:cNvSpPr/>
          <p:nvPr/>
        </p:nvSpPr>
        <p:spPr>
          <a:xfrm>
            <a:off x="532359" y="2336873"/>
            <a:ext cx="2794000" cy="2052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smtClean="0"/>
              <a:t>історична</a:t>
            </a:r>
            <a:endParaRPr lang="en-US" sz="3200" dirty="0"/>
          </a:p>
        </p:txBody>
      </p:sp>
      <p:sp>
        <p:nvSpPr>
          <p:cNvPr id="5" name="Прямоугольник 4"/>
          <p:cNvSpPr/>
          <p:nvPr/>
        </p:nvSpPr>
        <p:spPr>
          <a:xfrm>
            <a:off x="4443959" y="3398593"/>
            <a:ext cx="262128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smtClean="0"/>
              <a:t>колективна</a:t>
            </a:r>
            <a:endParaRPr lang="en-US" sz="3200" dirty="0"/>
          </a:p>
        </p:txBody>
      </p:sp>
      <p:sp>
        <p:nvSpPr>
          <p:cNvPr id="6" name="Прямоугольник 5"/>
          <p:cNvSpPr/>
          <p:nvPr/>
        </p:nvSpPr>
        <p:spPr>
          <a:xfrm>
            <a:off x="7792720" y="2336873"/>
            <a:ext cx="2844800"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smtClean="0"/>
              <a:t>культурна</a:t>
            </a:r>
            <a:endParaRPr lang="en-US" sz="3200" dirty="0"/>
          </a:p>
        </p:txBody>
      </p:sp>
    </p:spTree>
    <p:extLst>
      <p:ext uri="{BB962C8B-B14F-4D97-AF65-F5344CB8AC3E}">
        <p14:creationId xmlns:p14="http://schemas.microsoft.com/office/powerpoint/2010/main" val="3631993798"/>
      </p:ext>
    </p:extLst>
  </p:cSld>
  <p:clrMapOvr>
    <a:masterClrMapping/>
  </p:clrMapOvr>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Берлин">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Берлин</Template>
  <TotalTime>3159</TotalTime>
  <Words>1038</Words>
  <Application>Microsoft Office PowerPoint</Application>
  <PresentationFormat>Широкоэкранный</PresentationFormat>
  <Paragraphs>84</Paragraphs>
  <Slides>9</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Trebuchet MS</vt:lpstr>
      <vt:lpstr>Wingdings</vt:lpstr>
      <vt:lpstr>Берлин</vt:lpstr>
      <vt:lpstr>Травма і література</vt:lpstr>
      <vt:lpstr>Презентация PowerPoint</vt:lpstr>
      <vt:lpstr>Презентация PowerPoint</vt:lpstr>
      <vt:lpstr>Презентация PowerPoint</vt:lpstr>
      <vt:lpstr>Найбільш поширеними маркерами травми вважають такі:</vt:lpstr>
      <vt:lpstr>Загальні риси травм </vt:lpstr>
      <vt:lpstr>Суб’єкт травми</vt:lpstr>
      <vt:lpstr>Ступені травматизації (за М.Штомпкою)</vt:lpstr>
      <vt:lpstr>Травма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dc:creator>
  <cp:lastModifiedBy>Ирина</cp:lastModifiedBy>
  <cp:revision>98</cp:revision>
  <dcterms:created xsi:type="dcterms:W3CDTF">2024-03-05T19:04:19Z</dcterms:created>
  <dcterms:modified xsi:type="dcterms:W3CDTF">2024-09-22T20:20:07Z</dcterms:modified>
</cp:coreProperties>
</file>