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70" r:id="rId12"/>
    <p:sldId id="265" r:id="rId13"/>
    <p:sldId id="266" r:id="rId14"/>
    <p:sldId id="268" r:id="rId15"/>
    <p:sldId id="272" r:id="rId16"/>
    <p:sldId id="273" r:id="rId17"/>
    <p:sldId id="269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82"/>
  </p:normalViewPr>
  <p:slideViewPr>
    <p:cSldViewPr snapToGrid="0" snapToObjects="1">
      <p:cViewPr varScale="1">
        <p:scale>
          <a:sx n="90" d="100"/>
          <a:sy n="90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10/4/23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03EFC3-6E1A-C74A-BDB1-9DFA2CEA2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6948" y="698373"/>
            <a:ext cx="7315200" cy="3255264"/>
          </a:xfrm>
        </p:spPr>
        <p:txBody>
          <a:bodyPr/>
          <a:lstStyle/>
          <a:p>
            <a:r>
              <a:rPr lang="uk-UA" dirty="0"/>
              <a:t>КОНФЛІКТ</a:t>
            </a:r>
          </a:p>
        </p:txBody>
      </p:sp>
      <p:pic>
        <p:nvPicPr>
          <p:cNvPr id="1026" name="Picture 2" descr="Конфлікт, поняття, види, ознаки, сторони, обєкт і субєкт двоєдиного  конфлікту, способи вирішення | #ТЕГ">
            <a:extLst>
              <a:ext uri="{FF2B5EF4-FFF2-40B4-BE49-F238E27FC236}">
                <a16:creationId xmlns:a16="http://schemas.microsoft.com/office/drawing/2014/main" id="{F29A7395-6713-1F44-B7F0-B3B46C9C26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731" y="1298448"/>
            <a:ext cx="5752633" cy="382504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073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9000">
              <a:schemeClr val="accent1">
                <a:lumMod val="20000"/>
                <a:lumOff val="80000"/>
              </a:schemeClr>
            </a:gs>
            <a:gs pos="83000">
              <a:schemeClr val="accent5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F8B75B8-4163-6E48-ADD2-1BC94F53A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4301"/>
            <a:ext cx="5886450" cy="6743700"/>
          </a:xfrm>
        </p:spPr>
        <p:txBody>
          <a:bodyPr/>
          <a:lstStyle/>
          <a:p>
            <a:pPr marL="0" indent="0">
              <a:buNone/>
            </a:pPr>
            <a:r>
              <a:rPr lang="uk-UA" b="1" dirty="0">
                <a:solidFill>
                  <a:srgbClr val="FF0000"/>
                </a:solidFill>
              </a:rPr>
              <a:t>4. СПРИЙНЯТТЯ КОНФЛІКТУ </a:t>
            </a:r>
            <a:r>
              <a:rPr lang="uk-UA" b="1" dirty="0">
                <a:solidFill>
                  <a:srgbClr val="002060"/>
                </a:solidFill>
              </a:rPr>
              <a:t>– відображає </a:t>
            </a:r>
            <a:r>
              <a:rPr lang="uk-UA" b="1" i="1" dirty="0">
                <a:solidFill>
                  <a:srgbClr val="FF0000"/>
                </a:solidFill>
              </a:rPr>
              <a:t>ідентифікацію</a:t>
            </a:r>
            <a:r>
              <a:rPr lang="uk-UA" b="1" dirty="0">
                <a:solidFill>
                  <a:srgbClr val="002060"/>
                </a:solidFill>
              </a:rPr>
              <a:t> (як ми визначаємо конфлікт), </a:t>
            </a:r>
            <a:r>
              <a:rPr lang="uk-UA" b="1" i="1" dirty="0">
                <a:solidFill>
                  <a:srgbClr val="FF0000"/>
                </a:solidFill>
              </a:rPr>
              <a:t>визначення</a:t>
            </a:r>
            <a:r>
              <a:rPr lang="uk-UA" b="1" dirty="0">
                <a:solidFill>
                  <a:srgbClr val="002060"/>
                </a:solidFill>
              </a:rPr>
              <a:t> (що є конфліктом), </a:t>
            </a:r>
            <a:r>
              <a:rPr lang="uk-UA" b="1" i="1" dirty="0">
                <a:solidFill>
                  <a:srgbClr val="FF0000"/>
                </a:solidFill>
              </a:rPr>
              <a:t>інтерпретацію</a:t>
            </a:r>
            <a:r>
              <a:rPr lang="uk-UA" b="1" dirty="0">
                <a:solidFill>
                  <a:srgbClr val="002060"/>
                </a:solidFill>
              </a:rPr>
              <a:t> (яке значення та сенс вкладається у конфлікт) та </a:t>
            </a:r>
            <a:r>
              <a:rPr lang="uk-UA" b="1" i="1" dirty="0">
                <a:solidFill>
                  <a:srgbClr val="FF0000"/>
                </a:solidFill>
              </a:rPr>
              <a:t>ставлення</a:t>
            </a:r>
            <a:r>
              <a:rPr lang="uk-UA" b="1" dirty="0">
                <a:solidFill>
                  <a:srgbClr val="002060"/>
                </a:solidFill>
              </a:rPr>
              <a:t> до нього (у пізнавальному, емоційному, поведінковому та діяльнісному </a:t>
            </a:r>
            <a:r>
              <a:rPr lang="uk-UA" b="1" dirty="0" err="1">
                <a:solidFill>
                  <a:srgbClr val="002060"/>
                </a:solidFill>
              </a:rPr>
              <a:t>сенсах</a:t>
            </a:r>
            <a:r>
              <a:rPr lang="uk-UA" b="1" dirty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uk-UA" b="1" dirty="0">
                <a:solidFill>
                  <a:srgbClr val="002060"/>
                </a:solidFill>
              </a:rPr>
              <a:t>В активному ставленні до конфлікту  суб'єкти можуть здійснювати :</a:t>
            </a:r>
          </a:p>
          <a:p>
            <a:pPr marL="0" indent="0">
              <a:buNone/>
            </a:pPr>
            <a:r>
              <a:rPr lang="uk-UA" b="1" dirty="0">
                <a:solidFill>
                  <a:srgbClr val="002060"/>
                </a:solidFill>
              </a:rPr>
              <a:t>- </a:t>
            </a:r>
            <a:r>
              <a:rPr lang="uk-UA" b="1" i="1" dirty="0">
                <a:solidFill>
                  <a:srgbClr val="002060"/>
                </a:solidFill>
              </a:rPr>
              <a:t>конфліктні дії </a:t>
            </a:r>
            <a:r>
              <a:rPr lang="uk-UA" b="1" dirty="0">
                <a:solidFill>
                  <a:srgbClr val="002060"/>
                </a:solidFill>
              </a:rPr>
              <a:t>(спрямовані на оволодіння ресурсом)</a:t>
            </a:r>
          </a:p>
          <a:p>
            <a:pPr marL="0" indent="0">
              <a:buNone/>
            </a:pPr>
            <a:r>
              <a:rPr lang="uk-UA" b="1" dirty="0">
                <a:solidFill>
                  <a:srgbClr val="002060"/>
                </a:solidFill>
              </a:rPr>
              <a:t>- </a:t>
            </a:r>
            <a:r>
              <a:rPr lang="uk-UA" b="1" i="1" dirty="0">
                <a:solidFill>
                  <a:srgbClr val="002060"/>
                </a:solidFill>
              </a:rPr>
              <a:t>переговорні дії </a:t>
            </a:r>
            <a:r>
              <a:rPr lang="uk-UA" b="1" dirty="0">
                <a:solidFill>
                  <a:srgbClr val="002060"/>
                </a:solidFill>
              </a:rPr>
              <a:t>(спрямовані на домовленості чи угоду щодо цих ресурсів як взаємодії)</a:t>
            </a:r>
          </a:p>
          <a:p>
            <a:pPr marL="0" indent="0">
              <a:buNone/>
            </a:pPr>
            <a:r>
              <a:rPr lang="uk-UA" b="1" dirty="0">
                <a:solidFill>
                  <a:srgbClr val="002060"/>
                </a:solidFill>
              </a:rPr>
              <a:t>-  </a:t>
            </a:r>
            <a:r>
              <a:rPr lang="uk-UA" b="1" i="1" dirty="0" err="1">
                <a:solidFill>
                  <a:srgbClr val="002060"/>
                </a:solidFill>
              </a:rPr>
              <a:t>медіаторні</a:t>
            </a:r>
            <a:r>
              <a:rPr lang="uk-UA" b="1" i="1" dirty="0">
                <a:solidFill>
                  <a:srgbClr val="002060"/>
                </a:solidFill>
              </a:rPr>
              <a:t> дії </a:t>
            </a:r>
            <a:r>
              <a:rPr lang="uk-UA" b="1" dirty="0">
                <a:solidFill>
                  <a:srgbClr val="002060"/>
                </a:solidFill>
              </a:rPr>
              <a:t>(визначають рамки та динаміку поведінки сторін конфлікту у напрямі результативності переговорів та вирішення конфлікту мирним шляхом)</a:t>
            </a:r>
          </a:p>
        </p:txBody>
      </p:sp>
      <p:pic>
        <p:nvPicPr>
          <p:cNvPr id="10242" name="Picture 2" descr="Как разрешить конфликт: лучшие книги по конфликтологии">
            <a:extLst>
              <a:ext uri="{FF2B5EF4-FFF2-40B4-BE49-F238E27FC236}">
                <a16:creationId xmlns:a16="http://schemas.microsoft.com/office/drawing/2014/main" id="{95B20B4C-2AF0-784F-A93D-E95EBD92C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1028700"/>
            <a:ext cx="50292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0129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9000">
              <a:schemeClr val="accent1">
                <a:lumMod val="20000"/>
                <a:lumOff val="80000"/>
              </a:schemeClr>
            </a:gs>
            <a:gs pos="83000">
              <a:schemeClr val="accent5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CBB1C22-D1AB-3D4D-B39F-33F755C33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0185" y="485775"/>
            <a:ext cx="6655330" cy="67436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  <a:effectLst/>
                <a:latin typeface="Book Antiqua" panose="02040602050305030304" pitchFamily="18" charset="0"/>
              </a:rPr>
              <a:t>5. 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З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погляду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рівнів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соціальної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системи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розрізняють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effectLst/>
                <a:latin typeface="Book Antiqua" panose="02040602050305030304" pitchFamily="18" charset="0"/>
              </a:rPr>
              <a:t>мікро</a:t>
            </a:r>
            <a:r>
              <a:rPr lang="ru-RU" sz="2400" dirty="0">
                <a:solidFill>
                  <a:srgbClr val="FF0000"/>
                </a:solidFill>
                <a:effectLst/>
                <a:latin typeface="Book Antiqua" panose="02040602050305030304" pitchFamily="18" charset="0"/>
              </a:rPr>
              <a:t>- та </a:t>
            </a:r>
            <a:r>
              <a:rPr lang="ru-RU" sz="2400" dirty="0" err="1">
                <a:solidFill>
                  <a:srgbClr val="FF0000"/>
                </a:solidFill>
                <a:effectLst/>
                <a:latin typeface="Book Antiqua" panose="02040602050305030304" pitchFamily="18" charset="0"/>
              </a:rPr>
              <a:t>макросередовище</a:t>
            </a:r>
            <a:r>
              <a:rPr lang="ru-RU" sz="2400" dirty="0">
                <a:solidFill>
                  <a:srgbClr val="FF000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effectLst/>
                <a:latin typeface="Book Antiqua" panose="02040602050305030304" pitchFamily="18" charset="0"/>
              </a:rPr>
              <a:t>конфлікту</a:t>
            </a:r>
            <a:endParaRPr lang="ru-RU" sz="2400" dirty="0">
              <a:solidFill>
                <a:srgbClr val="FF0000"/>
              </a:solidFill>
              <a:effectLst/>
              <a:latin typeface="Book Antiqua" panose="02040602050305030304" pitchFamily="18" charset="0"/>
            </a:endParaRPr>
          </a:p>
          <a:p>
            <a:r>
              <a:rPr lang="ru-RU" sz="2400" dirty="0" err="1">
                <a:solidFill>
                  <a:srgbClr val="FF0000"/>
                </a:solidFill>
                <a:effectLst/>
                <a:latin typeface="Book Antiqua" panose="02040602050305030304" pitchFamily="18" charset="0"/>
              </a:rPr>
              <a:t>Мікросередовище</a:t>
            </a:r>
            <a:r>
              <a:rPr lang="ru-RU" sz="2400" dirty="0">
                <a:solidFill>
                  <a:srgbClr val="FF000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effectLst/>
                <a:latin typeface="Book Antiqua" panose="02040602050305030304" pitchFamily="18" charset="0"/>
              </a:rPr>
              <a:t>конфлікту</a:t>
            </a:r>
            <a:r>
              <a:rPr lang="ru-RU" sz="2400" dirty="0">
                <a:solidFill>
                  <a:srgbClr val="FF000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–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це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сукупність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умов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взаємодії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людей,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що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безпосередньо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впливають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на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міжособистісний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і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міжгруповий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конфлікт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. Масштаб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мікросередовища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–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це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мала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соціальна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група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. </a:t>
            </a:r>
          </a:p>
          <a:p>
            <a:r>
              <a:rPr lang="ru-RU" sz="2400" dirty="0" err="1">
                <a:solidFill>
                  <a:srgbClr val="FF0000"/>
                </a:solidFill>
                <a:effectLst/>
                <a:latin typeface="Book Antiqua" panose="02040602050305030304" pitchFamily="18" charset="0"/>
              </a:rPr>
              <a:t>Макросередовище</a:t>
            </a:r>
            <a:r>
              <a:rPr lang="ru-RU" sz="2400" dirty="0">
                <a:solidFill>
                  <a:srgbClr val="FF000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effectLst/>
                <a:latin typeface="Book Antiqua" panose="02040602050305030304" pitchFamily="18" charset="0"/>
              </a:rPr>
              <a:t>конфлікту</a:t>
            </a:r>
            <a:r>
              <a:rPr lang="ru-RU" sz="2400" dirty="0">
                <a:solidFill>
                  <a:srgbClr val="FF0000"/>
                </a:solidFill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містить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ті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умови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які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впливають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на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розвиток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конфліктів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між</a:t>
            </a:r>
            <a:r>
              <a:rPr lang="ru-RU" sz="240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більшими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соціальними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групами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та державами.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Хоча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опосередковано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макросередовище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впливає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звичайно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, і на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розвиток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кофліктів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на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рівні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окремих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особистостей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і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малих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груп</a:t>
            </a:r>
            <a:r>
              <a:rPr lang="ru-RU" sz="24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. </a:t>
            </a:r>
            <a:r>
              <a:rPr lang="ru-RU" sz="24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Макросередовище</a:t>
            </a:r>
            <a:r>
              <a:rPr lang="ru-RU" sz="2400" dirty="0">
                <a:solidFill>
                  <a:srgbClr val="002060"/>
                </a:solidFill>
                <a:latin typeface="Book Antiqua" panose="02040602050305030304" pitchFamily="18" charset="0"/>
              </a:rPr>
              <a:t> - конкретно-</a:t>
            </a:r>
            <a:r>
              <a:rPr lang="ru-RU" sz="24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історичні</a:t>
            </a:r>
            <a:r>
              <a:rPr lang="ru-RU" sz="240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соціально-психологічні</a:t>
            </a:r>
            <a:r>
              <a:rPr lang="ru-RU" sz="240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умови</a:t>
            </a:r>
            <a:r>
              <a:rPr lang="ru-RU" sz="2400" dirty="0">
                <a:solidFill>
                  <a:srgbClr val="002060"/>
                </a:solidFill>
                <a:latin typeface="Book Antiqua" panose="02040602050305030304" pitchFamily="18" charset="0"/>
              </a:rPr>
              <a:t>, в </a:t>
            </a:r>
            <a:r>
              <a:rPr lang="ru-RU" sz="24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яких</a:t>
            </a:r>
            <a:r>
              <a:rPr lang="ru-RU" sz="240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конфлікт</a:t>
            </a:r>
            <a:r>
              <a:rPr lang="ru-RU" sz="240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розгортається</a:t>
            </a:r>
            <a:endParaRPr lang="ru-RU" sz="2400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endParaRPr lang="ru-RU" sz="2400" dirty="0">
              <a:solidFill>
                <a:srgbClr val="002060"/>
              </a:solidFill>
              <a:effectLst/>
              <a:latin typeface="Book Antiqua" panose="02040602050305030304" pitchFamily="18" charset="0"/>
            </a:endParaRPr>
          </a:p>
          <a:p>
            <a:endParaRPr lang="uk-UA" dirty="0"/>
          </a:p>
        </p:txBody>
      </p:sp>
      <p:pic>
        <p:nvPicPr>
          <p:cNvPr id="13314" name="Picture 2" descr="Шість правил для вирішення робочих конфліктів - Management.com.ua">
            <a:extLst>
              <a:ext uri="{FF2B5EF4-FFF2-40B4-BE49-F238E27FC236}">
                <a16:creationId xmlns:a16="http://schemas.microsoft.com/office/drawing/2014/main" id="{80853763-6A53-1C4F-B422-1EC31864ED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19" y="2050255"/>
            <a:ext cx="5106080" cy="33861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047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9000">
              <a:schemeClr val="accent1">
                <a:lumMod val="20000"/>
                <a:lumOff val="80000"/>
              </a:schemeClr>
            </a:gs>
            <a:gs pos="83000">
              <a:schemeClr val="accent5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06AEF23-FDB3-E44C-B4CF-2890481E301F}"/>
              </a:ext>
            </a:extLst>
          </p:cNvPr>
          <p:cNvSpPr txBox="1"/>
          <p:nvPr/>
        </p:nvSpPr>
        <p:spPr>
          <a:xfrm>
            <a:off x="3500438" y="430769"/>
            <a:ext cx="62257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FF0000"/>
                </a:solidFill>
                <a:effectLst/>
                <a:latin typeface="Helvetica" pitchFamily="2" charset="0"/>
              </a:rPr>
              <a:t>Причинні</a:t>
            </a:r>
            <a:r>
              <a:rPr lang="ru-RU" sz="2400" b="1" dirty="0">
                <a:solidFill>
                  <a:srgbClr val="FF0000"/>
                </a:solidFill>
                <a:effectLst/>
                <a:latin typeface="Helvetica" pitchFamily="2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Helvetica" pitchFamily="2" charset="0"/>
              </a:rPr>
              <a:t>фактори</a:t>
            </a:r>
            <a:r>
              <a:rPr lang="ru-RU" sz="2400" b="1" dirty="0">
                <a:solidFill>
                  <a:srgbClr val="FF0000"/>
                </a:solidFill>
                <a:effectLst/>
                <a:latin typeface="Helvetica" pitchFamily="2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Helvetica" pitchFamily="2" charset="0"/>
              </a:rPr>
              <a:t>конфліктів</a:t>
            </a:r>
            <a:endParaRPr lang="ru-RU" sz="2400" b="1" dirty="0">
              <a:solidFill>
                <a:srgbClr val="FF0000"/>
              </a:solidFill>
              <a:effectLst/>
              <a:latin typeface="Helvetica" pitchFamily="2" charset="0"/>
            </a:endParaRPr>
          </a:p>
        </p:txBody>
      </p:sp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089F494A-561E-3F46-B89E-6091465194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331504"/>
              </p:ext>
            </p:extLst>
          </p:nvPr>
        </p:nvGraphicFramePr>
        <p:xfrm>
          <a:off x="216694" y="1071563"/>
          <a:ext cx="11758611" cy="5461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850">
                  <a:extLst>
                    <a:ext uri="{9D8B030D-6E8A-4147-A177-3AD203B41FA5}">
                      <a16:colId xmlns:a16="http://schemas.microsoft.com/office/drawing/2014/main" val="140001482"/>
                    </a:ext>
                  </a:extLst>
                </a:gridCol>
                <a:gridCol w="5610224">
                  <a:extLst>
                    <a:ext uri="{9D8B030D-6E8A-4147-A177-3AD203B41FA5}">
                      <a16:colId xmlns:a16="http://schemas.microsoft.com/office/drawing/2014/main" val="1090928691"/>
                    </a:ext>
                  </a:extLst>
                </a:gridCol>
                <a:gridCol w="3919537">
                  <a:extLst>
                    <a:ext uri="{9D8B030D-6E8A-4147-A177-3AD203B41FA5}">
                      <a16:colId xmlns:a16="http://schemas.microsoft.com/office/drawing/2014/main" val="2346147120"/>
                    </a:ext>
                  </a:extLst>
                </a:gridCol>
              </a:tblGrid>
              <a:tr h="951470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Група</a:t>
                      </a:r>
                      <a:r>
                        <a:rPr lang="ru-RU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факторів</a:t>
                      </a:r>
                      <a:endParaRPr lang="ru-RU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Зміст</a:t>
                      </a:r>
                      <a:endParaRPr lang="ru-RU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Спосіб</a:t>
                      </a:r>
                      <a:r>
                        <a:rPr lang="ru-RU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урегулювання</a:t>
                      </a:r>
                      <a:endParaRPr lang="ru-RU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uk-U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512221"/>
                  </a:ext>
                </a:extLst>
              </a:tr>
              <a:tr h="1359243">
                <a:tc>
                  <a:txBody>
                    <a:bodyPr/>
                    <a:lstStyle/>
                    <a:p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Інформаційні</a:t>
                      </a:r>
                      <a:endParaRPr lang="uk-UA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Брак, </a:t>
                      </a:r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викривлення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й </a:t>
                      </a:r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інші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проблеми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 </a:t>
                      </a:r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обміном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інформацією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порушують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її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адекватність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uk-UA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Створення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умов для </a:t>
                      </a:r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надання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необхідної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інформації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обмін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нею.</a:t>
                      </a:r>
                    </a:p>
                    <a:p>
                      <a:endParaRPr lang="uk-UA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240783"/>
                  </a:ext>
                </a:extLst>
              </a:tr>
              <a:tr h="1359243">
                <a:tc>
                  <a:txBody>
                    <a:bodyPr/>
                    <a:lstStyle/>
                    <a:p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Поведінкові</a:t>
                      </a:r>
                      <a:endParaRPr lang="uk-UA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Той </a:t>
                      </a:r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інший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прояв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поведінки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 </a:t>
                      </a:r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влаштовує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опонента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uk-UA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Робота </a:t>
                      </a:r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зі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зміни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поведінки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uk-UA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814877"/>
                  </a:ext>
                </a:extLst>
              </a:tr>
              <a:tr h="1359243">
                <a:tc>
                  <a:txBody>
                    <a:bodyPr/>
                    <a:lstStyle/>
                    <a:p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Фактори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відносин</a:t>
                      </a:r>
                    </a:p>
                    <a:p>
                      <a:endParaRPr lang="uk-UA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Стосунки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ставлення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хоча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 </a:t>
                      </a:r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однієї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сторони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які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 </a:t>
                      </a:r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влаштовують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іншу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uk-UA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Робота над </a:t>
                      </a:r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усвідомленням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відносин і </a:t>
                      </a:r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їх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зміною</a:t>
                      </a: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uk-UA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839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05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9000">
              <a:schemeClr val="accent1">
                <a:lumMod val="20000"/>
                <a:lumOff val="80000"/>
              </a:schemeClr>
            </a:gs>
            <a:gs pos="83000">
              <a:schemeClr val="accent5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F0888CB-72F0-CF43-B1FF-0E7B723BD3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936417"/>
              </p:ext>
            </p:extLst>
          </p:nvPr>
        </p:nvGraphicFramePr>
        <p:xfrm>
          <a:off x="114301" y="657225"/>
          <a:ext cx="11958638" cy="5591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7475">
                  <a:extLst>
                    <a:ext uri="{9D8B030D-6E8A-4147-A177-3AD203B41FA5}">
                      <a16:colId xmlns:a16="http://schemas.microsoft.com/office/drawing/2014/main" val="3551008405"/>
                    </a:ext>
                  </a:extLst>
                </a:gridCol>
                <a:gridCol w="5706698">
                  <a:extLst>
                    <a:ext uri="{9D8B030D-6E8A-4147-A177-3AD203B41FA5}">
                      <a16:colId xmlns:a16="http://schemas.microsoft.com/office/drawing/2014/main" val="1811232774"/>
                    </a:ext>
                  </a:extLst>
                </a:gridCol>
                <a:gridCol w="4694465">
                  <a:extLst>
                    <a:ext uri="{9D8B030D-6E8A-4147-A177-3AD203B41FA5}">
                      <a16:colId xmlns:a16="http://schemas.microsoft.com/office/drawing/2014/main" val="873073470"/>
                    </a:ext>
                  </a:extLst>
                </a:gridCol>
              </a:tblGrid>
              <a:tr h="1091768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Група</a:t>
                      </a: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факторів</a:t>
                      </a:r>
                      <a:endParaRPr lang="ru-RU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Зміст</a:t>
                      </a:r>
                      <a:endParaRPr lang="ru-RU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Спосіб</a:t>
                      </a: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урегулювання</a:t>
                      </a:r>
                      <a:endParaRPr lang="ru-RU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uk-U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428099"/>
                  </a:ext>
                </a:extLst>
              </a:tr>
              <a:tr h="2745962">
                <a:tc>
                  <a:txBody>
                    <a:bodyPr/>
                    <a:lstStyle/>
                    <a:p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Ціннісні</a:t>
                      </a:r>
                      <a:endParaRPr lang="uk-UA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Ті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цінності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принципи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яким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слідує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хоча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 одна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зі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сторін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і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які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інша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приймає</a:t>
                      </a:r>
                      <a:endParaRPr lang="ru-RU" sz="20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Урегулювання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через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зміну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цінностей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процес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тривалий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а в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окремих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випадках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і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неможливий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just"/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На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практиці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застосовують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виділення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таких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складових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конфлікту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які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можна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змінювати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інформація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поведінка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відносини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endParaRPr lang="uk-UA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862688"/>
                  </a:ext>
                </a:extLst>
              </a:tr>
              <a:tr h="1753445">
                <a:tc>
                  <a:txBody>
                    <a:bodyPr/>
                    <a:lstStyle/>
                    <a:p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Структурні</a:t>
                      </a:r>
                      <a:endParaRPr lang="uk-UA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Стійкі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обставини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принципи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які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важко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або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неможливо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змінити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(закон, ресурс, стать,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вік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договір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географічне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положення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й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.).</a:t>
                      </a:r>
                    </a:p>
                    <a:p>
                      <a:endParaRPr lang="uk-UA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врегулюванні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чинять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як і в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попередньому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випадку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–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працюють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 такими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складовими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як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інформація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поведінка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lang="ru-RU" sz="20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відносини</a:t>
                      </a:r>
                      <a:r>
                        <a:rPr lang="ru-RU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uk-UA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24547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FB9279C-D4ED-854C-9B85-D58494E0B01B}"/>
              </a:ext>
            </a:extLst>
          </p:cNvPr>
          <p:cNvSpPr txBox="1"/>
          <p:nvPr/>
        </p:nvSpPr>
        <p:spPr>
          <a:xfrm>
            <a:off x="3049191" y="169461"/>
            <a:ext cx="60936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 err="1">
                <a:solidFill>
                  <a:srgbClr val="FF0000"/>
                </a:solidFill>
                <a:effectLst/>
                <a:latin typeface="Helvetica" pitchFamily="2" charset="0"/>
              </a:rPr>
              <a:t>Причинні</a:t>
            </a:r>
            <a:r>
              <a:rPr lang="ru-RU" sz="1800" b="1" dirty="0">
                <a:solidFill>
                  <a:srgbClr val="FF0000"/>
                </a:solidFill>
                <a:effectLst/>
                <a:latin typeface="Helvetica" pitchFamily="2" charset="0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Helvetica" pitchFamily="2" charset="0"/>
              </a:rPr>
              <a:t>фактори</a:t>
            </a:r>
            <a:r>
              <a:rPr lang="ru-RU" sz="1800" b="1" dirty="0">
                <a:solidFill>
                  <a:srgbClr val="FF0000"/>
                </a:solidFill>
                <a:effectLst/>
                <a:latin typeface="Helvetica" pitchFamily="2" charset="0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Helvetica" pitchFamily="2" charset="0"/>
              </a:rPr>
              <a:t>конфліктів</a:t>
            </a:r>
            <a:endParaRPr lang="ru-RU" sz="1800" b="1" dirty="0">
              <a:solidFill>
                <a:srgbClr val="FF0000"/>
              </a:solidFill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095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9000">
              <a:schemeClr val="accent1">
                <a:lumMod val="20000"/>
                <a:lumOff val="80000"/>
              </a:schemeClr>
            </a:gs>
            <a:gs pos="83000">
              <a:schemeClr val="accent5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449DD19-555A-B54D-B18D-91F4CE66D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0" y="-128588"/>
            <a:ext cx="6248400" cy="3714749"/>
          </a:xfrm>
        </p:spPr>
        <p:txBody>
          <a:bodyPr>
            <a:normAutofit lnSpcReduction="10000"/>
          </a:bodyPr>
          <a:lstStyle/>
          <a:p>
            <a:endParaRPr lang="ru-RU" sz="2400" b="1" dirty="0">
              <a:solidFill>
                <a:srgbClr val="002060"/>
              </a:solidFill>
              <a:effectLst/>
              <a:latin typeface="Times" pitchFamily="2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FF0000"/>
                </a:solidFill>
                <a:latin typeface="Times" pitchFamily="2" charset="0"/>
              </a:rPr>
              <a:t>КРИТЕРІЇ КЛАСИФІКАЦІЇ КОНФЛІКТІВ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effectLst/>
                <a:latin typeface="Times" pitchFamily="2" charset="0"/>
              </a:rPr>
              <a:t>1)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Helvetica" pitchFamily="2" charset="0"/>
              </a:rPr>
              <a:t>сторони</a:t>
            </a:r>
            <a:r>
              <a:rPr lang="ru-RU" sz="2400" b="1" dirty="0">
                <a:solidFill>
                  <a:srgbClr val="002060"/>
                </a:solidFill>
                <a:effectLst/>
                <a:latin typeface="Helvetica" pitchFamily="2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Helvetica" pitchFamily="2" charset="0"/>
              </a:rPr>
              <a:t>конфлікту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" pitchFamily="2" charset="0"/>
              </a:rPr>
              <a:t>;</a:t>
            </a:r>
            <a:endParaRPr lang="ru-RU" sz="2400" b="1" dirty="0">
              <a:solidFill>
                <a:srgbClr val="002060"/>
              </a:solidFill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effectLst/>
                <a:latin typeface="Times" pitchFamily="2" charset="0"/>
              </a:rPr>
              <a:t>2) </a:t>
            </a:r>
            <a:r>
              <a:rPr lang="ru-RU" sz="2400" b="1" dirty="0">
                <a:solidFill>
                  <a:srgbClr val="002060"/>
                </a:solidFill>
                <a:effectLst/>
                <a:latin typeface="Helvetica" pitchFamily="2" charset="0"/>
              </a:rPr>
              <a:t>характер потреб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" pitchFamily="2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Helvetica" pitchFamily="2" charset="0"/>
              </a:rPr>
              <a:t>обмеження</a:t>
            </a:r>
            <a:r>
              <a:rPr lang="ru-RU" sz="2400" b="1" dirty="0">
                <a:solidFill>
                  <a:srgbClr val="002060"/>
                </a:solidFill>
                <a:effectLst/>
                <a:latin typeface="Helvetica" pitchFamily="2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Helvetica" pitchFamily="2" charset="0"/>
              </a:rPr>
              <a:t>яких</a:t>
            </a:r>
            <a:r>
              <a:rPr lang="ru-RU" sz="2400" b="1" dirty="0">
                <a:solidFill>
                  <a:srgbClr val="002060"/>
                </a:solidFill>
                <a:effectLst/>
                <a:latin typeface="Helvetica" pitchFamily="2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Helvetica" pitchFamily="2" charset="0"/>
              </a:rPr>
              <a:t>викликало</a:t>
            </a:r>
            <a:r>
              <a:rPr lang="ru-RU" sz="2400" b="1" dirty="0">
                <a:solidFill>
                  <a:srgbClr val="002060"/>
                </a:solidFill>
                <a:effectLst/>
                <a:latin typeface="Helvetica" pitchFamily="2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Helvetica" pitchFamily="2" charset="0"/>
              </a:rPr>
              <a:t>конфлікт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" pitchFamily="2" charset="0"/>
              </a:rPr>
              <a:t>;</a:t>
            </a:r>
            <a:endParaRPr lang="ru-RU" sz="2400" b="1" dirty="0">
              <a:solidFill>
                <a:srgbClr val="002060"/>
              </a:solidFill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effectLst/>
                <a:latin typeface="Times" pitchFamily="2" charset="0"/>
              </a:rPr>
              <a:t>3)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Helvetica" pitchFamily="2" charset="0"/>
              </a:rPr>
              <a:t>спрямованість</a:t>
            </a:r>
            <a:r>
              <a:rPr lang="ru-RU" sz="2400" b="1" dirty="0">
                <a:solidFill>
                  <a:srgbClr val="002060"/>
                </a:solidFill>
                <a:effectLst/>
                <a:latin typeface="Helvetica" pitchFamily="2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Helvetica" pitchFamily="2" charset="0"/>
              </a:rPr>
              <a:t>конфлікту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" pitchFamily="2" charset="0"/>
              </a:rPr>
              <a:t>;</a:t>
            </a:r>
            <a:endParaRPr lang="ru-RU" sz="2400" b="1" dirty="0">
              <a:solidFill>
                <a:srgbClr val="002060"/>
              </a:solidFill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effectLst/>
                <a:latin typeface="Times" pitchFamily="2" charset="0"/>
              </a:rPr>
              <a:t>4)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Helvetica" pitchFamily="2" charset="0"/>
              </a:rPr>
              <a:t>тимчасові</a:t>
            </a:r>
            <a:r>
              <a:rPr lang="ru-RU" sz="2400" b="1" dirty="0">
                <a:solidFill>
                  <a:srgbClr val="002060"/>
                </a:solidFill>
                <a:effectLst/>
                <a:latin typeface="Helvetica" pitchFamily="2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Helvetica" pitchFamily="2" charset="0"/>
              </a:rPr>
              <a:t>параметри</a:t>
            </a:r>
            <a:r>
              <a:rPr lang="ru-RU" sz="2400" b="1" dirty="0">
                <a:solidFill>
                  <a:srgbClr val="002060"/>
                </a:solidFill>
                <a:effectLst/>
                <a:latin typeface="Helvetica" pitchFamily="2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Helvetica" pitchFamily="2" charset="0"/>
              </a:rPr>
              <a:t>конфлікту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" pitchFamily="2" charset="0"/>
              </a:rPr>
              <a:t>;</a:t>
            </a:r>
            <a:endParaRPr lang="ru-RU" sz="2400" b="1" dirty="0">
              <a:solidFill>
                <a:srgbClr val="002060"/>
              </a:solidFill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effectLst/>
                <a:latin typeface="Times" pitchFamily="2" charset="0"/>
              </a:rPr>
              <a:t>5)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Helvetica" pitchFamily="2" charset="0"/>
              </a:rPr>
              <a:t>результативність</a:t>
            </a:r>
            <a:r>
              <a:rPr lang="ru-RU" sz="2400" b="1" dirty="0">
                <a:solidFill>
                  <a:srgbClr val="002060"/>
                </a:solidFill>
                <a:effectLst/>
                <a:latin typeface="Helvetica" pitchFamily="2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Helvetica" pitchFamily="2" charset="0"/>
              </a:rPr>
              <a:t>конфліктів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" pitchFamily="2" charset="0"/>
              </a:rPr>
              <a:t>.</a:t>
            </a:r>
            <a:endParaRPr lang="ru-RU" sz="2400" b="1" dirty="0">
              <a:solidFill>
                <a:srgbClr val="002060"/>
              </a:solidFill>
              <a:effectLst/>
              <a:latin typeface="Helvetica" pitchFamily="2" charset="0"/>
            </a:endParaRPr>
          </a:p>
          <a:p>
            <a:endParaRPr lang="uk-UA" dirty="0"/>
          </a:p>
        </p:txBody>
      </p:sp>
      <p:pic>
        <p:nvPicPr>
          <p:cNvPr id="12290" name="Picture 2" descr="Як вирішити конфлікт правильно">
            <a:extLst>
              <a:ext uri="{FF2B5EF4-FFF2-40B4-BE49-F238E27FC236}">
                <a16:creationId xmlns:a16="http://schemas.microsoft.com/office/drawing/2014/main" id="{3963AB7E-26CD-1647-9B99-694B3E073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" y="3186113"/>
            <a:ext cx="8134350" cy="338931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391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9000">
              <a:schemeClr val="accent1">
                <a:lumMod val="20000"/>
                <a:lumOff val="80000"/>
              </a:schemeClr>
            </a:gs>
            <a:gs pos="83000">
              <a:schemeClr val="accent5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63D7F6D-CF60-A24E-96B9-B799CB1C4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4155" y="36513"/>
            <a:ext cx="4515390" cy="4134802"/>
          </a:xfrm>
        </p:spPr>
        <p:txBody>
          <a:bodyPr/>
          <a:lstStyle/>
          <a:p>
            <a:r>
              <a:rPr lang="uk-UA" sz="24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Внутрішньоособистісні</a:t>
            </a:r>
            <a:endParaRPr lang="uk-UA" sz="24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uk-UA" sz="24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Міжособистісгі</a:t>
            </a:r>
            <a:endParaRPr lang="uk-UA" sz="24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uk-UA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Між особистістю та групами</a:t>
            </a:r>
          </a:p>
          <a:p>
            <a:r>
              <a:rPr lang="uk-UA" sz="24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Міжгрупові</a:t>
            </a:r>
            <a:endParaRPr lang="uk-UA" sz="24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uk-UA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Міждержавні</a:t>
            </a:r>
          </a:p>
          <a:p>
            <a:endParaRPr lang="uk-UA" dirty="0"/>
          </a:p>
        </p:txBody>
      </p:sp>
      <p:pic>
        <p:nvPicPr>
          <p:cNvPr id="2050" name="Picture 2" descr="Конфлікт між США та Китаєм: як нові скандали вплинуть на війну в Україні -  Главком">
            <a:extLst>
              <a:ext uri="{FF2B5EF4-FFF2-40B4-BE49-F238E27FC236}">
                <a16:creationId xmlns:a16="http://schemas.microsoft.com/office/drawing/2014/main" id="{8034CF07-B7DA-A047-8D21-96F3342DBA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78" y="103187"/>
            <a:ext cx="3441700" cy="2286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онфликты в обществе (8 класс) – как возникают и разрешаются?">
            <a:extLst>
              <a:ext uri="{FF2B5EF4-FFF2-40B4-BE49-F238E27FC236}">
                <a16:creationId xmlns:a16="http://schemas.microsoft.com/office/drawing/2014/main" id="{CC7185D4-E0A0-0747-9DAF-5D169CC50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150" y="2160587"/>
            <a:ext cx="3797300" cy="21463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Более 358 500 работ на тему «конфликт»: иллюстрации, векторная графика и  клипарт royalty-free - iStock">
            <a:extLst>
              <a:ext uri="{FF2B5EF4-FFF2-40B4-BE49-F238E27FC236}">
                <a16:creationId xmlns:a16="http://schemas.microsoft.com/office/drawing/2014/main" id="{3C6A9F53-5F01-5840-97EC-E6C1C3D1A8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78" y="4306887"/>
            <a:ext cx="3429000" cy="2286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Конфликт избегания подхода - определение, психология, примеры">
            <a:extLst>
              <a:ext uri="{FF2B5EF4-FFF2-40B4-BE49-F238E27FC236}">
                <a16:creationId xmlns:a16="http://schemas.microsoft.com/office/drawing/2014/main" id="{CF7D7DBF-F07E-CD4C-8EE5-C7784AB9B4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31" t="2359" r="6217"/>
          <a:stretch/>
        </p:blipFill>
        <p:spPr bwMode="auto">
          <a:xfrm>
            <a:off x="6267450" y="3841737"/>
            <a:ext cx="2871787" cy="29797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491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9000">
              <a:schemeClr val="accent1">
                <a:lumMod val="20000"/>
                <a:lumOff val="80000"/>
              </a:schemeClr>
            </a:gs>
            <a:gs pos="83000">
              <a:schemeClr val="accent5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B3CCB1F-1424-8349-9DBD-244E09C8A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678370"/>
            <a:ext cx="5803370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dirty="0">
                <a:solidFill>
                  <a:srgbClr val="FF0000"/>
                </a:solidFill>
                <a:latin typeface="Book Antiqua" panose="02040602050305030304" pitchFamily="18" charset="0"/>
              </a:rPr>
              <a:t>Конфлікт як зіткнення певних позицій може бути на таких рівнях (модель Айсберга)</a:t>
            </a:r>
          </a:p>
          <a:p>
            <a:r>
              <a:rPr lang="uk-UA" sz="2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Рівень позицій</a:t>
            </a:r>
          </a:p>
          <a:p>
            <a:r>
              <a:rPr lang="uk-UA" sz="2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Рівень інтересів</a:t>
            </a:r>
          </a:p>
          <a:p>
            <a:r>
              <a:rPr lang="uk-UA" sz="2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Рівень потреб</a:t>
            </a:r>
          </a:p>
          <a:p>
            <a:r>
              <a:rPr lang="uk-UA" sz="2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Рівень цінностей</a:t>
            </a:r>
          </a:p>
        </p:txBody>
      </p:sp>
      <p:pic>
        <p:nvPicPr>
          <p:cNvPr id="3074" name="Picture 2" descr="Юмор - отличный способ разрешения конфликтов | Дмитрий Сергеев | Дзен">
            <a:extLst>
              <a:ext uri="{FF2B5EF4-FFF2-40B4-BE49-F238E27FC236}">
                <a16:creationId xmlns:a16="http://schemas.microsoft.com/office/drawing/2014/main" id="{95D9DD94-8244-F04C-820E-9F8D823CB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69" y="1782522"/>
            <a:ext cx="5803370" cy="373073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987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9000">
              <a:schemeClr val="accent1">
                <a:lumMod val="20000"/>
                <a:lumOff val="80000"/>
              </a:schemeClr>
            </a:gs>
            <a:gs pos="83000">
              <a:schemeClr val="accent5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E3466C7-C42A-104E-8861-EF0D6D760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6462" y="864107"/>
            <a:ext cx="6205537" cy="5522405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Як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змінюється</a:t>
            </a:r>
            <a:r>
              <a:rPr lang="ru-RU" sz="2400" b="1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діяльність</a:t>
            </a:r>
            <a:r>
              <a:rPr lang="ru-RU" sz="2400" b="1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людей з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появою</a:t>
            </a:r>
            <a:r>
              <a:rPr lang="ru-RU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конфлікту</a:t>
            </a:r>
            <a:r>
              <a:rPr lang="ru-RU" sz="2400" b="1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?</a:t>
            </a:r>
          </a:p>
          <a:p>
            <a:r>
              <a:rPr lang="ru-RU" sz="24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Чи</a:t>
            </a:r>
            <a:r>
              <a:rPr lang="ru-RU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є</a:t>
            </a:r>
            <a:r>
              <a:rPr lang="ru-RU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питання</a:t>
            </a:r>
            <a:r>
              <a:rPr lang="ru-RU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 «</a:t>
            </a:r>
            <a:r>
              <a:rPr lang="ru-RU" sz="24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хто</a:t>
            </a:r>
            <a:r>
              <a:rPr lang="ru-RU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 почав» </a:t>
            </a:r>
            <a:r>
              <a:rPr lang="ru-RU" sz="24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першорядним</a:t>
            </a:r>
            <a:r>
              <a:rPr lang="ru-RU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 в </a:t>
            </a:r>
            <a:r>
              <a:rPr lang="ru-RU" sz="24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аналізі</a:t>
            </a:r>
            <a:r>
              <a:rPr lang="ru-RU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конфлікту</a:t>
            </a:r>
            <a:r>
              <a:rPr lang="ru-RU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? </a:t>
            </a:r>
            <a:r>
              <a:rPr lang="ru-RU" sz="24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Чому</a:t>
            </a:r>
            <a:r>
              <a:rPr lang="ru-RU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?</a:t>
            </a:r>
            <a:endParaRPr lang="ru-RU" sz="2400" b="1" dirty="0">
              <a:solidFill>
                <a:srgbClr val="002060"/>
              </a:solidFill>
              <a:effectLst/>
              <a:latin typeface="Book Antiqua" panose="0204060205030503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 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Які</a:t>
            </a:r>
            <a:r>
              <a:rPr lang="ru-RU" sz="2400" b="1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виділяються</a:t>
            </a:r>
            <a:r>
              <a:rPr lang="ru-RU" sz="2400" b="1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види</a:t>
            </a:r>
            <a:r>
              <a:rPr lang="ru-RU" sz="2400" b="1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конфліктів</a:t>
            </a:r>
            <a:r>
              <a:rPr lang="ru-RU" sz="2400" b="1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?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Який</a:t>
            </a:r>
            <a:r>
              <a:rPr lang="ru-RU" sz="2400" b="1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з них, на вашу думку,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найбільш</a:t>
            </a:r>
            <a:r>
              <a:rPr lang="ru-RU" sz="2400" b="1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небезпечний</a:t>
            </a:r>
            <a:r>
              <a:rPr lang="ru-RU" sz="2400" b="1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?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 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Чому</a:t>
            </a:r>
            <a:r>
              <a:rPr lang="ru-RU" sz="2400" b="1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ділові</a:t>
            </a:r>
            <a:r>
              <a:rPr lang="ru-RU" sz="2400" b="1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конфлікти</a:t>
            </a:r>
            <a:r>
              <a:rPr lang="ru-RU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розв’язуються</a:t>
            </a:r>
            <a:r>
              <a:rPr lang="ru-RU" sz="2400" b="1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легше</a:t>
            </a:r>
            <a:r>
              <a:rPr lang="ru-RU" sz="2400" b="1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ніж</a:t>
            </a:r>
            <a:r>
              <a:rPr lang="ru-RU" sz="2400" b="1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міжособистісні</a:t>
            </a:r>
            <a:r>
              <a:rPr lang="ru-RU" sz="2400" b="1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?</a:t>
            </a:r>
          </a:p>
          <a:p>
            <a:r>
              <a:rPr lang="ru-RU" sz="2400" b="1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 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Чи</a:t>
            </a:r>
            <a:r>
              <a:rPr lang="ru-RU" sz="2400" b="1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завжди</a:t>
            </a:r>
            <a:r>
              <a:rPr lang="ru-RU" sz="2400" b="1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суперечка</a:t>
            </a:r>
            <a:r>
              <a:rPr lang="ru-RU" sz="2400" b="1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 приводить до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конфлікту</a:t>
            </a:r>
            <a:r>
              <a:rPr lang="ru-RU" sz="2400" b="1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?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  </a:t>
            </a:r>
            <a:r>
              <a:rPr lang="ru-RU" sz="24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Хто</a:t>
            </a:r>
            <a:r>
              <a:rPr lang="ru-RU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 з </a:t>
            </a:r>
            <a:r>
              <a:rPr lang="ru-RU" sz="24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інших</a:t>
            </a:r>
            <a:r>
              <a:rPr lang="ru-RU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 (</a:t>
            </a:r>
            <a:r>
              <a:rPr lang="ru-RU" sz="24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крім</a:t>
            </a:r>
            <a:r>
              <a:rPr lang="ru-RU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основних</a:t>
            </a:r>
            <a:r>
              <a:rPr lang="ru-RU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) </a:t>
            </a:r>
            <a:r>
              <a:rPr lang="ru-RU" sz="24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учасників</a:t>
            </a:r>
            <a:r>
              <a:rPr lang="ru-RU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конфлікту</a:t>
            </a:r>
            <a:r>
              <a:rPr lang="ru-RU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найбільш</a:t>
            </a:r>
            <a:r>
              <a:rPr lang="ru-RU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небезпечний</a:t>
            </a:r>
            <a:r>
              <a:rPr lang="ru-RU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 для </a:t>
            </a:r>
            <a:r>
              <a:rPr lang="ru-RU" sz="24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розвитку</a:t>
            </a:r>
            <a:r>
              <a:rPr lang="ru-RU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конфлікту</a:t>
            </a:r>
            <a:r>
              <a:rPr lang="ru-RU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, на вашу думку, і </a:t>
            </a:r>
            <a:r>
              <a:rPr lang="ru-RU" sz="24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чому</a:t>
            </a:r>
            <a:r>
              <a:rPr lang="ru-RU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?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Яке </a:t>
            </a:r>
            <a:r>
              <a:rPr lang="ru-RU" sz="24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значення</a:t>
            </a:r>
            <a:r>
              <a:rPr lang="ru-RU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 в </a:t>
            </a:r>
            <a:r>
              <a:rPr lang="ru-RU" sz="24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конфлікті</a:t>
            </a:r>
            <a:r>
              <a:rPr lang="ru-RU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 статусу </a:t>
            </a:r>
            <a:r>
              <a:rPr lang="ru-RU" sz="24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його</a:t>
            </a:r>
            <a:r>
              <a:rPr lang="ru-RU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учасників</a:t>
            </a:r>
            <a:r>
              <a:rPr lang="ru-RU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?</a:t>
            </a:r>
          </a:p>
          <a:p>
            <a:pPr algn="just"/>
            <a:endParaRPr lang="ru-RU" sz="24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endParaRPr lang="uk-UA" dirty="0"/>
          </a:p>
        </p:txBody>
      </p:sp>
      <p:pic>
        <p:nvPicPr>
          <p:cNvPr id="11266" name="Picture 2" descr="Конфлікти у нашому житті">
            <a:extLst>
              <a:ext uri="{FF2B5EF4-FFF2-40B4-BE49-F238E27FC236}">
                <a16:creationId xmlns:a16="http://schemas.microsoft.com/office/drawing/2014/main" id="{E8688714-6E7B-5F4F-A1B3-263D9F396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25" y="1910556"/>
            <a:ext cx="5922875" cy="30368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88518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7000">
              <a:srgbClr val="E5F7FD"/>
            </a:gs>
            <a:gs pos="23000">
              <a:schemeClr val="accent4">
                <a:lumMod val="20000"/>
                <a:lumOff val="80000"/>
              </a:schemeClr>
            </a:gs>
            <a:gs pos="39000">
              <a:schemeClr val="accent4">
                <a:lumMod val="20000"/>
                <a:lumOff val="80000"/>
              </a:schemeClr>
            </a:gs>
            <a:gs pos="60000">
              <a:schemeClr val="tx1">
                <a:lumMod val="20000"/>
                <a:lumOff val="80000"/>
              </a:schemeClr>
            </a:gs>
            <a:gs pos="78000">
              <a:srgbClr val="E5F7FD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18D1DDB-7073-1D4B-A4A0-9F4286D69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0364" y="5620"/>
            <a:ext cx="5618161" cy="2830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b="1" dirty="0">
                <a:solidFill>
                  <a:srgbClr val="FF0000"/>
                </a:solidFill>
              </a:rPr>
              <a:t>ЯК ВИРІШУВАТИ КОНФЛІКТ?</a:t>
            </a:r>
          </a:p>
        </p:txBody>
      </p:sp>
      <p:pic>
        <p:nvPicPr>
          <p:cNvPr id="1028" name="Picture 4" descr="Может ли конфликт преобразовать систему? - Business FM Санкт-Петербург">
            <a:extLst>
              <a:ext uri="{FF2B5EF4-FFF2-40B4-BE49-F238E27FC236}">
                <a16:creationId xmlns:a16="http://schemas.microsoft.com/office/drawing/2014/main" id="{A8F2C91F-7C48-024B-B54E-9106D93685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87" y="1996204"/>
            <a:ext cx="7563790" cy="405203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9359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6000">
              <a:schemeClr val="accent1">
                <a:lumMod val="20000"/>
                <a:lumOff val="80000"/>
              </a:schemeClr>
            </a:gs>
            <a:gs pos="83000">
              <a:schemeClr val="accent5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C0876F9-E1F3-4E4E-B8CA-477C871FD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6518" y="764095"/>
            <a:ext cx="7315200" cy="5120640"/>
          </a:xfrm>
        </p:spPr>
        <p:txBody>
          <a:bodyPr>
            <a:normAutofit/>
          </a:bodyPr>
          <a:lstStyle/>
          <a:p>
            <a:r>
              <a:rPr lang="ru-RU" sz="2400" dirty="0" err="1">
                <a:solidFill>
                  <a:srgbClr val="FF0000"/>
                </a:solidFill>
                <a:effectLst/>
                <a:latin typeface="Helvetica" pitchFamily="2" charset="0"/>
              </a:rPr>
              <a:t>Л</a:t>
            </a:r>
            <a:r>
              <a:rPr lang="ru-RU" sz="2400" dirty="0" err="1">
                <a:solidFill>
                  <a:srgbClr val="FF0000"/>
                </a:solidFill>
                <a:effectLst/>
                <a:latin typeface="Times" pitchFamily="2" charset="0"/>
              </a:rPr>
              <a:t>.</a:t>
            </a:r>
            <a:r>
              <a:rPr lang="ru-RU" sz="2400" dirty="0" err="1">
                <a:solidFill>
                  <a:srgbClr val="FF0000"/>
                </a:solidFill>
                <a:effectLst/>
                <a:latin typeface="Helvetica" pitchFamily="2" charset="0"/>
              </a:rPr>
              <a:t>Козер</a:t>
            </a:r>
            <a:r>
              <a:rPr lang="ru-RU" sz="2400" dirty="0">
                <a:solidFill>
                  <a:srgbClr val="FF0000"/>
                </a:solidFill>
                <a:effectLst/>
                <a:latin typeface="Helvetica" pitchFamily="2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-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найпоширеніше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 у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світовій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соціології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трактування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конфлікту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 як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боротьби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 за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цінності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 та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претензії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 на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певний</a:t>
            </a:r>
            <a:r>
              <a:rPr lang="ru-RU" sz="2400" dirty="0">
                <a:solidFill>
                  <a:srgbClr val="002060"/>
                </a:solidFill>
                <a:latin typeface="Helvetica" pitchFamily="2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статус</a:t>
            </a:r>
            <a:r>
              <a:rPr lang="ru-RU" sz="2400" dirty="0">
                <a:solidFill>
                  <a:srgbClr val="002060"/>
                </a:solidFill>
                <a:effectLst/>
                <a:latin typeface="Times" pitchFamily="2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владу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 та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ресурси</a:t>
            </a:r>
            <a:r>
              <a:rPr lang="ru-RU" sz="2400" dirty="0">
                <a:solidFill>
                  <a:srgbClr val="002060"/>
                </a:solidFill>
                <a:effectLst/>
                <a:latin typeface="Times" pitchFamily="2" charset="0"/>
              </a:rPr>
              <a:t>;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боротьби</a:t>
            </a:r>
            <a:r>
              <a:rPr lang="ru-RU" sz="2400" dirty="0">
                <a:solidFill>
                  <a:srgbClr val="002060"/>
                </a:solidFill>
                <a:effectLst/>
                <a:latin typeface="Times" pitchFamily="2" charset="0"/>
              </a:rPr>
              <a:t>, 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у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якій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цілями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є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нейтралізація</a:t>
            </a:r>
            <a:r>
              <a:rPr lang="ru-RU" sz="2400" dirty="0">
                <a:solidFill>
                  <a:srgbClr val="002060"/>
                </a:solidFill>
                <a:effectLst/>
                <a:latin typeface="Times" pitchFamily="2" charset="0"/>
              </a:rPr>
              <a:t>,</a:t>
            </a:r>
            <a:r>
              <a:rPr lang="ru-RU" sz="2400" dirty="0">
                <a:solidFill>
                  <a:srgbClr val="002060"/>
                </a:solidFill>
                <a:latin typeface="Helvetica" pitchFamily="2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заподіяння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шкоди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або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знищення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суперника</a:t>
            </a:r>
            <a:endParaRPr lang="ru-RU" sz="2400" dirty="0">
              <a:solidFill>
                <a:srgbClr val="002060"/>
              </a:solidFill>
              <a:effectLst/>
              <a:latin typeface="Helvetica" pitchFamily="2" charset="0"/>
            </a:endParaRPr>
          </a:p>
          <a:p>
            <a:r>
              <a:rPr lang="ru-RU" sz="2400" dirty="0" err="1">
                <a:solidFill>
                  <a:srgbClr val="FF0000"/>
                </a:solidFill>
                <a:effectLst/>
                <a:latin typeface="Helvetica" pitchFamily="2" charset="0"/>
              </a:rPr>
              <a:t>Е</a:t>
            </a:r>
            <a:r>
              <a:rPr lang="ru-RU" sz="2400" dirty="0" err="1">
                <a:solidFill>
                  <a:srgbClr val="FF0000"/>
                </a:solidFill>
                <a:effectLst/>
                <a:latin typeface="Times" pitchFamily="2" charset="0"/>
              </a:rPr>
              <a:t>.</a:t>
            </a:r>
            <a:r>
              <a:rPr lang="ru-RU" sz="2400" dirty="0" err="1">
                <a:solidFill>
                  <a:srgbClr val="FF0000"/>
                </a:solidFill>
                <a:effectLst/>
                <a:latin typeface="Helvetica" pitchFamily="2" charset="0"/>
              </a:rPr>
              <a:t>Шостром</a:t>
            </a:r>
            <a:r>
              <a:rPr lang="ru-RU" sz="2400" dirty="0">
                <a:solidFill>
                  <a:srgbClr val="FF0000"/>
                </a:solidFill>
                <a:effectLst/>
                <a:latin typeface="Helvetica" pitchFamily="2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" pitchFamily="2" charset="0"/>
              </a:rPr>
              <a:t> «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конфлікт</a:t>
            </a:r>
            <a:r>
              <a:rPr lang="ru-RU" sz="2400" dirty="0">
                <a:solidFill>
                  <a:srgbClr val="002060"/>
                </a:solidFill>
                <a:latin typeface="Helvetica" pitchFamily="2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виникає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 через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різницю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 потреб і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цілей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різних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 людей</a:t>
            </a:r>
            <a:r>
              <a:rPr lang="ru-RU" sz="2400" dirty="0">
                <a:solidFill>
                  <a:srgbClr val="002060"/>
                </a:solidFill>
                <a:effectLst/>
                <a:latin typeface="Times" pitchFamily="2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які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вступають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 у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взаємодію</a:t>
            </a:r>
            <a:r>
              <a:rPr lang="ru-RU" sz="2400" dirty="0">
                <a:solidFill>
                  <a:srgbClr val="002060"/>
                </a:solidFill>
                <a:effectLst/>
                <a:latin typeface="Times" pitchFamily="2" charset="0"/>
              </a:rPr>
              <a:t>. 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Для того</a:t>
            </a:r>
            <a:r>
              <a:rPr lang="ru-RU" sz="2400" dirty="0">
                <a:solidFill>
                  <a:srgbClr val="002060"/>
                </a:solidFill>
                <a:effectLst/>
                <a:latin typeface="Times" pitchFamily="2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щоб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уникнути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конфліктних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ситуацій</a:t>
            </a:r>
            <a:r>
              <a:rPr lang="ru-RU" sz="2400" dirty="0">
                <a:solidFill>
                  <a:srgbClr val="002060"/>
                </a:solidFill>
                <a:effectLst/>
                <a:latin typeface="Times" pitchFamily="2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потрібно</a:t>
            </a:r>
            <a:r>
              <a:rPr lang="ru-RU" sz="2400" dirty="0">
                <a:solidFill>
                  <a:srgbClr val="002060"/>
                </a:solidFill>
                <a:latin typeface="Helvetica" pitchFamily="2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як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дві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краплі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 води бути схожими один на одного</a:t>
            </a:r>
            <a:r>
              <a:rPr lang="ru-RU" sz="2400" dirty="0">
                <a:solidFill>
                  <a:srgbClr val="002060"/>
                </a:solidFill>
                <a:effectLst/>
                <a:latin typeface="Times" pitchFamily="2" charset="0"/>
              </a:rPr>
              <a:t>…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конфлікт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 в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людських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стосунках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 неминучий</a:t>
            </a:r>
            <a:r>
              <a:rPr lang="ru-RU" sz="2400" dirty="0">
                <a:solidFill>
                  <a:srgbClr val="002060"/>
                </a:solidFill>
                <a:effectLst/>
                <a:latin typeface="Times" pitchFamily="2" charset="0"/>
              </a:rPr>
              <a:t>. 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І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додамо</a:t>
            </a:r>
            <a:r>
              <a:rPr lang="ru-RU" sz="2400" dirty="0">
                <a:solidFill>
                  <a:srgbClr val="002060"/>
                </a:solidFill>
                <a:effectLst/>
                <a:latin typeface="Helvetica" pitchFamily="2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" pitchFamily="2" charset="0"/>
              </a:rPr>
              <a:t>– </a:t>
            </a:r>
            <a:r>
              <a:rPr lang="ru-RU" sz="2400" dirty="0" err="1">
                <a:solidFill>
                  <a:srgbClr val="002060"/>
                </a:solidFill>
                <a:effectLst/>
                <a:latin typeface="Helvetica" pitchFamily="2" charset="0"/>
              </a:rPr>
              <a:t>необхідний</a:t>
            </a:r>
            <a:r>
              <a:rPr lang="ru-RU" sz="2400" dirty="0">
                <a:solidFill>
                  <a:srgbClr val="002060"/>
                </a:solidFill>
                <a:effectLst/>
                <a:latin typeface="Times" pitchFamily="2" charset="0"/>
              </a:rPr>
              <a:t>»</a:t>
            </a:r>
            <a:endParaRPr lang="ru-RU" sz="2400" dirty="0">
              <a:solidFill>
                <a:srgbClr val="002060"/>
              </a:solidFill>
              <a:effectLst/>
              <a:latin typeface="Helvetica" pitchFamily="2" charset="0"/>
            </a:endParaRPr>
          </a:p>
          <a:p>
            <a:endParaRPr lang="uk-UA" dirty="0"/>
          </a:p>
        </p:txBody>
      </p:sp>
      <p:pic>
        <p:nvPicPr>
          <p:cNvPr id="2050" name="Picture 2" descr="Конфлікт інтересів в роботі публічних службовців: як уникнути і чому про це  важливо пам'ятати - Protocol">
            <a:extLst>
              <a:ext uri="{FF2B5EF4-FFF2-40B4-BE49-F238E27FC236}">
                <a16:creationId xmlns:a16="http://schemas.microsoft.com/office/drawing/2014/main" id="{540DFABA-DC37-6842-863F-4581A5E409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81" y="1813115"/>
            <a:ext cx="4609815" cy="307321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665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6000">
              <a:schemeClr val="accent1">
                <a:lumMod val="20000"/>
                <a:lumOff val="80000"/>
              </a:schemeClr>
            </a:gs>
            <a:gs pos="83000">
              <a:schemeClr val="accent5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39F118B-591E-CD46-A2F6-065F34509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6449" y="864108"/>
            <a:ext cx="5940955" cy="512064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 err="1">
                <a:solidFill>
                  <a:srgbClr val="FF0000"/>
                </a:solidFill>
                <a:latin typeface="+mj-lt"/>
              </a:rPr>
              <a:t>Конфлікт</a:t>
            </a:r>
            <a:r>
              <a:rPr lang="ru-RU" sz="2800" dirty="0">
                <a:solidFill>
                  <a:srgbClr val="002060"/>
                </a:solidFill>
                <a:latin typeface="+mj-lt"/>
              </a:rPr>
              <a:t> – </a:t>
            </a:r>
            <a:r>
              <a:rPr lang="ru-RU" sz="2800" dirty="0" err="1">
                <a:solidFill>
                  <a:srgbClr val="002060"/>
                </a:solidFill>
                <a:latin typeface="+mj-lt"/>
              </a:rPr>
              <a:t>це</a:t>
            </a:r>
            <a:r>
              <a:rPr lang="ru-RU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+mj-lt"/>
              </a:rPr>
              <a:t>зіткнення</a:t>
            </a:r>
            <a:r>
              <a:rPr lang="ru-RU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+mj-lt"/>
              </a:rPr>
              <a:t>інтересів</a:t>
            </a:r>
            <a:r>
              <a:rPr lang="ru-RU" sz="2800" dirty="0">
                <a:solidFill>
                  <a:srgbClr val="002060"/>
                </a:solidFill>
                <a:latin typeface="+mj-lt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+mj-lt"/>
              </a:rPr>
              <a:t>реальних</a:t>
            </a:r>
            <a:r>
              <a:rPr lang="ru-RU" sz="2800" dirty="0">
                <a:solidFill>
                  <a:srgbClr val="002060"/>
                </a:solidFill>
                <a:latin typeface="+mj-lt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+mj-lt"/>
              </a:rPr>
              <a:t>уявних</a:t>
            </a:r>
            <a:r>
              <a:rPr lang="ru-RU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+mj-lt"/>
              </a:rPr>
              <a:t>чи</a:t>
            </a:r>
            <a:r>
              <a:rPr lang="ru-RU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+mj-lt"/>
              </a:rPr>
              <a:t>приписуваних</a:t>
            </a:r>
            <a:r>
              <a:rPr lang="ru-RU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+mj-lt"/>
              </a:rPr>
              <a:t>іншій</a:t>
            </a:r>
            <a:r>
              <a:rPr lang="ru-RU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+mj-lt"/>
              </a:rPr>
              <a:t>стороні</a:t>
            </a:r>
            <a:r>
              <a:rPr lang="ru-RU" sz="2800" dirty="0">
                <a:solidFill>
                  <a:srgbClr val="002060"/>
                </a:solidFill>
                <a:latin typeface="+mj-lt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+mj-lt"/>
              </a:rPr>
              <a:t>загроза</a:t>
            </a:r>
            <a:r>
              <a:rPr lang="ru-RU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+mj-lt"/>
              </a:rPr>
              <a:t>якого</a:t>
            </a:r>
            <a:r>
              <a:rPr lang="ru-RU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+mj-lt"/>
              </a:rPr>
              <a:t>є</a:t>
            </a:r>
            <a:r>
              <a:rPr lang="ru-RU" sz="2800" dirty="0">
                <a:solidFill>
                  <a:srgbClr val="002060"/>
                </a:solidFill>
                <a:latin typeface="+mj-lt"/>
              </a:rPr>
              <a:t> реальною </a:t>
            </a:r>
            <a:r>
              <a:rPr lang="ru-RU" sz="2800" dirty="0" err="1">
                <a:solidFill>
                  <a:srgbClr val="002060"/>
                </a:solidFill>
                <a:latin typeface="+mj-lt"/>
              </a:rPr>
              <a:t>чи</a:t>
            </a:r>
            <a:r>
              <a:rPr lang="ru-RU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+mj-lt"/>
              </a:rPr>
              <a:t>може</a:t>
            </a:r>
            <a:r>
              <a:rPr lang="ru-RU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+mj-lt"/>
              </a:rPr>
              <a:t>виникнути</a:t>
            </a:r>
            <a:r>
              <a:rPr lang="ru-RU" sz="2800" dirty="0">
                <a:solidFill>
                  <a:srgbClr val="002060"/>
                </a:solidFill>
                <a:latin typeface="+mj-lt"/>
              </a:rPr>
              <a:t> в </a:t>
            </a:r>
            <a:r>
              <a:rPr lang="ru-RU" sz="2800" dirty="0" err="1">
                <a:solidFill>
                  <a:srgbClr val="002060"/>
                </a:solidFill>
                <a:latin typeface="+mj-lt"/>
              </a:rPr>
              <a:t>майбутньому</a:t>
            </a:r>
            <a:r>
              <a:rPr lang="ru-RU" sz="2800" dirty="0">
                <a:solidFill>
                  <a:srgbClr val="002060"/>
                </a:solidFill>
                <a:latin typeface="+mj-lt"/>
              </a:rPr>
              <a:t>; </a:t>
            </a:r>
            <a:r>
              <a:rPr lang="ru-RU" sz="2800" dirty="0" err="1">
                <a:solidFill>
                  <a:srgbClr val="002060"/>
                </a:solidFill>
                <a:latin typeface="+mj-lt"/>
              </a:rPr>
              <a:t>це</a:t>
            </a:r>
            <a:r>
              <a:rPr lang="ru-RU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+mj-lt"/>
              </a:rPr>
              <a:t>граничне</a:t>
            </a:r>
            <a:r>
              <a:rPr lang="ru-RU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+mj-lt"/>
              </a:rPr>
              <a:t>загострення</a:t>
            </a:r>
            <a:r>
              <a:rPr lang="ru-RU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+mj-lt"/>
              </a:rPr>
              <a:t>протиріч</a:t>
            </a:r>
            <a:r>
              <a:rPr lang="ru-RU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+mj-lt"/>
              </a:rPr>
              <a:t>між</a:t>
            </a:r>
            <a:r>
              <a:rPr lang="ru-RU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+mj-lt"/>
              </a:rPr>
              <a:t>учасниками</a:t>
            </a:r>
            <a:r>
              <a:rPr lang="ru-RU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+mj-lt"/>
              </a:rPr>
              <a:t>взаємодії</a:t>
            </a:r>
            <a:r>
              <a:rPr lang="ru-RU" sz="2800" dirty="0">
                <a:solidFill>
                  <a:srgbClr val="002060"/>
                </a:solidFill>
                <a:latin typeface="+mj-lt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+mj-lt"/>
              </a:rPr>
              <a:t>що</a:t>
            </a:r>
            <a:r>
              <a:rPr lang="ru-RU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+mj-lt"/>
              </a:rPr>
              <a:t>проявляється</a:t>
            </a:r>
            <a:r>
              <a:rPr lang="ru-RU" sz="2800" dirty="0">
                <a:solidFill>
                  <a:srgbClr val="002060"/>
                </a:solidFill>
                <a:latin typeface="+mj-lt"/>
              </a:rPr>
              <a:t> в </a:t>
            </a:r>
            <a:r>
              <a:rPr lang="ru-RU" sz="2800" dirty="0" err="1">
                <a:solidFill>
                  <a:srgbClr val="002060"/>
                </a:solidFill>
                <a:latin typeface="+mj-lt"/>
              </a:rPr>
              <a:t>їхньому</a:t>
            </a:r>
            <a:r>
              <a:rPr lang="ru-RU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+mj-lt"/>
              </a:rPr>
              <a:t>протиборстві</a:t>
            </a:r>
            <a:r>
              <a:rPr lang="ru-RU" sz="2800" dirty="0">
                <a:solidFill>
                  <a:srgbClr val="002060"/>
                </a:solidFill>
                <a:latin typeface="+mj-lt"/>
              </a:rPr>
              <a:t>.</a:t>
            </a:r>
          </a:p>
          <a:p>
            <a:endParaRPr lang="uk-UA" dirty="0"/>
          </a:p>
        </p:txBody>
      </p:sp>
      <p:pic>
        <p:nvPicPr>
          <p:cNvPr id="3074" name="Picture 2" descr="Конфлікти між підлеглими: як їх вирішити та створити робочу атмосферу в  компанії • Marketer">
            <a:extLst>
              <a:ext uri="{FF2B5EF4-FFF2-40B4-BE49-F238E27FC236}">
                <a16:creationId xmlns:a16="http://schemas.microsoft.com/office/drawing/2014/main" id="{796F29C4-599C-B04A-B478-FAC0BA13A5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43" y="1606864"/>
            <a:ext cx="5468937" cy="36442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021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6000">
              <a:schemeClr val="accent1">
                <a:lumMod val="20000"/>
                <a:lumOff val="80000"/>
              </a:schemeClr>
            </a:gs>
            <a:gs pos="83000">
              <a:schemeClr val="accent5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CC02014-2352-7947-8CB8-65A1F1022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2961" y="1393031"/>
            <a:ext cx="6739014" cy="595652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sz="3600" dirty="0">
                <a:solidFill>
                  <a:srgbClr val="FF0000"/>
                </a:solidFill>
                <a:latin typeface="+mj-lt"/>
              </a:rPr>
              <a:t>Основою всіх конфліктів є протиріччя</a:t>
            </a:r>
            <a:r>
              <a:rPr lang="uk-UA" sz="3600" dirty="0">
                <a:solidFill>
                  <a:srgbClr val="002060"/>
                </a:solidFill>
                <a:latin typeface="+mj-lt"/>
              </a:rPr>
              <a:t>, що виникають між людьми або усередині структури самої особистості. Саме протиріччя викликають протиборство між сторонами конфлікту</a:t>
            </a:r>
          </a:p>
          <a:p>
            <a:pPr marL="0" indent="0">
              <a:buNone/>
            </a:pPr>
            <a:r>
              <a:rPr lang="uk-UA" sz="3600" i="1" dirty="0">
                <a:solidFill>
                  <a:srgbClr val="002060"/>
                </a:solidFill>
                <a:latin typeface="+mj-lt"/>
              </a:rPr>
              <a:t>Протиріччя </a:t>
            </a:r>
            <a:r>
              <a:rPr lang="uk-UA" sz="3600" dirty="0">
                <a:solidFill>
                  <a:srgbClr val="002060"/>
                </a:solidFill>
                <a:latin typeface="+mj-lt"/>
              </a:rPr>
              <a:t>: </a:t>
            </a:r>
          </a:p>
          <a:p>
            <a:pPr algn="just"/>
            <a:r>
              <a:rPr lang="uk-UA" sz="3600" dirty="0">
                <a:solidFill>
                  <a:srgbClr val="FF0000"/>
                </a:solidFill>
                <a:latin typeface="+mj-lt"/>
              </a:rPr>
              <a:t>Об'єктивні</a:t>
            </a:r>
            <a:r>
              <a:rPr lang="uk-UA" sz="3600" dirty="0">
                <a:solidFill>
                  <a:srgbClr val="002060"/>
                </a:solidFill>
                <a:latin typeface="+mj-lt"/>
              </a:rPr>
              <a:t> (не залежать від свідомості людей, а кореняться в істотних відмінностях соціально-економічних умов їх життя, відіграють ключову роль у виникненні конфліктів у суспільстві</a:t>
            </a:r>
          </a:p>
          <a:p>
            <a:r>
              <a:rPr lang="uk-UA" sz="3600" dirty="0">
                <a:solidFill>
                  <a:srgbClr val="FF0000"/>
                </a:solidFill>
                <a:latin typeface="+mj-lt"/>
              </a:rPr>
              <a:t>Суб’єктивні</a:t>
            </a:r>
            <a:r>
              <a:rPr lang="uk-UA" sz="3600" dirty="0">
                <a:solidFill>
                  <a:srgbClr val="002060"/>
                </a:solidFill>
                <a:latin typeface="+mj-lt"/>
              </a:rPr>
              <a:t> (обумовлені суб’єктивними особистісними факторами, навіть уявними; якщо вони мають для людини істотне значення, то здатні породжувати конфліктну ситуацію</a:t>
            </a:r>
          </a:p>
          <a:p>
            <a:pPr marL="0" indent="0" algn="just">
              <a:buNone/>
            </a:pPr>
            <a:r>
              <a:rPr lang="uk-UA" sz="3600" i="1" dirty="0">
                <a:solidFill>
                  <a:srgbClr val="FF0000"/>
                </a:solidFill>
                <a:latin typeface="+mj-lt"/>
              </a:rPr>
              <a:t>Конфлікт – граничне різке (!!!) загострення протиріч між учасниками взаємодії, що проявляється в їхньому протиборстві</a:t>
            </a:r>
          </a:p>
          <a:p>
            <a:pPr marL="0" indent="0">
              <a:buNone/>
            </a:pPr>
            <a:endParaRPr lang="ru-RU" sz="2600" dirty="0">
              <a:effectLst/>
              <a:latin typeface="Helvetica" pitchFamily="2" charset="0"/>
            </a:endParaRPr>
          </a:p>
          <a:p>
            <a:endParaRPr lang="ru-RU" dirty="0">
              <a:effectLst/>
              <a:latin typeface="Helvetica" pitchFamily="2" charset="0"/>
            </a:endParaRPr>
          </a:p>
          <a:p>
            <a:pPr algn="just"/>
            <a:endParaRPr lang="ru-RU" dirty="0">
              <a:effectLst/>
              <a:latin typeface="Helvetica" pitchFamily="2" charset="0"/>
            </a:endParaRPr>
          </a:p>
          <a:p>
            <a:endParaRPr lang="ru-RU" dirty="0">
              <a:effectLst/>
              <a:latin typeface="Helvetica" pitchFamily="2" charset="0"/>
            </a:endParaRPr>
          </a:p>
          <a:p>
            <a:endParaRPr lang="ru-RU" dirty="0">
              <a:effectLst/>
              <a:latin typeface="Helvetica" pitchFamily="2" charset="0"/>
            </a:endParaRPr>
          </a:p>
          <a:p>
            <a:endParaRPr lang="uk-UA" dirty="0"/>
          </a:p>
        </p:txBody>
      </p:sp>
      <p:pic>
        <p:nvPicPr>
          <p:cNvPr id="4098" name="Picture 2" descr="Конфлікт на роботі: вирішити без втрат">
            <a:extLst>
              <a:ext uri="{FF2B5EF4-FFF2-40B4-BE49-F238E27FC236}">
                <a16:creationId xmlns:a16="http://schemas.microsoft.com/office/drawing/2014/main" id="{730071CA-D36B-2244-8784-1F383F253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3031"/>
            <a:ext cx="5410123" cy="353615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649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9000">
              <a:schemeClr val="accent1">
                <a:lumMod val="20000"/>
                <a:lumOff val="80000"/>
              </a:schemeClr>
            </a:gs>
            <a:gs pos="83000">
              <a:schemeClr val="accent5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D1198EA-749F-584A-9764-788B9C3BB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2515" y="174171"/>
            <a:ext cx="7750628" cy="66838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err="1">
                <a:solidFill>
                  <a:srgbClr val="FF0000"/>
                </a:solidFill>
                <a:effectLst/>
                <a:latin typeface="+mj-lt"/>
              </a:rPr>
              <a:t>Ф.Глазл</a:t>
            </a:r>
            <a:r>
              <a:rPr lang="uk-UA" dirty="0">
                <a:solidFill>
                  <a:srgbClr val="FF0000"/>
                </a:solidFill>
                <a:effectLst/>
                <a:latin typeface="+mj-lt"/>
              </a:rPr>
              <a:t> </a:t>
            </a:r>
            <a:r>
              <a:rPr lang="uk-UA" dirty="0">
                <a:solidFill>
                  <a:srgbClr val="002060"/>
                </a:solidFill>
                <a:effectLst/>
                <a:latin typeface="+mj-lt"/>
              </a:rPr>
              <a:t>відзначає потрійну вимогу, яку пред’являє конфлікт до кожного, хто з ним має справу, тому що для цих вимог байдуже, хто учасник конфлікту:</a:t>
            </a:r>
          </a:p>
          <a:p>
            <a:pPr algn="just"/>
            <a:r>
              <a:rPr lang="uk-UA" dirty="0">
                <a:solidFill>
                  <a:srgbClr val="002060"/>
                </a:solidFill>
                <a:effectLst/>
                <a:latin typeface="+mj-lt"/>
              </a:rPr>
              <a:t>1. Ми виставляємо строгу вимогу, щоб </a:t>
            </a:r>
            <a:r>
              <a:rPr lang="uk-UA" dirty="0">
                <a:solidFill>
                  <a:srgbClr val="FF0000"/>
                </a:solidFill>
                <a:effectLst/>
                <a:latin typeface="+mj-lt"/>
              </a:rPr>
              <a:t>події розглядалися у всій їхній складності та різноманітті</a:t>
            </a:r>
            <a:r>
              <a:rPr lang="uk-UA" dirty="0">
                <a:solidFill>
                  <a:srgbClr val="002060"/>
                </a:solidFill>
                <a:effectLst/>
                <a:latin typeface="+mj-lt"/>
              </a:rPr>
              <a:t>, оскільки конфлікт багатоплановий, і всюди у ньому діють незліченні</a:t>
            </a:r>
            <a:r>
              <a:rPr lang="uk-UA" dirty="0">
                <a:solidFill>
                  <a:srgbClr val="002060"/>
                </a:solidFill>
                <a:latin typeface="+mj-lt"/>
              </a:rPr>
              <a:t> </a:t>
            </a:r>
            <a:r>
              <a:rPr lang="uk-UA" dirty="0">
                <a:solidFill>
                  <a:srgbClr val="002060"/>
                </a:solidFill>
                <a:effectLst/>
                <a:latin typeface="+mj-lt"/>
              </a:rPr>
              <a:t>фактори в майже неозорім</a:t>
            </a:r>
            <a:r>
              <a:rPr lang="uk-UA" dirty="0">
                <a:solidFill>
                  <a:srgbClr val="002060"/>
                </a:solidFill>
                <a:latin typeface="+mj-lt"/>
              </a:rPr>
              <a:t> </a:t>
            </a:r>
            <a:r>
              <a:rPr lang="uk-UA" dirty="0">
                <a:solidFill>
                  <a:srgbClr val="002060"/>
                </a:solidFill>
                <a:effectLst/>
                <a:latin typeface="+mj-lt"/>
              </a:rPr>
              <a:t>переплетенні.</a:t>
            </a:r>
          </a:p>
          <a:p>
            <a:pPr algn="just"/>
            <a:r>
              <a:rPr lang="uk-UA" dirty="0">
                <a:solidFill>
                  <a:srgbClr val="002060"/>
                </a:solidFill>
                <a:effectLst/>
                <a:latin typeface="+mj-lt"/>
              </a:rPr>
              <a:t>2. Нам постійно загрожує </a:t>
            </a:r>
            <a:r>
              <a:rPr lang="uk-UA" dirty="0">
                <a:solidFill>
                  <a:srgbClr val="FF0000"/>
                </a:solidFill>
                <a:effectLst/>
                <a:latin typeface="+mj-lt"/>
              </a:rPr>
              <a:t>небезпека бути захопленими подіями</a:t>
            </a:r>
            <a:r>
              <a:rPr lang="uk-UA" dirty="0">
                <a:solidFill>
                  <a:srgbClr val="FF0000"/>
                </a:solidFill>
                <a:latin typeface="+mj-lt"/>
              </a:rPr>
              <a:t> </a:t>
            </a:r>
            <a:r>
              <a:rPr lang="uk-UA" dirty="0">
                <a:solidFill>
                  <a:srgbClr val="FF0000"/>
                </a:solidFill>
                <a:effectLst/>
                <a:latin typeface="+mj-lt"/>
              </a:rPr>
              <a:t>та втратити ґрунт під ногам</a:t>
            </a:r>
            <a:r>
              <a:rPr lang="uk-UA" dirty="0">
                <a:solidFill>
                  <a:srgbClr val="002060"/>
                </a:solidFill>
                <a:effectLst/>
                <a:latin typeface="+mj-lt"/>
              </a:rPr>
              <a:t>и, тому що в конфлікті ми задіяні всією</a:t>
            </a:r>
            <a:r>
              <a:rPr lang="uk-UA" dirty="0">
                <a:solidFill>
                  <a:srgbClr val="002060"/>
                </a:solidFill>
                <a:latin typeface="+mj-lt"/>
              </a:rPr>
              <a:t> </a:t>
            </a:r>
            <a:r>
              <a:rPr lang="uk-UA" dirty="0">
                <a:solidFill>
                  <a:srgbClr val="002060"/>
                </a:solidFill>
                <a:effectLst/>
                <a:latin typeface="+mj-lt"/>
              </a:rPr>
              <a:t>своєю </a:t>
            </a:r>
            <a:r>
              <a:rPr lang="uk-UA" dirty="0" err="1">
                <a:solidFill>
                  <a:srgbClr val="002060"/>
                </a:solidFill>
                <a:effectLst/>
                <a:latin typeface="+mj-lt"/>
              </a:rPr>
              <a:t>істотою</a:t>
            </a:r>
            <a:r>
              <a:rPr lang="uk-UA" dirty="0">
                <a:solidFill>
                  <a:srgbClr val="002060"/>
                </a:solidFill>
                <a:effectLst/>
                <a:latin typeface="+mj-lt"/>
              </a:rPr>
              <a:t>, усім нашим мисленням, почуттями та волею, яким</a:t>
            </a:r>
            <a:r>
              <a:rPr lang="uk-UA" dirty="0">
                <a:solidFill>
                  <a:srgbClr val="002060"/>
                </a:solidFill>
                <a:latin typeface="+mj-lt"/>
              </a:rPr>
              <a:t> </a:t>
            </a:r>
            <a:r>
              <a:rPr lang="uk-UA" dirty="0">
                <a:solidFill>
                  <a:srgbClr val="002060"/>
                </a:solidFill>
                <a:effectLst/>
                <a:latin typeface="+mj-lt"/>
              </a:rPr>
              <a:t>постійно загрожує корупція, що приводить до таких дій, які вже не контролюються нашим Я; </a:t>
            </a:r>
            <a:r>
              <a:rPr lang="uk-UA" dirty="0">
                <a:solidFill>
                  <a:srgbClr val="FF0000"/>
                </a:solidFill>
                <a:effectLst/>
                <a:latin typeface="+mj-lt"/>
              </a:rPr>
              <a:t>оскільки ми втрачаємо самих себе, ми втрачаємо опору, і замість того, щоб самим керувати своїми діями,</a:t>
            </a:r>
            <a:r>
              <a:rPr lang="uk-UA" dirty="0">
                <a:solidFill>
                  <a:srgbClr val="FF0000"/>
                </a:solidFill>
                <a:latin typeface="+mj-lt"/>
              </a:rPr>
              <a:t> </a:t>
            </a:r>
            <a:r>
              <a:rPr lang="uk-UA" dirty="0">
                <a:solidFill>
                  <a:srgbClr val="FF0000"/>
                </a:solidFill>
                <a:effectLst/>
                <a:latin typeface="+mj-lt"/>
              </a:rPr>
              <a:t>щось рухає нами та керує.</a:t>
            </a:r>
          </a:p>
          <a:p>
            <a:r>
              <a:rPr lang="uk-UA" dirty="0">
                <a:solidFill>
                  <a:srgbClr val="002060"/>
                </a:solidFill>
                <a:effectLst/>
                <a:latin typeface="+mj-lt"/>
              </a:rPr>
              <a:t>3. Ми </a:t>
            </a:r>
            <a:r>
              <a:rPr lang="uk-UA" dirty="0" err="1">
                <a:solidFill>
                  <a:srgbClr val="002060"/>
                </a:solidFill>
                <a:effectLst/>
                <a:latin typeface="+mj-lt"/>
              </a:rPr>
              <a:t>конфронтуємо</a:t>
            </a:r>
            <a:r>
              <a:rPr lang="uk-UA" dirty="0">
                <a:solidFill>
                  <a:srgbClr val="002060"/>
                </a:solidFill>
                <a:effectLst/>
                <a:latin typeface="+mj-lt"/>
              </a:rPr>
              <a:t> з усіма світлими та темними сторонами своєї особистості, й </a:t>
            </a:r>
            <a:r>
              <a:rPr lang="uk-UA" dirty="0">
                <a:solidFill>
                  <a:srgbClr val="FF0000"/>
                </a:solidFill>
                <a:effectLst/>
                <a:latin typeface="+mj-lt"/>
              </a:rPr>
              <a:t>ми повинні уявляти собі всі неочищені сторони нашої особистості, нашої групи, нашої організації</a:t>
            </a:r>
            <a:r>
              <a:rPr lang="uk-UA" dirty="0">
                <a:solidFill>
                  <a:srgbClr val="002060"/>
                </a:solidFill>
                <a:effectLst/>
                <a:latin typeface="+mj-lt"/>
              </a:rPr>
              <a:t>. Конфлікти</a:t>
            </a:r>
            <a:r>
              <a:rPr lang="uk-UA" dirty="0">
                <a:solidFill>
                  <a:srgbClr val="002060"/>
                </a:solidFill>
                <a:latin typeface="+mj-lt"/>
              </a:rPr>
              <a:t> </a:t>
            </a:r>
            <a:r>
              <a:rPr lang="uk-UA" dirty="0">
                <a:solidFill>
                  <a:srgbClr val="002060"/>
                </a:solidFill>
                <a:effectLst/>
                <a:latin typeface="+mj-lt"/>
              </a:rPr>
              <a:t>завжди ведуть до пограничної ситуації, за якої усе залежить від того, якими ми представляємо самих себе – і який образ людини та світу ми собі створили</a:t>
            </a:r>
          </a:p>
          <a:p>
            <a:pPr algn="just"/>
            <a:endParaRPr lang="ru-RU" dirty="0">
              <a:effectLst/>
              <a:latin typeface="Helvetica" pitchFamily="2" charset="0"/>
            </a:endParaRPr>
          </a:p>
          <a:p>
            <a:endParaRPr lang="uk-UA" dirty="0"/>
          </a:p>
        </p:txBody>
      </p:sp>
      <p:pic>
        <p:nvPicPr>
          <p:cNvPr id="5124" name="Picture 4" descr="Приклади конфліктних ситуацій їх опис та рішення - Журнал KOZAKY">
            <a:extLst>
              <a:ext uri="{FF2B5EF4-FFF2-40B4-BE49-F238E27FC236}">
                <a16:creationId xmlns:a16="http://schemas.microsoft.com/office/drawing/2014/main" id="{127A6439-261A-994D-945C-230B19E55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13" y="1813013"/>
            <a:ext cx="4221902" cy="2630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6315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9000">
              <a:schemeClr val="accent1">
                <a:lumMod val="20000"/>
                <a:lumOff val="80000"/>
              </a:schemeClr>
            </a:gs>
            <a:gs pos="83000">
              <a:schemeClr val="accent5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103D47A-D188-6341-8CDF-0711A49D8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3468" y="0"/>
            <a:ext cx="7315200" cy="2255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b="1" dirty="0">
                <a:solidFill>
                  <a:srgbClr val="FF0000"/>
                </a:solidFill>
                <a:latin typeface="Book Antiqua" panose="02040602050305030304" pitchFamily="18" charset="0"/>
              </a:rPr>
              <a:t>СТРУКТУРА КОНФЛІКТУ</a:t>
            </a:r>
          </a:p>
        </p:txBody>
      </p:sp>
      <p:pic>
        <p:nvPicPr>
          <p:cNvPr id="7170" name="Picture 2" descr="Буклет &quot;Вчимося вирішувати конфлікти&quot;">
            <a:extLst>
              <a:ext uri="{FF2B5EF4-FFF2-40B4-BE49-F238E27FC236}">
                <a16:creationId xmlns:a16="http://schemas.microsoft.com/office/drawing/2014/main" id="{CC13C375-9868-C049-AF29-3F4B48BBE9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922" y="1919415"/>
            <a:ext cx="8091789" cy="43866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356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6000">
              <a:schemeClr val="accent1">
                <a:lumMod val="20000"/>
                <a:lumOff val="80000"/>
              </a:schemeClr>
            </a:gs>
            <a:gs pos="83000">
              <a:schemeClr val="accent5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1D206A7-C46D-F249-82D8-D52C24E72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9438" y="764095"/>
            <a:ext cx="4863569" cy="5120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b="1" dirty="0">
                <a:solidFill>
                  <a:srgbClr val="FF0000"/>
                </a:solidFill>
              </a:rPr>
              <a:t>1. Суб'єкти / учасники конфлікту</a:t>
            </a:r>
          </a:p>
          <a:p>
            <a:pPr algn="just">
              <a:buFontTx/>
              <a:buChar char="-"/>
            </a:pPr>
            <a:r>
              <a:rPr lang="uk-UA" sz="2800" b="1" dirty="0" err="1">
                <a:solidFill>
                  <a:srgbClr val="002060"/>
                </a:solidFill>
              </a:rPr>
              <a:t>конфліктанти</a:t>
            </a:r>
            <a:r>
              <a:rPr lang="uk-UA" sz="2800" b="1" dirty="0">
                <a:solidFill>
                  <a:srgbClr val="002060"/>
                </a:solidFill>
              </a:rPr>
              <a:t> </a:t>
            </a:r>
          </a:p>
          <a:p>
            <a:pPr algn="just">
              <a:buFontTx/>
              <a:buChar char="-"/>
            </a:pPr>
            <a:r>
              <a:rPr lang="uk-UA" sz="2800" b="1" dirty="0">
                <a:solidFill>
                  <a:srgbClr val="002060"/>
                </a:solidFill>
              </a:rPr>
              <a:t>співчуваючі</a:t>
            </a:r>
          </a:p>
          <a:p>
            <a:pPr algn="just">
              <a:buFontTx/>
              <a:buChar char="-"/>
            </a:pPr>
            <a:r>
              <a:rPr lang="uk-UA" sz="2800" b="1" dirty="0">
                <a:solidFill>
                  <a:srgbClr val="002060"/>
                </a:solidFill>
              </a:rPr>
              <a:t>підбурювачі/провокатори</a:t>
            </a:r>
          </a:p>
          <a:p>
            <a:pPr algn="just">
              <a:buFontTx/>
              <a:buChar char="-"/>
            </a:pPr>
            <a:r>
              <a:rPr lang="uk-UA" sz="2800" b="1" dirty="0">
                <a:solidFill>
                  <a:srgbClr val="002060"/>
                </a:solidFill>
              </a:rPr>
              <a:t>спостерігачі</a:t>
            </a:r>
          </a:p>
          <a:p>
            <a:pPr algn="just">
              <a:buFontTx/>
              <a:buChar char="-"/>
            </a:pPr>
            <a:r>
              <a:rPr lang="uk-UA" sz="2800" b="1" dirty="0">
                <a:solidFill>
                  <a:srgbClr val="002060"/>
                </a:solidFill>
              </a:rPr>
              <a:t>консультанти</a:t>
            </a:r>
          </a:p>
          <a:p>
            <a:pPr algn="just">
              <a:buFontTx/>
              <a:buChar char="-"/>
            </a:pPr>
            <a:r>
              <a:rPr lang="uk-UA" sz="2800" b="1" dirty="0">
                <a:solidFill>
                  <a:srgbClr val="002060"/>
                </a:solidFill>
              </a:rPr>
              <a:t>примирителі</a:t>
            </a:r>
          </a:p>
          <a:p>
            <a:pPr algn="just">
              <a:buFontTx/>
              <a:buChar char="-"/>
            </a:pPr>
            <a:r>
              <a:rPr lang="uk-UA" sz="2800" b="1" dirty="0">
                <a:solidFill>
                  <a:srgbClr val="002060"/>
                </a:solidFill>
              </a:rPr>
              <a:t>«невинні жертви»</a:t>
            </a:r>
          </a:p>
        </p:txBody>
      </p:sp>
      <p:pic>
        <p:nvPicPr>
          <p:cNvPr id="6146" name="Picture 2" descr="Конфлікт і шляхи його вирішення">
            <a:extLst>
              <a:ext uri="{FF2B5EF4-FFF2-40B4-BE49-F238E27FC236}">
                <a16:creationId xmlns:a16="http://schemas.microsoft.com/office/drawing/2014/main" id="{DD974BF3-5BB4-814C-AE3D-F17671042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93" y="1193864"/>
            <a:ext cx="6114068" cy="407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240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9000">
              <a:schemeClr val="accent1">
                <a:lumMod val="20000"/>
                <a:lumOff val="80000"/>
              </a:schemeClr>
            </a:gs>
            <a:gs pos="83000">
              <a:schemeClr val="accent5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778F466-ABA0-5F4B-A242-4C35FA6FB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642938"/>
            <a:ext cx="6762750" cy="67294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dirty="0">
                <a:solidFill>
                  <a:srgbClr val="FF0000"/>
                </a:solidFill>
              </a:rPr>
              <a:t>2. Об'єкт конфлікту </a:t>
            </a:r>
            <a:r>
              <a:rPr lang="uk-UA" sz="2400" dirty="0">
                <a:solidFill>
                  <a:srgbClr val="002060"/>
                </a:solidFill>
              </a:rPr>
              <a:t>– протиріччя між сторонами конфлікту, в єдності та боротьбі протилежностей, які зусиллями суб'єктів визначають боротьбу та протистояння</a:t>
            </a:r>
          </a:p>
          <a:p>
            <a:pPr marL="0" indent="0">
              <a:buNone/>
            </a:pPr>
            <a:r>
              <a:rPr lang="uk-UA" sz="2400" b="1" dirty="0">
                <a:solidFill>
                  <a:srgbClr val="FF0000"/>
                </a:solidFill>
              </a:rPr>
              <a:t>3. Предмет конфлікту </a:t>
            </a:r>
            <a:r>
              <a:rPr lang="uk-UA" sz="2400" dirty="0">
                <a:solidFill>
                  <a:srgbClr val="002060"/>
                </a:solidFill>
              </a:rPr>
              <a:t>– 1) це відношення ресурсів та сили, які можуть задовольнити потреби, інтереси та позиції людей у конфлікті, які є значущими та цінними для вирішення протиріччя;  2) «щось», через що суб’єкти конфлікту вступають у протиборство, можуть бути різні матеріальні та духовні цінності: власність, влада, ресурси, статус, ідея і т. ін.; це та проблема, із приводу якої виникає зіткнення інтересів протиборчих сторін</a:t>
            </a:r>
          </a:p>
          <a:p>
            <a:pPr marL="0" indent="0">
              <a:buNone/>
            </a:pPr>
            <a:endParaRPr lang="uk-UA" dirty="0">
              <a:solidFill>
                <a:srgbClr val="002060"/>
              </a:solidFill>
            </a:endParaRPr>
          </a:p>
          <a:p>
            <a:endParaRPr lang="uk-UA" dirty="0"/>
          </a:p>
        </p:txBody>
      </p:sp>
      <p:pic>
        <p:nvPicPr>
          <p:cNvPr id="8196" name="Picture 4" descr="Пути, способы и методы разрешения конфликтов">
            <a:extLst>
              <a:ext uri="{FF2B5EF4-FFF2-40B4-BE49-F238E27FC236}">
                <a16:creationId xmlns:a16="http://schemas.microsoft.com/office/drawing/2014/main" id="{708C4A7D-D578-EC44-B0AF-22384C9D2C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47" y="1507467"/>
            <a:ext cx="5308216" cy="407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812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9000">
              <a:schemeClr val="accent1">
                <a:lumMod val="20000"/>
                <a:lumOff val="80000"/>
              </a:schemeClr>
            </a:gs>
            <a:gs pos="83000">
              <a:schemeClr val="accent5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D141621-C6AC-5749-9EB6-B8DDFDB79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9429" y="0"/>
            <a:ext cx="6109781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err="1">
                <a:solidFill>
                  <a:srgbClr val="002060"/>
                </a:solidFill>
              </a:rPr>
              <a:t>Конфлікти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виникають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із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приводу </a:t>
            </a:r>
            <a:r>
              <a:rPr lang="ru-RU" sz="2400" b="1" dirty="0" err="1">
                <a:solidFill>
                  <a:srgbClr val="FF0000"/>
                </a:solidFill>
              </a:rPr>
              <a:t>якого-небудь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об’єкта</a:t>
            </a:r>
            <a:r>
              <a:rPr lang="ru-RU" sz="2400" b="1" dirty="0">
                <a:solidFill>
                  <a:srgbClr val="FF0000"/>
                </a:solidFill>
              </a:rPr>
              <a:t>, але </a:t>
            </a:r>
            <a:r>
              <a:rPr lang="ru-RU" sz="2400" b="1" dirty="0" err="1">
                <a:solidFill>
                  <a:srgbClr val="FF0000"/>
                </a:solidFill>
              </a:rPr>
              <a:t>їх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сутність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виражається</a:t>
            </a:r>
            <a:r>
              <a:rPr lang="ru-RU" sz="2400" b="1" dirty="0">
                <a:solidFill>
                  <a:srgbClr val="FF0000"/>
                </a:solidFill>
              </a:rPr>
              <a:t> в </a:t>
            </a:r>
            <a:r>
              <a:rPr lang="ru-RU" sz="2400" b="1" dirty="0" err="1">
                <a:solidFill>
                  <a:srgbClr val="FF0000"/>
                </a:solidFill>
              </a:rPr>
              <a:t>предметі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конфлікту</a:t>
            </a:r>
            <a:r>
              <a:rPr lang="ru-RU" sz="2400" b="1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</a:rPr>
              <a:t>Тому й </a:t>
            </a:r>
            <a:r>
              <a:rPr lang="ru-RU" sz="2400" b="1" dirty="0" err="1">
                <a:solidFill>
                  <a:srgbClr val="002060"/>
                </a:solidFill>
              </a:rPr>
              <a:t>розв’язання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або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врегулювання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конфлікту</a:t>
            </a:r>
            <a:r>
              <a:rPr lang="ru-RU" sz="2400" b="1" dirty="0">
                <a:solidFill>
                  <a:srgbClr val="002060"/>
                </a:solidFill>
              </a:rPr>
              <a:t> в першу </a:t>
            </a:r>
            <a:r>
              <a:rPr lang="ru-RU" sz="2400" b="1" dirty="0" err="1">
                <a:solidFill>
                  <a:srgbClr val="002060"/>
                </a:solidFill>
              </a:rPr>
              <a:t>чергу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пов’язане</a:t>
            </a:r>
            <a:r>
              <a:rPr lang="ru-RU" sz="2400" b="1" dirty="0">
                <a:solidFill>
                  <a:srgbClr val="002060"/>
                </a:solidFill>
              </a:rPr>
              <a:t> з </a:t>
            </a:r>
            <a:r>
              <a:rPr lang="ru-RU" sz="2400" b="1" dirty="0" err="1">
                <a:solidFill>
                  <a:srgbClr val="FF0000"/>
                </a:solidFill>
              </a:rPr>
              <a:t>усуненням</a:t>
            </a:r>
            <a:r>
              <a:rPr lang="ru-RU" sz="2400" b="1" dirty="0">
                <a:solidFill>
                  <a:srgbClr val="FF0000"/>
                </a:solidFill>
              </a:rPr>
              <a:t> не </a:t>
            </a:r>
            <a:r>
              <a:rPr lang="ru-RU" sz="2400" b="1" dirty="0" err="1">
                <a:solidFill>
                  <a:srgbClr val="FF0000"/>
                </a:solidFill>
              </a:rPr>
              <a:t>його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об’єкта</a:t>
            </a:r>
            <a:r>
              <a:rPr lang="ru-RU" sz="2400" b="1" dirty="0">
                <a:solidFill>
                  <a:srgbClr val="FF0000"/>
                </a:solidFill>
              </a:rPr>
              <a:t>, а </a:t>
            </a:r>
            <a:r>
              <a:rPr lang="ru-RU" sz="2400" b="1" dirty="0" err="1">
                <a:solidFill>
                  <a:srgbClr val="FF0000"/>
                </a:solidFill>
              </a:rPr>
              <a:t>його</a:t>
            </a:r>
            <a:r>
              <a:rPr lang="ru-RU" sz="2400" b="1" dirty="0">
                <a:solidFill>
                  <a:srgbClr val="FF0000"/>
                </a:solidFill>
              </a:rPr>
              <a:t> предмета</a:t>
            </a:r>
            <a:endParaRPr lang="ru-RU" sz="2400" b="1" dirty="0">
              <a:solidFill>
                <a:srgbClr val="FF0000"/>
              </a:solidFill>
              <a:latin typeface="Helvetica" pitchFamily="2" charset="0"/>
            </a:endParaRPr>
          </a:p>
          <a:p>
            <a:pPr marL="0" indent="0">
              <a:buNone/>
            </a:pPr>
            <a:r>
              <a:rPr lang="ru-RU" sz="2400" b="1" dirty="0" err="1">
                <a:solidFill>
                  <a:srgbClr val="FF0000"/>
                </a:solidFill>
              </a:rPr>
              <a:t>Об’єкт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конфлікту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може</a:t>
            </a:r>
            <a:r>
              <a:rPr lang="ru-RU" sz="2400" b="1" dirty="0">
                <a:solidFill>
                  <a:srgbClr val="002060"/>
                </a:solidFill>
              </a:rPr>
              <a:t> бути як </a:t>
            </a:r>
            <a:r>
              <a:rPr lang="ru-RU" sz="2400" b="1" dirty="0" err="1">
                <a:solidFill>
                  <a:srgbClr val="002060"/>
                </a:solidFill>
              </a:rPr>
              <a:t>реальним</a:t>
            </a:r>
            <a:r>
              <a:rPr lang="ru-RU" sz="2400" b="1" dirty="0">
                <a:solidFill>
                  <a:srgbClr val="002060"/>
                </a:solidFill>
              </a:rPr>
              <a:t>, так і </a:t>
            </a:r>
            <a:r>
              <a:rPr lang="ru-RU" sz="2400" b="1" dirty="0" err="1">
                <a:solidFill>
                  <a:srgbClr val="002060"/>
                </a:solidFill>
              </a:rPr>
              <a:t>потенційним</a:t>
            </a:r>
            <a:r>
              <a:rPr lang="ru-RU" sz="2400" b="1" dirty="0">
                <a:solidFill>
                  <a:srgbClr val="002060"/>
                </a:solidFill>
              </a:rPr>
              <a:t>, </a:t>
            </a:r>
            <a:r>
              <a:rPr lang="ru-RU" sz="2400" b="1" dirty="0" err="1">
                <a:solidFill>
                  <a:srgbClr val="002060"/>
                </a:solidFill>
              </a:rPr>
              <a:t>ілюзорним</a:t>
            </a:r>
            <a:r>
              <a:rPr lang="ru-RU" sz="2400" b="1" dirty="0">
                <a:solidFill>
                  <a:srgbClr val="002060"/>
                </a:solidFill>
              </a:rPr>
              <a:t>. Але </a:t>
            </a:r>
            <a:r>
              <a:rPr lang="ru-RU" sz="2400" b="1" dirty="0">
                <a:solidFill>
                  <a:srgbClr val="FF0000"/>
                </a:solidFill>
              </a:rPr>
              <a:t>предмет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конфлікту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завжди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реальний</a:t>
            </a:r>
            <a:r>
              <a:rPr lang="ru-RU" sz="2400" b="1" dirty="0">
                <a:solidFill>
                  <a:srgbClr val="002060"/>
                </a:solidFill>
              </a:rPr>
              <a:t> і </a:t>
            </a:r>
            <a:r>
              <a:rPr lang="ru-RU" sz="2400" b="1" dirty="0" err="1">
                <a:solidFill>
                  <a:srgbClr val="002060"/>
                </a:solidFill>
              </a:rPr>
              <a:t>завжди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актуальний</a:t>
            </a:r>
            <a:r>
              <a:rPr lang="ru-RU" sz="2400" b="1" dirty="0">
                <a:solidFill>
                  <a:srgbClr val="002060"/>
                </a:solidFill>
              </a:rPr>
              <a:t> і </a:t>
            </a:r>
            <a:r>
              <a:rPr lang="ru-RU" sz="2400" b="1" dirty="0" err="1">
                <a:solidFill>
                  <a:srgbClr val="002060"/>
                </a:solidFill>
              </a:rPr>
              <a:t>завжди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проявляється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чітко</a:t>
            </a:r>
            <a:endParaRPr lang="ru-RU" sz="2400" b="1" dirty="0">
              <a:solidFill>
                <a:srgbClr val="002060"/>
              </a:solidFill>
            </a:endParaRPr>
          </a:p>
          <a:p>
            <a:endParaRPr lang="uk-UA" sz="2400" dirty="0"/>
          </a:p>
        </p:txBody>
      </p:sp>
      <p:pic>
        <p:nvPicPr>
          <p:cNvPr id="9218" name="Picture 2" descr="Как выйти из конфликта">
            <a:extLst>
              <a:ext uri="{FF2B5EF4-FFF2-40B4-BE49-F238E27FC236}">
                <a16:creationId xmlns:a16="http://schemas.microsoft.com/office/drawing/2014/main" id="{5117F150-FD0C-834A-B356-B4FDC7DC8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" y="1700212"/>
            <a:ext cx="5715001" cy="3200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28018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Рамка</Template>
  <TotalTime>2995</TotalTime>
  <Words>1124</Words>
  <Application>Microsoft Macintosh PowerPoint</Application>
  <PresentationFormat>Широкоэкранный</PresentationFormat>
  <Paragraphs>88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Book Antiqua</vt:lpstr>
      <vt:lpstr>Corbel</vt:lpstr>
      <vt:lpstr>Helvetica</vt:lpstr>
      <vt:lpstr>Times</vt:lpstr>
      <vt:lpstr>Wingdings 2</vt:lpstr>
      <vt:lpstr>Рамка</vt:lpstr>
      <vt:lpstr>КОНФЛІКТ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КОНФЛІКТ</dc:title>
  <dc:creator>Microsoft Office User</dc:creator>
  <cp:lastModifiedBy>Microsoft Office User</cp:lastModifiedBy>
  <cp:revision>2</cp:revision>
  <dcterms:created xsi:type="dcterms:W3CDTF">2023-09-26T22:28:45Z</dcterms:created>
  <dcterms:modified xsi:type="dcterms:W3CDTF">2023-10-04T18:58:08Z</dcterms:modified>
</cp:coreProperties>
</file>