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85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7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3" r:id="rId18"/>
    <p:sldId id="284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39" autoAdjust="0"/>
    <p:restoredTop sz="94766" autoAdjust="0"/>
  </p:normalViewPr>
  <p:slideViewPr>
    <p:cSldViewPr>
      <p:cViewPr varScale="1">
        <p:scale>
          <a:sx n="72" d="100"/>
          <a:sy n="72" d="100"/>
        </p:scale>
        <p:origin x="-11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ІОЛОГІЧНА ОЧИСТКА СТОКІВ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28992" y="500042"/>
            <a:ext cx="21467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ЛЕКЦІЯ 5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357158" y="2357430"/>
            <a:ext cx="771527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</a:t>
            </a:r>
            <a:r>
              <a:rPr kumimoji="0" lang="uk-UA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Аеробна очистка стічних вод(СВ)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</a:t>
            </a:r>
            <a:r>
              <a:rPr kumimoji="0" lang="uk-UA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Анаеробна очистка СВ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</a:t>
            </a:r>
            <a:r>
              <a:rPr kumimoji="0" lang="uk-UA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Очищення СВ від ПАР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785794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Традиційний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біореактор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метанового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бродіння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142984"/>
            <a:ext cx="935834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герметичні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металеві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залізобетонні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ємності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вертикальних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циліндрів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повільне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перемішування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газом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механічною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мішалкою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заміна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субстрату проводиться через 10-20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 descr="C:\Users\Сашка какашка\Desktop\пролд\1558561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214686"/>
            <a:ext cx="5286412" cy="3339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Контактний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біореактор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214422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апарат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механічну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мішалку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перемішування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реакторі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відстійник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(сепаратор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біомаси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біомаса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частково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повертається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біореактор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заміна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субстрату проводиться через 5-15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Сашка какашка\Desktop\пролд\cf3688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143248"/>
            <a:ext cx="5143536" cy="32400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Біореактор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„киплячого”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шару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28586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циліндр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Стоки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подаються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знизу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швидкістю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утв.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киплячого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шару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носія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піску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поліпенопласта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біомасою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Сашка какашка\Desktop\пролд\m290c8ddc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857496"/>
            <a:ext cx="6192057" cy="34194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Анаеробний фільтр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142984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вертикальний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циліндр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насадкою твердого пористого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носія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прикріплюється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анаеробна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мікрофлора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Стоки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подаються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знизу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зверху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подаються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шари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насадки.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Сашка какашка\Desktop\пролд\401823c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000372"/>
            <a:ext cx="4535929" cy="33147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Біореактор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шаром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біомаси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(активного мулу)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142984"/>
            <a:ext cx="9144000" cy="223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води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рівномірно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розподіляються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площі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нижньої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реактора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направляються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вгору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швидкістю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утв. гранул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біомаси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пухкого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шару,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верхній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пристрій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розділення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твердої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рідкої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газоподібної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фракції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Сашка какашка\Desktop\пролд\7c8e616f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286124"/>
            <a:ext cx="5143536" cy="3175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 Двоступеневий </a:t>
            </a:r>
            <a:r>
              <a:rPr lang="uk-U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біореактор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214422"/>
            <a:ext cx="87868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Ферментаційний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простір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розділено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першій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реалізується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біодегредації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субстрату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кислотоутворення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другій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метаногенеза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Users\Сашка какашка\Desktop\пролд\2d5161e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714620"/>
            <a:ext cx="7572428" cy="33407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7. Анаеробні лагуни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142984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відстійників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стоки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перебувають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тижнів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2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гази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вільно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виділяються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атмосферу.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Соединительная линия уступом 4"/>
          <p:cNvCxnSpPr/>
          <p:nvPr/>
        </p:nvCxnSpPr>
        <p:spPr>
          <a:xfrm>
            <a:off x="214282" y="3357562"/>
            <a:ext cx="2928958" cy="9286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2678893" y="3821909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/>
          <p:cNvCxnSpPr/>
          <p:nvPr/>
        </p:nvCxnSpPr>
        <p:spPr>
          <a:xfrm>
            <a:off x="3143240" y="3357562"/>
            <a:ext cx="3500462" cy="9286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6179355" y="3821909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643702" y="3357562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14480" y="371475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929190" y="3714752"/>
            <a:ext cx="17145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трелка вверх 20"/>
          <p:cNvSpPr/>
          <p:nvPr/>
        </p:nvSpPr>
        <p:spPr>
          <a:xfrm>
            <a:off x="2857488" y="3071810"/>
            <a:ext cx="142876" cy="85725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верх 21"/>
          <p:cNvSpPr/>
          <p:nvPr/>
        </p:nvSpPr>
        <p:spPr>
          <a:xfrm>
            <a:off x="6357950" y="3071810"/>
            <a:ext cx="142876" cy="85725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1857356" y="3071810"/>
            <a:ext cx="142876" cy="92869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500166" y="2714620"/>
            <a:ext cx="7984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стоки</a:t>
            </a:r>
            <a:endParaRPr lang="ru-RU" sz="20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571736" y="2714620"/>
            <a:ext cx="8338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біогаз</a:t>
            </a:r>
            <a:endParaRPr lang="ru-RU" sz="2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072198" y="2714620"/>
            <a:ext cx="8338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біогаз</a:t>
            </a:r>
            <a:endParaRPr lang="ru-RU" sz="20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858148" y="3714752"/>
            <a:ext cx="10583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Очищені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стоки</a:t>
            </a:r>
            <a:endParaRPr lang="ru-RU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3214678" y="3786190"/>
            <a:ext cx="157163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14282" y="4857760"/>
            <a:ext cx="7500990" cy="1588"/>
          </a:xfrm>
          <a:prstGeom prst="line">
            <a:avLst/>
          </a:prstGeom>
          <a:ln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-71470" y="3857628"/>
            <a:ext cx="1357322" cy="500066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607191" y="3893347"/>
            <a:ext cx="1285884" cy="500066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2643174" y="4500570"/>
            <a:ext cx="428628" cy="142876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2821769" y="3893347"/>
            <a:ext cx="1500198" cy="428628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4464843" y="4464851"/>
            <a:ext cx="642942" cy="142876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5179223" y="4536289"/>
            <a:ext cx="428628" cy="71438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6179355" y="3964785"/>
            <a:ext cx="1500198" cy="285752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3536149" y="3893347"/>
            <a:ext cx="1428760" cy="357190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5400000">
            <a:off x="5893603" y="4536289"/>
            <a:ext cx="428628" cy="71438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5400000">
            <a:off x="6750859" y="3964785"/>
            <a:ext cx="1500198" cy="285752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>
            <a:off x="2000232" y="4500570"/>
            <a:ext cx="428628" cy="142876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5400000">
            <a:off x="1428728" y="4500570"/>
            <a:ext cx="428628" cy="142876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Стрелка вправо 67"/>
          <p:cNvSpPr/>
          <p:nvPr/>
        </p:nvSpPr>
        <p:spPr>
          <a:xfrm>
            <a:off x="6929454" y="3643314"/>
            <a:ext cx="1071570" cy="14287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500034" y="5072074"/>
            <a:ext cx="86439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очищення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ефективно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заводі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виготовляє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63млн. тон молока, 3000 тон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сиру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2000 тон масла, 1,2 тис. тон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паперу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Приклад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технологічної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схеми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біологічного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очищення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СВ.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7586" name="Picture 2" descr="C:\Users\Сашка какашка\Desktop\БТГЯ\20382b8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82934"/>
            <a:ext cx="8858280" cy="5675066"/>
          </a:xfrm>
          <a:prstGeom prst="rect">
            <a:avLst/>
          </a:prstGeom>
          <a:noFill/>
        </p:spPr>
      </p:pic>
      <p:pic>
        <p:nvPicPr>
          <p:cNvPr id="4" name="Picture 2" descr="C:\Users\Сашка какашка\Desktop\БТГЯ\20382b8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335334"/>
            <a:ext cx="8858280" cy="5675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Фінською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фірмою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Гампелла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запропонована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раціональна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очищення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харчових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паперових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заводів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Біореактор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Таман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сконструйований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двостадійного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(кисла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метаногенна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метаногенній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гранулоподібний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шлам.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Інтенсифікація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метаноутворення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забезпечується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винесення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метаногенеза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свіжого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субстрату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важливими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інгібіторами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другій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метаноутворюючих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бактерій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Обидві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розміщені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одному вертикальному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циліндрі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розділеному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горизонтальною перегородкою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верхню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зону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об'ємом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300 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нижню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- 350м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ОЧИЩЕННЯ СТІЧНИХ ВОД ВІД ПАР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164134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час ПАР широко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застосовуються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видобутку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нафти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гірничорудній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текстильн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фармацевтич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ній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промисловості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першу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чергу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ПАР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входять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складу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синтетичних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миючих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засобів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потрапляють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насамперед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 воду.</a:t>
            </a:r>
            <a:endParaRPr lang="uk-UA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 прийнято ділити на наступні групи:</a:t>
            </a:r>
            <a:endParaRPr kumimoji="0" lang="ru-RU" sz="2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Іоногенні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дисоціюючі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воді на іони;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Неіоногенні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розчинність у воді яких обумовлена ​​не дисоціацією, а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утв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водневих зв'язків між молекулами води і киснем ПАР.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 не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оногенного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характеру,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вони мало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відомі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розуміють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синтетичні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Схема аеробної очистки промислових стоків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1571612"/>
            <a:ext cx="857256" cy="785818"/>
          </a:xfrm>
          <a:prstGeom prst="flowChartConnector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Блок-схема: ссылка на другую страницу 4"/>
          <p:cNvSpPr/>
          <p:nvPr/>
        </p:nvSpPr>
        <p:spPr>
          <a:xfrm>
            <a:off x="2071670" y="1643050"/>
            <a:ext cx="928694" cy="785818"/>
          </a:xfrm>
          <a:prstGeom prst="flowChartOffpageConnector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3357554" y="1714488"/>
            <a:ext cx="1143008" cy="571504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ссылка на другую страницу 6"/>
          <p:cNvSpPr/>
          <p:nvPr/>
        </p:nvSpPr>
        <p:spPr>
          <a:xfrm>
            <a:off x="5500694" y="1285860"/>
            <a:ext cx="857256" cy="785818"/>
          </a:xfrm>
          <a:prstGeom prst="flowChartOffpageConnector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4857752" y="2786058"/>
            <a:ext cx="785818" cy="571504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7000892" y="2571744"/>
            <a:ext cx="1071570" cy="500066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6715140" y="3071810"/>
            <a:ext cx="1643074" cy="285752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1643042" y="1928802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000364" y="1928802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500562" y="1714488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8" idx="1"/>
          </p:cNvCxnSpPr>
          <p:nvPr/>
        </p:nvCxnSpPr>
        <p:spPr>
          <a:xfrm rot="10800000">
            <a:off x="4714876" y="2143116"/>
            <a:ext cx="142876" cy="928694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>
            <a:off x="4500562" y="2143116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5643570" y="3000372"/>
            <a:ext cx="107157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Соединительная линия уступом 32"/>
          <p:cNvCxnSpPr/>
          <p:nvPr/>
        </p:nvCxnSpPr>
        <p:spPr>
          <a:xfrm rot="16200000" flipH="1">
            <a:off x="5607851" y="2393149"/>
            <a:ext cx="928694" cy="2857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357950" y="1571612"/>
            <a:ext cx="85725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8072462" y="2928934"/>
            <a:ext cx="571504" cy="158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>
            <a:off x="8322495" y="3250405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7286644" y="1285860"/>
            <a:ext cx="18573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Очищена стічна вода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14348" y="3143248"/>
            <a:ext cx="366647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усереднювач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2- відстійник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3- аеротенк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4- регенератор мулу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5- відстійник мулу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6- ущільнювач мулу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85786" y="192880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000232" y="192880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286116" y="192880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786314" y="300037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429256" y="157161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929454" y="2714620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00002" y="5857892"/>
            <a:ext cx="86439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Аеротенки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вибирають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специфіки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28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Іонні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діляться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а)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аніонні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б)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катіонні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в)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амфолітні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Аніонні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дисоціюють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утворенням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макроіонов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обумовлюють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поверхневу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протиіону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металу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катіоних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поверхневою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активністю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володіє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макрокатіон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Амфолітні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поводяться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розчинах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амфотерні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У кислому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аміногруп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розподіляються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іони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аналогічно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аніонним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1"/>
            <a:ext cx="9144000" cy="72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Найбільшого поширення набули аніонні ПАР . а серед них найбільш широко застосовуються алкілсульфати ,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алкілсульфонати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алкірілсульфонати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. До першої групи відносять також мило.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Алкілсульфати</a:t>
            </a:r>
            <a:endParaRPr lang="uk-UA" sz="20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R- CH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₂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ОSО</a:t>
            </a:r>
            <a:r>
              <a:rPr lang="ru-RU" sz="2400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 R – радикал, зазвичай складається з 10-18 вуглецевих атомів. На поверхневу активність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алкільного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ланцюга впливає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її довжина, положення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сульфогруп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Алкілсульфонати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R- CH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₂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2400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</a:t>
            </a:r>
            <a:endParaRPr lang="uk-UA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їх використовують як миючий засіб. Група SО</a:t>
            </a:r>
            <a:r>
              <a:rPr lang="ru-RU" sz="2000" baseline="-25000" dirty="0" smtClean="0"/>
              <a:t>3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може приєднуватися до будь-якого атома вуглецю в ланцюзі. Вони володіють менш вираженими миючими властивостями.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Алкіларилсульфонати</a:t>
            </a:r>
            <a:r>
              <a:rPr lang="uk-UA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Найбільш поширені, особливо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алкілбензолсульфати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R- CH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₂ 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SО</a:t>
            </a:r>
            <a:r>
              <a:rPr lang="ru-RU" sz="2400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</a:t>
            </a:r>
            <a:endParaRPr lang="uk-UA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Їх одержують при алкілуванні бензолу з подальшим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сульфітуванням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Крім бензолу використовують дифеніл і нафталін. У техніці широко відома речовина -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некаль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алкірилсульфонатів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залежать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довжини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розгалуженості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алкільного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радикала.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43306" y="1285860"/>
            <a:ext cx="51341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солі складних ефірів сірчаної кислоти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2400" cy="1905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2714620"/>
            <a:ext cx="2672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солі сульфокислот 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57588" y="4429132"/>
            <a:ext cx="5286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солі </a:t>
            </a:r>
            <a:r>
              <a:rPr lang="uk-UA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алкілзаміщених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сульфокислот 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643306" y="1357298"/>
            <a:ext cx="5500694" cy="428628"/>
          </a:xfrm>
          <a:prstGeom prst="round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714744" y="2786058"/>
            <a:ext cx="5429256" cy="357190"/>
          </a:xfrm>
          <a:prstGeom prst="round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786182" y="4500570"/>
            <a:ext cx="5357818" cy="357190"/>
          </a:xfrm>
          <a:prstGeom prst="round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ашивка 14"/>
          <p:cNvSpPr/>
          <p:nvPr/>
        </p:nvSpPr>
        <p:spPr>
          <a:xfrm>
            <a:off x="3143240" y="1428736"/>
            <a:ext cx="214314" cy="285752"/>
          </a:xfrm>
          <a:prstGeom prst="chevron">
            <a:avLst/>
          </a:prstGeom>
          <a:noFill/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3143240" y="2786058"/>
            <a:ext cx="214314" cy="285752"/>
          </a:xfrm>
          <a:prstGeom prst="chevron">
            <a:avLst/>
          </a:prstGeom>
          <a:noFill/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>
            <a:off x="3500430" y="4500570"/>
            <a:ext cx="214314" cy="285752"/>
          </a:xfrm>
          <a:prstGeom prst="chevron">
            <a:avLst/>
          </a:prstGeom>
          <a:noFill/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Адсорбція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мікробоної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першим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етапом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мікроорганізмів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хімічними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Адсорбція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посилюється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присутності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двовалентних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катіонів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знижують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негативний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заряд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посилюють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адсорбцію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Біорозпад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алкілбензолсульфатів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відбуватися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кількома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шляхами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аеробних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3000364" y="3357562"/>
          <a:ext cx="3071834" cy="2218127"/>
        </p:xfrm>
        <a:graphic>
          <a:graphicData uri="http://schemas.openxmlformats.org/presentationml/2006/ole">
            <p:oleObj spid="_x0000_s32770" name="CS ChemDraw Drawing" r:id="rId3" imgW="2588040" imgH="1869120" progId="ChemDraw.Document.5.0">
              <p:embed/>
            </p:oleObj>
          </a:graphicData>
        </a:graphic>
      </p:graphicFrame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6000760" y="3071810"/>
            <a:ext cx="25003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L-окислення до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57752" y="4071942"/>
            <a:ext cx="40005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послідовне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вкорочення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алкільного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ланцюга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окислення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786182" y="5357826"/>
            <a:ext cx="17859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десульфування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857356" y="4286256"/>
            <a:ext cx="13901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розрив кільця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Перетворення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ароматичних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ядер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мікроорганізмами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пірокатехін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надалі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трансформується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розриву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ароматичного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кільця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Приклади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500034" y="1357298"/>
          <a:ext cx="5122863" cy="2154237"/>
        </p:xfrm>
        <a:graphic>
          <a:graphicData uri="http://schemas.openxmlformats.org/presentationml/2006/ole">
            <p:oleObj spid="_x0000_s65539" name="CS ChemDraw Drawing" r:id="rId3" imgW="5123160" imgH="2153880" progId="ChemDraw.Document.5.0">
              <p:embed/>
            </p:oleObj>
          </a:graphicData>
        </a:graphic>
      </p:graphicFrame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6429388" y="1357298"/>
          <a:ext cx="2066925" cy="858837"/>
        </p:xfrm>
        <a:graphic>
          <a:graphicData uri="http://schemas.openxmlformats.org/presentationml/2006/ole">
            <p:oleObj spid="_x0000_s65540" name="CS ChemDraw Drawing" r:id="rId4" imgW="2067480" imgH="858240" progId="ChemDraw.Document.5.0">
              <p:embed/>
            </p:oleObj>
          </a:graphicData>
        </a:graphic>
      </p:graphicFrame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571472" y="3643314"/>
          <a:ext cx="5681663" cy="2001837"/>
        </p:xfrm>
        <a:graphic>
          <a:graphicData uri="http://schemas.openxmlformats.org/presentationml/2006/ole">
            <p:oleObj spid="_x0000_s65541" name="CS ChemDraw Drawing" r:id="rId5" imgW="5681880" imgH="2001240" progId="ChemDraw.Document.5.0">
              <p:embed/>
            </p:oleObj>
          </a:graphicData>
        </a:graphic>
      </p:graphicFrame>
      <p:graphicFrame>
        <p:nvGraphicFramePr>
          <p:cNvPr id="65542" name="Object 6"/>
          <p:cNvGraphicFramePr>
            <a:graphicFrameLocks noChangeAspect="1"/>
          </p:cNvGraphicFramePr>
          <p:nvPr/>
        </p:nvGraphicFramePr>
        <p:xfrm>
          <a:off x="3071802" y="3357562"/>
          <a:ext cx="4175125" cy="1425575"/>
        </p:xfrm>
        <a:graphic>
          <a:graphicData uri="http://schemas.openxmlformats.org/presentationml/2006/ole">
            <p:oleObj spid="_x0000_s65542" name="CS ChemDraw Drawing" r:id="rId6" imgW="4175640" imgH="1424880" progId="ChemDraw.Document.5.0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85720" y="1428736"/>
            <a:ext cx="1125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триптофан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714612" y="1214422"/>
            <a:ext cx="18694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миндальна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кислота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00562" y="1071546"/>
            <a:ext cx="9760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нафтал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ін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858016" y="1071546"/>
            <a:ext cx="985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антрацен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357818" y="3071810"/>
            <a:ext cx="18820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саліцилова кислота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214942" y="4572008"/>
            <a:ext cx="7221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фенол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286124"/>
            <a:ext cx="19700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антранілова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кислота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500298" y="3429000"/>
            <a:ext cx="17226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бензойна кислота</a:t>
            </a:r>
            <a:endParaRPr lang="ru-RU" sz="1600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929190" y="2285992"/>
            <a:ext cx="1071570" cy="714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 flipV="1">
            <a:off x="6357950" y="2285992"/>
            <a:ext cx="1071570" cy="714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кільця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мета- шляху:</a:t>
            </a: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Орто-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розщеплення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пірокатехіну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571472" y="1000108"/>
          <a:ext cx="6938415" cy="1214446"/>
        </p:xfrm>
        <a:graphic>
          <a:graphicData uri="http://schemas.openxmlformats.org/presentationml/2006/ole">
            <p:oleObj spid="_x0000_s66562" name="CS ChemDraw Drawing" r:id="rId3" imgW="6166800" imgH="1079280" progId="ChemDraw.Document.5.0">
              <p:embed/>
            </p:oleObj>
          </a:graphicData>
        </a:graphic>
      </p:graphicFrame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1714480" y="2571744"/>
          <a:ext cx="2125280" cy="1000132"/>
        </p:xfrm>
        <a:graphic>
          <a:graphicData uri="http://schemas.openxmlformats.org/presentationml/2006/ole">
            <p:oleObj spid="_x0000_s66563" name="CS ChemDraw Drawing" r:id="rId4" imgW="1861560" imgH="876240" progId="ChemDraw.Document.5.0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2000240"/>
            <a:ext cx="11898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пірокатехін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2000240"/>
            <a:ext cx="21553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цис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цис-муконова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к-та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14810" y="2071678"/>
            <a:ext cx="14100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муконолактон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215074" y="2071678"/>
            <a:ext cx="17859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енолактон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кето-адипінової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к-ти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9058" y="2928934"/>
            <a:ext cx="13229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янтарна к-та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71604" y="3571876"/>
            <a:ext cx="20409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В-кетоадипінова</a:t>
            </a:r>
            <a:r>
              <a:rPr lang="uk-UA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к-та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5214942" y="3000372"/>
          <a:ext cx="571504" cy="160337"/>
        </p:xfrm>
        <a:graphic>
          <a:graphicData uri="http://schemas.openxmlformats.org/presentationml/2006/ole">
            <p:oleObj spid="_x0000_s66564" name="CS ChemDraw Drawing" r:id="rId5" imgW="464760" imgH="159840" progId="ChemDraw.Document.5.0">
              <p:embed/>
            </p:oleObj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929058" y="3429000"/>
            <a:ext cx="11571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ацетилКоА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4000504"/>
            <a:ext cx="4507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Мета-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розщеплення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пірокатехіну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>
            <a:off x="4321967" y="3393281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14348" y="1714488"/>
            <a:ext cx="285752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928662" y="4714884"/>
          <a:ext cx="1759769" cy="1071570"/>
        </p:xfrm>
        <a:graphic>
          <a:graphicData uri="http://schemas.openxmlformats.org/presentationml/2006/ole">
            <p:oleObj spid="_x0000_s66566" name="CS ChemDraw Drawing" r:id="rId6" imgW="1493280" imgH="909000" progId="ChemDraw.Document.5.0">
              <p:embed/>
            </p:oleObj>
          </a:graphicData>
        </a:graphic>
      </p:graphicFrame>
      <p:graphicFrame>
        <p:nvGraphicFramePr>
          <p:cNvPr id="66568" name="Object 8"/>
          <p:cNvGraphicFramePr>
            <a:graphicFrameLocks noChangeAspect="1"/>
          </p:cNvGraphicFramePr>
          <p:nvPr/>
        </p:nvGraphicFramePr>
        <p:xfrm>
          <a:off x="4643438" y="4714884"/>
          <a:ext cx="1714512" cy="1098359"/>
        </p:xfrm>
        <a:graphic>
          <a:graphicData uri="http://schemas.openxmlformats.org/presentationml/2006/ole">
            <p:oleObj spid="_x0000_s66568" name="CS ChemDraw Drawing" r:id="rId7" imgW="1422360" imgH="911880" progId="ChemDraw.Document.5.0">
              <p:embed/>
            </p:oleObj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642910" y="5715016"/>
            <a:ext cx="11898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пірокатехін</a:t>
            </a:r>
            <a:endParaRPr lang="ru-RU" sz="1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643174" y="5786454"/>
            <a:ext cx="20896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напівальдегід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L-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оксимуконової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к-ти</a:t>
            </a:r>
            <a:endParaRPr lang="ru-RU" sz="1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500826" y="5000636"/>
            <a:ext cx="23574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Піровиноградна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к-та та ін. продукти</a:t>
            </a:r>
            <a:endParaRPr lang="ru-RU" sz="1600" dirty="0"/>
          </a:p>
        </p:txBody>
      </p:sp>
      <p:sp>
        <p:nvSpPr>
          <p:cNvPr id="665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6569" name="Object 9"/>
          <p:cNvGraphicFramePr>
            <a:graphicFrameLocks noChangeAspect="1"/>
          </p:cNvGraphicFramePr>
          <p:nvPr/>
        </p:nvGraphicFramePr>
        <p:xfrm>
          <a:off x="2857488" y="4786322"/>
          <a:ext cx="1143008" cy="966361"/>
        </p:xfrm>
        <a:graphic>
          <a:graphicData uri="http://schemas.openxmlformats.org/presentationml/2006/ole">
            <p:oleObj spid="_x0000_s66569" name="CS ChemDraw Drawing" r:id="rId8" imgW="1051560" imgH="881380" progId="ChemDraw.Document.5.0">
              <p:embed/>
            </p:oleObj>
          </a:graphicData>
        </a:graphic>
      </p:graphicFrame>
      <p:graphicFrame>
        <p:nvGraphicFramePr>
          <p:cNvPr id="66571" name="Object 11"/>
          <p:cNvGraphicFramePr>
            <a:graphicFrameLocks noChangeAspect="1"/>
          </p:cNvGraphicFramePr>
          <p:nvPr/>
        </p:nvGraphicFramePr>
        <p:xfrm>
          <a:off x="4071934" y="5143512"/>
          <a:ext cx="465137" cy="160337"/>
        </p:xfrm>
        <a:graphic>
          <a:graphicData uri="http://schemas.openxmlformats.org/presentationml/2006/ole">
            <p:oleObj spid="_x0000_s66571" name="CS ChemDraw Drawing" r:id="rId9" imgW="464760" imgH="159840" progId="ChemDraw.Document.5.0">
              <p:embed/>
            </p:oleObj>
          </a:graphicData>
        </a:graphic>
      </p:graphicFrame>
      <p:graphicFrame>
        <p:nvGraphicFramePr>
          <p:cNvPr id="66572" name="Object 12"/>
          <p:cNvGraphicFramePr>
            <a:graphicFrameLocks noChangeAspect="1"/>
          </p:cNvGraphicFramePr>
          <p:nvPr/>
        </p:nvGraphicFramePr>
        <p:xfrm>
          <a:off x="500034" y="5214950"/>
          <a:ext cx="465137" cy="160337"/>
        </p:xfrm>
        <a:graphic>
          <a:graphicData uri="http://schemas.openxmlformats.org/presentationml/2006/ole">
            <p:oleObj spid="_x0000_s66572" name="CS ChemDraw Drawing" r:id="rId10" imgW="464760" imgH="159840" progId="ChemDraw.Document.5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14356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мікроорганізмів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розщеплює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ароматичні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ядра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ортошляху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служать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єдиним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джерелом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вуглецю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йдуть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анаеробних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руйнування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інтенсивності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аерації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1438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руйнують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ПАР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500174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Citrobacterfreundii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руйнує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1,0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додецилсульфонату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28 годин.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пов'язаних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очищенням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стічних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ксенобіотиків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Збагачують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активний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мул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селекціонованими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гетеротрофними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бактеріями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деструкторами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забруднень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фотосинтезуючі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бактерії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очищення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води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Вивчають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деструкцію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забруднюють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воду,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чистими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культурами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мікроорганізмів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комплексами.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стимуляцію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деструктивної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мікроорганізмів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живлення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Вивчають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мікробних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ферментів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очищення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стічних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00042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Деструкція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аніонних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ведуча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втрати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поверхневої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відбуватися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послідовного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окислення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алкільного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радикала.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Відщеплення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гідрофільної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синтетичних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алкілсульфатів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лсульфонатов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алкіларилсульфонатів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ферментів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сульфотаз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Алкілсульфатази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розривають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ефірний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зв'язок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молекулі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алкілсульфатів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відносять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аліестераз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гідролізуючих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аліфатичні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ефіри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характеризуючихся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широкою субстратною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специфічністью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Вивчено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алкілсульфатаз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вони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розщеплюють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додецилсульфат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виділенням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сульфіту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Оптимальна температура,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високу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ферменту,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виявилася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високою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70 ° С , а оптимальна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- 7,5.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Висновки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357298"/>
            <a:ext cx="864399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руйнуються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гетерофільними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грамнегативними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паличкоподібними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бактеріями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роду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Pseudomonas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відсутності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вуглецю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субстратах, де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поряд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відбуватися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кометаболізма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розкладання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пов'язане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ростових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субстратів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присутності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вуглецю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алкілсуфат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руйнується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дріжджеподбними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грибками,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відсутності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косубстрату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деструкції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істотно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температура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аерації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Переважна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руйнується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аеробних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Коридорний аеротенк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Сашка какашка\Desktop\пролд\aerotenk-vitesnitelзщш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786058"/>
            <a:ext cx="7843922" cy="322898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02" y="1357298"/>
            <a:ext cx="8643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принципом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витіснення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Малоінтенсивний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відкритий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uk-U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Кессенера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214423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Поверхневий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аератор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обмеженою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глибиною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аерації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відкритого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типу.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Масообмін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1,8 кг О₂ на 1 кВт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електроенергії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задержка 3"/>
          <p:cNvSpPr/>
          <p:nvPr/>
        </p:nvSpPr>
        <p:spPr>
          <a:xfrm>
            <a:off x="2500298" y="3286124"/>
            <a:ext cx="5500726" cy="2286016"/>
          </a:xfrm>
          <a:prstGeom prst="flowChartDelay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6429388" y="3786190"/>
            <a:ext cx="214314" cy="107157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57422" y="3214686"/>
            <a:ext cx="4857784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2428860" y="4143380"/>
            <a:ext cx="214314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10800000">
            <a:off x="1500166" y="4143380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1892281" y="3894141"/>
            <a:ext cx="1588" cy="1214446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V="1">
            <a:off x="464315" y="3679033"/>
            <a:ext cx="1000132" cy="642942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V="1">
            <a:off x="857224" y="3500438"/>
            <a:ext cx="785818" cy="500066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8" idx="3"/>
          </p:cNvCxnSpPr>
          <p:nvPr/>
        </p:nvCxnSpPr>
        <p:spPr>
          <a:xfrm flipV="1">
            <a:off x="1571604" y="4321975"/>
            <a:ext cx="857256" cy="357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узел 36"/>
          <p:cNvSpPr/>
          <p:nvPr/>
        </p:nvSpPr>
        <p:spPr>
          <a:xfrm>
            <a:off x="3143240" y="4071942"/>
            <a:ext cx="500066" cy="500066"/>
          </a:xfrm>
          <a:prstGeom prst="flowChartConnector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олилиния 42"/>
          <p:cNvSpPr/>
          <p:nvPr/>
        </p:nvSpPr>
        <p:spPr>
          <a:xfrm>
            <a:off x="3644348" y="4346713"/>
            <a:ext cx="269461" cy="304800"/>
          </a:xfrm>
          <a:custGeom>
            <a:avLst/>
            <a:gdLst>
              <a:gd name="connsiteX0" fmla="*/ 0 w 269461"/>
              <a:gd name="connsiteY0" fmla="*/ 0 h 304800"/>
              <a:gd name="connsiteX1" fmla="*/ 238539 w 269461"/>
              <a:gd name="connsiteY1" fmla="*/ 145774 h 304800"/>
              <a:gd name="connsiteX2" fmla="*/ 185530 w 269461"/>
              <a:gd name="connsiteY2" fmla="*/ 278296 h 304800"/>
              <a:gd name="connsiteX3" fmla="*/ 159026 w 269461"/>
              <a:gd name="connsiteY3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461" h="304800">
                <a:moveTo>
                  <a:pt x="0" y="0"/>
                </a:moveTo>
                <a:cubicBezTo>
                  <a:pt x="103808" y="49695"/>
                  <a:pt x="207617" y="99391"/>
                  <a:pt x="238539" y="145774"/>
                </a:cubicBezTo>
                <a:cubicBezTo>
                  <a:pt x="269461" y="192157"/>
                  <a:pt x="198782" y="251792"/>
                  <a:pt x="185530" y="278296"/>
                </a:cubicBezTo>
                <a:cubicBezTo>
                  <a:pt x="172278" y="304800"/>
                  <a:pt x="163443" y="302591"/>
                  <a:pt x="159026" y="30480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олилиния 43"/>
          <p:cNvSpPr/>
          <p:nvPr/>
        </p:nvSpPr>
        <p:spPr>
          <a:xfrm>
            <a:off x="3564835" y="3960191"/>
            <a:ext cx="384313" cy="161235"/>
          </a:xfrm>
          <a:custGeom>
            <a:avLst/>
            <a:gdLst>
              <a:gd name="connsiteX0" fmla="*/ 0 w 384313"/>
              <a:gd name="connsiteY0" fmla="*/ 161235 h 161235"/>
              <a:gd name="connsiteX1" fmla="*/ 225287 w 384313"/>
              <a:gd name="connsiteY1" fmla="*/ 2209 h 161235"/>
              <a:gd name="connsiteX2" fmla="*/ 384313 w 384313"/>
              <a:gd name="connsiteY2" fmla="*/ 147983 h 161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4313" h="161235">
                <a:moveTo>
                  <a:pt x="0" y="161235"/>
                </a:moveTo>
                <a:cubicBezTo>
                  <a:pt x="80617" y="82826"/>
                  <a:pt x="161235" y="4418"/>
                  <a:pt x="225287" y="2209"/>
                </a:cubicBezTo>
                <a:cubicBezTo>
                  <a:pt x="289339" y="0"/>
                  <a:pt x="336826" y="73991"/>
                  <a:pt x="384313" y="14798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олилиния 45"/>
          <p:cNvSpPr/>
          <p:nvPr/>
        </p:nvSpPr>
        <p:spPr>
          <a:xfrm>
            <a:off x="3275495" y="3737113"/>
            <a:ext cx="196575" cy="304800"/>
          </a:xfrm>
          <a:custGeom>
            <a:avLst/>
            <a:gdLst>
              <a:gd name="connsiteX0" fmla="*/ 50801 w 196575"/>
              <a:gd name="connsiteY0" fmla="*/ 304800 h 304800"/>
              <a:gd name="connsiteX1" fmla="*/ 24296 w 196575"/>
              <a:gd name="connsiteY1" fmla="*/ 66261 h 304800"/>
              <a:gd name="connsiteX2" fmla="*/ 196575 w 196575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575" h="304800">
                <a:moveTo>
                  <a:pt x="50801" y="304800"/>
                </a:moveTo>
                <a:cubicBezTo>
                  <a:pt x="25400" y="210930"/>
                  <a:pt x="0" y="117061"/>
                  <a:pt x="24296" y="66261"/>
                </a:cubicBezTo>
                <a:cubicBezTo>
                  <a:pt x="48592" y="15461"/>
                  <a:pt x="122583" y="7730"/>
                  <a:pt x="196575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олилиния 46"/>
          <p:cNvSpPr/>
          <p:nvPr/>
        </p:nvSpPr>
        <p:spPr>
          <a:xfrm>
            <a:off x="2882348" y="3922643"/>
            <a:ext cx="245165" cy="265044"/>
          </a:xfrm>
          <a:custGeom>
            <a:avLst/>
            <a:gdLst>
              <a:gd name="connsiteX0" fmla="*/ 245165 w 245165"/>
              <a:gd name="connsiteY0" fmla="*/ 265044 h 265044"/>
              <a:gd name="connsiteX1" fmla="*/ 33130 w 245165"/>
              <a:gd name="connsiteY1" fmla="*/ 198783 h 265044"/>
              <a:gd name="connsiteX2" fmla="*/ 46382 w 245165"/>
              <a:gd name="connsiteY2" fmla="*/ 0 h 265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165" h="265044">
                <a:moveTo>
                  <a:pt x="245165" y="265044"/>
                </a:moveTo>
                <a:cubicBezTo>
                  <a:pt x="155712" y="254000"/>
                  <a:pt x="66260" y="242957"/>
                  <a:pt x="33130" y="198783"/>
                </a:cubicBezTo>
                <a:cubicBezTo>
                  <a:pt x="0" y="154609"/>
                  <a:pt x="23191" y="77304"/>
                  <a:pt x="46382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олилиния 47"/>
          <p:cNvSpPr/>
          <p:nvPr/>
        </p:nvSpPr>
        <p:spPr>
          <a:xfrm>
            <a:off x="2835965" y="4452730"/>
            <a:ext cx="304800" cy="132522"/>
          </a:xfrm>
          <a:custGeom>
            <a:avLst/>
            <a:gdLst>
              <a:gd name="connsiteX0" fmla="*/ 304800 w 304800"/>
              <a:gd name="connsiteY0" fmla="*/ 0 h 132522"/>
              <a:gd name="connsiteX1" fmla="*/ 119270 w 304800"/>
              <a:gd name="connsiteY1" fmla="*/ 132522 h 132522"/>
              <a:gd name="connsiteX2" fmla="*/ 0 w 304800"/>
              <a:gd name="connsiteY2" fmla="*/ 0 h 132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4800" h="132522">
                <a:moveTo>
                  <a:pt x="304800" y="0"/>
                </a:moveTo>
                <a:cubicBezTo>
                  <a:pt x="237435" y="66261"/>
                  <a:pt x="170070" y="132522"/>
                  <a:pt x="119270" y="132522"/>
                </a:cubicBezTo>
                <a:cubicBezTo>
                  <a:pt x="68470" y="132522"/>
                  <a:pt x="34235" y="66261"/>
                  <a:pt x="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олилиния 48"/>
          <p:cNvSpPr/>
          <p:nvPr/>
        </p:nvSpPr>
        <p:spPr>
          <a:xfrm>
            <a:off x="3260035" y="4572000"/>
            <a:ext cx="178904" cy="282713"/>
          </a:xfrm>
          <a:custGeom>
            <a:avLst/>
            <a:gdLst>
              <a:gd name="connsiteX0" fmla="*/ 119269 w 178904"/>
              <a:gd name="connsiteY0" fmla="*/ 0 h 282713"/>
              <a:gd name="connsiteX1" fmla="*/ 159026 w 178904"/>
              <a:gd name="connsiteY1" fmla="*/ 238539 h 282713"/>
              <a:gd name="connsiteX2" fmla="*/ 0 w 178904"/>
              <a:gd name="connsiteY2" fmla="*/ 265043 h 28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904" h="282713">
                <a:moveTo>
                  <a:pt x="119269" y="0"/>
                </a:moveTo>
                <a:cubicBezTo>
                  <a:pt x="149086" y="97182"/>
                  <a:pt x="178904" y="194365"/>
                  <a:pt x="159026" y="238539"/>
                </a:cubicBezTo>
                <a:cubicBezTo>
                  <a:pt x="139148" y="282713"/>
                  <a:pt x="69574" y="273878"/>
                  <a:pt x="0" y="26504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Блок-схема: узел 49"/>
          <p:cNvSpPr/>
          <p:nvPr/>
        </p:nvSpPr>
        <p:spPr>
          <a:xfrm>
            <a:off x="3357554" y="4286256"/>
            <a:ext cx="71438" cy="7143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6643702" y="4143380"/>
            <a:ext cx="128588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10800000">
            <a:off x="5857884" y="4143380"/>
            <a:ext cx="5715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8001024" y="4286256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4" idx="3"/>
          </p:cNvCxnSpPr>
          <p:nvPr/>
        </p:nvCxnSpPr>
        <p:spPr>
          <a:xfrm>
            <a:off x="8001024" y="4429132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8001024" y="4143380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Полилиния 66"/>
          <p:cNvSpPr/>
          <p:nvPr/>
        </p:nvSpPr>
        <p:spPr>
          <a:xfrm>
            <a:off x="2860261" y="4883427"/>
            <a:ext cx="837096" cy="227495"/>
          </a:xfrm>
          <a:custGeom>
            <a:avLst/>
            <a:gdLst>
              <a:gd name="connsiteX0" fmla="*/ 837096 w 837096"/>
              <a:gd name="connsiteY0" fmla="*/ 165651 h 227495"/>
              <a:gd name="connsiteX1" fmla="*/ 360017 w 837096"/>
              <a:gd name="connsiteY1" fmla="*/ 205408 h 227495"/>
              <a:gd name="connsiteX2" fmla="*/ 55217 w 837096"/>
              <a:gd name="connsiteY2" fmla="*/ 33130 h 227495"/>
              <a:gd name="connsiteX3" fmla="*/ 28713 w 837096"/>
              <a:gd name="connsiteY3" fmla="*/ 6625 h 227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7096" h="227495">
                <a:moveTo>
                  <a:pt x="837096" y="165651"/>
                </a:moveTo>
                <a:cubicBezTo>
                  <a:pt x="663713" y="196573"/>
                  <a:pt x="490330" y="227495"/>
                  <a:pt x="360017" y="205408"/>
                </a:cubicBezTo>
                <a:cubicBezTo>
                  <a:pt x="229704" y="183321"/>
                  <a:pt x="110434" y="66260"/>
                  <a:pt x="55217" y="33130"/>
                </a:cubicBezTo>
                <a:cubicBezTo>
                  <a:pt x="0" y="0"/>
                  <a:pt x="14356" y="3312"/>
                  <a:pt x="28713" y="662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оловина рамки 67"/>
          <p:cNvSpPr/>
          <p:nvPr/>
        </p:nvSpPr>
        <p:spPr>
          <a:xfrm rot="5643091" flipV="1">
            <a:off x="2863492" y="4860958"/>
            <a:ext cx="133568" cy="136480"/>
          </a:xfrm>
          <a:prstGeom prst="halfFra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142844" y="3071810"/>
            <a:ext cx="6814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Вхід</a:t>
            </a:r>
            <a:endParaRPr lang="ru-RU" sz="20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8143900" y="4429132"/>
            <a:ext cx="8226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Вихід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ашка какашка\Desktop\пролд\836_html_1405c01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3" y="1142984"/>
            <a:ext cx="6924535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uk-U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“Симплекс”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285860"/>
            <a:ext cx="8858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Турбінний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аератор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відкритий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Масообмін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2,3 кг О₂ на 1 кВт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електроенергії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2643174" y="2643182"/>
            <a:ext cx="3786214" cy="3714776"/>
          </a:xfrm>
          <a:prstGeom prst="frame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2285984" y="2500306"/>
            <a:ext cx="4286280" cy="642942"/>
          </a:xfrm>
          <a:prstGeom prst="flowChart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643174" y="3143248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929322" y="3143248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3536943" y="4678371"/>
            <a:ext cx="1214446" cy="158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4322761" y="4678371"/>
            <a:ext cx="1214446" cy="158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3929058" y="5286388"/>
            <a:ext cx="214314" cy="214314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4929190" y="5286388"/>
            <a:ext cx="214314" cy="214314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V="1">
            <a:off x="3679025" y="3607595"/>
            <a:ext cx="571504" cy="357190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 flipH="1" flipV="1">
            <a:off x="4822033" y="3607595"/>
            <a:ext cx="571504" cy="357190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071802" y="3786190"/>
            <a:ext cx="857256" cy="158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143504" y="3786190"/>
            <a:ext cx="785818" cy="158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Блок-схема: ручное управление 38"/>
          <p:cNvSpPr/>
          <p:nvPr/>
        </p:nvSpPr>
        <p:spPr>
          <a:xfrm>
            <a:off x="4071934" y="3500438"/>
            <a:ext cx="928694" cy="428628"/>
          </a:xfrm>
          <a:prstGeom prst="flowChartManualOperation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rot="16200000" flipH="1">
            <a:off x="4143372" y="3643314"/>
            <a:ext cx="428628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39" idx="0"/>
            <a:endCxn id="39" idx="2"/>
          </p:cNvCxnSpPr>
          <p:nvPr/>
        </p:nvCxnSpPr>
        <p:spPr>
          <a:xfrm rot="16200000" flipH="1">
            <a:off x="4321967" y="3714752"/>
            <a:ext cx="42862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4500562" y="3643314"/>
            <a:ext cx="428628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39" idx="0"/>
          </p:cNvCxnSpPr>
          <p:nvPr/>
        </p:nvCxnSpPr>
        <p:spPr>
          <a:xfrm rot="16200000" flipV="1">
            <a:off x="4161232" y="3125388"/>
            <a:ext cx="714380" cy="357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Выгнутая вверх стрелка 49"/>
          <p:cNvSpPr/>
          <p:nvPr/>
        </p:nvSpPr>
        <p:spPr>
          <a:xfrm rot="10800000">
            <a:off x="4214810" y="3214686"/>
            <a:ext cx="571504" cy="214314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Стрелка вверх 52"/>
          <p:cNvSpPr/>
          <p:nvPr/>
        </p:nvSpPr>
        <p:spPr>
          <a:xfrm>
            <a:off x="4429124" y="4071942"/>
            <a:ext cx="142876" cy="928694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 стрелкой 54"/>
          <p:cNvCxnSpPr/>
          <p:nvPr/>
        </p:nvCxnSpPr>
        <p:spPr>
          <a:xfrm rot="5400000" flipH="1" flipV="1">
            <a:off x="4107653" y="5179231"/>
            <a:ext cx="357190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rot="16200000" flipV="1">
            <a:off x="4572000" y="5214950"/>
            <a:ext cx="357190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rot="16200000" flipH="1">
            <a:off x="3107521" y="4750603"/>
            <a:ext cx="857256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 rot="5400000">
            <a:off x="5107785" y="4679165"/>
            <a:ext cx="928694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rot="16200000" flipH="1">
            <a:off x="3428992" y="4286256"/>
            <a:ext cx="642942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rot="5400000">
            <a:off x="5036347" y="4321975"/>
            <a:ext cx="571504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Колонний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баштовий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ерліфтний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аератор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285992"/>
            <a:ext cx="57150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Низька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турбідізація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потрібен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компресор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Закритий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30-60м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висоту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Енерговитрати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0,5 кВт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на1кг О₂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Сашка какашка\Desktop\пролд\836_html_3832487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071678"/>
            <a:ext cx="3929058" cy="4214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Інжекційний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аератор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28736"/>
            <a:ext cx="92869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рециркуляцією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мулу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спалюванням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містяться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відпрацьованому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газі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Інтенсивна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аерація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потрібен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компресор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Закритий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4000496" y="2928934"/>
            <a:ext cx="1143008" cy="428628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 rot="5400000">
            <a:off x="3893339" y="4036223"/>
            <a:ext cx="1285884" cy="785818"/>
          </a:xfrm>
          <a:prstGeom prst="homePlate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иугольник 5"/>
          <p:cNvSpPr/>
          <p:nvPr/>
        </p:nvSpPr>
        <p:spPr>
          <a:xfrm rot="5400000">
            <a:off x="4071934" y="4000504"/>
            <a:ext cx="928694" cy="500066"/>
          </a:xfrm>
          <a:prstGeom prst="homePlate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071670" y="3786190"/>
            <a:ext cx="785818" cy="1000132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6286512" y="3786190"/>
            <a:ext cx="785818" cy="1000132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2285984" y="4572008"/>
            <a:ext cx="357190" cy="928694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6500826" y="4572008"/>
            <a:ext cx="357190" cy="857256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 flipH="1" flipV="1">
            <a:off x="2250265" y="5679297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 flipH="1" flipV="1">
            <a:off x="6465901" y="5607065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7" idx="3"/>
            <a:endCxn id="5" idx="2"/>
          </p:cNvCxnSpPr>
          <p:nvPr/>
        </p:nvCxnSpPr>
        <p:spPr>
          <a:xfrm flipV="1">
            <a:off x="2857488" y="4232678"/>
            <a:ext cx="1285884" cy="5357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5" idx="0"/>
            <a:endCxn id="8" idx="1"/>
          </p:cNvCxnSpPr>
          <p:nvPr/>
        </p:nvCxnSpPr>
        <p:spPr>
          <a:xfrm>
            <a:off x="4929190" y="4232678"/>
            <a:ext cx="1357322" cy="5357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6" idx="1"/>
          </p:cNvCxnSpPr>
          <p:nvPr/>
        </p:nvCxnSpPr>
        <p:spPr>
          <a:xfrm rot="5400000" flipH="1" flipV="1">
            <a:off x="4339826" y="3554017"/>
            <a:ext cx="428628" cy="357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000364" y="3143248"/>
            <a:ext cx="92869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143504" y="3143248"/>
            <a:ext cx="128588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6200000" flipV="1">
            <a:off x="2143108" y="4357694"/>
            <a:ext cx="214314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 flipH="1" flipV="1">
            <a:off x="2607455" y="4321975"/>
            <a:ext cx="214314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 flipH="1" flipV="1">
            <a:off x="2285984" y="4357694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 flipH="1" flipV="1">
            <a:off x="6573058" y="435690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5400000" flipH="1" flipV="1">
            <a:off x="6822297" y="4321975"/>
            <a:ext cx="214314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16200000" flipV="1">
            <a:off x="6357950" y="4357694"/>
            <a:ext cx="214314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олилиния 40"/>
          <p:cNvSpPr/>
          <p:nvPr/>
        </p:nvSpPr>
        <p:spPr>
          <a:xfrm>
            <a:off x="2143108" y="3857628"/>
            <a:ext cx="502181" cy="229394"/>
          </a:xfrm>
          <a:custGeom>
            <a:avLst/>
            <a:gdLst>
              <a:gd name="connsiteX0" fmla="*/ 364817 w 502181"/>
              <a:gd name="connsiteY0" fmla="*/ 156631 h 229394"/>
              <a:gd name="connsiteX1" fmla="*/ 126278 w 502181"/>
              <a:gd name="connsiteY1" fmla="*/ 143378 h 229394"/>
              <a:gd name="connsiteX2" fmla="*/ 179286 w 502181"/>
              <a:gd name="connsiteY2" fmla="*/ 37361 h 229394"/>
              <a:gd name="connsiteX3" fmla="*/ 457582 w 502181"/>
              <a:gd name="connsiteY3" fmla="*/ 50613 h 229394"/>
              <a:gd name="connsiteX4" fmla="*/ 444330 w 502181"/>
              <a:gd name="connsiteY4" fmla="*/ 209639 h 229394"/>
              <a:gd name="connsiteX5" fmla="*/ 378069 w 502181"/>
              <a:gd name="connsiteY5" fmla="*/ 209639 h 229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2181" h="229394">
                <a:moveTo>
                  <a:pt x="364817" y="156631"/>
                </a:moveTo>
                <a:cubicBezTo>
                  <a:pt x="285304" y="152213"/>
                  <a:pt x="198334" y="177287"/>
                  <a:pt x="126278" y="143378"/>
                </a:cubicBezTo>
                <a:cubicBezTo>
                  <a:pt x="0" y="83953"/>
                  <a:pt x="173180" y="39396"/>
                  <a:pt x="179286" y="37361"/>
                </a:cubicBezTo>
                <a:cubicBezTo>
                  <a:pt x="272051" y="41778"/>
                  <a:pt x="379715" y="0"/>
                  <a:pt x="457582" y="50613"/>
                </a:cubicBezTo>
                <a:cubicBezTo>
                  <a:pt x="502181" y="79602"/>
                  <a:pt x="468118" y="162062"/>
                  <a:pt x="444330" y="209639"/>
                </a:cubicBezTo>
                <a:cubicBezTo>
                  <a:pt x="434452" y="229394"/>
                  <a:pt x="400156" y="209639"/>
                  <a:pt x="378069" y="20963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6429388" y="3857628"/>
            <a:ext cx="502181" cy="229394"/>
          </a:xfrm>
          <a:custGeom>
            <a:avLst/>
            <a:gdLst>
              <a:gd name="connsiteX0" fmla="*/ 364817 w 502181"/>
              <a:gd name="connsiteY0" fmla="*/ 156631 h 229394"/>
              <a:gd name="connsiteX1" fmla="*/ 126278 w 502181"/>
              <a:gd name="connsiteY1" fmla="*/ 143378 h 229394"/>
              <a:gd name="connsiteX2" fmla="*/ 179286 w 502181"/>
              <a:gd name="connsiteY2" fmla="*/ 37361 h 229394"/>
              <a:gd name="connsiteX3" fmla="*/ 457582 w 502181"/>
              <a:gd name="connsiteY3" fmla="*/ 50613 h 229394"/>
              <a:gd name="connsiteX4" fmla="*/ 444330 w 502181"/>
              <a:gd name="connsiteY4" fmla="*/ 209639 h 229394"/>
              <a:gd name="connsiteX5" fmla="*/ 378069 w 502181"/>
              <a:gd name="connsiteY5" fmla="*/ 209639 h 229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2181" h="229394">
                <a:moveTo>
                  <a:pt x="364817" y="156631"/>
                </a:moveTo>
                <a:cubicBezTo>
                  <a:pt x="285304" y="152213"/>
                  <a:pt x="198334" y="177287"/>
                  <a:pt x="126278" y="143378"/>
                </a:cubicBezTo>
                <a:cubicBezTo>
                  <a:pt x="0" y="83953"/>
                  <a:pt x="173180" y="39396"/>
                  <a:pt x="179286" y="37361"/>
                </a:cubicBezTo>
                <a:cubicBezTo>
                  <a:pt x="272051" y="41778"/>
                  <a:pt x="379715" y="0"/>
                  <a:pt x="457582" y="50613"/>
                </a:cubicBezTo>
                <a:cubicBezTo>
                  <a:pt x="502181" y="79602"/>
                  <a:pt x="468118" y="162062"/>
                  <a:pt x="444330" y="209639"/>
                </a:cubicBezTo>
                <a:cubicBezTo>
                  <a:pt x="434452" y="229394"/>
                  <a:pt x="400156" y="209639"/>
                  <a:pt x="378069" y="20963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1643042" y="5786454"/>
            <a:ext cx="10534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Повітря</a:t>
            </a:r>
            <a:endParaRPr lang="ru-RU" sz="20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6500826" y="5786454"/>
            <a:ext cx="10534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Повітря</a:t>
            </a:r>
            <a:endParaRPr lang="ru-RU" sz="20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6357950" y="3000372"/>
            <a:ext cx="10534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Повітря</a:t>
            </a:r>
            <a:endParaRPr lang="ru-RU" sz="20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4071934" y="5000636"/>
            <a:ext cx="604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Мул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2000232" y="2786058"/>
            <a:ext cx="1255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ІЧ промені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СИСТЕМИ АНАЕРОБНИХ РЕАКТОРІВ ДЛЯ ОТРИ-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МАННЯ МЕТАНУ ТА ОЧИЩЕННЯ СТІЧНИХ ВОД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500174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Традиційний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біореактор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метанового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бродіння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Контактний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біореактор</a:t>
            </a:r>
            <a:endParaRPr lang="uk-UA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Біореактор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„киплячого”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шару</a:t>
            </a:r>
          </a:p>
          <a:p>
            <a:pPr marL="342900" indent="-342900">
              <a:buAutoNum type="arabicPeriod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Анаеробний фільтр</a:t>
            </a:r>
          </a:p>
          <a:p>
            <a:pPr marL="342900" indent="-342900">
              <a:buAutoNum type="arabicPeriod"/>
            </a:pP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Біореактор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шаром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біомаси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(активного мулу)</a:t>
            </a:r>
          </a:p>
          <a:p>
            <a:pPr marL="342900" indent="-342900">
              <a:buAutoNum type="arabicPeriod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Двоступеневий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біореактор</a:t>
            </a:r>
            <a:endParaRPr lang="uk-UA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Анаеробні лагуни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2626</TotalTime>
  <Words>1328</Words>
  <PresentationFormat>Экран (4:3)</PresentationFormat>
  <Paragraphs>166</Paragraphs>
  <Slides>28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Начальная</vt:lpstr>
      <vt:lpstr>CS ChemDraw Drawing</vt:lpstr>
      <vt:lpstr>БІОЛОГІЧНА ОЧИСТКА СТОКІВ</vt:lpstr>
      <vt:lpstr>Схема аеробної очистки промислових стоків</vt:lpstr>
      <vt:lpstr>Коридорний аеротенк</vt:lpstr>
      <vt:lpstr>Система Кессенера</vt:lpstr>
      <vt:lpstr>Слайд 5</vt:lpstr>
      <vt:lpstr>Система “Симплекс”</vt:lpstr>
      <vt:lpstr>Колонний, баштовий або ерліфтний аератор</vt:lpstr>
      <vt:lpstr>Інжекційний аератор</vt:lpstr>
      <vt:lpstr>СИСТЕМИ АНАЕРОБНИХ РЕАКТОРІВ ДЛЯ ОТРИ- МАННЯ МЕТАНУ ТА ОЧИЩЕННЯ СТІЧНИХ ВОД</vt:lpstr>
      <vt:lpstr>1. Традиційний біореактор метанового бродіння.</vt:lpstr>
      <vt:lpstr>2. Контактний біореактор</vt:lpstr>
      <vt:lpstr>3. Біореактор „киплячого” шару</vt:lpstr>
      <vt:lpstr>4. Анаеробний фільтр</vt:lpstr>
      <vt:lpstr>5. Біореактор з шаром біомаси (активного мулу)</vt:lpstr>
      <vt:lpstr>6. Двоступеневий біореактор</vt:lpstr>
      <vt:lpstr>7. Анаеробні лагуни</vt:lpstr>
      <vt:lpstr>Приклад технологічної схеми біологічного очищення СВ.</vt:lpstr>
      <vt:lpstr>Слайд 18</vt:lpstr>
      <vt:lpstr>ОЧИЩЕННЯ СТІЧНИХ ВОД ВІД ПАР</vt:lpstr>
      <vt:lpstr>Слайд 20</vt:lpstr>
      <vt:lpstr>Слайд 21</vt:lpstr>
      <vt:lpstr>Слайд 22</vt:lpstr>
      <vt:lpstr>Слайд 23</vt:lpstr>
      <vt:lpstr>Слайд 24</vt:lpstr>
      <vt:lpstr>Слайд 25</vt:lpstr>
      <vt:lpstr> Культури, які руйнують ПАР</vt:lpstr>
      <vt:lpstr>Слайд 27</vt:lpstr>
      <vt:lpstr>Висновки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Саша</dc:creator>
  <cp:lastModifiedBy>Сашка какашка</cp:lastModifiedBy>
  <cp:revision>226</cp:revision>
  <dcterms:created xsi:type="dcterms:W3CDTF">2013-11-08T21:50:42Z</dcterms:created>
  <dcterms:modified xsi:type="dcterms:W3CDTF">2013-11-15T06:19:16Z</dcterms:modified>
</cp:coreProperties>
</file>