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6" r:id="rId4"/>
    <p:sldId id="277" r:id="rId5"/>
    <p:sldId id="278" r:id="rId6"/>
    <p:sldId id="279" r:id="rId7"/>
    <p:sldId id="280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D88F-1DFC-4E80-86B0-628216A8DFA0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A80F8-4671-47D3-8081-04752DCA69F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D88F-1DFC-4E80-86B0-628216A8DFA0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A80F8-4671-47D3-8081-04752DCA69F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D88F-1DFC-4E80-86B0-628216A8DFA0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A80F8-4671-47D3-8081-04752DCA69F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D88F-1DFC-4E80-86B0-628216A8DFA0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A80F8-4671-47D3-8081-04752DCA69F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D88F-1DFC-4E80-86B0-628216A8DFA0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A80F8-4671-47D3-8081-04752DCA69F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D88F-1DFC-4E80-86B0-628216A8DFA0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A80F8-4671-47D3-8081-04752DCA69F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D88F-1DFC-4E80-86B0-628216A8DFA0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A80F8-4671-47D3-8081-04752DCA69F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D88F-1DFC-4E80-86B0-628216A8DFA0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A80F8-4671-47D3-8081-04752DCA69F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D88F-1DFC-4E80-86B0-628216A8DFA0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A80F8-4671-47D3-8081-04752DCA69F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D88F-1DFC-4E80-86B0-628216A8DFA0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A80F8-4671-47D3-8081-04752DCA69F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FD88F-1DFC-4E80-86B0-628216A8DFA0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A80F8-4671-47D3-8081-04752DCA69F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CFD88F-1DFC-4E80-86B0-628216A8DFA0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A80F8-4671-47D3-8081-04752DCA69F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Создать мем &quot;человечек для презентации без фона, человечки на белом фоне,  человечек&quot; - Картинки - Meme-arsenal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628800"/>
            <a:ext cx="4960538" cy="4477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95736" y="-99392"/>
            <a:ext cx="7772400" cy="4320480"/>
          </a:xfrm>
        </p:spPr>
        <p:txBody>
          <a:bodyPr>
            <a:normAutofit/>
          </a:bodyPr>
          <a:lstStyle/>
          <a:p>
            <a:r>
              <a:rPr lang="uk-UA" sz="6600" dirty="0"/>
              <a:t>Тема 2. Адміністративне оскарження</a:t>
            </a:r>
            <a:endParaRPr lang="ru-RU" sz="66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11760" y="188640"/>
            <a:ext cx="6400800" cy="1752600"/>
          </a:xfrm>
        </p:spPr>
        <p:txBody>
          <a:bodyPr/>
          <a:lstStyle/>
          <a:p>
            <a:pPr algn="r"/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Фон для презентации с человечками - 71 фото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429000"/>
            <a:ext cx="4226030" cy="2641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Содержимое 6"/>
          <p:cNvSpPr>
            <a:spLocks noGrp="1"/>
          </p:cNvSpPr>
          <p:nvPr>
            <p:ph sz="quarter" idx="4"/>
          </p:nvPr>
        </p:nvSpPr>
        <p:spPr>
          <a:xfrm>
            <a:off x="343582" y="260648"/>
            <a:ext cx="5668578" cy="5982990"/>
          </a:xfrm>
        </p:spPr>
        <p:txBody>
          <a:bodyPr>
            <a:normAutofit fontScale="85000" lnSpcReduction="10000"/>
          </a:bodyPr>
          <a:lstStyle/>
          <a:p>
            <a:r>
              <a:rPr lang="uk-UA" b="1" dirty="0"/>
              <a:t>1. Поняття адміністративного оскарження</a:t>
            </a:r>
          </a:p>
          <a:p>
            <a:r>
              <a:rPr lang="uk-UA" b="1" dirty="0"/>
              <a:t>Адміністративне оскарження</a:t>
            </a:r>
            <a:r>
              <a:rPr lang="uk-UA" dirty="0"/>
              <a:t> — це процедура звернення особи до </a:t>
            </a:r>
            <a:r>
              <a:rPr lang="uk-UA" b="1" dirty="0"/>
              <a:t>вищого органу публічної адміністрації або посадової особи</a:t>
            </a:r>
            <a:r>
              <a:rPr lang="uk-UA" dirty="0"/>
              <a:t> з вимогою перевірити законність і обґрунтованість рішення, дії чи бездіяльності нижчого органу.</a:t>
            </a:r>
          </a:p>
          <a:p>
            <a:r>
              <a:rPr lang="uk-UA" b="1" dirty="0"/>
              <a:t>Основні риси</a:t>
            </a:r>
          </a:p>
          <a:p>
            <a:r>
              <a:rPr lang="uk-UA" dirty="0"/>
              <a:t>здійснюється </a:t>
            </a:r>
            <a:r>
              <a:rPr lang="uk-UA" b="1" dirty="0"/>
              <a:t>поза судом</a:t>
            </a:r>
            <a:endParaRPr lang="uk-UA" dirty="0"/>
          </a:p>
          <a:p>
            <a:r>
              <a:rPr lang="uk-UA" dirty="0"/>
              <a:t>має </a:t>
            </a:r>
            <a:r>
              <a:rPr lang="uk-UA" b="1" dirty="0"/>
              <a:t>адміністративний (внутрішній) характер</a:t>
            </a:r>
            <a:endParaRPr lang="uk-UA" dirty="0"/>
          </a:p>
          <a:p>
            <a:r>
              <a:rPr lang="uk-UA" dirty="0"/>
              <a:t>спрямоване на </a:t>
            </a:r>
            <a:r>
              <a:rPr lang="uk-UA" b="1" dirty="0"/>
              <a:t>відновлення порушених прав особи</a:t>
            </a:r>
            <a:endParaRPr lang="uk-UA" dirty="0"/>
          </a:p>
          <a:p>
            <a:r>
              <a:rPr lang="uk-UA" dirty="0"/>
              <a:t>є </a:t>
            </a:r>
            <a:r>
              <a:rPr lang="uk-UA" b="1" dirty="0"/>
              <a:t>простішим і швидшим</a:t>
            </a:r>
            <a:r>
              <a:rPr lang="uk-UA" dirty="0"/>
              <a:t>, ніж судовий розгляд.</a:t>
            </a:r>
          </a:p>
          <a:p>
            <a:r>
              <a:rPr lang="uk-UA" b="1" dirty="0"/>
              <a:t>Значення</a:t>
            </a:r>
          </a:p>
          <a:p>
            <a:r>
              <a:rPr lang="uk-UA" dirty="0"/>
              <a:t>забезпечує контроль за діяльністю органів влади</a:t>
            </a:r>
          </a:p>
          <a:p>
            <a:r>
              <a:rPr lang="uk-UA" dirty="0"/>
              <a:t>дозволяє швидко виправити помилки адміністрації</a:t>
            </a:r>
          </a:p>
          <a:p>
            <a:r>
              <a:rPr lang="uk-UA" dirty="0"/>
              <a:t>зменшує кількість судових спорів.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5B50C6-CC4F-6B77-4B56-69A7DE551F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Фон для презентации с человечками - 71 фото">
            <a:extLst>
              <a:ext uri="{FF2B5EF4-FFF2-40B4-BE49-F238E27FC236}">
                <a16:creationId xmlns:a16="http://schemas.microsoft.com/office/drawing/2014/main" id="{3A7C46EA-DCB9-0E74-3E5F-45A5587717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429000"/>
            <a:ext cx="4226030" cy="2641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Содержимое 6">
            <a:extLst>
              <a:ext uri="{FF2B5EF4-FFF2-40B4-BE49-F238E27FC236}">
                <a16:creationId xmlns:a16="http://schemas.microsoft.com/office/drawing/2014/main" id="{0C53D85F-633E-0DEF-BAA1-72498AC898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3582" y="260648"/>
            <a:ext cx="5668578" cy="5982990"/>
          </a:xfrm>
        </p:spPr>
        <p:txBody>
          <a:bodyPr>
            <a:normAutofit fontScale="85000" lnSpcReduction="20000"/>
          </a:bodyPr>
          <a:lstStyle/>
          <a:p>
            <a:r>
              <a:rPr lang="uk-UA" b="1" dirty="0"/>
              <a:t>2. Підстави та порядок подання скарги</a:t>
            </a:r>
          </a:p>
          <a:p>
            <a:r>
              <a:rPr lang="uk-UA" b="1" dirty="0"/>
              <a:t>Підстави подання скарги</a:t>
            </a:r>
          </a:p>
          <a:p>
            <a:r>
              <a:rPr lang="uk-UA" dirty="0"/>
              <a:t>Особа має право подати скаргу у випадках:</a:t>
            </a:r>
          </a:p>
          <a:p>
            <a:r>
              <a:rPr lang="uk-UA" dirty="0"/>
              <a:t>порушення її </a:t>
            </a:r>
            <a:r>
              <a:rPr lang="uk-UA" b="1" dirty="0"/>
              <a:t>прав, свобод чи законних інтересів</a:t>
            </a:r>
            <a:endParaRPr lang="uk-UA" dirty="0"/>
          </a:p>
          <a:p>
            <a:r>
              <a:rPr lang="uk-UA" dirty="0"/>
              <a:t>прийняття </a:t>
            </a:r>
            <a:r>
              <a:rPr lang="uk-UA" b="1" dirty="0"/>
              <a:t>незаконного або необґрунтованого рішення</a:t>
            </a:r>
            <a:endParaRPr lang="uk-UA" dirty="0"/>
          </a:p>
          <a:p>
            <a:r>
              <a:rPr lang="uk-UA" b="1" dirty="0"/>
              <a:t>неправомірних дій</a:t>
            </a:r>
            <a:r>
              <a:rPr lang="uk-UA" dirty="0"/>
              <a:t> посадових осіб</a:t>
            </a:r>
          </a:p>
          <a:p>
            <a:r>
              <a:rPr lang="uk-UA" b="1" dirty="0"/>
              <a:t>бездіяльності органу влади</a:t>
            </a:r>
            <a:endParaRPr lang="uk-UA" dirty="0"/>
          </a:p>
          <a:p>
            <a:r>
              <a:rPr lang="uk-UA" b="1" dirty="0"/>
              <a:t>Порядок подання</a:t>
            </a:r>
          </a:p>
          <a:p>
            <a:r>
              <a:rPr lang="uk-UA" dirty="0"/>
              <a:t>Скарга подається:</a:t>
            </a:r>
          </a:p>
          <a:p>
            <a:r>
              <a:rPr lang="uk-UA" b="1" dirty="0"/>
              <a:t>до вищого органу</a:t>
            </a:r>
            <a:r>
              <a:rPr lang="uk-UA" dirty="0"/>
              <a:t> щодо того, який прийняв рішення</a:t>
            </a:r>
          </a:p>
          <a:p>
            <a:r>
              <a:rPr lang="uk-UA" b="1" dirty="0"/>
              <a:t>у письмовій або електронній формі</a:t>
            </a:r>
            <a:endParaRPr lang="uk-UA" dirty="0"/>
          </a:p>
          <a:p>
            <a:r>
              <a:rPr lang="uk-UA" b="1" dirty="0"/>
              <a:t>У скарзі зазначаються:</a:t>
            </a:r>
          </a:p>
          <a:p>
            <a:r>
              <a:rPr lang="uk-UA" dirty="0"/>
              <a:t>дані заявника</a:t>
            </a:r>
          </a:p>
          <a:p>
            <a:r>
              <a:rPr lang="uk-UA" dirty="0"/>
              <a:t>назва органу або посадової особи</a:t>
            </a:r>
          </a:p>
          <a:p>
            <a:r>
              <a:rPr lang="uk-UA" dirty="0"/>
              <a:t>зміст оскаржуваного рішення або дії</a:t>
            </a:r>
          </a:p>
          <a:p>
            <a:r>
              <a:rPr lang="uk-UA" dirty="0"/>
              <a:t>обґрунтування порушення прав</a:t>
            </a:r>
          </a:p>
          <a:p>
            <a:r>
              <a:rPr lang="uk-UA" dirty="0"/>
              <a:t>вимоги заявника.</a:t>
            </a:r>
          </a:p>
        </p:txBody>
      </p:sp>
    </p:spTree>
    <p:extLst>
      <p:ext uri="{BB962C8B-B14F-4D97-AF65-F5344CB8AC3E}">
        <p14:creationId xmlns:p14="http://schemas.microsoft.com/office/powerpoint/2010/main" val="3480141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E081FD-91C4-9870-AD31-B2F6698540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Фон для презентации с человечками - 71 фото">
            <a:extLst>
              <a:ext uri="{FF2B5EF4-FFF2-40B4-BE49-F238E27FC236}">
                <a16:creationId xmlns:a16="http://schemas.microsoft.com/office/drawing/2014/main" id="{FB24F950-52D1-C2D8-8F31-88B7122211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429000"/>
            <a:ext cx="4226030" cy="2641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Содержимое 6">
            <a:extLst>
              <a:ext uri="{FF2B5EF4-FFF2-40B4-BE49-F238E27FC236}">
                <a16:creationId xmlns:a16="http://schemas.microsoft.com/office/drawing/2014/main" id="{D6991BA3-9D0E-FB8A-3E68-C2E7B81C12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23528" y="437505"/>
            <a:ext cx="5668578" cy="5982990"/>
          </a:xfrm>
        </p:spPr>
        <p:txBody>
          <a:bodyPr>
            <a:normAutofit fontScale="92500"/>
          </a:bodyPr>
          <a:lstStyle/>
          <a:p>
            <a:r>
              <a:rPr lang="uk-UA" b="1" dirty="0"/>
              <a:t>3. Предмет адміністративного оскарження</a:t>
            </a:r>
          </a:p>
          <a:p>
            <a:r>
              <a:rPr lang="uk-UA" b="1" dirty="0"/>
              <a:t>Предмет адміністративного оскарження</a:t>
            </a:r>
            <a:r>
              <a:rPr lang="uk-UA" dirty="0"/>
              <a:t> — це рішення, дії або бездіяльність суб’єктів публічної адміністрації.</a:t>
            </a:r>
          </a:p>
          <a:p>
            <a:r>
              <a:rPr lang="uk-UA" b="1" dirty="0"/>
              <a:t>Можуть оскаржуватися:</a:t>
            </a:r>
          </a:p>
          <a:p>
            <a:r>
              <a:rPr lang="uk-UA" b="1" dirty="0"/>
              <a:t>Адміністративні акти</a:t>
            </a:r>
            <a:br>
              <a:rPr lang="uk-UA" dirty="0"/>
            </a:br>
            <a:r>
              <a:rPr lang="uk-UA" dirty="0"/>
              <a:t>(рішення органів влади)</a:t>
            </a:r>
          </a:p>
          <a:p>
            <a:r>
              <a:rPr lang="uk-UA" b="1" dirty="0"/>
              <a:t>Дії посадових осіб</a:t>
            </a:r>
            <a:endParaRPr lang="uk-UA" dirty="0"/>
          </a:p>
          <a:p>
            <a:r>
              <a:rPr lang="uk-UA" b="1" dirty="0"/>
              <a:t>Бездіяльність органу влади</a:t>
            </a:r>
            <a:endParaRPr lang="uk-UA" dirty="0"/>
          </a:p>
          <a:p>
            <a:r>
              <a:rPr lang="uk-UA" b="1" dirty="0"/>
              <a:t>Неправильне застосування законодавства</a:t>
            </a:r>
            <a:endParaRPr lang="uk-UA" dirty="0"/>
          </a:p>
          <a:p>
            <a:r>
              <a:rPr lang="uk-UA" b="1" dirty="0"/>
              <a:t>Не можуть бути предметом:</a:t>
            </a:r>
          </a:p>
          <a:p>
            <a:r>
              <a:rPr lang="uk-UA" dirty="0"/>
              <a:t>акти, що підлягають оскарженню </a:t>
            </a:r>
            <a:r>
              <a:rPr lang="uk-UA" b="1" dirty="0"/>
              <a:t>лише в судовому порядку</a:t>
            </a:r>
            <a:endParaRPr lang="uk-UA" dirty="0"/>
          </a:p>
          <a:p>
            <a:r>
              <a:rPr lang="uk-UA" b="1" dirty="0"/>
              <a:t>політичні рішення</a:t>
            </a:r>
            <a:r>
              <a:rPr lang="uk-UA" dirty="0"/>
              <a:t> органів влади.</a:t>
            </a:r>
          </a:p>
        </p:txBody>
      </p:sp>
    </p:spTree>
    <p:extLst>
      <p:ext uri="{BB962C8B-B14F-4D97-AF65-F5344CB8AC3E}">
        <p14:creationId xmlns:p14="http://schemas.microsoft.com/office/powerpoint/2010/main" val="34741013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9CED14-6BE4-E275-D892-2303521057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Фон для презентации с человечками - 71 фото">
            <a:extLst>
              <a:ext uri="{FF2B5EF4-FFF2-40B4-BE49-F238E27FC236}">
                <a16:creationId xmlns:a16="http://schemas.microsoft.com/office/drawing/2014/main" id="{E6EEE491-DF2F-B7DA-3E97-3583F49F1B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429000"/>
            <a:ext cx="4226030" cy="2641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Содержимое 6">
            <a:extLst>
              <a:ext uri="{FF2B5EF4-FFF2-40B4-BE49-F238E27FC236}">
                <a16:creationId xmlns:a16="http://schemas.microsoft.com/office/drawing/2014/main" id="{AD12CC92-2BCD-E7A1-85FE-6941B8DE24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23528" y="437505"/>
            <a:ext cx="5668578" cy="5982990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/>
              <a:t>4. </a:t>
            </a:r>
            <a:r>
              <a:rPr lang="ru-RU" b="1" dirty="0" err="1"/>
              <a:t>Суб’єкти</a:t>
            </a:r>
            <a:r>
              <a:rPr lang="ru-RU" b="1" dirty="0"/>
              <a:t> </a:t>
            </a:r>
            <a:r>
              <a:rPr lang="ru-RU" b="1" dirty="0" err="1"/>
              <a:t>адміністративного</a:t>
            </a:r>
            <a:r>
              <a:rPr lang="ru-RU" b="1" dirty="0"/>
              <a:t> </a:t>
            </a:r>
            <a:r>
              <a:rPr lang="ru-RU" b="1" dirty="0" err="1"/>
              <a:t>оскарження</a:t>
            </a:r>
            <a:endParaRPr lang="ru-RU" b="1" dirty="0"/>
          </a:p>
          <a:p>
            <a:r>
              <a:rPr lang="ru-RU" b="1" dirty="0"/>
              <a:t>1. </a:t>
            </a:r>
            <a:r>
              <a:rPr lang="ru-RU" b="1" dirty="0" err="1"/>
              <a:t>Скаржник</a:t>
            </a:r>
            <a:endParaRPr lang="ru-RU" b="1" dirty="0"/>
          </a:p>
          <a:p>
            <a:r>
              <a:rPr lang="ru-RU" dirty="0"/>
              <a:t>Особа, права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інтереси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порушені</a:t>
            </a:r>
            <a:r>
              <a:rPr lang="ru-RU" dirty="0"/>
              <a:t>.</a:t>
            </a:r>
          </a:p>
          <a:p>
            <a:r>
              <a:rPr lang="ru-RU" dirty="0"/>
              <a:t>Ним </a:t>
            </a:r>
            <a:r>
              <a:rPr lang="ru-RU" dirty="0" err="1"/>
              <a:t>може</a:t>
            </a:r>
            <a:r>
              <a:rPr lang="ru-RU" dirty="0"/>
              <a:t> бути:</a:t>
            </a:r>
          </a:p>
          <a:p>
            <a:r>
              <a:rPr lang="ru-RU" dirty="0" err="1"/>
              <a:t>фізична</a:t>
            </a:r>
            <a:r>
              <a:rPr lang="ru-RU" dirty="0"/>
              <a:t> особа</a:t>
            </a:r>
          </a:p>
          <a:p>
            <a:r>
              <a:rPr lang="ru-RU" dirty="0" err="1"/>
              <a:t>юридична</a:t>
            </a:r>
            <a:r>
              <a:rPr lang="ru-RU" dirty="0"/>
              <a:t> особа</a:t>
            </a:r>
          </a:p>
          <a:p>
            <a:r>
              <a:rPr lang="ru-RU" dirty="0" err="1"/>
              <a:t>об’єднання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.</a:t>
            </a:r>
          </a:p>
          <a:p>
            <a:r>
              <a:rPr lang="ru-RU" b="1" dirty="0"/>
              <a:t>2. Орган </a:t>
            </a:r>
            <a:r>
              <a:rPr lang="ru-RU" b="1" dirty="0" err="1"/>
              <a:t>або</a:t>
            </a:r>
            <a:r>
              <a:rPr lang="ru-RU" b="1" dirty="0"/>
              <a:t> </a:t>
            </a:r>
            <a:r>
              <a:rPr lang="ru-RU" b="1" dirty="0" err="1"/>
              <a:t>посадова</a:t>
            </a:r>
            <a:r>
              <a:rPr lang="ru-RU" b="1" dirty="0"/>
              <a:t> особа, </a:t>
            </a:r>
            <a:r>
              <a:rPr lang="ru-RU" b="1" dirty="0" err="1"/>
              <a:t>рішення</a:t>
            </a:r>
            <a:r>
              <a:rPr lang="ru-RU" b="1" dirty="0"/>
              <a:t> </a:t>
            </a:r>
            <a:r>
              <a:rPr lang="ru-RU" b="1" dirty="0" err="1"/>
              <a:t>яких</a:t>
            </a:r>
            <a:r>
              <a:rPr lang="ru-RU" b="1" dirty="0"/>
              <a:t> </a:t>
            </a:r>
            <a:r>
              <a:rPr lang="ru-RU" b="1" dirty="0" err="1"/>
              <a:t>оскаржується</a:t>
            </a:r>
            <a:endParaRPr lang="ru-RU" b="1" dirty="0"/>
          </a:p>
          <a:p>
            <a:r>
              <a:rPr lang="ru-RU" b="1" dirty="0"/>
              <a:t>3. Орган, </a:t>
            </a:r>
            <a:r>
              <a:rPr lang="ru-RU" b="1" dirty="0" err="1"/>
              <a:t>який</a:t>
            </a:r>
            <a:r>
              <a:rPr lang="ru-RU" b="1" dirty="0"/>
              <a:t> </a:t>
            </a:r>
            <a:r>
              <a:rPr lang="ru-RU" b="1" dirty="0" err="1"/>
              <a:t>розглядає</a:t>
            </a:r>
            <a:r>
              <a:rPr lang="ru-RU" b="1" dirty="0"/>
              <a:t> </a:t>
            </a:r>
            <a:r>
              <a:rPr lang="ru-RU" b="1" dirty="0" err="1"/>
              <a:t>скаргу</a:t>
            </a:r>
            <a:endParaRPr lang="ru-RU" b="1" dirty="0"/>
          </a:p>
          <a:p>
            <a:r>
              <a:rPr lang="ru-RU" dirty="0" err="1"/>
              <a:t>Зазвичай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:</a:t>
            </a:r>
          </a:p>
          <a:p>
            <a:r>
              <a:rPr lang="ru-RU" b="1" dirty="0" err="1"/>
              <a:t>вищий</a:t>
            </a:r>
            <a:r>
              <a:rPr lang="ru-RU" b="1" dirty="0"/>
              <a:t> орган </a:t>
            </a:r>
            <a:r>
              <a:rPr lang="ru-RU" b="1" dirty="0" err="1"/>
              <a:t>влади</a:t>
            </a:r>
            <a:endParaRPr lang="ru-RU" dirty="0"/>
          </a:p>
          <a:p>
            <a:r>
              <a:rPr lang="ru-RU" b="1" dirty="0" err="1"/>
              <a:t>вища</a:t>
            </a:r>
            <a:r>
              <a:rPr lang="ru-RU" b="1" dirty="0"/>
              <a:t> </a:t>
            </a:r>
            <a:r>
              <a:rPr lang="ru-RU" b="1" dirty="0" err="1"/>
              <a:t>посадова</a:t>
            </a:r>
            <a:r>
              <a:rPr lang="ru-RU" b="1" dirty="0"/>
              <a:t> особа</a:t>
            </a:r>
            <a:endParaRPr lang="ru-RU" dirty="0"/>
          </a:p>
          <a:p>
            <a:r>
              <a:rPr lang="ru-RU" b="1" dirty="0"/>
              <a:t>4. </a:t>
            </a:r>
            <a:r>
              <a:rPr lang="ru-RU" b="1" dirty="0" err="1"/>
              <a:t>Інші</a:t>
            </a:r>
            <a:r>
              <a:rPr lang="ru-RU" b="1" dirty="0"/>
              <a:t> </a:t>
            </a:r>
            <a:r>
              <a:rPr lang="ru-RU" b="1" dirty="0" err="1"/>
              <a:t>учасники</a:t>
            </a:r>
            <a:endParaRPr lang="ru-RU" b="1" dirty="0"/>
          </a:p>
          <a:p>
            <a:r>
              <a:rPr lang="ru-RU" dirty="0" err="1"/>
              <a:t>представники</a:t>
            </a:r>
            <a:endParaRPr lang="ru-RU" dirty="0"/>
          </a:p>
          <a:p>
            <a:r>
              <a:rPr lang="ru-RU" dirty="0" err="1"/>
              <a:t>свідки</a:t>
            </a:r>
            <a:endParaRPr lang="ru-RU" dirty="0"/>
          </a:p>
          <a:p>
            <a:r>
              <a:rPr lang="ru-RU" dirty="0" err="1"/>
              <a:t>експерти</a:t>
            </a:r>
            <a:r>
              <a:rPr lang="ru-RU" dirty="0"/>
              <a:t> (за потреби).</a:t>
            </a:r>
          </a:p>
        </p:txBody>
      </p:sp>
    </p:spTree>
    <p:extLst>
      <p:ext uri="{BB962C8B-B14F-4D97-AF65-F5344CB8AC3E}">
        <p14:creationId xmlns:p14="http://schemas.microsoft.com/office/powerpoint/2010/main" val="33826707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EC0567-EBE1-7584-8F44-43B6B38E25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Фон для презентации с человечками - 71 фото">
            <a:extLst>
              <a:ext uri="{FF2B5EF4-FFF2-40B4-BE49-F238E27FC236}">
                <a16:creationId xmlns:a16="http://schemas.microsoft.com/office/drawing/2014/main" id="{D3461664-A0D8-80B3-F366-352154460D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429000"/>
            <a:ext cx="4226030" cy="2641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Содержимое 6">
            <a:extLst>
              <a:ext uri="{FF2B5EF4-FFF2-40B4-BE49-F238E27FC236}">
                <a16:creationId xmlns:a16="http://schemas.microsoft.com/office/drawing/2014/main" id="{DA2109C8-EB27-458D-399F-FA2E280FE5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23528" y="437505"/>
            <a:ext cx="5668578" cy="5982990"/>
          </a:xfrm>
        </p:spPr>
        <p:txBody>
          <a:bodyPr>
            <a:normAutofit fontScale="85000" lnSpcReduction="20000"/>
          </a:bodyPr>
          <a:lstStyle/>
          <a:p>
            <a:r>
              <a:rPr lang="uk-UA" b="1" dirty="0"/>
              <a:t>5. Процедура розгляду та вирішення справи за скаргою</a:t>
            </a:r>
          </a:p>
          <a:p>
            <a:r>
              <a:rPr lang="uk-UA" dirty="0"/>
              <a:t>Основні етапи:</a:t>
            </a:r>
          </a:p>
          <a:p>
            <a:r>
              <a:rPr lang="uk-UA" b="1" dirty="0"/>
              <a:t>1. Подання скарги</a:t>
            </a:r>
          </a:p>
          <a:p>
            <a:r>
              <a:rPr lang="uk-UA" dirty="0"/>
              <a:t>Особа подає скаргу до компетентного органу.</a:t>
            </a:r>
          </a:p>
          <a:p>
            <a:r>
              <a:rPr lang="uk-UA" b="1" dirty="0"/>
              <a:t>2. Реєстрація скарги</a:t>
            </a:r>
          </a:p>
          <a:p>
            <a:r>
              <a:rPr lang="uk-UA" dirty="0"/>
              <a:t>Орган влади приймає та реєструє скаргу.</a:t>
            </a:r>
          </a:p>
          <a:p>
            <a:r>
              <a:rPr lang="uk-UA" b="1" dirty="0"/>
              <a:t>3. Перевірка скарги</a:t>
            </a:r>
          </a:p>
          <a:p>
            <a:r>
              <a:rPr lang="uk-UA" dirty="0"/>
              <a:t>Вивчаються:</a:t>
            </a:r>
          </a:p>
          <a:p>
            <a:r>
              <a:rPr lang="uk-UA" dirty="0"/>
              <a:t>документи</a:t>
            </a:r>
          </a:p>
          <a:p>
            <a:r>
              <a:rPr lang="uk-UA" dirty="0"/>
              <a:t>обставини справи</a:t>
            </a:r>
          </a:p>
          <a:p>
            <a:r>
              <a:rPr lang="uk-UA" dirty="0"/>
              <a:t>пояснення посадових осіб.</a:t>
            </a:r>
          </a:p>
          <a:p>
            <a:r>
              <a:rPr lang="uk-UA" b="1" dirty="0"/>
              <a:t>4. Розгляд скарги</a:t>
            </a:r>
          </a:p>
          <a:p>
            <a:r>
              <a:rPr lang="uk-UA" dirty="0"/>
              <a:t>Може проводитись:</a:t>
            </a:r>
          </a:p>
          <a:p>
            <a:r>
              <a:rPr lang="uk-UA" dirty="0"/>
              <a:t>письмово</a:t>
            </a:r>
          </a:p>
          <a:p>
            <a:r>
              <a:rPr lang="uk-UA" dirty="0"/>
              <a:t>із заслуховуванням сторін.</a:t>
            </a:r>
          </a:p>
          <a:p>
            <a:r>
              <a:rPr lang="uk-UA" b="1" dirty="0"/>
              <a:t>5. Прийняття рішення</a:t>
            </a:r>
          </a:p>
          <a:p>
            <a:r>
              <a:rPr lang="uk-UA" dirty="0"/>
              <a:t>Орган приймає </a:t>
            </a:r>
            <a:r>
              <a:rPr lang="uk-UA" b="1" dirty="0"/>
              <a:t>обґрунтоване рішення за результатами перевірки</a:t>
            </a:r>
            <a:r>
              <a:rPr lang="uk-UA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95813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D9117-546F-C270-0D73-13122266AF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Фон для презентации с человечками - 71 фото">
            <a:extLst>
              <a:ext uri="{FF2B5EF4-FFF2-40B4-BE49-F238E27FC236}">
                <a16:creationId xmlns:a16="http://schemas.microsoft.com/office/drawing/2014/main" id="{A0E6B81C-4397-0020-13BC-69A2A00EB6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429000"/>
            <a:ext cx="4226030" cy="2641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Содержимое 6">
            <a:extLst>
              <a:ext uri="{FF2B5EF4-FFF2-40B4-BE49-F238E27FC236}">
                <a16:creationId xmlns:a16="http://schemas.microsoft.com/office/drawing/2014/main" id="{B02CC33A-8B7C-2CDF-12EF-E93020EE8B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23528" y="437505"/>
            <a:ext cx="5668578" cy="5982990"/>
          </a:xfrm>
        </p:spPr>
        <p:txBody>
          <a:bodyPr>
            <a:normAutofit fontScale="92500"/>
          </a:bodyPr>
          <a:lstStyle/>
          <a:p>
            <a:r>
              <a:rPr lang="uk-UA" b="1" dirty="0"/>
              <a:t>6. Можливі наслідки розгляду скарги</a:t>
            </a:r>
          </a:p>
          <a:p>
            <a:r>
              <a:rPr lang="uk-UA" dirty="0"/>
              <a:t>За результатами розгляду скарги орган влади може:</a:t>
            </a:r>
          </a:p>
          <a:p>
            <a:r>
              <a:rPr lang="uk-UA" b="1" dirty="0"/>
              <a:t>1. Повністю задовольнити скаргу</a:t>
            </a:r>
          </a:p>
          <a:p>
            <a:r>
              <a:rPr lang="uk-UA" dirty="0"/>
              <a:t>скасувати незаконне рішення</a:t>
            </a:r>
          </a:p>
          <a:p>
            <a:r>
              <a:rPr lang="uk-UA" dirty="0"/>
              <a:t>відновити порушені права.</a:t>
            </a:r>
          </a:p>
          <a:p>
            <a:r>
              <a:rPr lang="uk-UA" b="1" dirty="0"/>
              <a:t>2. Частково задовольнити скаргу</a:t>
            </a:r>
          </a:p>
          <a:p>
            <a:r>
              <a:rPr lang="uk-UA" dirty="0"/>
              <a:t>змінити рішення.</a:t>
            </a:r>
          </a:p>
          <a:p>
            <a:r>
              <a:rPr lang="uk-UA" b="1" dirty="0"/>
              <a:t>3. Відмовити у задоволенні скарги</a:t>
            </a:r>
          </a:p>
          <a:p>
            <a:r>
              <a:rPr lang="uk-UA" dirty="0"/>
              <a:t>Якщо рішення є законним.</a:t>
            </a:r>
          </a:p>
          <a:p>
            <a:r>
              <a:rPr lang="uk-UA" b="1" dirty="0"/>
              <a:t>4. Скасувати рішення та прийняти нове</a:t>
            </a:r>
          </a:p>
          <a:p>
            <a:r>
              <a:rPr lang="uk-UA" b="1" dirty="0"/>
              <a:t>5. Зобов’язати орган або посадову особу</a:t>
            </a:r>
          </a:p>
          <a:p>
            <a:r>
              <a:rPr lang="uk-UA" dirty="0"/>
              <a:t>усунути порушення</a:t>
            </a:r>
          </a:p>
          <a:p>
            <a:r>
              <a:rPr lang="uk-UA" dirty="0"/>
              <a:t>виконати певні дії.</a:t>
            </a:r>
          </a:p>
        </p:txBody>
      </p:sp>
    </p:spTree>
    <p:extLst>
      <p:ext uri="{BB962C8B-B14F-4D97-AF65-F5344CB8AC3E}">
        <p14:creationId xmlns:p14="http://schemas.microsoft.com/office/powerpoint/2010/main" val="51361237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419</Words>
  <Application>Microsoft Office PowerPoint</Application>
  <PresentationFormat>Екран (4:3)</PresentationFormat>
  <Paragraphs>85</Paragraphs>
  <Slides>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0" baseType="lpstr">
      <vt:lpstr>Arial</vt:lpstr>
      <vt:lpstr>Calibri</vt:lpstr>
      <vt:lpstr>Тема Office</vt:lpstr>
      <vt:lpstr>Тема 2. Адміністративне оскарження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Діяльність публічної адміністрації</dc:title>
  <dc:creator>user</dc:creator>
  <cp:lastModifiedBy>PC</cp:lastModifiedBy>
  <cp:revision>57</cp:revision>
  <dcterms:created xsi:type="dcterms:W3CDTF">2018-09-20T12:45:03Z</dcterms:created>
  <dcterms:modified xsi:type="dcterms:W3CDTF">2026-03-05T07:39:17Z</dcterms:modified>
</cp:coreProperties>
</file>