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ebp" ContentType="image/jpe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33" r:id="rId1"/>
    <p:sldMasterId id="2147483745" r:id="rId2"/>
    <p:sldMasterId id="2147483757" r:id="rId3"/>
    <p:sldMasterId id="2147483769" r:id="rId4"/>
  </p:sldMasterIdLst>
  <p:notesMasterIdLst>
    <p:notesMasterId r:id="rId67"/>
  </p:notesMasterIdLst>
  <p:sldIdLst>
    <p:sldId id="341" r:id="rId5"/>
    <p:sldId id="379" r:id="rId6"/>
    <p:sldId id="380" r:id="rId7"/>
    <p:sldId id="308" r:id="rId8"/>
    <p:sldId id="362" r:id="rId9"/>
    <p:sldId id="365" r:id="rId10"/>
    <p:sldId id="366" r:id="rId11"/>
    <p:sldId id="367" r:id="rId12"/>
    <p:sldId id="368" r:id="rId13"/>
    <p:sldId id="369" r:id="rId14"/>
    <p:sldId id="378" r:id="rId15"/>
    <p:sldId id="363" r:id="rId16"/>
    <p:sldId id="353" r:id="rId17"/>
    <p:sldId id="356" r:id="rId18"/>
    <p:sldId id="375" r:id="rId19"/>
    <p:sldId id="360" r:id="rId20"/>
    <p:sldId id="381" r:id="rId21"/>
    <p:sldId id="361" r:id="rId22"/>
    <p:sldId id="386" r:id="rId23"/>
    <p:sldId id="311" r:id="rId24"/>
    <p:sldId id="355" r:id="rId25"/>
    <p:sldId id="345" r:id="rId26"/>
    <p:sldId id="312" r:id="rId27"/>
    <p:sldId id="354" r:id="rId28"/>
    <p:sldId id="377" r:id="rId29"/>
    <p:sldId id="313" r:id="rId30"/>
    <p:sldId id="314" r:id="rId31"/>
    <p:sldId id="315" r:id="rId32"/>
    <p:sldId id="318" r:id="rId33"/>
    <p:sldId id="320" r:id="rId34"/>
    <p:sldId id="321" r:id="rId35"/>
    <p:sldId id="322" r:id="rId36"/>
    <p:sldId id="323" r:id="rId37"/>
    <p:sldId id="324" r:id="rId38"/>
    <p:sldId id="357" r:id="rId39"/>
    <p:sldId id="326" r:id="rId40"/>
    <p:sldId id="346" r:id="rId41"/>
    <p:sldId id="327" r:id="rId42"/>
    <p:sldId id="347" r:id="rId43"/>
    <p:sldId id="348" r:id="rId44"/>
    <p:sldId id="358" r:id="rId45"/>
    <p:sldId id="330" r:id="rId46"/>
    <p:sldId id="349" r:id="rId47"/>
    <p:sldId id="331" r:id="rId48"/>
    <p:sldId id="351" r:id="rId49"/>
    <p:sldId id="332" r:id="rId50"/>
    <p:sldId id="333" r:id="rId51"/>
    <p:sldId id="334" r:id="rId52"/>
    <p:sldId id="335" r:id="rId53"/>
    <p:sldId id="352" r:id="rId54"/>
    <p:sldId id="309" r:id="rId55"/>
    <p:sldId id="295" r:id="rId56"/>
    <p:sldId id="297" r:id="rId57"/>
    <p:sldId id="298" r:id="rId58"/>
    <p:sldId id="300" r:id="rId59"/>
    <p:sldId id="301" r:id="rId60"/>
    <p:sldId id="382" r:id="rId61"/>
    <p:sldId id="383" r:id="rId62"/>
    <p:sldId id="384" r:id="rId63"/>
    <p:sldId id="387" r:id="rId64"/>
    <p:sldId id="385" r:id="rId65"/>
    <p:sldId id="338" r:id="rId66"/>
  </p:sldIdLst>
  <p:sldSz cx="9144000" cy="6858000" type="screen4x3"/>
  <p:notesSz cx="7559675" cy="10691813"/>
  <p:defaultTextStyle>
    <a:defPPr>
      <a:defRPr lang="en-GB"/>
    </a:defPPr>
    <a:lvl1pPr algn="l" defTabSz="44926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742950" indent="-285750" algn="l" defTabSz="44926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defTabSz="44926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defTabSz="44926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defTabSz="449263"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74" autoAdjust="0"/>
    <p:restoredTop sz="69838" autoAdjust="0"/>
  </p:normalViewPr>
  <p:slideViewPr>
    <p:cSldViewPr>
      <p:cViewPr varScale="1">
        <p:scale>
          <a:sx n="38" d="100"/>
          <a:sy n="38" d="100"/>
        </p:scale>
        <p:origin x="1272" y="53"/>
      </p:cViewPr>
      <p:guideLst>
        <p:guide orient="horz" pos="2160"/>
        <p:guide pos="2880"/>
      </p:guideLst>
    </p:cSldViewPr>
  </p:slideViewPr>
  <p:outlineViewPr>
    <p:cViewPr varScale="1">
      <p:scale>
        <a:sx n="170" d="200"/>
        <a:sy n="170" d="200"/>
      </p:scale>
      <p:origin x="0" y="-3153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8" d="100"/>
          <a:sy n="48" d="100"/>
        </p:scale>
        <p:origin x="-291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697DF7-A8E5-4794-A26A-EF20D3F7957A}" type="doc">
      <dgm:prSet loTypeId="urn:microsoft.com/office/officeart/2005/8/layout/venn1" loCatId="relationship" qsTypeId="urn:microsoft.com/office/officeart/2005/8/quickstyle/simple1" qsCatId="simple" csTypeId="urn:microsoft.com/office/officeart/2005/8/colors/accent1_2" csCatId="accent1"/>
      <dgm:spPr/>
    </dgm:pt>
    <dgm:pt modelId="{2306A86F-51AA-4468-B98B-1B1DE38D2B2D}">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uk-UA" b="1" i="0" u="none" strike="noStrike" cap="none" normalizeH="0" baseline="0" dirty="0">
              <a:ln>
                <a:noFill/>
              </a:ln>
              <a:solidFill>
                <a:srgbClr val="FFFF00"/>
              </a:solidFill>
              <a:effectLst/>
              <a:latin typeface="Arial" panose="020B0604020202020204" pitchFamily="34" charset="0"/>
              <a:cs typeface="Arial" panose="020B0604020202020204" pitchFamily="34" charset="0"/>
            </a:rPr>
            <a:t>Транспортна</a:t>
          </a:r>
          <a:endParaRPr kumimoji="0" lang="ru-RU" altLang="uk-UA"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dgm:t>
    </dgm:pt>
    <dgm:pt modelId="{8E837464-8728-4E2E-86FD-A2692C51DCD5}" type="parTrans" cxnId="{3CA4EA22-BC19-45B3-95CC-D28782CDD8DE}">
      <dgm:prSet/>
      <dgm:spPr/>
      <dgm:t>
        <a:bodyPr/>
        <a:lstStyle/>
        <a:p>
          <a:endParaRPr lang="ru-RU"/>
        </a:p>
      </dgm:t>
    </dgm:pt>
    <dgm:pt modelId="{EFB5F84F-9104-40A9-906D-539E5CDAF528}" type="sibTrans" cxnId="{3CA4EA22-BC19-45B3-95CC-D28782CDD8DE}">
      <dgm:prSet/>
      <dgm:spPr/>
      <dgm:t>
        <a:bodyPr/>
        <a:lstStyle/>
        <a:p>
          <a:endParaRPr lang="ru-RU"/>
        </a:p>
      </dgm:t>
    </dgm:pt>
    <dgm:pt modelId="{C3107072-69E8-4853-AF56-677EC4049685}">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uk-UA" b="1" i="0" u="none" strike="noStrike" cap="none" normalizeH="0" baseline="0">
              <a:ln>
                <a:noFill/>
              </a:ln>
              <a:solidFill>
                <a:srgbClr val="FFFF00"/>
              </a:solidFill>
              <a:effectLst/>
              <a:latin typeface="Arial" panose="020B0604020202020204" pitchFamily="34" charset="0"/>
              <a:cs typeface="Arial" panose="020B0604020202020204" pitchFamily="34" charset="0"/>
            </a:rPr>
            <a:t>Архітектурна</a:t>
          </a:r>
          <a:endParaRPr kumimoji="0" lang="ru-RU" altLang="uk-UA" b="1" i="0" u="none" strike="noStrike" cap="none" normalizeH="0" baseline="0">
            <a:ln>
              <a:noFill/>
            </a:ln>
            <a:solidFill>
              <a:srgbClr val="FFFF00"/>
            </a:solidFill>
            <a:effectLst/>
            <a:latin typeface="Arial" panose="020B0604020202020204" pitchFamily="34" charset="0"/>
            <a:cs typeface="Arial" panose="020B0604020202020204" pitchFamily="34" charset="0"/>
          </a:endParaRPr>
        </a:p>
      </dgm:t>
    </dgm:pt>
    <dgm:pt modelId="{7D1B3D60-6E88-4017-AC07-003F52EEE200}" type="parTrans" cxnId="{5DAABF3C-5B39-432D-A0B1-B11EE40911E2}">
      <dgm:prSet/>
      <dgm:spPr/>
      <dgm:t>
        <a:bodyPr/>
        <a:lstStyle/>
        <a:p>
          <a:endParaRPr lang="ru-RU"/>
        </a:p>
      </dgm:t>
    </dgm:pt>
    <dgm:pt modelId="{B4822CDE-DD03-4E63-9AE1-7622ED5C9FD4}" type="sibTrans" cxnId="{5DAABF3C-5B39-432D-A0B1-B11EE40911E2}">
      <dgm:prSet/>
      <dgm:spPr/>
      <dgm:t>
        <a:bodyPr/>
        <a:lstStyle/>
        <a:p>
          <a:endParaRPr lang="ru-RU"/>
        </a:p>
      </dgm:t>
    </dgm:pt>
    <dgm:pt modelId="{6F47F693-6CDD-49BA-A384-92DC3866FC8F}">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uk-UA" b="1" i="0" u="none" strike="noStrike" cap="none" normalizeH="0" baseline="0" dirty="0">
              <a:ln>
                <a:noFill/>
              </a:ln>
              <a:solidFill>
                <a:srgbClr val="FFFF00"/>
              </a:solidFill>
              <a:effectLst/>
              <a:latin typeface="Arial" panose="020B0604020202020204" pitchFamily="34" charset="0"/>
              <a:cs typeface="Arial" panose="020B0604020202020204" pitchFamily="34" charset="0"/>
            </a:rPr>
            <a:t>Інформаційна</a:t>
          </a:r>
          <a:endParaRPr kumimoji="0" lang="ru-RU" altLang="uk-UA"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dgm:t>
    </dgm:pt>
    <dgm:pt modelId="{92AC5E46-9BBB-4642-8091-85D18B8833F3}" type="parTrans" cxnId="{7A4E7BD3-FA84-4302-85B5-FE8CBC4B5215}">
      <dgm:prSet/>
      <dgm:spPr/>
      <dgm:t>
        <a:bodyPr/>
        <a:lstStyle/>
        <a:p>
          <a:endParaRPr lang="ru-RU"/>
        </a:p>
      </dgm:t>
    </dgm:pt>
    <dgm:pt modelId="{A09A86D5-3DA4-40A9-BCE6-3A7A2F8C0582}" type="sibTrans" cxnId="{7A4E7BD3-FA84-4302-85B5-FE8CBC4B5215}">
      <dgm:prSet/>
      <dgm:spPr/>
      <dgm:t>
        <a:bodyPr/>
        <a:lstStyle/>
        <a:p>
          <a:endParaRPr lang="ru-RU"/>
        </a:p>
      </dgm:t>
    </dgm:pt>
    <dgm:pt modelId="{35F51834-76AB-4918-B03A-9B19EF59C49E}" type="pres">
      <dgm:prSet presAssocID="{38697DF7-A8E5-4794-A26A-EF20D3F7957A}" presName="compositeShape" presStyleCnt="0">
        <dgm:presLayoutVars>
          <dgm:chMax val="7"/>
          <dgm:dir/>
          <dgm:resizeHandles val="exact"/>
        </dgm:presLayoutVars>
      </dgm:prSet>
      <dgm:spPr/>
    </dgm:pt>
    <dgm:pt modelId="{15F80559-1D62-42E7-801B-ACB87738F4BE}" type="pres">
      <dgm:prSet presAssocID="{2306A86F-51AA-4468-B98B-1B1DE38D2B2D}" presName="circ1" presStyleLbl="vennNode1" presStyleIdx="0" presStyleCnt="3" custLinFactNeighborX="4607" custLinFactNeighborY="1489"/>
      <dgm:spPr/>
    </dgm:pt>
    <dgm:pt modelId="{6DB8D74F-7A54-418B-B879-22315AAA9573}" type="pres">
      <dgm:prSet presAssocID="{2306A86F-51AA-4468-B98B-1B1DE38D2B2D}" presName="circ1Tx" presStyleLbl="revTx" presStyleIdx="0" presStyleCnt="0">
        <dgm:presLayoutVars>
          <dgm:chMax val="0"/>
          <dgm:chPref val="0"/>
          <dgm:bulletEnabled val="1"/>
        </dgm:presLayoutVars>
      </dgm:prSet>
      <dgm:spPr/>
    </dgm:pt>
    <dgm:pt modelId="{A30EBA6C-4B8B-484E-9A5F-B282FC428BCB}" type="pres">
      <dgm:prSet presAssocID="{C3107072-69E8-4853-AF56-677EC4049685}" presName="circ2" presStyleLbl="vennNode1" presStyleIdx="1" presStyleCnt="3"/>
      <dgm:spPr/>
    </dgm:pt>
    <dgm:pt modelId="{E2271CD1-E831-4115-BF80-424B6F0C6BCF}" type="pres">
      <dgm:prSet presAssocID="{C3107072-69E8-4853-AF56-677EC4049685}" presName="circ2Tx" presStyleLbl="revTx" presStyleIdx="0" presStyleCnt="0">
        <dgm:presLayoutVars>
          <dgm:chMax val="0"/>
          <dgm:chPref val="0"/>
          <dgm:bulletEnabled val="1"/>
        </dgm:presLayoutVars>
      </dgm:prSet>
      <dgm:spPr/>
    </dgm:pt>
    <dgm:pt modelId="{AF5766F5-52CC-48E6-B72A-F894C769C550}" type="pres">
      <dgm:prSet presAssocID="{6F47F693-6CDD-49BA-A384-92DC3866FC8F}" presName="circ3" presStyleLbl="vennNode1" presStyleIdx="2" presStyleCnt="3"/>
      <dgm:spPr/>
    </dgm:pt>
    <dgm:pt modelId="{803F7455-443F-4B03-A906-B3F552EF2188}" type="pres">
      <dgm:prSet presAssocID="{6F47F693-6CDD-49BA-A384-92DC3866FC8F}" presName="circ3Tx" presStyleLbl="revTx" presStyleIdx="0" presStyleCnt="0">
        <dgm:presLayoutVars>
          <dgm:chMax val="0"/>
          <dgm:chPref val="0"/>
          <dgm:bulletEnabled val="1"/>
        </dgm:presLayoutVars>
      </dgm:prSet>
      <dgm:spPr/>
    </dgm:pt>
  </dgm:ptLst>
  <dgm:cxnLst>
    <dgm:cxn modelId="{3CA4EA22-BC19-45B3-95CC-D28782CDD8DE}" srcId="{38697DF7-A8E5-4794-A26A-EF20D3F7957A}" destId="{2306A86F-51AA-4468-B98B-1B1DE38D2B2D}" srcOrd="0" destOrd="0" parTransId="{8E837464-8728-4E2E-86FD-A2692C51DCD5}" sibTransId="{EFB5F84F-9104-40A9-906D-539E5CDAF528}"/>
    <dgm:cxn modelId="{61C73434-8D29-47A3-B79B-37E82FE81E41}" type="presOf" srcId="{2306A86F-51AA-4468-B98B-1B1DE38D2B2D}" destId="{15F80559-1D62-42E7-801B-ACB87738F4BE}" srcOrd="0" destOrd="0" presId="urn:microsoft.com/office/officeart/2005/8/layout/venn1"/>
    <dgm:cxn modelId="{5DAABF3C-5B39-432D-A0B1-B11EE40911E2}" srcId="{38697DF7-A8E5-4794-A26A-EF20D3F7957A}" destId="{C3107072-69E8-4853-AF56-677EC4049685}" srcOrd="1" destOrd="0" parTransId="{7D1B3D60-6E88-4017-AC07-003F52EEE200}" sibTransId="{B4822CDE-DD03-4E63-9AE1-7622ED5C9FD4}"/>
    <dgm:cxn modelId="{9ECD0D47-D02B-4110-8610-46EE80F7B43D}" type="presOf" srcId="{2306A86F-51AA-4468-B98B-1B1DE38D2B2D}" destId="{6DB8D74F-7A54-418B-B879-22315AAA9573}" srcOrd="1" destOrd="0" presId="urn:microsoft.com/office/officeart/2005/8/layout/venn1"/>
    <dgm:cxn modelId="{EF0FF890-D49F-4C36-9560-634B8038CF12}" type="presOf" srcId="{6F47F693-6CDD-49BA-A384-92DC3866FC8F}" destId="{803F7455-443F-4B03-A906-B3F552EF2188}" srcOrd="1" destOrd="0" presId="urn:microsoft.com/office/officeart/2005/8/layout/venn1"/>
    <dgm:cxn modelId="{9F05B99E-AC5D-47C8-86D5-839D40B9F893}" type="presOf" srcId="{38697DF7-A8E5-4794-A26A-EF20D3F7957A}" destId="{35F51834-76AB-4918-B03A-9B19EF59C49E}" srcOrd="0" destOrd="0" presId="urn:microsoft.com/office/officeart/2005/8/layout/venn1"/>
    <dgm:cxn modelId="{E6F73DA3-C9F8-420E-AD7B-F84FC2E2B7F4}" type="presOf" srcId="{C3107072-69E8-4853-AF56-677EC4049685}" destId="{A30EBA6C-4B8B-484E-9A5F-B282FC428BCB}" srcOrd="0" destOrd="0" presId="urn:microsoft.com/office/officeart/2005/8/layout/venn1"/>
    <dgm:cxn modelId="{7BA67DBD-D400-4E42-BE01-5B27B5E776D0}" type="presOf" srcId="{C3107072-69E8-4853-AF56-677EC4049685}" destId="{E2271CD1-E831-4115-BF80-424B6F0C6BCF}" srcOrd="1" destOrd="0" presId="urn:microsoft.com/office/officeart/2005/8/layout/venn1"/>
    <dgm:cxn modelId="{7A4E7BD3-FA84-4302-85B5-FE8CBC4B5215}" srcId="{38697DF7-A8E5-4794-A26A-EF20D3F7957A}" destId="{6F47F693-6CDD-49BA-A384-92DC3866FC8F}" srcOrd="2" destOrd="0" parTransId="{92AC5E46-9BBB-4642-8091-85D18B8833F3}" sibTransId="{A09A86D5-3DA4-40A9-BCE6-3A7A2F8C0582}"/>
    <dgm:cxn modelId="{E0214DE5-5C83-4A56-9DAE-05B996D0D8FA}" type="presOf" srcId="{6F47F693-6CDD-49BA-A384-92DC3866FC8F}" destId="{AF5766F5-52CC-48E6-B72A-F894C769C550}" srcOrd="0" destOrd="0" presId="urn:microsoft.com/office/officeart/2005/8/layout/venn1"/>
    <dgm:cxn modelId="{C5FAD636-5590-4ED1-829D-3F2368C018C4}" type="presParOf" srcId="{35F51834-76AB-4918-B03A-9B19EF59C49E}" destId="{15F80559-1D62-42E7-801B-ACB87738F4BE}" srcOrd="0" destOrd="0" presId="urn:microsoft.com/office/officeart/2005/8/layout/venn1"/>
    <dgm:cxn modelId="{A65D711B-3C8A-4CFF-AA4D-09F3FD90DE5F}" type="presParOf" srcId="{35F51834-76AB-4918-B03A-9B19EF59C49E}" destId="{6DB8D74F-7A54-418B-B879-22315AAA9573}" srcOrd="1" destOrd="0" presId="urn:microsoft.com/office/officeart/2005/8/layout/venn1"/>
    <dgm:cxn modelId="{894E59FE-99D2-44CF-BE7A-50C328DADFC4}" type="presParOf" srcId="{35F51834-76AB-4918-B03A-9B19EF59C49E}" destId="{A30EBA6C-4B8B-484E-9A5F-B282FC428BCB}" srcOrd="2" destOrd="0" presId="urn:microsoft.com/office/officeart/2005/8/layout/venn1"/>
    <dgm:cxn modelId="{4F06342E-318D-4394-9975-65D4A752756E}" type="presParOf" srcId="{35F51834-76AB-4918-B03A-9B19EF59C49E}" destId="{E2271CD1-E831-4115-BF80-424B6F0C6BCF}" srcOrd="3" destOrd="0" presId="urn:microsoft.com/office/officeart/2005/8/layout/venn1"/>
    <dgm:cxn modelId="{3B380702-0F5B-4C61-A4E4-9DFD6819E665}" type="presParOf" srcId="{35F51834-76AB-4918-B03A-9B19EF59C49E}" destId="{AF5766F5-52CC-48E6-B72A-F894C769C550}" srcOrd="4" destOrd="0" presId="urn:microsoft.com/office/officeart/2005/8/layout/venn1"/>
    <dgm:cxn modelId="{B64932AD-FC01-493D-80F0-FBECA81F5D37}" type="presParOf" srcId="{35F51834-76AB-4918-B03A-9B19EF59C49E}" destId="{803F7455-443F-4B03-A906-B3F552EF218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80559-1D62-42E7-801B-ACB87738F4BE}">
      <dsp:nvSpPr>
        <dsp:cNvPr id="0" name=""/>
        <dsp:cNvSpPr/>
      </dsp:nvSpPr>
      <dsp:spPr>
        <a:xfrm>
          <a:off x="2303538" y="104937"/>
          <a:ext cx="2937510" cy="293751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uk-UA" sz="2000" b="1" i="0" u="none" strike="noStrike" kern="1200" cap="none" normalizeH="0" baseline="0" dirty="0">
              <a:ln>
                <a:noFill/>
              </a:ln>
              <a:solidFill>
                <a:srgbClr val="FFFF00"/>
              </a:solidFill>
              <a:effectLst/>
              <a:latin typeface="Arial" panose="020B0604020202020204" pitchFamily="34" charset="0"/>
              <a:cs typeface="Arial" panose="020B0604020202020204" pitchFamily="34" charset="0"/>
            </a:rPr>
            <a:t>Транспортна</a:t>
          </a:r>
          <a:endParaRPr kumimoji="0" lang="ru-RU" altLang="uk-UA" sz="2000" b="1" i="0" u="none" strike="noStrike" kern="1200" cap="none" normalizeH="0" baseline="0" dirty="0">
            <a:ln>
              <a:noFill/>
            </a:ln>
            <a:solidFill>
              <a:srgbClr val="FFFF00"/>
            </a:solidFill>
            <a:effectLst/>
            <a:latin typeface="Arial" panose="020B0604020202020204" pitchFamily="34" charset="0"/>
            <a:cs typeface="Arial" panose="020B0604020202020204" pitchFamily="34" charset="0"/>
          </a:endParaRPr>
        </a:p>
      </dsp:txBody>
      <dsp:txXfrm>
        <a:off x="2695206" y="619001"/>
        <a:ext cx="2154174" cy="1321879"/>
      </dsp:txXfrm>
    </dsp:sp>
    <dsp:sp modelId="{A30EBA6C-4B8B-484E-9A5F-B282FC428BCB}">
      <dsp:nvSpPr>
        <dsp:cNvPr id="0" name=""/>
        <dsp:cNvSpPr/>
      </dsp:nvSpPr>
      <dsp:spPr>
        <a:xfrm>
          <a:off x="3228159" y="1897141"/>
          <a:ext cx="2937510" cy="293751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uk-UA" sz="2000" b="1" i="0" u="none" strike="noStrike" kern="1200" cap="none" normalizeH="0" baseline="0">
              <a:ln>
                <a:noFill/>
              </a:ln>
              <a:solidFill>
                <a:srgbClr val="FFFF00"/>
              </a:solidFill>
              <a:effectLst/>
              <a:latin typeface="Arial" panose="020B0604020202020204" pitchFamily="34" charset="0"/>
              <a:cs typeface="Arial" panose="020B0604020202020204" pitchFamily="34" charset="0"/>
            </a:rPr>
            <a:t>Архітектурна</a:t>
          </a:r>
          <a:endParaRPr kumimoji="0" lang="ru-RU" altLang="uk-UA" sz="2000" b="1" i="0" u="none" strike="noStrike" kern="1200" cap="none" normalizeH="0" baseline="0">
            <a:ln>
              <a:noFill/>
            </a:ln>
            <a:solidFill>
              <a:srgbClr val="FFFF00"/>
            </a:solidFill>
            <a:effectLst/>
            <a:latin typeface="Arial" panose="020B0604020202020204" pitchFamily="34" charset="0"/>
            <a:cs typeface="Arial" panose="020B0604020202020204" pitchFamily="34" charset="0"/>
          </a:endParaRPr>
        </a:p>
      </dsp:txBody>
      <dsp:txXfrm>
        <a:off x="4126547" y="2655998"/>
        <a:ext cx="1762506" cy="1615630"/>
      </dsp:txXfrm>
    </dsp:sp>
    <dsp:sp modelId="{AF5766F5-52CC-48E6-B72A-F894C769C550}">
      <dsp:nvSpPr>
        <dsp:cNvPr id="0" name=""/>
        <dsp:cNvSpPr/>
      </dsp:nvSpPr>
      <dsp:spPr>
        <a:xfrm>
          <a:off x="1108255" y="1897141"/>
          <a:ext cx="2937510" cy="293751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uk-UA" sz="2000" b="1" i="0" u="none" strike="noStrike" kern="1200" cap="none" normalizeH="0" baseline="0" dirty="0">
              <a:ln>
                <a:noFill/>
              </a:ln>
              <a:solidFill>
                <a:srgbClr val="FFFF00"/>
              </a:solidFill>
              <a:effectLst/>
              <a:latin typeface="Arial" panose="020B0604020202020204" pitchFamily="34" charset="0"/>
              <a:cs typeface="Arial" panose="020B0604020202020204" pitchFamily="34" charset="0"/>
            </a:rPr>
            <a:t>Інформаційна</a:t>
          </a:r>
          <a:endParaRPr kumimoji="0" lang="ru-RU" altLang="uk-UA" sz="2000" b="1" i="0" u="none" strike="noStrike" kern="1200" cap="none" normalizeH="0" baseline="0" dirty="0">
            <a:ln>
              <a:noFill/>
            </a:ln>
            <a:solidFill>
              <a:srgbClr val="FFFF00"/>
            </a:solidFill>
            <a:effectLst/>
            <a:latin typeface="Arial" panose="020B0604020202020204" pitchFamily="34" charset="0"/>
            <a:cs typeface="Arial" panose="020B0604020202020204" pitchFamily="34" charset="0"/>
          </a:endParaRPr>
        </a:p>
      </dsp:txBody>
      <dsp:txXfrm>
        <a:off x="1384871" y="2655998"/>
        <a:ext cx="1762506" cy="161563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p:cNvSpPr>
            <a:spLocks noGrp="1" noRot="1" noChangeAspect="1" noChangeArrowheads="1"/>
          </p:cNvSpPr>
          <p:nvPr>
            <p:ph type="sldImg"/>
          </p:nvPr>
        </p:nvSpPr>
        <p:spPr bwMode="auto">
          <a:xfrm>
            <a:off x="1106488" y="812800"/>
            <a:ext cx="53435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050"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ru-RU" altLang="ru-RU"/>
          </a:p>
        </p:txBody>
      </p:sp>
      <p:sp>
        <p:nvSpPr>
          <p:cNvPr id="2051" name="Rectangle 3"/>
          <p:cNvSpPr>
            <a:spLocks noGrp="1" noChangeArrowheads="1"/>
          </p:cNvSpPr>
          <p:nvPr>
            <p:ph type="hdr"/>
          </p:nvPr>
        </p:nvSpPr>
        <p:spPr bwMode="auto">
          <a:xfrm>
            <a:off x="0" y="0"/>
            <a:ext cx="3279775"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5000"/>
              </a:lnSpc>
              <a:buClr>
                <a:srgbClr val="000000"/>
              </a:buClr>
              <a:buSzPct val="100000"/>
              <a:buFont typeface="Times New Roman" pitchFamily="18" charset="0"/>
              <a:buNone/>
              <a:tabLst>
                <a:tab pos="723900" algn="l"/>
                <a:tab pos="1447800" algn="l"/>
                <a:tab pos="2171700" algn="l"/>
                <a:tab pos="2895600" algn="l"/>
              </a:tabLst>
              <a:defRPr sz="1400">
                <a:solidFill>
                  <a:srgbClr val="000000"/>
                </a:solidFill>
                <a:latin typeface="Times New Roman" pitchFamily="18" charset="0"/>
                <a:cs typeface="Arial" charset="0"/>
              </a:defRPr>
            </a:lvl1pPr>
          </a:lstStyle>
          <a:p>
            <a:pPr>
              <a:defRPr/>
            </a:pPr>
            <a:endParaRPr lang="uk-UA"/>
          </a:p>
        </p:txBody>
      </p:sp>
      <p:sp>
        <p:nvSpPr>
          <p:cNvPr id="2052" name="Rectangle 4"/>
          <p:cNvSpPr>
            <a:spLocks noGrp="1" noChangeArrowheads="1"/>
          </p:cNvSpPr>
          <p:nvPr>
            <p:ph type="dt"/>
          </p:nvPr>
        </p:nvSpPr>
        <p:spPr bwMode="auto">
          <a:xfrm>
            <a:off x="4278313" y="0"/>
            <a:ext cx="3279775"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5000"/>
              </a:lnSpc>
              <a:buClr>
                <a:srgbClr val="000000"/>
              </a:buClr>
              <a:buSzPct val="100000"/>
              <a:buFont typeface="Times New Roman" pitchFamily="18" charset="0"/>
              <a:buNone/>
              <a:tabLst>
                <a:tab pos="723900" algn="l"/>
                <a:tab pos="1447800" algn="l"/>
                <a:tab pos="2171700" algn="l"/>
                <a:tab pos="2895600" algn="l"/>
              </a:tabLst>
              <a:defRPr sz="1400">
                <a:solidFill>
                  <a:srgbClr val="000000"/>
                </a:solidFill>
                <a:latin typeface="Times New Roman" pitchFamily="18" charset="0"/>
                <a:cs typeface="Arial" charset="0"/>
              </a:defRPr>
            </a:lvl1pPr>
          </a:lstStyle>
          <a:p>
            <a:pPr>
              <a:defRPr/>
            </a:pPr>
            <a:endParaRPr lang="uk-UA"/>
          </a:p>
        </p:txBody>
      </p:sp>
      <p:sp>
        <p:nvSpPr>
          <p:cNvPr id="2053" name="Rectangle 5"/>
          <p:cNvSpPr>
            <a:spLocks noGrp="1" noChangeArrowheads="1"/>
          </p:cNvSpPr>
          <p:nvPr>
            <p:ph type="ftr"/>
          </p:nvPr>
        </p:nvSpPr>
        <p:spPr bwMode="auto">
          <a:xfrm>
            <a:off x="0" y="10156825"/>
            <a:ext cx="3279775"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hangingPunct="0">
              <a:lnSpc>
                <a:spcPct val="95000"/>
              </a:lnSpc>
              <a:buClr>
                <a:srgbClr val="000000"/>
              </a:buClr>
              <a:buSzPct val="100000"/>
              <a:buFont typeface="Times New Roman" pitchFamily="18" charset="0"/>
              <a:buNone/>
              <a:tabLst>
                <a:tab pos="723900" algn="l"/>
                <a:tab pos="1447800" algn="l"/>
                <a:tab pos="2171700" algn="l"/>
                <a:tab pos="2895600" algn="l"/>
              </a:tabLst>
              <a:defRPr sz="1400">
                <a:solidFill>
                  <a:srgbClr val="000000"/>
                </a:solidFill>
                <a:latin typeface="Times New Roman" pitchFamily="18" charset="0"/>
                <a:cs typeface="Arial" charset="0"/>
              </a:defRPr>
            </a:lvl1pPr>
          </a:lstStyle>
          <a:p>
            <a:pPr>
              <a:defRPr/>
            </a:pPr>
            <a:endParaRPr lang="uk-UA"/>
          </a:p>
        </p:txBody>
      </p:sp>
      <p:sp>
        <p:nvSpPr>
          <p:cNvPr id="2054" name="Rectangle 6"/>
          <p:cNvSpPr>
            <a:spLocks noGrp="1" noChangeArrowheads="1"/>
          </p:cNvSpPr>
          <p:nvPr>
            <p:ph type="sldNum"/>
          </p:nvPr>
        </p:nvSpPr>
        <p:spPr bwMode="auto">
          <a:xfrm>
            <a:off x="4278313" y="10156825"/>
            <a:ext cx="3279775"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hangingPunct="0">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defRPr>
            </a:lvl1pPr>
          </a:lstStyle>
          <a:p>
            <a:fld id="{266D321F-EC17-46E1-AF5B-5E20A703FBD2}" type="slidenum">
              <a:rPr lang="uk-UA" altLang="ru-RU"/>
              <a:pPr/>
              <a:t>‹#›</a:t>
            </a:fld>
            <a:endParaRPr lang="uk-UA" altLang="ru-RU"/>
          </a:p>
        </p:txBody>
      </p:sp>
    </p:spTree>
    <p:extLst>
      <p:ext uri="{BB962C8B-B14F-4D97-AF65-F5344CB8AC3E}">
        <p14:creationId xmlns:p14="http://schemas.microsoft.com/office/powerpoint/2010/main" val="595219128"/>
      </p:ext>
    </p:extLst>
  </p:cSld>
  <p:clrMap bg1="lt1" tx1="dk1" bg2="lt2" tx2="dk2" accent1="accent1" accent2="accent2" accent3="accent3" accent4="accent4" accent5="accent5" accent6="accent6" hlink="hlink" folHlink="folHlink"/>
  <p:notesStyle>
    <a:lvl1pPr algn="l" defTabSz="449263" rtl="0" fontAlgn="base">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Arial" charset="0"/>
      </a:defRPr>
    </a:lvl1pPr>
    <a:lvl2pPr marL="742950" indent="-285750" algn="l" defTabSz="449263" rtl="0" fontAlgn="base">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Arial" charset="0"/>
      </a:defRPr>
    </a:lvl2pPr>
    <a:lvl3pPr marL="1143000" indent="-228600" algn="l" defTabSz="449263" rtl="0" fontAlgn="base">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Arial" charset="0"/>
      </a:defRPr>
    </a:lvl3pPr>
    <a:lvl4pPr marL="1600200" indent="-228600" algn="l" defTabSz="449263" rtl="0" fontAlgn="base">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Arial" charset="0"/>
      </a:defRPr>
    </a:lvl4pPr>
    <a:lvl5pPr marL="2057400" indent="-228600" algn="l" defTabSz="449263" rtl="0" fontAlgn="base">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lvl="0" indent="-342900" algn="l" defTabSz="914400" rtl="0" eaLnBrk="1" fontAlgn="base" latinLnBrk="0" hangingPunct="1">
              <a:lnSpc>
                <a:spcPct val="100000"/>
              </a:lnSpc>
              <a:spcBef>
                <a:spcPct val="20000"/>
              </a:spcBef>
              <a:spcAft>
                <a:spcPct val="0"/>
              </a:spcAft>
              <a:buClr>
                <a:srgbClr val="0000FF"/>
              </a:buClr>
              <a:buSzPct val="70000"/>
              <a:buFont typeface="Wingdings" panose="05000000000000000000" pitchFamily="2" charset="2"/>
              <a:buChar char="n"/>
              <a:tabLst/>
              <a:defRPr/>
            </a:pPr>
            <a:r>
              <a:rPr kumimoji="0" lang="uk-UA" altLang="ru-RU" sz="2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Arial"/>
              </a:rPr>
              <a:t> 10-12% населення земної кулі має помірну або важку  інвалідність (близько 700-800 млн. осіб), це  впливає на життя 20-25%  домогосподарств (догляд і опіка);</a:t>
            </a:r>
          </a:p>
          <a:p>
            <a:pPr marL="342900" marR="0" lvl="0" indent="-342900" algn="l" defTabSz="914400" rtl="0" eaLnBrk="1" fontAlgn="base" latinLnBrk="0" hangingPunct="1">
              <a:lnSpc>
                <a:spcPct val="100000"/>
              </a:lnSpc>
              <a:spcBef>
                <a:spcPct val="20000"/>
              </a:spcBef>
              <a:spcAft>
                <a:spcPct val="0"/>
              </a:spcAft>
              <a:buClr>
                <a:srgbClr val="0000FF"/>
              </a:buClr>
              <a:buSzPct val="70000"/>
              <a:buFont typeface="Wingdings" panose="05000000000000000000" pitchFamily="2" charset="2"/>
              <a:buChar char="n"/>
              <a:tabLst/>
              <a:defRPr/>
            </a:pPr>
            <a:r>
              <a:rPr kumimoji="0" lang="uk-UA" altLang="ru-RU" sz="2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Arial"/>
              </a:rPr>
              <a:t>Інвалідність робить сильний вплив на країни, що розвиваються: </a:t>
            </a:r>
            <a:br>
              <a:rPr kumimoji="0" lang="uk-UA" altLang="ru-RU" sz="2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Arial"/>
              </a:rPr>
            </a:br>
            <a:r>
              <a:rPr kumimoji="0" lang="uk-UA" altLang="ru-RU" sz="2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Arial"/>
              </a:rPr>
              <a:t>80% людей з інвалідністю проживають в країнах, що розвиваються;</a:t>
            </a:r>
          </a:p>
          <a:p>
            <a:pPr marL="342900" marR="0" lvl="0" indent="-342900" algn="l" defTabSz="914400" rtl="0" eaLnBrk="1" fontAlgn="base" latinLnBrk="0" hangingPunct="1">
              <a:lnSpc>
                <a:spcPct val="100000"/>
              </a:lnSpc>
              <a:spcBef>
                <a:spcPct val="20000"/>
              </a:spcBef>
              <a:spcAft>
                <a:spcPct val="0"/>
              </a:spcAft>
              <a:buClr>
                <a:srgbClr val="0000FF"/>
              </a:buClr>
              <a:buSzPct val="70000"/>
              <a:buFont typeface="Wingdings" panose="05000000000000000000" pitchFamily="2" charset="2"/>
              <a:buChar char="n"/>
              <a:tabLst/>
              <a:defRPr/>
            </a:pPr>
            <a:r>
              <a:rPr kumimoji="0" lang="uk-UA" altLang="ru-RU" sz="2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Arial"/>
              </a:rPr>
              <a:t>80-90% людей з інвалідністю - особи працездатного віку, і вони є безробітними;</a:t>
            </a:r>
          </a:p>
          <a:p>
            <a:pPr marL="342900" marR="0" lvl="0" indent="-342900" algn="l" defTabSz="914400" rtl="0" eaLnBrk="1" fontAlgn="base" latinLnBrk="0" hangingPunct="1">
              <a:lnSpc>
                <a:spcPct val="100000"/>
              </a:lnSpc>
              <a:spcBef>
                <a:spcPct val="20000"/>
              </a:spcBef>
              <a:spcAft>
                <a:spcPct val="0"/>
              </a:spcAft>
              <a:buClr>
                <a:srgbClr val="0000FF"/>
              </a:buClr>
              <a:buSzPct val="70000"/>
              <a:buFont typeface="Wingdings" panose="05000000000000000000" pitchFamily="2" charset="2"/>
              <a:buChar char="n"/>
              <a:tabLst/>
              <a:defRPr/>
            </a:pPr>
            <a:r>
              <a:rPr kumimoji="0" lang="uk-UA" altLang="ru-RU" sz="2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Arial"/>
              </a:rPr>
              <a:t>1 / 3  дітей  у віці початкової школи не відвідують школу через інвалідність або  через догляд за членами сім'ї з інвалідністю;</a:t>
            </a:r>
          </a:p>
          <a:p>
            <a:pPr marL="342900" marR="0" lvl="0" indent="-342900" algn="l" defTabSz="914400" rtl="0" eaLnBrk="1" fontAlgn="base" latinLnBrk="0" hangingPunct="1">
              <a:lnSpc>
                <a:spcPct val="100000"/>
              </a:lnSpc>
              <a:spcBef>
                <a:spcPct val="20000"/>
              </a:spcBef>
              <a:spcAft>
                <a:spcPct val="0"/>
              </a:spcAft>
              <a:buClr>
                <a:srgbClr val="0000FF"/>
              </a:buClr>
              <a:buSzPct val="70000"/>
              <a:buFont typeface="Wingdings" panose="05000000000000000000" pitchFamily="2" charset="2"/>
              <a:buChar char="n"/>
              <a:tabLst/>
              <a:defRPr/>
            </a:pPr>
            <a:r>
              <a:rPr kumimoji="0" lang="uk-UA" altLang="ru-RU" sz="2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Arial"/>
              </a:rPr>
              <a:t>30% дітей вулиці – це діти з інвалідністю...</a:t>
            </a:r>
          </a:p>
          <a:p>
            <a:endParaRPr lang="uk-UA"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2</a:t>
            </a:fld>
            <a:endParaRPr lang="uk-UA" altLang="ru-RU" dirty="0"/>
          </a:p>
        </p:txBody>
      </p:sp>
    </p:spTree>
    <p:extLst>
      <p:ext uri="{BB962C8B-B14F-4D97-AF65-F5344CB8AC3E}">
        <p14:creationId xmlns:p14="http://schemas.microsoft.com/office/powerpoint/2010/main" val="3515025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В Європі до маломобільних також відносять дітей дошкільного віку, в Україні їх близько 2 млн </a:t>
            </a:r>
          </a:p>
          <a:p>
            <a:r>
              <a:rPr lang="ru-RU" b="0" i="0" dirty="0" err="1">
                <a:solidFill>
                  <a:srgbClr val="1D2129"/>
                </a:solidFill>
                <a:effectLst/>
                <a:latin typeface="Helvetica" panose="020B0604020202020204" pitchFamily="34" charset="0"/>
              </a:rPr>
              <a:t>Маломобільність</a:t>
            </a:r>
            <a:r>
              <a:rPr lang="ru-RU" b="0" i="0" dirty="0">
                <a:solidFill>
                  <a:srgbClr val="1D2129"/>
                </a:solidFill>
                <a:effectLst/>
                <a:latin typeface="Helvetica" panose="020B0604020202020204" pitchFamily="34" charset="0"/>
              </a:rPr>
              <a:t> </a:t>
            </a:r>
            <a:r>
              <a:rPr lang="ru-RU" b="0" i="0" dirty="0" err="1">
                <a:solidFill>
                  <a:srgbClr val="1D2129"/>
                </a:solidFill>
                <a:effectLst/>
                <a:latin typeface="Helvetica" panose="020B0604020202020204" pitchFamily="34" charset="0"/>
              </a:rPr>
              <a:t>спровокована</a:t>
            </a:r>
            <a:r>
              <a:rPr lang="ru-RU" b="0" i="0" dirty="0">
                <a:solidFill>
                  <a:srgbClr val="1D2129"/>
                </a:solidFill>
                <a:effectLst/>
                <a:latin typeface="Helvetica" panose="020B0604020202020204" pitchFamily="34" charset="0"/>
              </a:rPr>
              <a:t> </a:t>
            </a:r>
            <a:r>
              <a:rPr lang="ru-RU" b="0" i="0" dirty="0" err="1">
                <a:solidFill>
                  <a:srgbClr val="1D2129"/>
                </a:solidFill>
                <a:effectLst/>
                <a:latin typeface="Helvetica" panose="020B0604020202020204" pitchFamily="34" charset="0"/>
              </a:rPr>
              <a:t>тим</a:t>
            </a:r>
            <a:r>
              <a:rPr lang="ru-RU" b="0" i="0" dirty="0">
                <a:solidFill>
                  <a:srgbClr val="1D2129"/>
                </a:solidFill>
                <a:effectLst/>
                <a:latin typeface="Helvetica" panose="020B0604020202020204" pitchFamily="34" charset="0"/>
              </a:rPr>
              <a:t>, </a:t>
            </a:r>
            <a:r>
              <a:rPr lang="ru-RU" b="0" i="0" dirty="0" err="1">
                <a:solidFill>
                  <a:srgbClr val="1D2129"/>
                </a:solidFill>
                <a:effectLst/>
                <a:latin typeface="Helvetica" panose="020B0604020202020204" pitchFamily="34" charset="0"/>
              </a:rPr>
              <a:t>що</a:t>
            </a:r>
            <a:r>
              <a:rPr lang="ru-RU" b="0" i="0" dirty="0">
                <a:solidFill>
                  <a:srgbClr val="1D2129"/>
                </a:solidFill>
                <a:effectLst/>
                <a:latin typeface="Helvetica" panose="020B0604020202020204" pitchFamily="34" charset="0"/>
              </a:rPr>
              <a:t> вони </a:t>
            </a:r>
            <a:r>
              <a:rPr lang="ru-RU" b="0" i="0" dirty="0" err="1">
                <a:solidFill>
                  <a:srgbClr val="1D2129"/>
                </a:solidFill>
                <a:effectLst/>
                <a:latin typeface="Helvetica" panose="020B0604020202020204" pitchFamily="34" charset="0"/>
              </a:rPr>
              <a:t>або</a:t>
            </a:r>
            <a:r>
              <a:rPr lang="ru-RU" b="0" i="0" dirty="0">
                <a:solidFill>
                  <a:srgbClr val="1D2129"/>
                </a:solidFill>
                <a:effectLst/>
                <a:latin typeface="Helvetica" panose="020B0604020202020204" pitchFamily="34" charset="0"/>
              </a:rPr>
              <a:t> </a:t>
            </a:r>
            <a:r>
              <a:rPr lang="ru-RU" b="0" i="0" dirty="0" err="1">
                <a:solidFill>
                  <a:srgbClr val="1D2129"/>
                </a:solidFill>
                <a:effectLst/>
                <a:latin typeface="Helvetica" panose="020B0604020202020204" pitchFamily="34" charset="0"/>
              </a:rPr>
              <a:t>ще</a:t>
            </a:r>
            <a:r>
              <a:rPr lang="ru-RU" b="0" i="0" dirty="0">
                <a:solidFill>
                  <a:srgbClr val="1D2129"/>
                </a:solidFill>
                <a:effectLst/>
                <a:latin typeface="Helvetica" panose="020B0604020202020204" pitchFamily="34" charset="0"/>
              </a:rPr>
              <a:t> не </a:t>
            </a:r>
            <a:r>
              <a:rPr lang="ru-RU" b="0" i="0" dirty="0" err="1">
                <a:solidFill>
                  <a:srgbClr val="1D2129"/>
                </a:solidFill>
                <a:effectLst/>
                <a:latin typeface="Helvetica" panose="020B0604020202020204" pitchFamily="34" charset="0"/>
              </a:rPr>
              <a:t>здобули</a:t>
            </a:r>
            <a:r>
              <a:rPr lang="ru-RU" b="0" i="0" dirty="0">
                <a:solidFill>
                  <a:srgbClr val="1D2129"/>
                </a:solidFill>
                <a:effectLst/>
                <a:latin typeface="Helvetica" panose="020B0604020202020204" pitchFamily="34" charset="0"/>
              </a:rPr>
              <a:t> </a:t>
            </a:r>
            <a:r>
              <a:rPr lang="ru-RU" b="0" i="0" dirty="0" err="1">
                <a:solidFill>
                  <a:srgbClr val="1D2129"/>
                </a:solidFill>
                <a:effectLst/>
                <a:latin typeface="Helvetica" panose="020B0604020202020204" pitchFamily="34" charset="0"/>
              </a:rPr>
              <a:t>навичок</a:t>
            </a:r>
            <a:r>
              <a:rPr lang="ru-RU" b="0" i="0" dirty="0">
                <a:solidFill>
                  <a:srgbClr val="1D2129"/>
                </a:solidFill>
                <a:effectLst/>
                <a:latin typeface="Helvetica" panose="020B0604020202020204" pitchFamily="34" charset="0"/>
              </a:rPr>
              <a:t>  ходи, </a:t>
            </a:r>
            <a:r>
              <a:rPr lang="ru-RU" b="0" i="0" dirty="0" err="1">
                <a:solidFill>
                  <a:srgbClr val="1D2129"/>
                </a:solidFill>
                <a:effectLst/>
                <a:latin typeface="Helvetica" panose="020B0604020202020204" pitchFamily="34" charset="0"/>
              </a:rPr>
              <a:t>або</a:t>
            </a:r>
            <a:r>
              <a:rPr lang="ru-RU" b="0" i="0" dirty="0">
                <a:solidFill>
                  <a:srgbClr val="1D2129"/>
                </a:solidFill>
                <a:effectLst/>
                <a:latin typeface="Helvetica" panose="020B0604020202020204" pitchFamily="34" charset="0"/>
              </a:rPr>
              <a:t> не </a:t>
            </a:r>
            <a:r>
              <a:rPr lang="ru-RU" b="0" i="0" dirty="0" err="1">
                <a:solidFill>
                  <a:srgbClr val="1D2129"/>
                </a:solidFill>
                <a:effectLst/>
                <a:latin typeface="Helvetica" panose="020B0604020202020204" pitchFamily="34" charset="0"/>
              </a:rPr>
              <a:t>можуть</a:t>
            </a:r>
            <a:r>
              <a:rPr lang="ru-RU" b="0" i="0" dirty="0">
                <a:solidFill>
                  <a:srgbClr val="1D2129"/>
                </a:solidFill>
                <a:effectLst/>
                <a:latin typeface="Helvetica" panose="020B0604020202020204" pitchFamily="34" charset="0"/>
              </a:rPr>
              <a:t> </a:t>
            </a:r>
            <a:r>
              <a:rPr lang="ru-RU" b="0" i="0" dirty="0" err="1">
                <a:solidFill>
                  <a:srgbClr val="1D2129"/>
                </a:solidFill>
                <a:effectLst/>
                <a:latin typeface="Helvetica" panose="020B0604020202020204" pitchFamily="34" charset="0"/>
              </a:rPr>
              <a:t>повноцінно</a:t>
            </a:r>
            <a:r>
              <a:rPr lang="ru-RU" b="0" i="0" dirty="0">
                <a:solidFill>
                  <a:srgbClr val="1D2129"/>
                </a:solidFill>
                <a:effectLst/>
                <a:latin typeface="Helvetica" panose="020B0604020202020204" pitchFamily="34" charset="0"/>
              </a:rPr>
              <a:t> </a:t>
            </a:r>
            <a:r>
              <a:rPr lang="ru-RU" b="0" i="0" dirty="0" err="1">
                <a:solidFill>
                  <a:srgbClr val="1D2129"/>
                </a:solidFill>
                <a:effectLst/>
                <a:latin typeface="Helvetica" panose="020B0604020202020204" pitchFamily="34" charset="0"/>
              </a:rPr>
              <a:t>орієнтуватися</a:t>
            </a:r>
            <a:r>
              <a:rPr lang="ru-RU" b="0" i="0" dirty="0">
                <a:solidFill>
                  <a:srgbClr val="1D2129"/>
                </a:solidFill>
                <a:effectLst/>
                <a:latin typeface="Helvetica" panose="020B0604020202020204" pitchFamily="34" charset="0"/>
              </a:rPr>
              <a:t> в </a:t>
            </a:r>
            <a:r>
              <a:rPr lang="ru-RU" b="0" i="0" dirty="0" err="1">
                <a:solidFill>
                  <a:srgbClr val="1D2129"/>
                </a:solidFill>
                <a:effectLst/>
                <a:latin typeface="Helvetica" panose="020B0604020202020204" pitchFamily="34" charset="0"/>
              </a:rPr>
              <a:t>просторі</a:t>
            </a:r>
            <a:r>
              <a:rPr lang="ru-RU" b="0" i="0" dirty="0">
                <a:solidFill>
                  <a:srgbClr val="1D2129"/>
                </a:solidFill>
                <a:effectLst/>
                <a:latin typeface="Helvetica" panose="020B0604020202020204" pitchFamily="34" charset="0"/>
              </a:rPr>
              <a:t> без </a:t>
            </a:r>
            <a:r>
              <a:rPr lang="ru-RU" b="0" i="0" dirty="0" err="1">
                <a:solidFill>
                  <a:srgbClr val="1D2129"/>
                </a:solidFill>
                <a:effectLst/>
                <a:latin typeface="Helvetica" panose="020B0604020202020204" pitchFamily="34" charset="0"/>
              </a:rPr>
              <a:t>допомоги</a:t>
            </a:r>
            <a:r>
              <a:rPr lang="ru-RU" b="0" i="0" dirty="0">
                <a:solidFill>
                  <a:srgbClr val="1D2129"/>
                </a:solidFill>
                <a:effectLst/>
                <a:latin typeface="Helvetica" panose="020B0604020202020204" pitchFamily="34" charset="0"/>
              </a:rPr>
              <a:t> </a:t>
            </a:r>
            <a:r>
              <a:rPr lang="ru-RU" b="0" i="0" dirty="0" err="1">
                <a:solidFill>
                  <a:srgbClr val="1D2129"/>
                </a:solidFill>
                <a:effectLst/>
                <a:latin typeface="Helvetica" panose="020B0604020202020204" pitchFamily="34" charset="0"/>
              </a:rPr>
              <a:t>батьків</a:t>
            </a:r>
            <a:r>
              <a:rPr lang="ru-RU" b="0" i="0" dirty="0">
                <a:solidFill>
                  <a:srgbClr val="1D2129"/>
                </a:solidFill>
                <a:effectLst/>
                <a:latin typeface="Helvetica" panose="020B0604020202020204" pitchFamily="34" charset="0"/>
              </a:rPr>
              <a:t>.</a:t>
            </a:r>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14</a:t>
            </a:fld>
            <a:endParaRPr lang="uk-UA" altLang="ru-RU"/>
          </a:p>
        </p:txBody>
      </p:sp>
    </p:spTree>
    <p:extLst>
      <p:ext uri="{BB962C8B-B14F-4D97-AF65-F5344CB8AC3E}">
        <p14:creationId xmlns:p14="http://schemas.microsoft.com/office/powerpoint/2010/main" val="272855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На жаль  і досі у нас в країні дизайн предметів</a:t>
            </a:r>
            <a:r>
              <a:rPr lang="uk-UA" baseline="0" dirty="0"/>
              <a:t> не завжди враховує те, що людина з плином часу може мати різний фізичний потенціал і в певні моменти життя відчувати різні порушення, які впливають  на її соціальну активність</a:t>
            </a:r>
            <a:endParaRPr lang="uk-UA"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15</a:t>
            </a:fld>
            <a:endParaRPr lang="uk-UA" altLang="ru-RU"/>
          </a:p>
        </p:txBody>
      </p:sp>
    </p:spTree>
    <p:extLst>
      <p:ext uri="{BB962C8B-B14F-4D97-AF65-F5344CB8AC3E}">
        <p14:creationId xmlns:p14="http://schemas.microsoft.com/office/powerpoint/2010/main" val="3780882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61010" algn="just">
              <a:lnSpc>
                <a:spcPts val="1460"/>
              </a:lnSpc>
              <a:spcAft>
                <a:spcPts val="0"/>
              </a:spcAft>
            </a:pPr>
            <a:r>
              <a:rPr lang="uk-UA" sz="1200" dirty="0">
                <a:effectLst/>
                <a:latin typeface="Minion Pro"/>
                <a:ea typeface="Times New Roman" panose="02020603050405020304" pitchFamily="18" charset="0"/>
              </a:rPr>
              <a:t>Найважливіший вплив на розвиток безбар’єрного дизайну спричинили зміни у трактуванні проблем інвалідності не як причин певних фізичних чи психічних порушень людини, а як акцентування на її соціальному потенціалі, на заваді реалізації яких стають певні перешкоди. Ці зміни спричинили появу нових підходів до філософії дизайну, яка від самого початку процесу проектування враховує потреби користувачів. Вона з часом набула міжнародного визнання і закріпилася як концепція «універсального дизайну».</a:t>
            </a:r>
            <a:endParaRPr lang="uk-UA" sz="1100" dirty="0">
              <a:effectLst/>
              <a:latin typeface="Times New Roman" panose="02020603050405020304" pitchFamily="18" charset="0"/>
              <a:ea typeface="Times New Roman" panose="02020603050405020304" pitchFamily="18" charset="0"/>
            </a:endParaRPr>
          </a:p>
          <a:p>
            <a:pPr indent="461010" algn="just">
              <a:lnSpc>
                <a:spcPts val="1460"/>
              </a:lnSpc>
              <a:spcAft>
                <a:spcPts val="0"/>
              </a:spcAft>
            </a:pPr>
            <a:r>
              <a:rPr lang="uk-UA" sz="1200" dirty="0">
                <a:effectLst/>
                <a:latin typeface="Minion Pro"/>
                <a:ea typeface="Times New Roman" panose="02020603050405020304" pitchFamily="18" charset="0"/>
              </a:rPr>
              <a:t>UNIVERSAL DESIGN часто використовують в розумінні «дизайн для всіх», або «інклюзивний дизайн». Це не стиль дизайну, а орієнтація на будь-який вид дизайну під лінзою соціальної гармонії. Тобто процес, який починається з усвідомлення проектувальником власної соціальної відповідальності за врахування змін, які люди відчувають протягом життя, за його орієнтацію на розмаїття потреб, </a:t>
            </a:r>
            <a:r>
              <a:rPr lang="uk-UA" sz="1200" dirty="0" err="1">
                <a:effectLst/>
                <a:latin typeface="Minion Pro"/>
                <a:ea typeface="Times New Roman" panose="02020603050405020304" pitchFamily="18" charset="0"/>
              </a:rPr>
              <a:t>спроможностей</a:t>
            </a:r>
            <a:r>
              <a:rPr lang="uk-UA" sz="1200" dirty="0">
                <a:effectLst/>
                <a:latin typeface="Minion Pro"/>
                <a:ea typeface="Times New Roman" panose="02020603050405020304" pitchFamily="18" charset="0"/>
              </a:rPr>
              <a:t> і досвід користувачів.</a:t>
            </a:r>
            <a:endParaRPr lang="uk-UA" sz="11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16</a:t>
            </a:fld>
            <a:endParaRPr lang="uk-UA" altLang="ru-RU"/>
          </a:p>
        </p:txBody>
      </p:sp>
    </p:spTree>
    <p:extLst>
      <p:ext uri="{BB962C8B-B14F-4D97-AF65-F5344CB8AC3E}">
        <p14:creationId xmlns:p14="http://schemas.microsoft.com/office/powerpoint/2010/main" val="775228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1960-ті роки - еволюція принципу нормалізації в Швеції і рух за громадянські права в Америці «вплинули» на активістів серед осіб з інвалідністю тим що вони почали розмову про нову концепцію (нової позиції) - що інвалідність це «стан» нав'язане суспільством, і що головними винуватцями є ставлення і бар'єри в створюваній навколишньому середовищу</a:t>
            </a:r>
          </a:p>
        </p:txBody>
      </p:sp>
      <p:sp>
        <p:nvSpPr>
          <p:cNvPr id="4" name="Номер слайда 3"/>
          <p:cNvSpPr>
            <a:spLocks noGrp="1"/>
          </p:cNvSpPr>
          <p:nvPr>
            <p:ph type="sldNum" idx="10"/>
          </p:nvPr>
        </p:nvSpPr>
        <p:spPr/>
        <p:txBody>
          <a:bodyPr/>
          <a:lstStyle/>
          <a:p>
            <a:fld id="{266D321F-EC17-46E1-AF5B-5E20A703FBD2}" type="slidenum">
              <a:rPr lang="uk-UA" altLang="ru-RU" smtClean="0"/>
              <a:pPr/>
              <a:t>17</a:t>
            </a:fld>
            <a:endParaRPr lang="uk-UA" altLang="ru-RU"/>
          </a:p>
        </p:txBody>
      </p:sp>
    </p:spTree>
    <p:extLst>
      <p:ext uri="{BB962C8B-B14F-4D97-AF65-F5344CB8AC3E}">
        <p14:creationId xmlns:p14="http://schemas.microsoft.com/office/powerpoint/2010/main" val="233211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600" dirty="0"/>
              <a:t>Універсальний дизайн розглядає інвалідність як природню</a:t>
            </a:r>
            <a:r>
              <a:rPr lang="uk-UA" sz="1600" baseline="0" dirty="0"/>
              <a:t> відмінність людського розмаїття</a:t>
            </a:r>
          </a:p>
          <a:p>
            <a:pPr marL="342900" marR="0" lvl="0" indent="-342900" algn="l" defTabSz="914400" rtl="0" eaLnBrk="0" fontAlgn="base" latinLnBrk="0" hangingPunct="0">
              <a:lnSpc>
                <a:spcPct val="90000"/>
              </a:lnSpc>
              <a:spcBef>
                <a:spcPct val="20000"/>
              </a:spcBef>
              <a:spcAft>
                <a:spcPct val="0"/>
              </a:spcAft>
              <a:buClr>
                <a:srgbClr val="0000FF"/>
              </a:buClr>
              <a:buSzPct val="70000"/>
              <a:buFont typeface="Wingdings" panose="05000000000000000000" pitchFamily="2" charset="2"/>
              <a:buNone/>
              <a:tabLst/>
              <a:defRPr/>
            </a:pPr>
            <a:r>
              <a:rPr kumimoji="0" lang="ru-RU" altLang="ru-RU" sz="1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В</a:t>
            </a:r>
            <a:r>
              <a:rPr kumimoji="0" lang="uk-UA" altLang="ru-RU" sz="16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Arial"/>
              </a:rPr>
              <a:t>идатний</a:t>
            </a:r>
            <a:r>
              <a:rPr kumimoji="0" lang="uk-UA" altLang="ru-RU" sz="1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 внесок до впровадження принципів доступного дизайну зробив за свого життя американський архітектор Рон </a:t>
            </a:r>
            <a:r>
              <a:rPr kumimoji="0" lang="uk-UA" altLang="ru-RU" sz="16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Arial"/>
              </a:rPr>
              <a:t>Мейс</a:t>
            </a:r>
            <a:r>
              <a:rPr kumimoji="0" lang="uk-UA" altLang="ru-RU" sz="1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 (</a:t>
            </a:r>
            <a:r>
              <a:rPr kumimoji="0" lang="en-US" altLang="ru-RU" sz="1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Ron Mace</a:t>
            </a:r>
            <a:r>
              <a:rPr kumimoji="0" lang="uk-UA" altLang="ru-RU" sz="1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 </a:t>
            </a:r>
            <a:r>
              <a:rPr lang="uk-UA" sz="1600" dirty="0">
                <a:effectLst/>
                <a:latin typeface="Minion Pro"/>
                <a:ea typeface="Times New Roman" panose="02020603050405020304" pitchFamily="18" charset="0"/>
              </a:rPr>
              <a:t>У дитинстві він захворів поліомієлітом і тому все своє життя провів в інвалідній колясці. Рон </a:t>
            </a:r>
            <a:r>
              <a:rPr lang="uk-UA" sz="1600" dirty="0" err="1">
                <a:effectLst/>
                <a:latin typeface="Minion Pro"/>
                <a:ea typeface="Times New Roman" panose="02020603050405020304" pitchFamily="18" charset="0"/>
              </a:rPr>
              <a:t>Мейс</a:t>
            </a:r>
            <a:r>
              <a:rPr lang="uk-UA" sz="1600" dirty="0">
                <a:effectLst/>
                <a:latin typeface="Minion Pro"/>
                <a:ea typeface="Times New Roman" panose="02020603050405020304" pitchFamily="18" charset="0"/>
              </a:rPr>
              <a:t> вперше домігся введення в Північній Кароліні у 1973 році забезпечення принципів доступності на законодавчому рівні, що стало взірцем і моделлю для інших американських штатів. Він почав використовувати термін «універсальний дизайн» і </a:t>
            </a:r>
            <a:r>
              <a:rPr lang="uk-UA" sz="1600" dirty="0" err="1">
                <a:effectLst/>
                <a:latin typeface="Minion Pro"/>
                <a:ea typeface="Times New Roman" panose="02020603050405020304" pitchFamily="18" charset="0"/>
              </a:rPr>
              <a:t>співставив</a:t>
            </a:r>
            <a:r>
              <a:rPr lang="uk-UA" sz="1600" dirty="0">
                <a:effectLst/>
                <a:latin typeface="Minion Pro"/>
                <a:ea typeface="Times New Roman" panose="02020603050405020304" pitchFamily="18" charset="0"/>
              </a:rPr>
              <a:t> його з визначенням «доступний дизайн», яке на той час уже використовувалося фахівцями. За його думкою, універсальний дизайн не є наукою, стилем або чимось новим унікальним. Він вимагає лише необхідності усвідомлення ринкових відносин і поміркованого підходу: все  що проектується  і виробляється  має бути таким, щоб ним повною мірою   могла користуватися кожна людина.</a:t>
            </a:r>
            <a:endParaRPr lang="uk-UA" sz="1600" dirty="0">
              <a:effectLst/>
              <a:latin typeface="Times New Roman" panose="02020603050405020304" pitchFamily="18" charset="0"/>
              <a:ea typeface="Times New Roman" panose="02020603050405020304" pitchFamily="18" charset="0"/>
            </a:endParaRPr>
          </a:p>
          <a:p>
            <a:pPr indent="442595" algn="just">
              <a:lnSpc>
                <a:spcPts val="1460"/>
              </a:lnSpc>
              <a:spcAft>
                <a:spcPts val="0"/>
              </a:spcAft>
            </a:pPr>
            <a:r>
              <a:rPr lang="uk-UA" sz="1600" dirty="0">
                <a:effectLst/>
                <a:latin typeface="Minion Pro"/>
                <a:ea typeface="Times New Roman" panose="02020603050405020304" pitchFamily="18" charset="0"/>
              </a:rPr>
              <a:t>Дискусії щодо трактування універсального дизайну проводяться протягом багатьох років. Деякі фахівці зауважували, що термін «універсальний дизайн» не є ідеальним, бо він може бути витлумачений як обіцянка неможливих стандартів. Але при цьому завжди лишатиметься  невелика кількість людей, для яких дизайн певних об’єктів не буде працювати, не задовольняти їхніх потреб.</a:t>
            </a:r>
            <a:endParaRPr lang="uk-UA" sz="1600" dirty="0">
              <a:effectLst/>
              <a:latin typeface="Times New Roman" panose="02020603050405020304" pitchFamily="18" charset="0"/>
              <a:ea typeface="Times New Roman" panose="02020603050405020304" pitchFamily="18" charset="0"/>
            </a:endParaRPr>
          </a:p>
          <a:p>
            <a:pPr marL="8890" marR="137160" indent="442595" algn="just">
              <a:lnSpc>
                <a:spcPts val="1460"/>
              </a:lnSpc>
              <a:spcAft>
                <a:spcPts val="0"/>
              </a:spcAft>
            </a:pPr>
            <a:r>
              <a:rPr lang="uk-UA" sz="1600" dirty="0">
                <a:effectLst/>
                <a:latin typeface="Minion Pro"/>
                <a:ea typeface="Times New Roman" panose="02020603050405020304" pitchFamily="18" charset="0"/>
              </a:rPr>
              <a:t>Та все ж саме термін «універсальний дизайн» увійшов до багатьох міжнародних документів: «Міжнародна класифікація функціонування, інвалідності та здоров’я» ВООЗ, «Конвенція ООН про права людей з інвалідністю», Рекомендацій та Резолюцій Комітету міністрів Ради Європи та інших.</a:t>
            </a:r>
            <a:endParaRPr lang="uk-UA" sz="1600" dirty="0">
              <a:effectLst/>
              <a:latin typeface="Times New Roman" panose="02020603050405020304" pitchFamily="18" charset="0"/>
              <a:ea typeface="Times New Roman" panose="02020603050405020304" pitchFamily="18" charset="0"/>
            </a:endParaRPr>
          </a:p>
          <a:p>
            <a:pPr marL="342900" marR="0" lvl="0" indent="-342900" algn="l" defTabSz="914400" rtl="0" eaLnBrk="0" fontAlgn="base" latinLnBrk="0" hangingPunct="0">
              <a:lnSpc>
                <a:spcPct val="90000"/>
              </a:lnSpc>
              <a:spcBef>
                <a:spcPct val="20000"/>
              </a:spcBef>
              <a:spcAft>
                <a:spcPct val="0"/>
              </a:spcAft>
              <a:buClr>
                <a:srgbClr val="0000FF"/>
              </a:buClr>
              <a:buSzPct val="70000"/>
              <a:buFont typeface="Wingdings" panose="05000000000000000000" pitchFamily="2" charset="2"/>
              <a:buNone/>
              <a:tabLst/>
              <a:defRPr/>
            </a:pPr>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18</a:t>
            </a:fld>
            <a:endParaRPr lang="uk-UA" altLang="ru-RU"/>
          </a:p>
        </p:txBody>
      </p:sp>
    </p:spTree>
    <p:extLst>
      <p:ext uri="{BB962C8B-B14F-4D97-AF65-F5344CB8AC3E}">
        <p14:creationId xmlns:p14="http://schemas.microsoft.com/office/powerpoint/2010/main" val="2378762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uk-UA" altLang="uk-UA" sz="2000" dirty="0">
                <a:latin typeface="Times New Roman" panose="02020603050405020304" pitchFamily="18" charset="0"/>
                <a:ea typeface="ＭＳ Ｐゴシック" panose="020B0600070205080204" pitchFamily="34" charset="-128"/>
              </a:rPr>
              <a:t>Віктор </a:t>
            </a:r>
            <a:r>
              <a:rPr lang="uk-UA" altLang="uk-UA" sz="2000" dirty="0" err="1">
                <a:latin typeface="Times New Roman" panose="02020603050405020304" pitchFamily="18" charset="0"/>
                <a:ea typeface="ＭＳ Ｐゴシック" panose="020B0600070205080204" pitchFamily="34" charset="-128"/>
              </a:rPr>
              <a:t>Папанек</a:t>
            </a:r>
            <a:r>
              <a:rPr lang="uk-UA" altLang="uk-UA" sz="2000" dirty="0">
                <a:latin typeface="Times New Roman" panose="02020603050405020304" pitchFamily="18" charset="0"/>
                <a:ea typeface="ＭＳ Ｐゴシック" panose="020B0600070205080204" pitchFamily="34" charset="-128"/>
              </a:rPr>
              <a:t> (</a:t>
            </a:r>
            <a:r>
              <a:rPr lang="uk-UA" altLang="uk-UA" sz="2000" dirty="0" err="1">
                <a:latin typeface="Times New Roman" panose="02020603050405020304" pitchFamily="18" charset="0"/>
                <a:ea typeface="ＭＳ Ｐゴシック" panose="020B0600070205080204" pitchFamily="34" charset="-128"/>
              </a:rPr>
              <a:t>англ</a:t>
            </a:r>
            <a:r>
              <a:rPr lang="uk-UA" altLang="uk-UA" sz="2000" dirty="0">
                <a:latin typeface="Times New Roman" panose="02020603050405020304" pitchFamily="18" charset="0"/>
                <a:ea typeface="ＭＳ Ｐゴシック" panose="020B0600070205080204" pitchFamily="34" charset="-128"/>
              </a:rPr>
              <a:t>. </a:t>
            </a:r>
            <a:r>
              <a:rPr lang="en-US" altLang="uk-UA" sz="2000" dirty="0">
                <a:latin typeface="Times New Roman" panose="02020603050405020304" pitchFamily="18" charset="0"/>
                <a:ea typeface="ＭＳ Ｐゴシック" panose="020B0600070205080204" pitchFamily="34" charset="-128"/>
              </a:rPr>
              <a:t>Victor J. </a:t>
            </a:r>
            <a:r>
              <a:rPr lang="en-US" altLang="uk-UA" sz="2000" dirty="0" err="1">
                <a:latin typeface="Times New Roman" panose="02020603050405020304" pitchFamily="18" charset="0"/>
                <a:ea typeface="ＭＳ Ｐゴシック" panose="020B0600070205080204" pitchFamily="34" charset="-128"/>
              </a:rPr>
              <a:t>Papanek</a:t>
            </a:r>
            <a:r>
              <a:rPr lang="en-US" altLang="uk-UA" sz="2000" dirty="0">
                <a:latin typeface="Times New Roman" panose="02020603050405020304" pitchFamily="18" charset="0"/>
                <a:ea typeface="ＭＳ Ｐゴシック" panose="020B0600070205080204" pitchFamily="34" charset="-128"/>
              </a:rPr>
              <a:t>; 1927-1998) - </a:t>
            </a:r>
            <a:r>
              <a:rPr lang="uk-UA" altLang="uk-UA" sz="2000" dirty="0">
                <a:latin typeface="Times New Roman" panose="02020603050405020304" pitchFamily="18" charset="0"/>
                <a:ea typeface="ＭＳ Ｐゴシック" panose="020B0600070205080204" pitchFamily="34" charset="-128"/>
              </a:rPr>
              <a:t>американський промисловий дизайнер, антрополог, філософ і теоретик дизайну. Найбільшу популярність принесла йому книга «Дизайн для реального світу» (англ. </a:t>
            </a:r>
            <a:r>
              <a:rPr lang="en-US" altLang="uk-UA" sz="2000" dirty="0">
                <a:latin typeface="Times New Roman" panose="02020603050405020304" pitchFamily="18" charset="0"/>
                <a:ea typeface="ＭＳ Ｐゴシック" panose="020B0600070205080204" pitchFamily="34" charset="-128"/>
              </a:rPr>
              <a:t>Design for the Real World).</a:t>
            </a:r>
            <a:endParaRPr lang="uk-UA" altLang="uk-UA" sz="2000" dirty="0">
              <a:latin typeface="Times New Roman" panose="02020603050405020304" pitchFamily="18" charset="0"/>
              <a:ea typeface="ＭＳ Ｐゴシック" panose="020B0600070205080204" pitchFamily="34" charset="-128"/>
            </a:endParaRPr>
          </a:p>
          <a:p>
            <a:endParaRPr lang="uk-UA" altLang="uk-UA" sz="2000" dirty="0">
              <a:latin typeface="Times New Roman" panose="02020603050405020304" pitchFamily="18" charset="0"/>
              <a:ea typeface="ＭＳ Ｐゴシック" panose="020B0600070205080204" pitchFamily="34" charset="-128"/>
            </a:endParaRPr>
          </a:p>
          <a:p>
            <a:r>
              <a:rPr lang="uk-UA" altLang="uk-UA" sz="2000" dirty="0">
                <a:latin typeface="Times New Roman" panose="02020603050405020304" pitchFamily="18" charset="0"/>
                <a:ea typeface="ＭＳ Ｐゴシック" panose="020B0600070205080204" pitchFamily="34" charset="-128"/>
              </a:rPr>
              <a:t>Закінчив </a:t>
            </a:r>
            <a:r>
              <a:rPr lang="uk-UA" altLang="uk-UA" sz="2000" dirty="0" err="1">
                <a:latin typeface="Times New Roman" panose="02020603050405020304" pitchFamily="18" charset="0"/>
                <a:ea typeface="ＭＳ Ｐゴシック" panose="020B0600070205080204" pitchFamily="34" charset="-128"/>
              </a:rPr>
              <a:t>Массачусетський</a:t>
            </a:r>
            <a:r>
              <a:rPr lang="uk-UA" altLang="uk-UA" sz="2000" dirty="0">
                <a:latin typeface="Times New Roman" panose="02020603050405020304" pitchFamily="18" charset="0"/>
                <a:ea typeface="ＭＳ Ｐゴシック" panose="020B0600070205080204" pitchFamily="34" charset="-128"/>
              </a:rPr>
              <a:t> технологічний інститут і став там магістром наук за спеціальністю «дизайн». Потім викладав в Університеті Північної Кароліни, пізніше - в Стокгольмському університеті. Виступав консультантом компанії </a:t>
            </a:r>
            <a:r>
              <a:rPr lang="en-US" altLang="uk-UA" sz="2000" dirty="0">
                <a:latin typeface="Times New Roman" panose="02020603050405020304" pitchFamily="18" charset="0"/>
                <a:ea typeface="ＭＳ Ｐゴシック" panose="020B0600070205080204" pitchFamily="34" charset="-128"/>
              </a:rPr>
              <a:t>Volvo.</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609582-A3AD-4906-BB9C-5309857F627F}" type="slidenum">
              <a:rPr lang="en-US" altLang="uk-UA" sz="1200">
                <a:latin typeface="Times New Roman" panose="02020603050405020304" pitchFamily="18" charset="0"/>
              </a:rPr>
              <a:pPr/>
              <a:t>19</a:t>
            </a:fld>
            <a:endParaRPr lang="en-US" altLang="uk-UA" sz="1200">
              <a:latin typeface="Times New Roman" panose="02020603050405020304" pitchFamily="18" charset="0"/>
            </a:endParaRPr>
          </a:p>
        </p:txBody>
      </p:sp>
    </p:spTree>
    <p:extLst>
      <p:ext uri="{BB962C8B-B14F-4D97-AF65-F5344CB8AC3E}">
        <p14:creationId xmlns:p14="http://schemas.microsoft.com/office/powerpoint/2010/main" val="153324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22EAAE04-0E29-4AF3-B8F1-6FA89EFCD7C2}" type="slidenum">
              <a:rPr lang="uk-UA" altLang="ru-RU">
                <a:solidFill>
                  <a:srgbClr val="000000"/>
                </a:solidFill>
                <a:latin typeface="Times New Roman" panose="02020603050405020304" pitchFamily="18" charset="0"/>
              </a:rPr>
              <a:pPr eaLnBrk="1"/>
              <a:t>20</a:t>
            </a:fld>
            <a:endParaRPr lang="uk-UA" altLang="ru-RU">
              <a:solidFill>
                <a:srgbClr val="000000"/>
              </a:solidFill>
              <a:latin typeface="Times New Roman" panose="02020603050405020304" pitchFamily="18" charset="0"/>
            </a:endParaRPr>
          </a:p>
        </p:txBody>
      </p:sp>
      <p:sp>
        <p:nvSpPr>
          <p:cNvPr id="52227" name="Rectangle 2"/>
          <p:cNvSpPr>
            <a:spLocks noGrp="1" noRot="1" noChangeAspect="1" noChangeArrowheads="1" noTextEdit="1"/>
          </p:cNvSpPr>
          <p:nvPr>
            <p:ph type="sldImg"/>
          </p:nvPr>
        </p:nvSpPr>
        <p:spPr>
          <a:xfrm>
            <a:off x="1106488" y="812800"/>
            <a:ext cx="5345112" cy="4008438"/>
          </a:xfrm>
        </p:spPr>
      </p:sp>
      <p:sp>
        <p:nvSpPr>
          <p:cNvPr id="52228" name="Rectangle 3"/>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Lst>
              <a:defRPr/>
            </a:pPr>
            <a:r>
              <a:rPr kumimoji="0" lang="uk-UA" altLang="uk-UA"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Дизайн має бути призначений для використання особами з різними фізичними та когнітивними можливостями.</a:t>
            </a:r>
          </a:p>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Lst>
              <a:defRPr/>
            </a:pPr>
            <a:r>
              <a:rPr kumimoji="0" lang="uk-UA" altLang="uk-UA"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Забезпечте рівні умови використання засобів для всіх користувачів завжди коли це можливо, якщо неможливо – створіть еквівалент.</a:t>
            </a:r>
          </a:p>
          <a:p>
            <a:endParaRPr lang="ru-RU" altLang="ru-RU" dirty="0">
              <a:cs typeface="Arial" panose="020B0604020202020204" pitchFamily="34" charset="0"/>
            </a:endParaRPr>
          </a:p>
        </p:txBody>
      </p:sp>
    </p:spTree>
    <p:extLst>
      <p:ext uri="{BB962C8B-B14F-4D97-AF65-F5344CB8AC3E}">
        <p14:creationId xmlns:p14="http://schemas.microsoft.com/office/powerpoint/2010/main" val="3522513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21</a:t>
            </a:fld>
            <a:endParaRPr lang="uk-UA" altLang="ru-RU"/>
          </a:p>
        </p:txBody>
      </p:sp>
    </p:spTree>
    <p:extLst>
      <p:ext uri="{BB962C8B-B14F-4D97-AF65-F5344CB8AC3E}">
        <p14:creationId xmlns:p14="http://schemas.microsoft.com/office/powerpoint/2010/main" val="4058616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Lst>
              <a:defRPr/>
            </a:pPr>
            <a:r>
              <a:rPr kumimoji="0" lang="uk-UA" altLang="uk-UA"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Уникайте будь-якого виділення груп користувачів, чи “навішування ярликів”.</a:t>
            </a: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22</a:t>
            </a:fld>
            <a:endParaRPr lang="uk-UA" altLang="ru-RU"/>
          </a:p>
        </p:txBody>
      </p:sp>
    </p:spTree>
    <p:extLst>
      <p:ext uri="{BB962C8B-B14F-4D97-AF65-F5344CB8AC3E}">
        <p14:creationId xmlns:p14="http://schemas.microsoft.com/office/powerpoint/2010/main" val="2378125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Lst>
              <a:defRPr/>
            </a:pPr>
            <a:r>
              <a:rPr kumimoji="0" lang="uk-UA" altLang="uk-UA"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Забезпечте рівні умови використання засобів для всіх користувачів завжди коли це можливо, якщо неможливо – створіть еквівалент.</a:t>
            </a: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23</a:t>
            </a:fld>
            <a:endParaRPr lang="uk-UA" altLang="ru-RU"/>
          </a:p>
        </p:txBody>
      </p:sp>
    </p:spTree>
    <p:extLst>
      <p:ext uri="{BB962C8B-B14F-4D97-AF65-F5344CB8AC3E}">
        <p14:creationId xmlns:p14="http://schemas.microsoft.com/office/powerpoint/2010/main" val="3735347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Побудова інклюзивного суспільства –</a:t>
            </a:r>
            <a:r>
              <a:rPr lang="uk-UA" baseline="0" dirty="0"/>
              <a:t> останнім часом цими питаннями опікуються багато громадських організацій та цікавляться у громадах.</a:t>
            </a:r>
          </a:p>
          <a:p>
            <a:r>
              <a:rPr lang="uk-UA" baseline="0" dirty="0"/>
              <a:t>Але інклюзивний простір може відбутись тільки за умови якщо він є </a:t>
            </a:r>
            <a:r>
              <a:rPr lang="uk-UA" baseline="0" dirty="0" err="1"/>
              <a:t>безбар’єрнимтобто</a:t>
            </a:r>
            <a:r>
              <a:rPr lang="uk-UA" baseline="0" dirty="0"/>
              <a:t> доступним</a:t>
            </a:r>
          </a:p>
          <a:p>
            <a:pPr indent="449580" algn="just">
              <a:spcAft>
                <a:spcPts val="0"/>
              </a:spcAft>
            </a:pPr>
            <a:r>
              <a:rPr lang="uk-UA" sz="1200" dirty="0">
                <a:solidFill>
                  <a:srgbClr val="000000"/>
                </a:solidFill>
                <a:effectLst/>
                <a:latin typeface="Minion Pro"/>
                <a:ea typeface="Times New Roman" panose="02020603050405020304" pitchFamily="18" charset="0"/>
              </a:rPr>
              <a:t>Будь-яка дискусія про права людей з інвалідністю обов’язково торкається проблем «доступності». Але фактично ця проблема стосується набагато ширшого кола населення: літніх людей, людей з тимчасовими порушеннями здоров’я, вагітних жінок та інших. Ніхто не може скористатися своїми правами, які задекларовані державою, якщо до них немає «доступу». </a:t>
            </a:r>
            <a:endParaRPr lang="uk-UA" sz="900" dirty="0">
              <a:effectLst/>
              <a:latin typeface="Times New Roman" panose="02020603050405020304" pitchFamily="18" charset="0"/>
              <a:ea typeface="Times New Roman" panose="02020603050405020304" pitchFamily="18" charset="0"/>
            </a:endParaRPr>
          </a:p>
          <a:p>
            <a:pPr indent="449580" algn="just">
              <a:spcAft>
                <a:spcPts val="0"/>
              </a:spcAft>
            </a:pPr>
            <a:r>
              <a:rPr lang="uk-UA" sz="1200" dirty="0">
                <a:solidFill>
                  <a:srgbClr val="000000"/>
                </a:solidFill>
                <a:effectLst/>
                <a:latin typeface="Minion Pro"/>
                <a:ea typeface="Times New Roman" panose="02020603050405020304" pitchFamily="18" charset="0"/>
              </a:rPr>
              <a:t>Забезпечення «доступності» має вирішальне значення, оскільки безпосередньо впливає на користування особами з інвалідністю та іншими маломобільними групами населення всім спектром прав людини; відіграє ключову роль у створенні інклюзивного суспільства, в якому люди з інвалідністю зможуть брати участь у повсякденному житті.</a:t>
            </a:r>
            <a:endParaRPr lang="uk-UA" sz="900" dirty="0">
              <a:effectLst/>
              <a:latin typeface="Times New Roman" panose="02020603050405020304" pitchFamily="18" charset="0"/>
              <a:ea typeface="Times New Roman" panose="02020603050405020304" pitchFamily="18" charset="0"/>
            </a:endParaRPr>
          </a:p>
          <a:p>
            <a:pPr indent="449580" algn="just">
              <a:spcAft>
                <a:spcPts val="0"/>
              </a:spcAft>
            </a:pPr>
            <a:r>
              <a:rPr lang="uk-UA" sz="1200" dirty="0">
                <a:solidFill>
                  <a:srgbClr val="000000"/>
                </a:solidFill>
                <a:effectLst/>
                <a:latin typeface="Minion Pro"/>
                <a:ea typeface="Times New Roman" panose="02020603050405020304" pitchFamily="18" charset="0"/>
              </a:rPr>
              <a:t>Конвенція визнає важливість доступності «</a:t>
            </a:r>
            <a:r>
              <a:rPr lang="uk-UA" sz="1200" dirty="0">
                <a:effectLst/>
                <a:latin typeface="Minion Pro"/>
                <a:ea typeface="Times New Roman" panose="02020603050405020304" pitchFamily="18" charset="0"/>
              </a:rPr>
              <a:t>фізичного, соціального, економічного та культурного середовища, охорони здоров’я та освіти, а також інформації та зв’язку, оскільки вони дозволяють людям з інвалідністю повною мірою користуватися всіма правами людини і основними свободами».</a:t>
            </a:r>
            <a:endParaRPr lang="uk-UA" sz="9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uk-UA" sz="900" dirty="0">
                <a:effectLst/>
                <a:latin typeface="Minion Pro"/>
                <a:ea typeface="Calibri" panose="020F0502020204030204" pitchFamily="34" charset="0"/>
                <a:cs typeface="Times New Roman" panose="02020603050405020304" pitchFamily="18" charset="0"/>
              </a:rPr>
              <a:t>Конвенція ООН про права інвалідів. Преамбула.</a:t>
            </a:r>
            <a:endParaRPr lang="uk-UA"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3</a:t>
            </a:fld>
            <a:endParaRPr lang="uk-UA" altLang="ru-RU"/>
          </a:p>
        </p:txBody>
      </p:sp>
    </p:spTree>
    <p:extLst>
      <p:ext uri="{BB962C8B-B14F-4D97-AF65-F5344CB8AC3E}">
        <p14:creationId xmlns:p14="http://schemas.microsoft.com/office/powerpoint/2010/main" val="2291446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Lst>
              <a:defRPr/>
            </a:pPr>
            <a:r>
              <a:rPr kumimoji="0" lang="uk-UA" altLang="uk-UA"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Недоторканість особистого життя, безпека і надійність, повинні бути досяжні всім користувачам.</a:t>
            </a:r>
          </a:p>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Lst>
              <a:defRPr/>
            </a:pPr>
            <a:r>
              <a:rPr kumimoji="0" lang="uk-UA" altLang="uk-UA"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Робіть дизайн привабливим для всіх користувачів.</a:t>
            </a: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24</a:t>
            </a:fld>
            <a:endParaRPr lang="uk-UA" altLang="ru-RU"/>
          </a:p>
        </p:txBody>
      </p:sp>
    </p:spTree>
    <p:extLst>
      <p:ext uri="{BB962C8B-B14F-4D97-AF65-F5344CB8AC3E}">
        <p14:creationId xmlns:p14="http://schemas.microsoft.com/office/powerpoint/2010/main" val="398055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25</a:t>
            </a:fld>
            <a:endParaRPr lang="uk-UA" altLang="ru-RU"/>
          </a:p>
        </p:txBody>
      </p:sp>
    </p:spTree>
    <p:extLst>
      <p:ext uri="{BB962C8B-B14F-4D97-AF65-F5344CB8AC3E}">
        <p14:creationId xmlns:p14="http://schemas.microsoft.com/office/powerpoint/2010/main" val="1931203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80000"/>
              </a:lnSpc>
              <a:spcBef>
                <a:spcPts val="525"/>
              </a:spcBef>
              <a:spcAft>
                <a:spcPct val="0"/>
              </a:spcAft>
              <a:buClr>
                <a:srgbClr val="0BD0D9"/>
              </a:buClr>
              <a:buSzPct val="95000"/>
              <a:buFont typeface="Wingdings 2" pitchFamily="18" charset="2"/>
              <a:buChar char=""/>
              <a:tabLst>
                <a:tab pos="723900" algn="l"/>
                <a:tab pos="1447800" algn="l"/>
                <a:tab pos="2171700" algn="l"/>
              </a:tabLst>
              <a:defRPr/>
            </a:pPr>
            <a:r>
              <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Дизайн має відповідати багатьом різним уподобанням і можливостям користувачів.</a:t>
            </a:r>
          </a:p>
          <a:p>
            <a:pPr marL="273050" marR="0" lvl="0" indent="-273050" algn="l" defTabSz="914400" rtl="0" eaLnBrk="1" fontAlgn="base" latinLnBrk="0" hangingPunct="1">
              <a:lnSpc>
                <a:spcPct val="80000"/>
              </a:lnSpc>
              <a:spcBef>
                <a:spcPts val="525"/>
              </a:spcBef>
              <a:spcAft>
                <a:spcPct val="0"/>
              </a:spcAft>
              <a:buClr>
                <a:srgbClr val="0BD0D9"/>
              </a:buClr>
              <a:buSzPct val="95000"/>
              <a:buFont typeface="Wingdings 2" pitchFamily="18" charset="2"/>
              <a:buChar char=""/>
              <a:tabLst>
                <a:tab pos="723900" algn="l"/>
                <a:tab pos="1447800" algn="l"/>
                <a:tab pos="2171700" algn="l"/>
              </a:tabLst>
              <a:defRPr/>
            </a:pPr>
            <a:endPar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a:p>
            <a:pPr marL="273050" marR="0" lvl="0" indent="-273050" algn="l" defTabSz="914400" rtl="0" eaLnBrk="1" fontAlgn="base" latinLnBrk="0" hangingPunct="1">
              <a:lnSpc>
                <a:spcPct val="80000"/>
              </a:lnSpc>
              <a:spcBef>
                <a:spcPts val="525"/>
              </a:spcBef>
              <a:spcAft>
                <a:spcPct val="0"/>
              </a:spcAft>
              <a:buClr>
                <a:srgbClr val="0BD0D9"/>
              </a:buClr>
              <a:buSzPct val="95000"/>
              <a:buFont typeface="Wingdings 2" pitchFamily="18" charset="2"/>
              <a:buChar char=""/>
              <a:tabLst>
                <a:tab pos="723900" algn="l"/>
                <a:tab pos="1447800" algn="l"/>
                <a:tab pos="2171700" algn="l"/>
              </a:tabLst>
              <a:defRPr/>
            </a:pPr>
            <a:endPar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p:txBody>
      </p:sp>
      <p:sp>
        <p:nvSpPr>
          <p:cNvPr id="4" name="Номер слайда 3"/>
          <p:cNvSpPr>
            <a:spLocks noGrp="1"/>
          </p:cNvSpPr>
          <p:nvPr>
            <p:ph type="sldNum" idx="10"/>
          </p:nvPr>
        </p:nvSpPr>
        <p:spPr/>
        <p:txBody>
          <a:bodyPr/>
          <a:lstStyle/>
          <a:p>
            <a:fld id="{266D321F-EC17-46E1-AF5B-5E20A703FBD2}" type="slidenum">
              <a:rPr lang="uk-UA" altLang="ru-RU" smtClean="0"/>
              <a:pPr/>
              <a:t>26</a:t>
            </a:fld>
            <a:endParaRPr lang="uk-UA" altLang="ru-RU"/>
          </a:p>
        </p:txBody>
      </p:sp>
    </p:spTree>
    <p:extLst>
      <p:ext uri="{BB962C8B-B14F-4D97-AF65-F5344CB8AC3E}">
        <p14:creationId xmlns:p14="http://schemas.microsoft.com/office/powerpoint/2010/main" val="1590838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80000"/>
              </a:lnSpc>
              <a:spcBef>
                <a:spcPts val="525"/>
              </a:spcBef>
              <a:spcAft>
                <a:spcPct val="0"/>
              </a:spcAft>
              <a:buClr>
                <a:srgbClr val="0BD0D9"/>
              </a:buClr>
              <a:buSzPct val="95000"/>
              <a:buFont typeface="Wingdings 2" pitchFamily="18" charset="2"/>
              <a:buChar char=""/>
              <a:tabLst>
                <a:tab pos="723900" algn="l"/>
                <a:tab pos="1447800" algn="l"/>
                <a:tab pos="2171700" algn="l"/>
              </a:tabLst>
              <a:defRPr/>
            </a:pPr>
            <a:r>
              <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Допоможіть користувачу правильно, належним чином використовувати продукт.</a:t>
            </a: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28</a:t>
            </a:fld>
            <a:endParaRPr lang="uk-UA" altLang="ru-RU"/>
          </a:p>
        </p:txBody>
      </p:sp>
    </p:spTree>
    <p:extLst>
      <p:ext uri="{BB962C8B-B14F-4D97-AF65-F5344CB8AC3E}">
        <p14:creationId xmlns:p14="http://schemas.microsoft.com/office/powerpoint/2010/main" val="27048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110BBE89-8C73-4541-9DF9-2B768B655C36}" type="slidenum">
              <a:rPr lang="uk-UA" altLang="ru-RU">
                <a:solidFill>
                  <a:srgbClr val="000000"/>
                </a:solidFill>
                <a:latin typeface="Times New Roman" panose="02020603050405020304" pitchFamily="18" charset="0"/>
              </a:rPr>
              <a:pPr eaLnBrk="1"/>
              <a:t>29</a:t>
            </a:fld>
            <a:endParaRPr lang="uk-UA" altLang="ru-RU">
              <a:solidFill>
                <a:srgbClr val="000000"/>
              </a:solidFill>
              <a:latin typeface="Times New Roman" panose="02020603050405020304" pitchFamily="18" charset="0"/>
            </a:endParaRPr>
          </a:p>
        </p:txBody>
      </p:sp>
      <p:sp>
        <p:nvSpPr>
          <p:cNvPr id="55299"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55300"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73050" marR="0" lvl="0" indent="-273050" algn="l" defTabSz="914400" rtl="0" eaLnBrk="1" fontAlgn="base" latinLnBrk="0" hangingPunct="1">
              <a:lnSpc>
                <a:spcPct val="80000"/>
              </a:lnSpc>
              <a:spcBef>
                <a:spcPts val="525"/>
              </a:spcBef>
              <a:spcAft>
                <a:spcPct val="0"/>
              </a:spcAft>
              <a:buClr>
                <a:srgbClr val="0BD0D9"/>
              </a:buClr>
              <a:buSzPct val="95000"/>
              <a:buFont typeface="Wingdings 2" pitchFamily="18" charset="2"/>
              <a:buChar char=""/>
              <a:tabLst>
                <a:tab pos="723900" algn="l"/>
                <a:tab pos="1447800" algn="l"/>
                <a:tab pos="2171700" algn="l"/>
              </a:tabLst>
              <a:defRPr/>
            </a:pPr>
            <a:r>
              <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Забезпечте адаптування виробу під темп користувача.</a:t>
            </a:r>
          </a:p>
          <a:p>
            <a:endParaRPr lang="ru-RU" altLang="ru-RU" dirty="0">
              <a:cs typeface="Arial" panose="020B0604020202020204" pitchFamily="34" charset="0"/>
            </a:endParaRPr>
          </a:p>
        </p:txBody>
      </p:sp>
    </p:spTree>
    <p:extLst>
      <p:ext uri="{BB962C8B-B14F-4D97-AF65-F5344CB8AC3E}">
        <p14:creationId xmlns:p14="http://schemas.microsoft.com/office/powerpoint/2010/main" val="2693350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93B78AA3-065A-497E-9B17-3DA85151DB61}" type="slidenum">
              <a:rPr lang="uk-UA" altLang="ru-RU">
                <a:solidFill>
                  <a:srgbClr val="000000"/>
                </a:solidFill>
                <a:latin typeface="Times New Roman" panose="02020603050405020304" pitchFamily="18" charset="0"/>
              </a:rPr>
              <a:pPr eaLnBrk="1"/>
              <a:t>30</a:t>
            </a:fld>
            <a:endParaRPr lang="uk-UA" altLang="ru-RU">
              <a:solidFill>
                <a:srgbClr val="000000"/>
              </a:solidFill>
              <a:latin typeface="Times New Roman" panose="02020603050405020304" pitchFamily="18" charset="0"/>
            </a:endParaRPr>
          </a:p>
        </p:txBody>
      </p:sp>
      <p:sp>
        <p:nvSpPr>
          <p:cNvPr id="5734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57348"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73050" marR="0" lvl="0" indent="-273050" algn="l" defTabSz="914400" rtl="0" eaLnBrk="1" fontAlgn="base" latinLnBrk="0" hangingPunct="1">
              <a:lnSpc>
                <a:spcPct val="80000"/>
              </a:lnSpc>
              <a:spcBef>
                <a:spcPts val="525"/>
              </a:spcBef>
              <a:spcAft>
                <a:spcPct val="0"/>
              </a:spcAft>
              <a:buClr>
                <a:srgbClr val="0BD0D9"/>
              </a:buClr>
              <a:buSzPct val="95000"/>
              <a:buFont typeface="Wingdings 2" pitchFamily="18" charset="2"/>
              <a:buChar char=""/>
              <a:tabLst>
                <a:tab pos="723900" algn="l"/>
                <a:tab pos="1447800" algn="l"/>
                <a:tab pos="2171700" algn="l"/>
              </a:tabLst>
              <a:defRPr/>
            </a:pPr>
            <a:r>
              <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Враховуйте, що виробом може користуватися шульга.</a:t>
            </a:r>
          </a:p>
          <a:p>
            <a:pPr marL="273050" marR="0" lvl="0" indent="-273050" algn="l" defTabSz="914400" rtl="0" eaLnBrk="1" fontAlgn="base" latinLnBrk="0" hangingPunct="1">
              <a:lnSpc>
                <a:spcPct val="80000"/>
              </a:lnSpc>
              <a:spcBef>
                <a:spcPts val="525"/>
              </a:spcBef>
              <a:spcAft>
                <a:spcPct val="0"/>
              </a:spcAft>
              <a:buClr>
                <a:srgbClr val="0BD0D9"/>
              </a:buClr>
              <a:buSzPct val="95000"/>
              <a:buFont typeface="Wingdings 2" pitchFamily="18" charset="2"/>
              <a:buChar char=""/>
              <a:tabLst>
                <a:tab pos="723900" algn="l"/>
                <a:tab pos="1447800" algn="l"/>
                <a:tab pos="2171700" algn="l"/>
              </a:tabLst>
              <a:defRPr/>
            </a:pPr>
            <a:endPar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a:p>
            <a:endParaRPr lang="ru-RU" altLang="ru-RU" dirty="0">
              <a:cs typeface="Arial" panose="020B0604020202020204" pitchFamily="34" charset="0"/>
            </a:endParaRPr>
          </a:p>
        </p:txBody>
      </p:sp>
    </p:spTree>
    <p:extLst>
      <p:ext uri="{BB962C8B-B14F-4D97-AF65-F5344CB8AC3E}">
        <p14:creationId xmlns:p14="http://schemas.microsoft.com/office/powerpoint/2010/main" val="80472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80000"/>
              </a:lnSpc>
              <a:spcBef>
                <a:spcPts val="525"/>
              </a:spcBef>
              <a:spcAft>
                <a:spcPct val="0"/>
              </a:spcAft>
              <a:buClr>
                <a:srgbClr val="0BD0D9"/>
              </a:buClr>
              <a:buSzPct val="95000"/>
              <a:buFont typeface="Wingdings 2" pitchFamily="18" charset="2"/>
              <a:buChar char=""/>
              <a:tabLst>
                <a:tab pos="723900" algn="l"/>
                <a:tab pos="1447800" algn="l"/>
                <a:tab pos="2171700" algn="l"/>
              </a:tabLst>
              <a:defRPr/>
            </a:pPr>
            <a:r>
              <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Користувач має сам обирати в який спосіб він може скористатися виробом.</a:t>
            </a:r>
          </a:p>
          <a:p>
            <a:pPr marL="273050" marR="0" lvl="0" indent="-273050" algn="l" defTabSz="914400" rtl="0" eaLnBrk="1" fontAlgn="base" latinLnBrk="0" hangingPunct="1">
              <a:lnSpc>
                <a:spcPct val="80000"/>
              </a:lnSpc>
              <a:spcBef>
                <a:spcPts val="525"/>
              </a:spcBef>
              <a:spcAft>
                <a:spcPct val="0"/>
              </a:spcAft>
              <a:buClr>
                <a:srgbClr val="0BD0D9"/>
              </a:buClr>
              <a:buSzPct val="95000"/>
              <a:buFont typeface="Wingdings 2" pitchFamily="18" charset="2"/>
              <a:buChar char=""/>
              <a:tabLst>
                <a:tab pos="723900" algn="l"/>
                <a:tab pos="1447800" algn="l"/>
                <a:tab pos="2171700" algn="l"/>
              </a:tabLst>
              <a:defRPr/>
            </a:pPr>
            <a:endPar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31</a:t>
            </a:fld>
            <a:endParaRPr lang="uk-UA" altLang="ru-RU"/>
          </a:p>
        </p:txBody>
      </p:sp>
    </p:spTree>
    <p:extLst>
      <p:ext uri="{BB962C8B-B14F-4D97-AF65-F5344CB8AC3E}">
        <p14:creationId xmlns:p14="http://schemas.microsoft.com/office/powerpoint/2010/main" val="47837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183D735D-B754-4A62-A72E-AA432F9D4010}" type="slidenum">
              <a:rPr lang="uk-UA" altLang="ru-RU">
                <a:solidFill>
                  <a:srgbClr val="000000"/>
                </a:solidFill>
                <a:latin typeface="Times New Roman" panose="02020603050405020304" pitchFamily="18" charset="0"/>
              </a:rPr>
              <a:pPr eaLnBrk="1"/>
              <a:t>32</a:t>
            </a:fld>
            <a:endParaRPr lang="uk-UA" altLang="ru-RU" dirty="0">
              <a:solidFill>
                <a:srgbClr val="000000"/>
              </a:solidFill>
              <a:latin typeface="Times New Roman" panose="02020603050405020304" pitchFamily="18" charset="0"/>
            </a:endParaRPr>
          </a:p>
        </p:txBody>
      </p:sp>
      <p:sp>
        <p:nvSpPr>
          <p:cNvPr id="58371"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58372"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Lst>
              <a:defRPr/>
            </a:pPr>
            <a:r>
              <a:rPr kumimoji="0" lang="uk-UA" altLang="uk-UA"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Уникайте зайвих ускладнень.</a:t>
            </a:r>
          </a:p>
        </p:txBody>
      </p:sp>
    </p:spTree>
    <p:extLst>
      <p:ext uri="{BB962C8B-B14F-4D97-AF65-F5344CB8AC3E}">
        <p14:creationId xmlns:p14="http://schemas.microsoft.com/office/powerpoint/2010/main" val="320676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C21C5CBA-6E6C-4118-9B0A-77B5DDA45821}" type="slidenum">
              <a:rPr lang="uk-UA" altLang="ru-RU">
                <a:solidFill>
                  <a:srgbClr val="000000"/>
                </a:solidFill>
                <a:latin typeface="Times New Roman" panose="02020603050405020304" pitchFamily="18" charset="0"/>
              </a:rPr>
              <a:pPr eaLnBrk="1"/>
              <a:t>33</a:t>
            </a:fld>
            <a:endParaRPr lang="uk-UA" altLang="ru-RU" dirty="0">
              <a:solidFill>
                <a:srgbClr val="000000"/>
              </a:solidFill>
              <a:latin typeface="Times New Roman" panose="02020603050405020304" pitchFamily="18" charset="0"/>
            </a:endParaRPr>
          </a:p>
        </p:txBody>
      </p:sp>
      <p:sp>
        <p:nvSpPr>
          <p:cNvPr id="59395"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59396"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Lst>
              <a:defRPr/>
            </a:pPr>
            <a:r>
              <a:rPr kumimoji="0" lang="uk-UA" altLang="uk-UA"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Враховуйте різні рівні освіти.</a:t>
            </a:r>
          </a:p>
          <a:p>
            <a:endParaRPr lang="ru-RU" altLang="ru-RU" dirty="0">
              <a:cs typeface="Arial" panose="020B0604020202020204" pitchFamily="34" charset="0"/>
            </a:endParaRPr>
          </a:p>
        </p:txBody>
      </p:sp>
    </p:spTree>
    <p:extLst>
      <p:ext uri="{BB962C8B-B14F-4D97-AF65-F5344CB8AC3E}">
        <p14:creationId xmlns:p14="http://schemas.microsoft.com/office/powerpoint/2010/main" val="3501414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Lst>
              <a:defRPr/>
            </a:pPr>
            <a:r>
              <a:rPr kumimoji="0" lang="uk-UA" altLang="uk-UA"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Узгоджуйте дизайн з інтуїцією та очікуваннями користувачів.</a:t>
            </a: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34</a:t>
            </a:fld>
            <a:endParaRPr lang="uk-UA" altLang="ru-RU" dirty="0"/>
          </a:p>
        </p:txBody>
      </p:sp>
    </p:spTree>
    <p:extLst>
      <p:ext uri="{BB962C8B-B14F-4D97-AF65-F5344CB8AC3E}">
        <p14:creationId xmlns:p14="http://schemas.microsoft.com/office/powerpoint/2010/main" val="415872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49580" algn="just">
              <a:spcAft>
                <a:spcPts val="0"/>
              </a:spcAft>
            </a:pPr>
            <a:r>
              <a:rPr lang="uk-UA" sz="4400" dirty="0">
                <a:solidFill>
                  <a:srgbClr val="000000"/>
                </a:solidFill>
                <a:effectLst/>
                <a:latin typeface="Minion Pro"/>
                <a:ea typeface="Times New Roman" panose="02020603050405020304" pitchFamily="18" charset="0"/>
                <a:cs typeface="Minion Pro"/>
              </a:rPr>
              <a:t>З прийняттям Конвенції ООН про права осіб з інвалідністю було ухвалено єдиний підхід і визнано, що інвалідність — </a:t>
            </a:r>
            <a:r>
              <a:rPr lang="uk-UA" sz="4400" b="1" i="1" dirty="0">
                <a:solidFill>
                  <a:srgbClr val="000000"/>
                </a:solidFill>
                <a:effectLst/>
                <a:latin typeface="Minion Pro"/>
                <a:ea typeface="Times New Roman" panose="02020603050405020304" pitchFamily="18" charset="0"/>
                <a:cs typeface="Minion Pro"/>
              </a:rPr>
              <a:t>це результат взаємодії між людьми, що мають фізичні, розумові, інтелектуальні чи сенсорні порушення та перешкодами у стосунках та  середовищі, які знижують соціальну активність особи. Таким чином, вирішення проблем інвалідності потрібно шукати  у створенні доступного середовища для всіх людей.</a:t>
            </a:r>
            <a:endParaRPr lang="uk-UA" sz="2800" b="1" i="1" dirty="0">
              <a:effectLst/>
              <a:latin typeface="Times New Roman" panose="02020603050405020304" pitchFamily="18" charset="0"/>
              <a:ea typeface="Times New Roman" panose="02020603050405020304" pitchFamily="18" charset="0"/>
            </a:endParaRPr>
          </a:p>
          <a:p>
            <a:r>
              <a:rPr lang="ru-RU" sz="4400" b="1" dirty="0" err="1"/>
              <a:t>Державна</a:t>
            </a:r>
            <a:r>
              <a:rPr lang="ru-RU" sz="4400" b="1" dirty="0"/>
              <a:t> </a:t>
            </a:r>
            <a:r>
              <a:rPr lang="ru-RU" sz="4400" b="1" dirty="0" err="1"/>
              <a:t>Соціа́льна</a:t>
            </a:r>
            <a:r>
              <a:rPr lang="ru-RU" sz="4400" b="1" dirty="0"/>
              <a:t> </a:t>
            </a:r>
            <a:r>
              <a:rPr lang="ru-RU" sz="4400" b="1" dirty="0" err="1"/>
              <a:t>програ́ма</a:t>
            </a:r>
            <a:r>
              <a:rPr lang="ru-RU" sz="4400" b="0" dirty="0"/>
              <a:t> — комплекс </a:t>
            </a:r>
            <a:r>
              <a:rPr lang="ru-RU" sz="4400" b="0" dirty="0" err="1"/>
              <a:t>узгоджених</a:t>
            </a:r>
            <a:r>
              <a:rPr lang="ru-RU" sz="4400" b="0" dirty="0"/>
              <a:t> </a:t>
            </a:r>
            <a:r>
              <a:rPr lang="ru-RU" sz="4400" b="0" dirty="0" err="1"/>
              <a:t>заходів</a:t>
            </a:r>
            <a:r>
              <a:rPr lang="ru-RU" sz="4400" b="0" dirty="0"/>
              <a:t> за </a:t>
            </a:r>
            <a:r>
              <a:rPr lang="ru-RU" sz="4400" b="0" dirty="0" err="1"/>
              <a:t>цілями</a:t>
            </a:r>
            <a:r>
              <a:rPr lang="ru-RU" sz="4400" b="0" dirty="0"/>
              <a:t>, строками, ресурсами та </a:t>
            </a:r>
            <a:r>
              <a:rPr lang="ru-RU" sz="4400" b="0" dirty="0" err="1"/>
              <a:t>виконавцями</a:t>
            </a:r>
            <a:r>
              <a:rPr lang="ru-RU" sz="4400" b="0" dirty="0"/>
              <a:t> у масштабах </a:t>
            </a:r>
            <a:r>
              <a:rPr lang="ru-RU" sz="4400" b="0" dirty="0" err="1"/>
              <a:t>визначеної</a:t>
            </a:r>
            <a:r>
              <a:rPr lang="ru-RU" sz="4400" b="0" dirty="0"/>
              <a:t> </a:t>
            </a:r>
            <a:r>
              <a:rPr lang="ru-RU" sz="4400" b="0" dirty="0" err="1"/>
              <a:t>території</a:t>
            </a:r>
            <a:r>
              <a:rPr lang="ru-RU" sz="4400" b="0" dirty="0"/>
              <a:t> та </a:t>
            </a:r>
            <a:r>
              <a:rPr lang="ru-RU" sz="4400" b="0" dirty="0" err="1"/>
              <a:t>галузі</a:t>
            </a:r>
            <a:r>
              <a:rPr lang="ru-RU" sz="4400" b="0" dirty="0"/>
              <a:t> </a:t>
            </a:r>
            <a:r>
              <a:rPr lang="ru-RU" sz="4400" b="0" dirty="0" err="1"/>
              <a:t>соціальної</a:t>
            </a:r>
            <a:r>
              <a:rPr lang="ru-RU" sz="4400" b="0" dirty="0"/>
              <a:t> </a:t>
            </a:r>
            <a:r>
              <a:rPr lang="ru-RU" sz="4400" b="0" dirty="0" err="1"/>
              <a:t>сфери</a:t>
            </a:r>
            <a:r>
              <a:rPr lang="ru-RU" sz="4400" b="0" dirty="0"/>
              <a:t>, </a:t>
            </a:r>
            <a:r>
              <a:rPr lang="ru-RU" sz="4400" b="0" dirty="0" err="1"/>
              <a:t>що</a:t>
            </a:r>
            <a:r>
              <a:rPr lang="ru-RU" sz="4400" b="0" dirty="0"/>
              <a:t> </a:t>
            </a:r>
            <a:r>
              <a:rPr lang="ru-RU" sz="4400" b="0" dirty="0" err="1"/>
              <a:t>спрямовані</a:t>
            </a:r>
            <a:r>
              <a:rPr lang="ru-RU" sz="4400" b="0" dirty="0"/>
              <a:t> на </a:t>
            </a:r>
            <a:r>
              <a:rPr lang="ru-RU" sz="4400" b="0" dirty="0" err="1"/>
              <a:t>вирішення</a:t>
            </a:r>
            <a:r>
              <a:rPr lang="ru-RU" sz="4400" b="0" dirty="0"/>
              <a:t> комплексу </a:t>
            </a:r>
            <a:r>
              <a:rPr lang="ru-RU" sz="4400" b="0" dirty="0" err="1"/>
              <a:t>соціальних</a:t>
            </a:r>
            <a:r>
              <a:rPr lang="ru-RU" sz="4400" b="0" dirty="0"/>
              <a:t> проблем за </a:t>
            </a:r>
            <a:r>
              <a:rPr lang="ru-RU" sz="4400" b="0" dirty="0" err="1"/>
              <a:t>кошти</a:t>
            </a:r>
            <a:r>
              <a:rPr lang="ru-RU" sz="4400" b="0" dirty="0"/>
              <a:t> державного бюджету. Як правило, </a:t>
            </a:r>
            <a:r>
              <a:rPr lang="ru-RU" sz="4400" b="0" dirty="0" err="1"/>
              <a:t>соціальний</a:t>
            </a:r>
            <a:r>
              <a:rPr lang="ru-RU" sz="4400" b="0" dirty="0"/>
              <a:t> та </a:t>
            </a:r>
            <a:r>
              <a:rPr lang="ru-RU" sz="4400" b="0" dirty="0" err="1"/>
              <a:t>соціально-економічний</a:t>
            </a:r>
            <a:r>
              <a:rPr lang="ru-RU" sz="4400" b="0" dirty="0"/>
              <a:t> </a:t>
            </a:r>
            <a:r>
              <a:rPr lang="ru-RU" sz="4400" b="0" dirty="0" err="1"/>
              <a:t>ефект</a:t>
            </a:r>
            <a:r>
              <a:rPr lang="ru-RU" sz="4400" b="0" dirty="0"/>
              <a:t> </a:t>
            </a:r>
            <a:r>
              <a:rPr lang="ru-RU" sz="4400" b="0" dirty="0" err="1"/>
              <a:t>соціальних</a:t>
            </a:r>
            <a:r>
              <a:rPr lang="ru-RU" sz="4400" b="0" dirty="0"/>
              <a:t> </a:t>
            </a:r>
            <a:r>
              <a:rPr lang="ru-RU" sz="4400" b="0" dirty="0" err="1"/>
              <a:t>програм</a:t>
            </a:r>
            <a:r>
              <a:rPr lang="ru-RU" sz="4400" b="0" dirty="0"/>
              <a:t> </a:t>
            </a:r>
            <a:r>
              <a:rPr lang="ru-RU" sz="4400" b="0" dirty="0" err="1"/>
              <a:t>виражається</a:t>
            </a:r>
            <a:r>
              <a:rPr lang="ru-RU" sz="4400" b="0" dirty="0"/>
              <a:t> в </a:t>
            </a:r>
            <a:r>
              <a:rPr lang="ru-RU" sz="4400" b="0" dirty="0" err="1"/>
              <a:t>підвищенні</a:t>
            </a:r>
            <a:r>
              <a:rPr lang="ru-RU" sz="4400" b="0" dirty="0"/>
              <a:t> </a:t>
            </a:r>
            <a:r>
              <a:rPr lang="ru-RU" sz="4400" b="1" dirty="0" err="1"/>
              <a:t>якості</a:t>
            </a:r>
            <a:r>
              <a:rPr lang="ru-RU" sz="4400" b="1" dirty="0"/>
              <a:t> </a:t>
            </a:r>
            <a:r>
              <a:rPr lang="ru-RU" sz="4400" b="1" dirty="0" err="1"/>
              <a:t>життя</a:t>
            </a:r>
            <a:r>
              <a:rPr lang="ru-RU" sz="4400" b="1" dirty="0"/>
              <a:t> </a:t>
            </a:r>
            <a:r>
              <a:rPr lang="ru-RU" sz="4400" b="0" dirty="0" err="1"/>
              <a:t>громадян</a:t>
            </a:r>
            <a:r>
              <a:rPr lang="ru-RU" sz="4400" b="0" dirty="0"/>
              <a:t> і </a:t>
            </a:r>
            <a:r>
              <a:rPr lang="ru-RU" sz="4400" b="0" dirty="0" err="1"/>
              <a:t>суспільства</a:t>
            </a:r>
            <a:r>
              <a:rPr lang="ru-RU" sz="4400" b="0" dirty="0"/>
              <a:t> в </a:t>
            </a:r>
            <a:r>
              <a:rPr lang="ru-RU" sz="4400" b="0" dirty="0" err="1"/>
              <a:t>цілому</a:t>
            </a:r>
            <a:r>
              <a:rPr lang="ru-RU" sz="4400" b="0" dirty="0"/>
              <a:t>.</a:t>
            </a:r>
          </a:p>
        </p:txBody>
      </p:sp>
      <p:sp>
        <p:nvSpPr>
          <p:cNvPr id="4" name="Номер слайда 3"/>
          <p:cNvSpPr>
            <a:spLocks noGrp="1"/>
          </p:cNvSpPr>
          <p:nvPr>
            <p:ph type="sldNum" idx="10"/>
          </p:nvPr>
        </p:nvSpPr>
        <p:spPr/>
        <p:txBody>
          <a:bodyPr/>
          <a:lstStyle/>
          <a:p>
            <a:fld id="{266D321F-EC17-46E1-AF5B-5E20A703FBD2}" type="slidenum">
              <a:rPr lang="uk-UA" altLang="ru-RU" smtClean="0"/>
              <a:pPr/>
              <a:t>4</a:t>
            </a:fld>
            <a:endParaRPr lang="uk-UA" altLang="ru-RU"/>
          </a:p>
        </p:txBody>
      </p:sp>
    </p:spTree>
    <p:extLst>
      <p:ext uri="{BB962C8B-B14F-4D97-AF65-F5344CB8AC3E}">
        <p14:creationId xmlns:p14="http://schemas.microsoft.com/office/powerpoint/2010/main" val="3719597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Lst>
              <a:defRPr/>
            </a:pPr>
            <a:r>
              <a:rPr kumimoji="0" lang="uk-UA" altLang="uk-UA"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Як використовувати продукт, має бути зрозуміло любій особі, незалежно від особистого досвіду, знань, лінгвістичних навичок, або рівня концентрації на даний момент.</a:t>
            </a:r>
          </a:p>
          <a:p>
            <a:r>
              <a:rPr lang="uk-UA" dirty="0"/>
              <a:t>Представлення інформації у вигляді символів (такі як піктограми чи </a:t>
            </a:r>
            <a:r>
              <a:rPr lang="uk-UA" dirty="0" err="1"/>
              <a:t>інфографіка</a:t>
            </a:r>
            <a:r>
              <a:rPr lang="uk-UA" dirty="0"/>
              <a:t>) сприяє її швидкому сприйняттю </a:t>
            </a:r>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35</a:t>
            </a:fld>
            <a:endParaRPr lang="uk-UA" altLang="ru-RU"/>
          </a:p>
        </p:txBody>
      </p:sp>
    </p:spTree>
    <p:extLst>
      <p:ext uri="{BB962C8B-B14F-4D97-AF65-F5344CB8AC3E}">
        <p14:creationId xmlns:p14="http://schemas.microsoft.com/office/powerpoint/2010/main" val="4007760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E1B940E3-D189-4EFE-8032-9330CDAF2288}" type="slidenum">
              <a:rPr lang="uk-UA" altLang="ru-RU">
                <a:solidFill>
                  <a:srgbClr val="000000"/>
                </a:solidFill>
                <a:latin typeface="Times New Roman" panose="02020603050405020304" pitchFamily="18" charset="0"/>
              </a:rPr>
              <a:pPr eaLnBrk="1"/>
              <a:t>36</a:t>
            </a:fld>
            <a:endParaRPr lang="uk-UA" altLang="ru-RU">
              <a:solidFill>
                <a:srgbClr val="000000"/>
              </a:solidFill>
              <a:latin typeface="Times New Roman" panose="02020603050405020304" pitchFamily="18" charset="0"/>
            </a:endParaRPr>
          </a:p>
        </p:txBody>
      </p:sp>
      <p:sp>
        <p:nvSpPr>
          <p:cNvPr id="60419"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60420"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 pos="36195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Відокремлюйте важливішу інформацію від другорядної.</a:t>
            </a:r>
          </a:p>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 pos="36195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Найважливіша інформація має бути викладена максимально зрозуміло.</a:t>
            </a:r>
          </a:p>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 pos="36195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Забезпечте сумісність з різними технологіями і засобами які використовують особи з інвалідністю. </a:t>
            </a:r>
          </a:p>
        </p:txBody>
      </p:sp>
    </p:spTree>
    <p:extLst>
      <p:ext uri="{BB962C8B-B14F-4D97-AF65-F5344CB8AC3E}">
        <p14:creationId xmlns:p14="http://schemas.microsoft.com/office/powerpoint/2010/main" val="2831727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 pos="36195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Надавайте важливу інформацію у різний спосіб – візуальний, вербальний, тактильний.</a:t>
            </a:r>
          </a:p>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 pos="36195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Дві повії в душі, чорні цятки на сідниці, то ціна шрифтом </a:t>
            </a:r>
            <a:r>
              <a:rPr kumimoji="0" lang="uk-UA" altLang="uk-UA" sz="16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Verdana"/>
                <a:ea typeface="+mn-ea"/>
                <a:cs typeface="Arial"/>
              </a:rPr>
              <a:t>брайля</a:t>
            </a:r>
            <a:endPar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endParaRP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37</a:t>
            </a:fld>
            <a:endParaRPr lang="uk-UA" altLang="ru-RU"/>
          </a:p>
        </p:txBody>
      </p:sp>
    </p:spTree>
    <p:extLst>
      <p:ext uri="{BB962C8B-B14F-4D97-AF65-F5344CB8AC3E}">
        <p14:creationId xmlns:p14="http://schemas.microsoft.com/office/powerpoint/2010/main" val="993480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CE97AA71-5C85-4519-BE47-E3067F3CDE29}" type="slidenum">
              <a:rPr lang="uk-UA" altLang="ru-RU">
                <a:solidFill>
                  <a:srgbClr val="000000"/>
                </a:solidFill>
                <a:latin typeface="Times New Roman" panose="02020603050405020304" pitchFamily="18" charset="0"/>
              </a:rPr>
              <a:pPr eaLnBrk="1"/>
              <a:t>38</a:t>
            </a:fld>
            <a:endParaRPr lang="uk-UA" altLang="ru-RU">
              <a:solidFill>
                <a:srgbClr val="000000"/>
              </a:solidFill>
              <a:latin typeface="Times New Roman" panose="02020603050405020304" pitchFamily="18" charset="0"/>
            </a:endParaRPr>
          </a:p>
        </p:txBody>
      </p:sp>
      <p:sp>
        <p:nvSpPr>
          <p:cNvPr id="61443"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61444"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 pos="36195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Полегшіть процес розуміння інструкцій та вказівок.</a:t>
            </a:r>
          </a:p>
          <a:p>
            <a:endParaRPr lang="ru-RU" altLang="ru-RU" dirty="0">
              <a:cs typeface="Arial" panose="020B0604020202020204" pitchFamily="34" charset="0"/>
            </a:endParaRPr>
          </a:p>
        </p:txBody>
      </p:sp>
    </p:spTree>
    <p:extLst>
      <p:ext uri="{BB962C8B-B14F-4D97-AF65-F5344CB8AC3E}">
        <p14:creationId xmlns:p14="http://schemas.microsoft.com/office/powerpoint/2010/main" val="2886303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 pos="36195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Дизайн має ефективно надавати необхідну інформацію незалежно від умов оточуючого середовища, або особливостей сприйняття самого користувача.</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panose="02020603050405020304" pitchFamily="18" charset="0"/>
              <a:buNone/>
              <a:tabLst/>
              <a:defRPr/>
            </a:pPr>
            <a:endParaRPr kumimoji="0" lang="ru-RU" altLang="ru-RU"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39</a:t>
            </a:fld>
            <a:endParaRPr lang="uk-UA" altLang="ru-RU"/>
          </a:p>
        </p:txBody>
      </p:sp>
    </p:spTree>
    <p:extLst>
      <p:ext uri="{BB962C8B-B14F-4D97-AF65-F5344CB8AC3E}">
        <p14:creationId xmlns:p14="http://schemas.microsoft.com/office/powerpoint/2010/main" val="124045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Дизайн має звести до мінімуму небезпеку чи негативні наслідки від випадкових чи непередбачуваних дій користувача.</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Елементи, що використовуються найчастіше, мають бути найдоступнішими. Небезпечні елементи потрібно ізолювати, вилучити, або убезпечити.</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p:txBody>
      </p:sp>
      <p:sp>
        <p:nvSpPr>
          <p:cNvPr id="4" name="Номер слайда 3"/>
          <p:cNvSpPr>
            <a:spLocks noGrp="1"/>
          </p:cNvSpPr>
          <p:nvPr>
            <p:ph type="sldNum" idx="10"/>
          </p:nvPr>
        </p:nvSpPr>
        <p:spPr/>
        <p:txBody>
          <a:bodyPr/>
          <a:lstStyle/>
          <a:p>
            <a:fld id="{266D321F-EC17-46E1-AF5B-5E20A703FBD2}" type="slidenum">
              <a:rPr lang="uk-UA" altLang="ru-RU" smtClean="0"/>
              <a:pPr/>
              <a:t>40</a:t>
            </a:fld>
            <a:endParaRPr lang="uk-UA" altLang="ru-RU"/>
          </a:p>
        </p:txBody>
      </p:sp>
    </p:spTree>
    <p:extLst>
      <p:ext uri="{BB962C8B-B14F-4D97-AF65-F5344CB8AC3E}">
        <p14:creationId xmlns:p14="http://schemas.microsoft.com/office/powerpoint/2010/main" val="1988263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Забезпечте застереження про небезпеку або можливу помилку.</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"Захист від дурня - захист предметів користування (особливо, техніки), програмного забезпечення і т. П. Від очевидно невірних дій людини, як при користуванні, так і при технічному обслуговуванні або виготовленні. Концепція була формалізована </a:t>
            </a:r>
            <a:r>
              <a:rPr kumimoji="0" lang="uk-UA" sz="16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Сігео</a:t>
            </a:r>
            <a:r>
              <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 </a:t>
            </a:r>
            <a:r>
              <a:rPr kumimoji="0" lang="uk-UA" sz="16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Синго</a:t>
            </a:r>
            <a:r>
              <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 в 1960-х, японським інженером-виробничником, який свого часу створив виробничу систему </a:t>
            </a:r>
            <a:r>
              <a:rPr kumimoji="0" lang="en-US"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Toyota [</a:t>
            </a:r>
            <a:endPar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p:txBody>
      </p:sp>
      <p:sp>
        <p:nvSpPr>
          <p:cNvPr id="4" name="Номер слайда 3"/>
          <p:cNvSpPr>
            <a:spLocks noGrp="1"/>
          </p:cNvSpPr>
          <p:nvPr>
            <p:ph type="sldNum" idx="10"/>
          </p:nvPr>
        </p:nvSpPr>
        <p:spPr/>
        <p:txBody>
          <a:bodyPr/>
          <a:lstStyle/>
          <a:p>
            <a:fld id="{266D321F-EC17-46E1-AF5B-5E20A703FBD2}" type="slidenum">
              <a:rPr lang="uk-UA" altLang="ru-RU" smtClean="0"/>
              <a:pPr/>
              <a:t>41</a:t>
            </a:fld>
            <a:endParaRPr lang="uk-UA" altLang="ru-RU"/>
          </a:p>
        </p:txBody>
      </p:sp>
    </p:spTree>
    <p:extLst>
      <p:ext uri="{BB962C8B-B14F-4D97-AF65-F5344CB8AC3E}">
        <p14:creationId xmlns:p14="http://schemas.microsoft.com/office/powerpoint/2010/main" val="63700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5061F524-DC7A-4786-8564-002C86AFBD3F}" type="slidenum">
              <a:rPr lang="uk-UA" altLang="ru-RU">
                <a:solidFill>
                  <a:srgbClr val="000000"/>
                </a:solidFill>
                <a:latin typeface="Times New Roman" panose="02020603050405020304" pitchFamily="18" charset="0"/>
              </a:rPr>
              <a:pPr eaLnBrk="1"/>
              <a:t>42</a:t>
            </a:fld>
            <a:endParaRPr lang="uk-UA" altLang="ru-RU">
              <a:solidFill>
                <a:srgbClr val="000000"/>
              </a:solidFill>
              <a:latin typeface="Times New Roman" panose="02020603050405020304" pitchFamily="18" charset="0"/>
            </a:endParaRPr>
          </a:p>
        </p:txBody>
      </p:sp>
      <p:sp>
        <p:nvSpPr>
          <p:cNvPr id="64515"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64516"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Потурбуйтесь про відсутність небезпечних наслідків при ушкодженні обладнання.</a:t>
            </a:r>
          </a:p>
          <a:p>
            <a:endParaRPr lang="ru-RU" altLang="ru-RU" dirty="0">
              <a:cs typeface="Arial" panose="020B0604020202020204" pitchFamily="34" charset="0"/>
            </a:endParaRPr>
          </a:p>
        </p:txBody>
      </p:sp>
    </p:spTree>
    <p:extLst>
      <p:ext uri="{BB962C8B-B14F-4D97-AF65-F5344CB8AC3E}">
        <p14:creationId xmlns:p14="http://schemas.microsoft.com/office/powerpoint/2010/main" val="358340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Перешкоджайте можливості несвідомих дій, з боку користувачів, при виконанні завдань.</a:t>
            </a:r>
            <a:endParaRPr kumimoji="0" lang="ru-RU" sz="12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43</a:t>
            </a:fld>
            <a:endParaRPr lang="uk-UA" altLang="ru-RU"/>
          </a:p>
        </p:txBody>
      </p:sp>
    </p:spTree>
    <p:extLst>
      <p:ext uri="{BB962C8B-B14F-4D97-AF65-F5344CB8AC3E}">
        <p14:creationId xmlns:p14="http://schemas.microsoft.com/office/powerpoint/2010/main" val="2900941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5D48DCE5-4E77-4728-AC31-14CBF43F74FB}" type="slidenum">
              <a:rPr lang="uk-UA" altLang="ru-RU">
                <a:solidFill>
                  <a:srgbClr val="000000"/>
                </a:solidFill>
                <a:latin typeface="Times New Roman" panose="02020603050405020304" pitchFamily="18" charset="0"/>
              </a:rPr>
              <a:pPr eaLnBrk="1"/>
              <a:t>44</a:t>
            </a:fld>
            <a:endParaRPr lang="uk-UA" altLang="ru-RU">
              <a:solidFill>
                <a:srgbClr val="000000"/>
              </a:solidFill>
              <a:latin typeface="Times New Roman" panose="02020603050405020304" pitchFamily="18" charset="0"/>
            </a:endParaRPr>
          </a:p>
        </p:txBody>
      </p:sp>
      <p:sp>
        <p:nvSpPr>
          <p:cNvPr id="65539"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65540"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Зробіть так, щоб користувач міг лишатись в зручному для нього положенні.</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Мінімізуйте дії що повторюються.</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endParaRPr>
          </a:p>
          <a:p>
            <a:endParaRPr lang="ru-RU" altLang="ru-RU" dirty="0">
              <a:cs typeface="Arial" panose="020B0604020202020204" pitchFamily="34" charset="0"/>
            </a:endParaRPr>
          </a:p>
        </p:txBody>
      </p:sp>
    </p:spTree>
    <p:extLst>
      <p:ext uri="{BB962C8B-B14F-4D97-AF65-F5344CB8AC3E}">
        <p14:creationId xmlns:p14="http://schemas.microsoft.com/office/powerpoint/2010/main" val="391070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Ментальні</a:t>
            </a:r>
            <a:r>
              <a:rPr lang="uk-UA" baseline="0" dirty="0"/>
              <a:t> бар’єри більшою мірою зумовлені тою моделлю сприйняття інвалідності, яка має найбільше поширена в суспільстві.</a:t>
            </a:r>
          </a:p>
          <a:p>
            <a:r>
              <a:rPr lang="uk-UA" baseline="0" dirty="0"/>
              <a:t>Моральна.</a:t>
            </a:r>
          </a:p>
          <a:p>
            <a:r>
              <a:rPr lang="uk-UA" baseline="0" dirty="0"/>
              <a:t>Медична.</a:t>
            </a:r>
          </a:p>
          <a:p>
            <a:r>
              <a:rPr lang="uk-UA" baseline="0" dirty="0"/>
              <a:t>Реабілітаційна.</a:t>
            </a:r>
          </a:p>
          <a:p>
            <a:r>
              <a:rPr lang="uk-UA" baseline="0" dirty="0"/>
              <a:t>Економічна.</a:t>
            </a:r>
          </a:p>
          <a:p>
            <a:r>
              <a:rPr lang="uk-UA" baseline="0" dirty="0"/>
              <a:t>Культурна.</a:t>
            </a:r>
          </a:p>
          <a:p>
            <a:r>
              <a:rPr lang="uk-UA" baseline="0" dirty="0"/>
              <a:t>Соціальна.</a:t>
            </a:r>
          </a:p>
          <a:p>
            <a:r>
              <a:rPr lang="uk-UA" baseline="0" dirty="0"/>
              <a:t>Правозахисна.</a:t>
            </a:r>
          </a:p>
          <a:p>
            <a:pPr indent="449580" algn="just">
              <a:spcAft>
                <a:spcPts val="0"/>
              </a:spcAft>
            </a:pPr>
            <a:r>
              <a:rPr lang="uk-UA" sz="1200" i="1" dirty="0">
                <a:solidFill>
                  <a:srgbClr val="000000"/>
                </a:solidFill>
                <a:effectLst/>
                <a:latin typeface="Minion Pro"/>
                <a:ea typeface="Times New Roman" panose="02020603050405020304" pitchFamily="18" charset="0"/>
              </a:rPr>
              <a:t>Інституційні:</a:t>
            </a:r>
            <a:r>
              <a:rPr lang="uk-UA" sz="1200" dirty="0">
                <a:solidFill>
                  <a:srgbClr val="000000"/>
                </a:solidFill>
                <a:effectLst/>
                <a:latin typeface="Minion Pro"/>
                <a:ea typeface="Times New Roman" panose="02020603050405020304" pitchFamily="18" charset="0"/>
              </a:rPr>
              <a:t> До них належать закони, програми, які активно забороняють або не здатні полегшити «доступ» людей з інвалідністю та практика їх реалізації. Наприклад, у деяких країнах людям з психічними захворюваннями заборонено брати участь у голосуванні, а в інших люди з інвалідністю не можуть проголосувати через відсутність законодавства. В Україні існує негативна практика, коли через відсутність архітектурної доступності люди з інвалідністю не можуть потрапити на виборчі дільниці.</a:t>
            </a:r>
            <a:endParaRPr lang="uk-UA" sz="900" dirty="0">
              <a:effectLst/>
              <a:latin typeface="Times New Roman" panose="02020603050405020304" pitchFamily="18" charset="0"/>
              <a:ea typeface="Times New Roman" panose="02020603050405020304" pitchFamily="18" charset="0"/>
            </a:endParaRPr>
          </a:p>
          <a:p>
            <a:pPr indent="449580" algn="just">
              <a:spcAft>
                <a:spcPts val="0"/>
              </a:spcAft>
            </a:pPr>
            <a:r>
              <a:rPr lang="uk-UA" sz="1200" i="1" dirty="0">
                <a:solidFill>
                  <a:srgbClr val="000000"/>
                </a:solidFill>
                <a:effectLst/>
                <a:latin typeface="Minion Pro"/>
                <a:ea typeface="Times New Roman" panose="02020603050405020304" pitchFamily="18" charset="0"/>
              </a:rPr>
              <a:t>Ментальні:</a:t>
            </a:r>
            <a:r>
              <a:rPr lang="uk-UA" sz="1200" dirty="0">
                <a:solidFill>
                  <a:srgbClr val="000000"/>
                </a:solidFill>
                <a:effectLst/>
                <a:latin typeface="Minion Pro"/>
                <a:ea typeface="Times New Roman" panose="02020603050405020304" pitchFamily="18" charset="0"/>
              </a:rPr>
              <a:t> Можливо найбільш поширеною перешкодою є ставлення людей до осіб з інвалідністю багатьох людей — «ментальна </a:t>
            </a:r>
            <a:r>
              <a:rPr lang="uk-UA" sz="1200" dirty="0" err="1">
                <a:solidFill>
                  <a:srgbClr val="000000"/>
                </a:solidFill>
                <a:effectLst/>
                <a:latin typeface="Minion Pro"/>
                <a:ea typeface="Times New Roman" panose="02020603050405020304" pitchFamily="18" charset="0"/>
              </a:rPr>
              <a:t>бар’єрність</a:t>
            </a:r>
            <a:r>
              <a:rPr lang="uk-UA" sz="1200" dirty="0">
                <a:solidFill>
                  <a:srgbClr val="000000"/>
                </a:solidFill>
                <a:effectLst/>
                <a:latin typeface="Minion Pro"/>
                <a:ea typeface="Times New Roman" panose="02020603050405020304" pitchFamily="18" charset="0"/>
              </a:rPr>
              <a:t>». Іноді існуючі в суспільстві міфи та стереотипи про людей з інвалідністю можуть несвідомо заподіяти багато шкоди і створити штучні бар’єри. В інших випадках бар’єри існують тільки тому, що значна частина суспільства  не знає і не розуміє суті проблем людей з інвалідністю. Наприклад, директор навчального закладу вважає, що його установа архітектурно доступна для людей з інвалідністю, які пересуваються на колясках, оскільки є тільки декілька східців на вході. Він не може зрозуміти того, що людина з інвалідністю не хоче користуватися сторонньою допомогою, а хоче заходити до закладу  і виходити з нього самостійно і бути незалежною.</a:t>
            </a:r>
            <a:endParaRPr lang="uk-UA" sz="900" dirty="0">
              <a:effectLst/>
              <a:latin typeface="Times New Roman" panose="02020603050405020304" pitchFamily="18" charset="0"/>
              <a:ea typeface="Times New Roman" panose="02020603050405020304" pitchFamily="18" charset="0"/>
            </a:endParaRPr>
          </a:p>
          <a:p>
            <a:pPr indent="449580" algn="just">
              <a:spcAft>
                <a:spcPts val="0"/>
              </a:spcAft>
            </a:pPr>
            <a:r>
              <a:rPr lang="uk-UA" sz="1200" i="1" dirty="0">
                <a:solidFill>
                  <a:srgbClr val="000000"/>
                </a:solidFill>
                <a:effectLst/>
                <a:latin typeface="Minion Pro"/>
                <a:ea typeface="Times New Roman" panose="02020603050405020304" pitchFamily="18" charset="0"/>
              </a:rPr>
              <a:t>Фізичні</a:t>
            </a:r>
            <a:r>
              <a:rPr lang="uk-UA" sz="1200" dirty="0">
                <a:solidFill>
                  <a:srgbClr val="000000"/>
                </a:solidFill>
                <a:effectLst/>
                <a:latin typeface="Minion Pro"/>
                <a:ea typeface="Times New Roman" panose="02020603050405020304" pitchFamily="18" charset="0"/>
              </a:rPr>
              <a:t>: Це «фізичні бар’єри», особливо ті, які існують у будівлях та спорудах, у транспортній інфраструктурі. Це «перші» бар’єри, про які думають, коли розглядають питання «доступності» для людей з інвалідністю. Наприклад, зараз все частіше усвідомлюється важливість встановлення пандусів у будівлях, де є сходи.  Однак мало хто розуміє, яких перешкод доводиться долати невисоким на зріст людям, як некомфортно почувають вони себе  в середовищі/будівлях, які не облаштовані відповідно до їх потреб. </a:t>
            </a:r>
            <a:endParaRPr lang="uk-UA" sz="900" dirty="0">
              <a:effectLst/>
              <a:latin typeface="Times New Roman" panose="02020603050405020304" pitchFamily="18" charset="0"/>
              <a:ea typeface="Times New Roman" panose="02020603050405020304" pitchFamily="18" charset="0"/>
            </a:endParaRPr>
          </a:p>
          <a:p>
            <a:pPr indent="449580" algn="just">
              <a:spcAft>
                <a:spcPts val="0"/>
              </a:spcAft>
            </a:pPr>
            <a:r>
              <a:rPr lang="uk-UA" sz="1200" i="1" dirty="0">
                <a:solidFill>
                  <a:srgbClr val="000000"/>
                </a:solidFill>
                <a:effectLst/>
                <a:latin typeface="Minion Pro"/>
                <a:ea typeface="Times New Roman" panose="02020603050405020304" pitchFamily="18" charset="0"/>
              </a:rPr>
              <a:t>Інформаційні:</a:t>
            </a:r>
            <a:r>
              <a:rPr lang="uk-UA" sz="1200" dirty="0">
                <a:solidFill>
                  <a:srgbClr val="000000"/>
                </a:solidFill>
                <a:effectLst/>
                <a:latin typeface="Minion Pro"/>
                <a:ea typeface="Times New Roman" panose="02020603050405020304" pitchFamily="18" charset="0"/>
              </a:rPr>
              <a:t> Нерідко форма подачі інформації та її зміст є  недоступною для людей з інвалідністю. Так, люди з ослабленим зором не можуть користуватися публікаціями, які надруковані дрібним шрифтом. Програми телебачення, які демонструються без субтитрів, або не мають перекладу на жестову мову є недоступні для </a:t>
            </a:r>
            <a:r>
              <a:rPr lang="uk-UA" sz="1200" dirty="0" err="1">
                <a:solidFill>
                  <a:srgbClr val="000000"/>
                </a:solidFill>
                <a:effectLst/>
                <a:latin typeface="Minion Pro"/>
                <a:ea typeface="Times New Roman" panose="02020603050405020304" pitchFamily="18" charset="0"/>
              </a:rPr>
              <a:t>нечуючих</a:t>
            </a:r>
            <a:r>
              <a:rPr lang="uk-UA" sz="1200" dirty="0">
                <a:solidFill>
                  <a:srgbClr val="000000"/>
                </a:solidFill>
                <a:effectLst/>
                <a:latin typeface="Minion Pro"/>
                <a:ea typeface="Times New Roman" panose="02020603050405020304" pitchFamily="18" charset="0"/>
              </a:rPr>
              <a:t> людей. Якщо інформація не супроводжується абеткою </a:t>
            </a:r>
            <a:r>
              <a:rPr lang="uk-UA" sz="1200" dirty="0" err="1">
                <a:solidFill>
                  <a:srgbClr val="000000"/>
                </a:solidFill>
                <a:effectLst/>
                <a:latin typeface="Minion Pro"/>
                <a:ea typeface="Times New Roman" panose="02020603050405020304" pitchFamily="18" charset="0"/>
              </a:rPr>
              <a:t>Брайля</a:t>
            </a:r>
            <a:r>
              <a:rPr lang="uk-UA" sz="1200" dirty="0">
                <a:solidFill>
                  <a:srgbClr val="000000"/>
                </a:solidFill>
                <a:effectLst/>
                <a:latin typeface="Minion Pro"/>
                <a:ea typeface="Times New Roman" panose="02020603050405020304" pitchFamily="18" charset="0"/>
              </a:rPr>
              <a:t>, або іншими відповідними тактильними формами, вона є недоступною для незрячих людей. Якщо напис у магазинному ціннику не буде дубльований абеткою </a:t>
            </a:r>
            <a:r>
              <a:rPr lang="uk-UA" sz="1200" dirty="0" err="1">
                <a:solidFill>
                  <a:srgbClr val="000000"/>
                </a:solidFill>
                <a:effectLst/>
                <a:latin typeface="Minion Pro"/>
                <a:ea typeface="Times New Roman" panose="02020603050405020304" pitchFamily="18" charset="0"/>
              </a:rPr>
              <a:t>Брайля</a:t>
            </a:r>
            <a:r>
              <a:rPr lang="uk-UA" sz="1200" dirty="0">
                <a:solidFill>
                  <a:srgbClr val="000000"/>
                </a:solidFill>
                <a:effectLst/>
                <a:latin typeface="Minion Pro"/>
                <a:ea typeface="Times New Roman" panose="02020603050405020304" pitchFamily="18" charset="0"/>
              </a:rPr>
              <a:t>, то незрячі покупці не зможуть отримати інформацію про вартість товару без сторонньої допомоги. Вирішальне значення має зміст інформації. Інформація, яка не  представлена складною </a:t>
            </a:r>
            <a:r>
              <a:rPr lang="uk-UA" sz="1200" dirty="0" err="1">
                <a:solidFill>
                  <a:srgbClr val="000000"/>
                </a:solidFill>
                <a:effectLst/>
                <a:latin typeface="Minion Pro"/>
                <a:ea typeface="Times New Roman" panose="02020603050405020304" pitchFamily="18" charset="0"/>
              </a:rPr>
              <a:t>мовною</a:t>
            </a:r>
            <a:r>
              <a:rPr lang="uk-UA" sz="1200" dirty="0">
                <a:solidFill>
                  <a:srgbClr val="000000"/>
                </a:solidFill>
                <a:effectLst/>
                <a:latin typeface="Minion Pro"/>
                <a:ea typeface="Times New Roman" panose="02020603050405020304" pitchFamily="18" charset="0"/>
              </a:rPr>
              <a:t> редакцією, навряд чи буде доступна для багатьох людей з </a:t>
            </a:r>
            <a:r>
              <a:rPr lang="uk-UA" sz="1200" dirty="0">
                <a:effectLst/>
                <a:latin typeface="Minion Pro"/>
                <a:ea typeface="Times New Roman" panose="02020603050405020304" pitchFamily="18" charset="0"/>
              </a:rPr>
              <a:t>когнітивними порушеннями.</a:t>
            </a:r>
            <a:endParaRPr lang="uk-UA" sz="900" dirty="0">
              <a:effectLst/>
              <a:latin typeface="Times New Roman" panose="02020603050405020304" pitchFamily="18" charset="0"/>
              <a:ea typeface="Times New Roman" panose="02020603050405020304" pitchFamily="18" charset="0"/>
            </a:endParaRPr>
          </a:p>
          <a:p>
            <a:endParaRPr lang="uk-UA"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5</a:t>
            </a:fld>
            <a:endParaRPr lang="uk-UA" altLang="ru-RU"/>
          </a:p>
        </p:txBody>
      </p:sp>
    </p:spTree>
    <p:extLst>
      <p:ext uri="{BB962C8B-B14F-4D97-AF65-F5344CB8AC3E}">
        <p14:creationId xmlns:p14="http://schemas.microsoft.com/office/powerpoint/2010/main" val="2255636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Використовуйте раціональні значення для  прикладання зусиль.</a:t>
            </a: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45</a:t>
            </a:fld>
            <a:endParaRPr lang="uk-UA" altLang="ru-RU"/>
          </a:p>
        </p:txBody>
      </p:sp>
    </p:spTree>
    <p:extLst>
      <p:ext uri="{BB962C8B-B14F-4D97-AF65-F5344CB8AC3E}">
        <p14:creationId xmlns:p14="http://schemas.microsoft.com/office/powerpoint/2010/main" val="4096757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2397D12D-B77E-4CF7-8B38-6A48D01DB95D}" type="slidenum">
              <a:rPr lang="uk-UA" altLang="ru-RU">
                <a:solidFill>
                  <a:srgbClr val="000000"/>
                </a:solidFill>
                <a:latin typeface="Times New Roman" panose="02020603050405020304" pitchFamily="18" charset="0"/>
              </a:rPr>
              <a:pPr eaLnBrk="1"/>
              <a:t>46</a:t>
            </a:fld>
            <a:endParaRPr lang="uk-UA" altLang="ru-RU">
              <a:solidFill>
                <a:srgbClr val="000000"/>
              </a:solidFill>
              <a:latin typeface="Times New Roman" panose="02020603050405020304" pitchFamily="18" charset="0"/>
            </a:endParaRPr>
          </a:p>
        </p:txBody>
      </p:sp>
      <p:sp>
        <p:nvSpPr>
          <p:cNvPr id="66563"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66564"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Доведіть до мінімуму необхідність використання довготривалого фізичного зусилля з боку користувача.</a:t>
            </a:r>
          </a:p>
          <a:p>
            <a:endParaRPr lang="ru-RU" altLang="ru-RU" dirty="0">
              <a:cs typeface="Arial" panose="020B0604020202020204" pitchFamily="34" charset="0"/>
            </a:endParaRPr>
          </a:p>
        </p:txBody>
      </p:sp>
    </p:spTree>
    <p:extLst>
      <p:ext uri="{BB962C8B-B14F-4D97-AF65-F5344CB8AC3E}">
        <p14:creationId xmlns:p14="http://schemas.microsoft.com/office/powerpoint/2010/main" val="3381806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1CCB2112-6DEF-47AD-91DC-36D1D77C4D95}" type="slidenum">
              <a:rPr lang="uk-UA" altLang="ru-RU">
                <a:solidFill>
                  <a:srgbClr val="000000"/>
                </a:solidFill>
                <a:latin typeface="Times New Roman" panose="02020603050405020304" pitchFamily="18" charset="0"/>
              </a:rPr>
              <a:pPr eaLnBrk="1"/>
              <a:t>47</a:t>
            </a:fld>
            <a:endParaRPr lang="uk-UA" altLang="ru-RU">
              <a:solidFill>
                <a:srgbClr val="000000"/>
              </a:solidFill>
              <a:latin typeface="Times New Roman" panose="02020603050405020304" pitchFamily="18" charset="0"/>
            </a:endParaRPr>
          </a:p>
        </p:txBody>
      </p:sp>
      <p:sp>
        <p:nvSpPr>
          <p:cNvPr id="67587"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67588"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uk-UA"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anose="02020404030301010803" pitchFamily="18" charset="0"/>
                <a:ea typeface="+mn-ea"/>
                <a:cs typeface="Arial" charset="0"/>
              </a:rPr>
              <a:t>Користувач має  максимально ефективно і комфортно користуватися дизайном, докладаючи мінімум зусиль.</a:t>
            </a:r>
          </a:p>
          <a:p>
            <a:endParaRPr lang="ru-RU" altLang="ru-RU" dirty="0">
              <a:cs typeface="Arial" panose="020B0604020202020204" pitchFamily="34" charset="0"/>
            </a:endParaRPr>
          </a:p>
        </p:txBody>
      </p:sp>
    </p:spTree>
    <p:extLst>
      <p:ext uri="{BB962C8B-B14F-4D97-AF65-F5344CB8AC3E}">
        <p14:creationId xmlns:p14="http://schemas.microsoft.com/office/powerpoint/2010/main" val="2083868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400687C4-7A00-47E4-8E44-01C8A29577EE}" type="slidenum">
              <a:rPr lang="uk-UA" altLang="ru-RU">
                <a:solidFill>
                  <a:srgbClr val="000000"/>
                </a:solidFill>
                <a:latin typeface="Times New Roman" panose="02020603050405020304" pitchFamily="18" charset="0"/>
              </a:rPr>
              <a:pPr eaLnBrk="1"/>
              <a:t>48</a:t>
            </a:fld>
            <a:endParaRPr lang="uk-UA" altLang="ru-RU">
              <a:solidFill>
                <a:srgbClr val="000000"/>
              </a:solidFill>
              <a:latin typeface="Times New Roman" panose="02020603050405020304" pitchFamily="18" charset="0"/>
            </a:endParaRPr>
          </a:p>
        </p:txBody>
      </p:sp>
      <p:sp>
        <p:nvSpPr>
          <p:cNvPr id="68611"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68612"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Забезпечуйте необхідний розмірі простір для зручного доступу, маніпуляцій та використання продукту будь-яким користувачем, незалежно від його зросту, статури чи рухомості.</a:t>
            </a:r>
          </a:p>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Потрібно передбачати різні розміри рук і сили стискання.</a:t>
            </a:r>
          </a:p>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Lst>
              <a:defRPr/>
            </a:pPr>
            <a:endParaRPr kumimoji="0" lang="uk-UA" alt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endParaRPr>
          </a:p>
          <a:p>
            <a:endParaRPr lang="ru-RU" altLang="ru-RU" dirty="0">
              <a:cs typeface="Arial" panose="020B0604020202020204" pitchFamily="34" charset="0"/>
            </a:endParaRPr>
          </a:p>
        </p:txBody>
      </p:sp>
    </p:spTree>
    <p:extLst>
      <p:ext uri="{BB962C8B-B14F-4D97-AF65-F5344CB8AC3E}">
        <p14:creationId xmlns:p14="http://schemas.microsoft.com/office/powerpoint/2010/main" val="9827409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1pPr>
            <a:lvl2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2pPr>
            <a:lvl3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3pPr>
            <a:lvl4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4pPr>
            <a:lvl5pPr eaLnBrk="0" hangingPunct="0">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Garamond" panose="02020404030301010803" pitchFamily="18" charset="0"/>
                <a:cs typeface="Arial" panose="020B0604020202020204" pitchFamily="34" charset="0"/>
              </a:defRPr>
            </a:lvl9pPr>
          </a:lstStyle>
          <a:p>
            <a:pPr eaLnBrk="1"/>
            <a:fld id="{5700368F-E53D-4B77-943E-684D1D25A7DE}" type="slidenum">
              <a:rPr lang="uk-UA" altLang="ru-RU">
                <a:solidFill>
                  <a:srgbClr val="000000"/>
                </a:solidFill>
                <a:latin typeface="Times New Roman" panose="02020603050405020304" pitchFamily="18" charset="0"/>
              </a:rPr>
              <a:pPr eaLnBrk="1"/>
              <a:t>49</a:t>
            </a:fld>
            <a:endParaRPr lang="uk-UA" altLang="ru-RU">
              <a:solidFill>
                <a:srgbClr val="000000"/>
              </a:solidFill>
              <a:latin typeface="Times New Roman" panose="02020603050405020304" pitchFamily="18" charset="0"/>
            </a:endParaRPr>
          </a:p>
        </p:txBody>
      </p:sp>
      <p:sp>
        <p:nvSpPr>
          <p:cNvPr id="69635"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p:spPr>
      </p:sp>
      <p:sp>
        <p:nvSpPr>
          <p:cNvPr id="69636" name="Rectangle 2"/>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Забезпечте видимість важливих елементів і легкий доступ до них,  для любого користувача, незалежно від того чи він стоїть, чи сидить (наприклад у візку)</a:t>
            </a:r>
          </a:p>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Lst>
              <a:defRPr/>
            </a:pPr>
            <a:endParaRPr kumimoji="0" lang="uk-UA" altLang="uk-UA"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endParaRPr>
          </a:p>
          <a:p>
            <a:endParaRPr lang="ru-RU" altLang="ru-RU" dirty="0">
              <a:cs typeface="Arial" panose="020B0604020202020204" pitchFamily="34" charset="0"/>
            </a:endParaRPr>
          </a:p>
        </p:txBody>
      </p:sp>
    </p:spTree>
    <p:extLst>
      <p:ext uri="{BB962C8B-B14F-4D97-AF65-F5344CB8AC3E}">
        <p14:creationId xmlns:p14="http://schemas.microsoft.com/office/powerpoint/2010/main" val="3705792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80000"/>
              </a:lnSpc>
              <a:spcBef>
                <a:spcPct val="20000"/>
              </a:spcBef>
              <a:spcAft>
                <a:spcPct val="0"/>
              </a:spcAft>
              <a:buClr>
                <a:srgbClr val="FFFFCC"/>
              </a:buClr>
              <a:buSzPct val="60000"/>
              <a:buFont typeface="Wingdings" panose="05000000000000000000" pitchFamily="2" charset="2"/>
              <a:buChar char="n"/>
              <a:tabLst>
                <a:tab pos="723900" algn="l"/>
                <a:tab pos="1447800" algn="l"/>
                <a:tab pos="2171700" algn="l"/>
                <a:tab pos="2895600" algn="l"/>
              </a:tabLst>
              <a:defRPr/>
            </a:pPr>
            <a:r>
              <a:rPr kumimoji="0" lang="uk-UA" altLang="uk-UA"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Arial"/>
              </a:rPr>
              <a:t>Забезпечуйте достатній простір для використання допоміжних засобів чи особистого помічника.</a:t>
            </a: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50</a:t>
            </a:fld>
            <a:endParaRPr lang="uk-UA" altLang="ru-RU"/>
          </a:p>
        </p:txBody>
      </p:sp>
    </p:spTree>
    <p:extLst>
      <p:ext uri="{BB962C8B-B14F-4D97-AF65-F5344CB8AC3E}">
        <p14:creationId xmlns:p14="http://schemas.microsoft.com/office/powerpoint/2010/main" val="1870516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lvl="0" indent="-342900" algn="l" defTabSz="914400" rtl="0" eaLnBrk="0" fontAlgn="base" latinLnBrk="0" hangingPunct="0">
              <a:lnSpc>
                <a:spcPct val="100000"/>
              </a:lnSpc>
              <a:spcBef>
                <a:spcPct val="20000"/>
              </a:spcBef>
              <a:spcAft>
                <a:spcPct val="0"/>
              </a:spcAft>
              <a:buClr>
                <a:srgbClr val="0000FF"/>
              </a:buClr>
              <a:buSzPct val="70000"/>
              <a:buFont typeface="Wingdings" panose="05000000000000000000" pitchFamily="2" charset="2"/>
              <a:buNone/>
              <a:tabLst/>
              <a:defRPr/>
            </a:pPr>
            <a:r>
              <a:rPr kumimoji="0" lang="uk-UA" altLang="ru-RU"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Характеристики, які покращують доступність або користування тим чи іншим предметом/товаром/послугою для одних людей, не мають заважати або заперечувати досвід користування цим предметом/товаром/послугою іншими.</a:t>
            </a:r>
            <a:endParaRPr kumimoji="0" lang="ru-RU" altLang="ru-RU"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endParaRP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52</a:t>
            </a:fld>
            <a:endParaRPr lang="uk-UA" altLang="ru-RU"/>
          </a:p>
        </p:txBody>
      </p:sp>
    </p:spTree>
    <p:extLst>
      <p:ext uri="{BB962C8B-B14F-4D97-AF65-F5344CB8AC3E}">
        <p14:creationId xmlns:p14="http://schemas.microsoft.com/office/powerpoint/2010/main" val="5663547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lvl="0" indent="-342900" algn="l" defTabSz="914400" rtl="0" eaLnBrk="0" fontAlgn="base" latinLnBrk="0" hangingPunct="0">
              <a:lnSpc>
                <a:spcPct val="100000"/>
              </a:lnSpc>
              <a:spcBef>
                <a:spcPct val="20000"/>
              </a:spcBef>
              <a:spcAft>
                <a:spcPct val="0"/>
              </a:spcAft>
              <a:buClr>
                <a:srgbClr val="0000FF"/>
              </a:buClr>
              <a:buSzPct val="70000"/>
              <a:buFont typeface="Wingdings" panose="05000000000000000000" pitchFamily="2" charset="2"/>
              <a:buNone/>
              <a:tabLst/>
              <a:defRPr/>
            </a:pPr>
            <a:r>
              <a:rPr kumimoji="0" lang="uk-UA" altLang="ru-RU" sz="1800" b="0" i="0" u="none" strike="noStrike" kern="1200" cap="none" spc="0" normalizeH="0" baseline="0" noProof="0" dirty="0">
                <a:ln>
                  <a:noFill/>
                </a:ln>
                <a:solidFill>
                  <a:srgbClr val="FFFF00"/>
                </a:solidFill>
                <a:effectLst/>
                <a:uLnTx/>
                <a:uFillTx/>
                <a:latin typeface="Garamond"/>
                <a:ea typeface="+mn-ea"/>
                <a:cs typeface="Arial"/>
              </a:rPr>
              <a:t>УД – це не стиль і не напрям дизайну. Це підхід до проектування, який може застосовуватись до будь якого стилю чи напряму дизайну. Це орієнтування будь якого процесу дизайну, який має базуватися на аналізі потреб користувача. Мода, стиль та особистий смак, як і раніше можуть впливати на зовнішній вигляд доступного та придатного до використання товару.</a:t>
            </a:r>
            <a:endParaRPr kumimoji="0" lang="ru-RU" altLang="ru-RU" sz="1800" b="0" i="0" u="none" strike="noStrike" kern="1200" cap="none" spc="0" normalizeH="0" baseline="0" noProof="0" dirty="0">
              <a:ln>
                <a:noFill/>
              </a:ln>
              <a:solidFill>
                <a:srgbClr val="FFFF00"/>
              </a:solidFill>
              <a:effectLst/>
              <a:uLnTx/>
              <a:uFillTx/>
              <a:latin typeface="Garamond"/>
              <a:ea typeface="+mn-ea"/>
              <a:cs typeface="Arial"/>
            </a:endParaRP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53</a:t>
            </a:fld>
            <a:endParaRPr lang="uk-UA" altLang="ru-RU"/>
          </a:p>
        </p:txBody>
      </p:sp>
    </p:spTree>
    <p:extLst>
      <p:ext uri="{BB962C8B-B14F-4D97-AF65-F5344CB8AC3E}">
        <p14:creationId xmlns:p14="http://schemas.microsoft.com/office/powerpoint/2010/main" val="870395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lvl="0" indent="-342900" algn="l" defTabSz="914400" rtl="0" eaLnBrk="0" fontAlgn="base" latinLnBrk="0" hangingPunct="0">
              <a:lnSpc>
                <a:spcPct val="90000"/>
              </a:lnSpc>
              <a:spcBef>
                <a:spcPct val="20000"/>
              </a:spcBef>
              <a:spcAft>
                <a:spcPct val="0"/>
              </a:spcAft>
              <a:buClr>
                <a:srgbClr val="0000FF"/>
              </a:buClr>
              <a:buSzPct val="70000"/>
              <a:buFont typeface="Wingdings" panose="05000000000000000000" pitchFamily="2" charset="2"/>
              <a:buNone/>
              <a:tabLst/>
              <a:defRPr/>
            </a:pPr>
            <a:r>
              <a:rPr kumimoji="0" lang="uk-UA" altLang="ru-RU" sz="1800" b="0" i="0" u="none" strike="noStrike" kern="1200" cap="none" spc="0" normalizeH="0" baseline="0" noProof="0" dirty="0">
                <a:ln>
                  <a:noFill/>
                </a:ln>
                <a:solidFill>
                  <a:srgbClr val="FFFF00"/>
                </a:solidFill>
                <a:effectLst/>
                <a:uLnTx/>
                <a:uFillTx/>
                <a:latin typeface="Garamond"/>
                <a:ea typeface="+mn-ea"/>
                <a:cs typeface="Arial"/>
              </a:rPr>
              <a:t>Термін “універсальний дизайн” неправильно використовувати як синонім відповідності певним стандартам, які забезпечують доступність для людей з інвалідністю.</a:t>
            </a:r>
          </a:p>
          <a:p>
            <a:pPr marL="342900" marR="0" lvl="0" indent="-342900" algn="l" defTabSz="914400" rtl="0" eaLnBrk="0" fontAlgn="base" latinLnBrk="0" hangingPunct="0">
              <a:lnSpc>
                <a:spcPct val="90000"/>
              </a:lnSpc>
              <a:spcBef>
                <a:spcPct val="20000"/>
              </a:spcBef>
              <a:spcAft>
                <a:spcPct val="0"/>
              </a:spcAft>
              <a:buClr>
                <a:srgbClr val="0000FF"/>
              </a:buClr>
              <a:buSzPct val="70000"/>
              <a:buFont typeface="Wingdings" panose="05000000000000000000" pitchFamily="2" charset="2"/>
              <a:buNone/>
              <a:tabLst/>
              <a:defRPr/>
            </a:pPr>
            <a:r>
              <a:rPr kumimoji="0" lang="uk-UA" altLang="ru-RU" sz="1800" b="0" i="0" u="none" strike="noStrike" kern="1200" cap="none" spc="0" normalizeH="0" baseline="0" noProof="0" dirty="0">
                <a:ln>
                  <a:noFill/>
                </a:ln>
                <a:solidFill>
                  <a:srgbClr val="FFFF00"/>
                </a:solidFill>
                <a:effectLst/>
                <a:uLnTx/>
                <a:uFillTx/>
                <a:latin typeface="Garamond"/>
                <a:ea typeface="+mn-ea"/>
                <a:cs typeface="Arial"/>
              </a:rPr>
              <a:t>	По-перше, УД стосується потреб не тільки людей з інвалідністю, але і всіх інших, незалежно від віку, антропометричних даних, здібностей чи вад.</a:t>
            </a:r>
          </a:p>
          <a:p>
            <a:pPr marL="342900" marR="0" lvl="0" indent="-342900" algn="l" defTabSz="914400" rtl="0" eaLnBrk="0" fontAlgn="base" latinLnBrk="0" hangingPunct="0">
              <a:lnSpc>
                <a:spcPct val="90000"/>
              </a:lnSpc>
              <a:spcBef>
                <a:spcPct val="20000"/>
              </a:spcBef>
              <a:spcAft>
                <a:spcPct val="0"/>
              </a:spcAft>
              <a:buClr>
                <a:srgbClr val="0000FF"/>
              </a:buClr>
              <a:buSzPct val="70000"/>
              <a:buFont typeface="Wingdings" panose="05000000000000000000" pitchFamily="2" charset="2"/>
              <a:buNone/>
              <a:tabLst/>
              <a:defRPr/>
            </a:pPr>
            <a:r>
              <a:rPr kumimoji="0" lang="uk-UA" altLang="ru-RU" sz="1800" b="0" i="0" u="none" strike="noStrike" kern="1200" cap="none" spc="0" normalizeH="0" baseline="0" noProof="0" dirty="0">
                <a:ln>
                  <a:noFill/>
                </a:ln>
                <a:solidFill>
                  <a:srgbClr val="FFFF00"/>
                </a:solidFill>
                <a:effectLst/>
                <a:uLnTx/>
                <a:uFillTx/>
                <a:latin typeface="Garamond"/>
                <a:ea typeface="+mn-ea"/>
                <a:cs typeface="Arial"/>
              </a:rPr>
              <a:t>	По-друге, УД – це не перелік специфікацій; це підхід до дизайну, в якому беруться до уваги різні можливості користувачів.</a:t>
            </a:r>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54</a:t>
            </a:fld>
            <a:endParaRPr lang="uk-UA" altLang="ru-RU"/>
          </a:p>
        </p:txBody>
      </p:sp>
    </p:spTree>
    <p:extLst>
      <p:ext uri="{BB962C8B-B14F-4D97-AF65-F5344CB8AC3E}">
        <p14:creationId xmlns:p14="http://schemas.microsoft.com/office/powerpoint/2010/main" val="3101120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lvl="0" indent="-342900" algn="l" defTabSz="914400" rtl="0" eaLnBrk="0" fontAlgn="base" latinLnBrk="0" hangingPunct="0">
              <a:lnSpc>
                <a:spcPct val="100000"/>
              </a:lnSpc>
              <a:spcBef>
                <a:spcPct val="20000"/>
              </a:spcBef>
              <a:spcAft>
                <a:spcPct val="0"/>
              </a:spcAft>
              <a:buClr>
                <a:srgbClr val="0000FF"/>
              </a:buClr>
              <a:buSzPct val="70000"/>
              <a:buFont typeface="Wingdings" panose="05000000000000000000" pitchFamily="2" charset="2"/>
              <a:buNone/>
              <a:tabLst/>
              <a:defRPr/>
            </a:pPr>
            <a:r>
              <a:rPr kumimoji="0" lang="uk-UA" altLang="ru-RU" sz="2400" b="0" i="0" u="none" strike="noStrike" kern="1200" cap="none" spc="0" normalizeH="0" baseline="0" noProof="0" dirty="0">
                <a:ln>
                  <a:noFill/>
                </a:ln>
                <a:solidFill>
                  <a:srgbClr val="FFFF00"/>
                </a:solidFill>
                <a:effectLst/>
                <a:uLnTx/>
                <a:uFillTx/>
                <a:latin typeface="Garamond"/>
                <a:ea typeface="+mn-ea"/>
                <a:cs typeface="Arial"/>
              </a:rPr>
              <a:t>Універсальний дизайн – це не додатковий підхід в дизайні. Він не може ефективно або </a:t>
            </a:r>
            <a:r>
              <a:rPr kumimoji="0" lang="uk-UA" altLang="ru-RU" sz="2400" b="0" i="0" u="none" strike="noStrike" kern="1200" cap="none" spc="0" normalizeH="0" baseline="0" noProof="0" dirty="0" err="1">
                <a:ln>
                  <a:noFill/>
                </a:ln>
                <a:solidFill>
                  <a:srgbClr val="FFFF00"/>
                </a:solidFill>
                <a:effectLst/>
                <a:uLnTx/>
                <a:uFillTx/>
                <a:latin typeface="Garamond"/>
                <a:ea typeface="+mn-ea"/>
                <a:cs typeface="Arial"/>
              </a:rPr>
              <a:t>дієво</a:t>
            </a:r>
            <a:r>
              <a:rPr kumimoji="0" lang="uk-UA" altLang="ru-RU" sz="2400" b="0" i="0" u="none" strike="noStrike" kern="1200" cap="none" spc="0" normalizeH="0" baseline="0" noProof="0" dirty="0">
                <a:ln>
                  <a:noFill/>
                </a:ln>
                <a:solidFill>
                  <a:srgbClr val="FFFF00"/>
                </a:solidFill>
                <a:effectLst/>
                <a:uLnTx/>
                <a:uFillTx/>
                <a:latin typeface="Garamond"/>
                <a:ea typeface="+mn-ea"/>
                <a:cs typeface="Arial"/>
              </a:rPr>
              <a:t> застосовуватись в кінці процесу дизайну, а має бути інтегрований в процес від самого початку.</a:t>
            </a:r>
            <a:endParaRPr kumimoji="0" lang="ru-RU" altLang="ru-RU" sz="2400" b="0" i="0" u="none" strike="noStrike" kern="1200" cap="none" spc="0" normalizeH="0" baseline="0" noProof="0">
              <a:ln>
                <a:noFill/>
              </a:ln>
              <a:solidFill>
                <a:srgbClr val="FFFF00"/>
              </a:solidFill>
              <a:effectLst/>
              <a:uLnTx/>
              <a:uFillTx/>
              <a:latin typeface="Garamond"/>
              <a:ea typeface="+mn-ea"/>
              <a:cs typeface="Arial"/>
            </a:endParaRPr>
          </a:p>
          <a:p>
            <a:endParaRPr lang="ru-RU"/>
          </a:p>
        </p:txBody>
      </p:sp>
      <p:sp>
        <p:nvSpPr>
          <p:cNvPr id="4" name="Номер слайда 3"/>
          <p:cNvSpPr>
            <a:spLocks noGrp="1"/>
          </p:cNvSpPr>
          <p:nvPr>
            <p:ph type="sldNum" idx="10"/>
          </p:nvPr>
        </p:nvSpPr>
        <p:spPr/>
        <p:txBody>
          <a:bodyPr/>
          <a:lstStyle/>
          <a:p>
            <a:fld id="{266D321F-EC17-46E1-AF5B-5E20A703FBD2}" type="slidenum">
              <a:rPr lang="uk-UA" altLang="ru-RU" smtClean="0"/>
              <a:pPr/>
              <a:t>56</a:t>
            </a:fld>
            <a:endParaRPr lang="uk-UA" altLang="ru-RU"/>
          </a:p>
        </p:txBody>
      </p:sp>
    </p:spTree>
    <p:extLst>
      <p:ext uri="{BB962C8B-B14F-4D97-AF65-F5344CB8AC3E}">
        <p14:creationId xmlns:p14="http://schemas.microsoft.com/office/powerpoint/2010/main" val="3327402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Чи можна сказати,</a:t>
            </a:r>
            <a:r>
              <a:rPr lang="uk-UA" baseline="0" dirty="0"/>
              <a:t> що вказані об’єкти є інклюзивними?</a:t>
            </a:r>
            <a:endParaRPr lang="uk-UA"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6</a:t>
            </a:fld>
            <a:endParaRPr lang="uk-UA" altLang="ru-RU"/>
          </a:p>
        </p:txBody>
      </p:sp>
    </p:spTree>
    <p:extLst>
      <p:ext uri="{BB962C8B-B14F-4D97-AF65-F5344CB8AC3E}">
        <p14:creationId xmlns:p14="http://schemas.microsoft.com/office/powerpoint/2010/main" val="4165962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a:solidFill>
                  <a:srgbClr val="000000"/>
                </a:solidFill>
                <a:effectLst/>
                <a:latin typeface="Minion Pro"/>
                <a:ea typeface="Times New Roman" panose="02020603050405020304" pitchFamily="18" charset="0"/>
                <a:cs typeface="Times New Roman" panose="02020603050405020304" pitchFamily="18" charset="0"/>
              </a:rPr>
              <a:t>«Розумне пристосування» означає внесення, коли це потрібно (в конкретному випадку), необхідних і доречних модифікацій і коректив, що не стають неспівставним чи невиправданим тягарем для цілей забезпечення реалізації або здійснення особами з інвалідністю нарівні з іншими всіх прав людини й основоположних свобод»</a:t>
            </a:r>
          </a:p>
          <a:p>
            <a:pPr indent="457200" algn="just">
              <a:spcAft>
                <a:spcPts val="0"/>
              </a:spcAft>
            </a:pPr>
            <a:r>
              <a:rPr lang="uk-UA" sz="1200" dirty="0">
                <a:effectLst/>
                <a:latin typeface="Minion Pro"/>
                <a:ea typeface="Times New Roman" panose="02020603050405020304" pitchFamily="18" charset="0"/>
              </a:rPr>
              <a:t>Розумне пристосування не є глобальною, всеохоплюючою стратегією доступності. Це конкретні заходи, спрямовані для вирішення чітко визначених завдань стосовно конкретної людини або цільової групи. Його слід розглядати як доповнення до загальних заходів з доступності, але воно ніколи не зможе замінити зусилля, спрямовані на всеосяжне забезпечення безбар’єрного середовища.</a:t>
            </a:r>
            <a:endParaRPr lang="uk-UA" sz="900" dirty="0">
              <a:effectLst/>
              <a:latin typeface="Times New Roman" panose="02020603050405020304" pitchFamily="18" charset="0"/>
              <a:ea typeface="Times New Roman" panose="02020603050405020304" pitchFamily="18" charset="0"/>
            </a:endParaRPr>
          </a:p>
          <a:p>
            <a:endParaRPr lang="uk-UA"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57</a:t>
            </a:fld>
            <a:endParaRPr lang="uk-UA" altLang="ru-RU"/>
          </a:p>
        </p:txBody>
      </p:sp>
    </p:spTree>
    <p:extLst>
      <p:ext uri="{BB962C8B-B14F-4D97-AF65-F5344CB8AC3E}">
        <p14:creationId xmlns:p14="http://schemas.microsoft.com/office/powerpoint/2010/main" val="3182089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3050" marR="0" lvl="0" indent="-273050" algn="l" defTabSz="914400" rtl="0" eaLnBrk="1" fontAlgn="base" latinLnBrk="0" hangingPunct="1">
              <a:lnSpc>
                <a:spcPct val="100000"/>
              </a:lnSpc>
              <a:spcBef>
                <a:spcPts val="600"/>
              </a:spcBef>
              <a:spcAft>
                <a:spcPct val="0"/>
              </a:spcAft>
              <a:buClr>
                <a:srgbClr val="F3A447"/>
              </a:buClr>
              <a:buSzPct val="85000"/>
              <a:buFont typeface="Wingdings 2" panose="05020102010507070707" pitchFamily="18" charset="2"/>
              <a:buChar char=""/>
              <a:tabLst/>
              <a:defRPr/>
            </a:pPr>
            <a:r>
              <a:rPr kumimoji="0" lang="uk-UA" altLang="ru-RU" sz="2800" b="0" i="0" u="none" strike="noStrike" kern="1200" cap="none" spc="0" normalizeH="0" baseline="0" noProof="0" dirty="0">
                <a:ln>
                  <a:noFill/>
                </a:ln>
                <a:solidFill>
                  <a:srgbClr val="FFFF00"/>
                </a:solidFill>
                <a:effectLst/>
                <a:uLnTx/>
                <a:uFillTx/>
                <a:latin typeface="Constantia"/>
                <a:ea typeface="+mn-ea"/>
                <a:cs typeface="+mn-cs"/>
              </a:rPr>
              <a:t>означає внесення необхідних і доречних модифікацій та коректив </a:t>
            </a:r>
          </a:p>
          <a:p>
            <a:pPr marL="273050" marR="0" lvl="0" indent="-273050" algn="l" defTabSz="914400" rtl="0" eaLnBrk="1" fontAlgn="base" latinLnBrk="0" hangingPunct="1">
              <a:lnSpc>
                <a:spcPct val="100000"/>
              </a:lnSpc>
              <a:spcBef>
                <a:spcPts val="600"/>
              </a:spcBef>
              <a:spcAft>
                <a:spcPct val="0"/>
              </a:spcAft>
              <a:buClr>
                <a:srgbClr val="F3A447"/>
              </a:buClr>
              <a:buSzPct val="85000"/>
              <a:buFont typeface="Wingdings" panose="05000000000000000000" pitchFamily="2" charset="2"/>
              <a:buNone/>
              <a:tabLst/>
              <a:defRPr/>
            </a:pPr>
            <a:r>
              <a:rPr kumimoji="0" lang="uk-UA" altLang="ru-RU" sz="2800" b="0" i="0" u="none" strike="noStrike" kern="1200" cap="none" spc="0" normalizeH="0" baseline="0" noProof="0" dirty="0">
                <a:ln>
                  <a:noFill/>
                </a:ln>
                <a:solidFill>
                  <a:srgbClr val="FFFF00"/>
                </a:solidFill>
                <a:effectLst/>
                <a:uLnTx/>
                <a:uFillTx/>
                <a:latin typeface="Constantia"/>
                <a:ea typeface="+mn-ea"/>
                <a:cs typeface="+mn-cs"/>
              </a:rPr>
              <a:t>	для здійснення людьми з інвалідністю всіх прав та основоположних свобод на рівні з іншими, </a:t>
            </a:r>
          </a:p>
          <a:p>
            <a:pPr marL="273050" marR="0" lvl="0" indent="-273050" algn="l" defTabSz="914400" rtl="0" eaLnBrk="1" fontAlgn="base" latinLnBrk="0" hangingPunct="1">
              <a:lnSpc>
                <a:spcPct val="100000"/>
              </a:lnSpc>
              <a:spcBef>
                <a:spcPts val="600"/>
              </a:spcBef>
              <a:spcAft>
                <a:spcPct val="0"/>
              </a:spcAft>
              <a:buClr>
                <a:srgbClr val="F3A447"/>
              </a:buClr>
              <a:buSzPct val="85000"/>
              <a:buFont typeface="Wingdings" panose="05000000000000000000" pitchFamily="2" charset="2"/>
              <a:buNone/>
              <a:tabLst/>
              <a:defRPr/>
            </a:pPr>
            <a:r>
              <a:rPr kumimoji="0" lang="uk-UA" altLang="ru-RU" sz="2800" b="0" i="0" u="none" strike="noStrike" kern="1200" cap="none" spc="0" normalizeH="0" baseline="0" noProof="0" dirty="0">
                <a:ln>
                  <a:noFill/>
                </a:ln>
                <a:solidFill>
                  <a:srgbClr val="FFFF00"/>
                </a:solidFill>
                <a:effectLst/>
                <a:uLnTx/>
                <a:uFillTx/>
                <a:latin typeface="Constantia"/>
                <a:ea typeface="+mn-ea"/>
                <a:cs typeface="+mn-cs"/>
              </a:rPr>
              <a:t>	і витрати на які не стають неспівставними чи невиправданими;</a:t>
            </a:r>
          </a:p>
          <a:p>
            <a:pPr marL="273050" marR="0" lvl="0" indent="-273050" algn="l" defTabSz="914400" rtl="0" eaLnBrk="1" fontAlgn="base" latinLnBrk="0" hangingPunct="1">
              <a:lnSpc>
                <a:spcPct val="100000"/>
              </a:lnSpc>
              <a:spcBef>
                <a:spcPts val="600"/>
              </a:spcBef>
              <a:spcAft>
                <a:spcPct val="0"/>
              </a:spcAft>
              <a:buClr>
                <a:srgbClr val="F3A447"/>
              </a:buClr>
              <a:buSzPct val="85000"/>
              <a:buFont typeface="Wingdings 2" panose="05020102010507070707" pitchFamily="18" charset="2"/>
              <a:buChar char=""/>
              <a:tabLst/>
              <a:defRPr/>
            </a:pPr>
            <a:r>
              <a:rPr kumimoji="0" lang="uk-UA" altLang="ru-RU" sz="2800" b="0" i="0" u="none" strike="noStrike" kern="1200" cap="none" spc="0" normalizeH="0" baseline="0" noProof="0" dirty="0">
                <a:ln>
                  <a:noFill/>
                </a:ln>
                <a:solidFill>
                  <a:srgbClr val="FFFF00"/>
                </a:solidFill>
                <a:effectLst/>
                <a:uLnTx/>
                <a:uFillTx/>
                <a:latin typeface="Constantia"/>
                <a:ea typeface="+mn-ea"/>
                <a:cs typeface="+mn-cs"/>
              </a:rPr>
              <a:t> це конкретні заходи, спрямовані на вирішення чітко визначених завдань для конкретної людини або цільової групи</a:t>
            </a:r>
            <a:endParaRPr kumimoji="0" lang="ru-RU" altLang="ru-RU" sz="2800" b="0" i="0" u="none" strike="noStrike" kern="1200" cap="none" spc="0" normalizeH="0" baseline="0" noProof="0" dirty="0">
              <a:ln>
                <a:noFill/>
              </a:ln>
              <a:solidFill>
                <a:srgbClr val="FFFF00"/>
              </a:solidFill>
              <a:effectLst/>
              <a:uLnTx/>
              <a:uFillTx/>
              <a:latin typeface="Constantia"/>
              <a:ea typeface="+mn-ea"/>
              <a:cs typeface="+mn-cs"/>
            </a:endParaRP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58</a:t>
            </a:fld>
            <a:endParaRPr lang="uk-UA" altLang="ru-RU"/>
          </a:p>
        </p:txBody>
      </p:sp>
    </p:spTree>
    <p:extLst>
      <p:ext uri="{BB962C8B-B14F-4D97-AF65-F5344CB8AC3E}">
        <p14:creationId xmlns:p14="http://schemas.microsoft.com/office/powerpoint/2010/main" val="253548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7</a:t>
            </a:fld>
            <a:endParaRPr lang="uk-UA" altLang="ru-RU"/>
          </a:p>
        </p:txBody>
      </p:sp>
    </p:spTree>
    <p:extLst>
      <p:ext uri="{BB962C8B-B14F-4D97-AF65-F5344CB8AC3E}">
        <p14:creationId xmlns:p14="http://schemas.microsoft.com/office/powerpoint/2010/main" val="1714376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8</a:t>
            </a:fld>
            <a:endParaRPr lang="uk-UA" altLang="ru-RU"/>
          </a:p>
        </p:txBody>
      </p:sp>
    </p:spTree>
    <p:extLst>
      <p:ext uri="{BB962C8B-B14F-4D97-AF65-F5344CB8AC3E}">
        <p14:creationId xmlns:p14="http://schemas.microsoft.com/office/powerpoint/2010/main" val="178756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12</a:t>
            </a:fld>
            <a:endParaRPr lang="uk-UA" altLang="ru-RU"/>
          </a:p>
        </p:txBody>
      </p:sp>
    </p:spTree>
    <p:extLst>
      <p:ext uri="{BB962C8B-B14F-4D97-AF65-F5344CB8AC3E}">
        <p14:creationId xmlns:p14="http://schemas.microsoft.com/office/powerpoint/2010/main" val="2589555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a:t>Розглядаючи любий продукт (чи це</a:t>
            </a:r>
            <a:r>
              <a:rPr lang="uk-UA" baseline="0" dirty="0"/>
              <a:t> архітектурний об’єкт чи транспортний чи інформаційний або побутовий</a:t>
            </a:r>
            <a:r>
              <a:rPr lang="uk-UA" dirty="0"/>
              <a:t>) на предмет його доступності важливо робити це з огляду на різні функціональні</a:t>
            </a:r>
            <a:r>
              <a:rPr lang="uk-UA" baseline="0" dirty="0"/>
              <a:t> стани людини – тимчасові чи постійні, вікові особливості </a:t>
            </a:r>
          </a:p>
          <a:p>
            <a:r>
              <a:rPr lang="uk-UA" baseline="0" dirty="0"/>
              <a:t>Іноді ми чуємо вислів – людина з обмеженими можливостями досить несправедливе ствердження тому що обмежені можливості створюються а не існують </a:t>
            </a:r>
          </a:p>
          <a:p>
            <a:pPr indent="457200" algn="just">
              <a:spcAft>
                <a:spcPts val="0"/>
              </a:spcAft>
            </a:pPr>
            <a:r>
              <a:rPr lang="uk-UA" sz="1200" dirty="0">
                <a:effectLst/>
                <a:latin typeface="Minion Pro"/>
                <a:ea typeface="Times New Roman" panose="02020603050405020304" pitchFamily="18" charset="0"/>
              </a:rPr>
              <a:t>«Маломобільні групи населення (МГН) — це люди, що відчувають складнощі при самостійному пересуванні, при одержанні послуги, необхідної інформації або при орієнтуванні в просторі». До маломобільних груп належать особи з інвалідністю, з тимчасовими порушеннями здоров’я, вагітні, батьки з дитячими колясками, люди старшого (похилого віку) тощо.</a:t>
            </a:r>
            <a:endParaRPr lang="uk-UA" sz="900" dirty="0">
              <a:effectLst/>
              <a:latin typeface="Times New Roman" panose="02020603050405020304" pitchFamily="18" charset="0"/>
              <a:ea typeface="Times New Roman" panose="02020603050405020304" pitchFamily="18" charset="0"/>
            </a:endParaRPr>
          </a:p>
          <a:p>
            <a:pPr indent="457200" algn="just">
              <a:spcAft>
                <a:spcPts val="0"/>
              </a:spcAft>
            </a:pPr>
            <a:r>
              <a:rPr lang="uk-UA" sz="1200" dirty="0">
                <a:effectLst/>
                <a:latin typeface="Minion Pro"/>
                <a:ea typeface="Times New Roman" panose="02020603050405020304" pitchFamily="18" charset="0"/>
              </a:rPr>
              <a:t> </a:t>
            </a:r>
            <a:endParaRPr lang="uk-UA" sz="9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uk-UA" sz="900" dirty="0">
                <a:effectLst/>
                <a:latin typeface="Minion Pro"/>
                <a:ea typeface="Calibri" panose="020F0502020204030204" pitchFamily="34" charset="0"/>
                <a:cs typeface="Times New Roman" panose="02020603050405020304" pitchFamily="18" charset="0"/>
              </a:rPr>
              <a:t>ДБН В.2.2-17: 2006. – П.3. Терміни та визначення понять.</a:t>
            </a:r>
            <a:endParaRPr lang="uk-UA"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idx="10"/>
          </p:nvPr>
        </p:nvSpPr>
        <p:spPr/>
        <p:txBody>
          <a:bodyPr/>
          <a:lstStyle/>
          <a:p>
            <a:fld id="{266D321F-EC17-46E1-AF5B-5E20A703FBD2}" type="slidenum">
              <a:rPr lang="uk-UA" altLang="ru-RU" smtClean="0"/>
              <a:pPr/>
              <a:t>13</a:t>
            </a:fld>
            <a:endParaRPr lang="uk-UA" altLang="ru-RU"/>
          </a:p>
        </p:txBody>
      </p:sp>
    </p:spTree>
    <p:extLst>
      <p:ext uri="{BB962C8B-B14F-4D97-AF65-F5344CB8AC3E}">
        <p14:creationId xmlns:p14="http://schemas.microsoft.com/office/powerpoint/2010/main" val="333428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83C2AFC8-4029-43C8-990C-68E7178CEE8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282134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F9B7DB2D-D961-493D-8940-26398654E70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97383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3AF778F3-AC10-4944-9C44-5A552B64501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9945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83C2AFC8-4029-43C8-990C-68E7178CEE8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353825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A71660D-BC85-4C28-BBA4-18C96135A8F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448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4A6D323A-7A05-4E5A-88A4-0854289B2A2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766986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4C303E3A-C77A-424F-85F6-4C0E03B5F82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6744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A3147D51-231E-4E13-A507-D91ECFCADD5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628077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9DAF968-7285-499A-85C4-0B3565C01BE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712665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DCFC8C8A-9641-423E-A5E4-6F87CFEDA55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230155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8F448E14-DEA0-4626-B58E-D67DEB74A2C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67875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A71660D-BC85-4C28-BBA4-18C96135A8F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20573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2ACF4B2C-12DA-46A9-959D-5FFD70F42FD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958479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F9B7DB2D-D961-493D-8940-26398654E70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71935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3AF778F3-AC10-4944-9C44-5A552B64501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048666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83C2AFC8-4029-43C8-990C-68E7178CEE8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81648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A71660D-BC85-4C28-BBA4-18C96135A8F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17792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4A6D323A-7A05-4E5A-88A4-0854289B2A2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893903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4C303E3A-C77A-424F-85F6-4C0E03B5F82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000921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A3147D51-231E-4E13-A507-D91ECFCADD5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105416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9DAF968-7285-499A-85C4-0B3565C01BE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623649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DCFC8C8A-9641-423E-A5E4-6F87CFEDA55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76125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4A6D323A-7A05-4E5A-88A4-0854289B2A2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724995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8F448E14-DEA0-4626-B58E-D67DEB74A2C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123975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2ACF4B2C-12DA-46A9-959D-5FFD70F42FD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62004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F9B7DB2D-D961-493D-8940-26398654E70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874397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3AF778F3-AC10-4944-9C44-5A552B64501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629534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83C2AFC8-4029-43C8-990C-68E7178CEE86}"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359540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A71660D-BC85-4C28-BBA4-18C96135A8F7}"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892389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4A6D323A-7A05-4E5A-88A4-0854289B2A23}"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672597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4C303E3A-C77A-424F-85F6-4C0E03B5F82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193040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A3147D51-231E-4E13-A507-D91ECFCADD5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262857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9DAF968-7285-499A-85C4-0B3565C01BE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617431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4C303E3A-C77A-424F-85F6-4C0E03B5F829}"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869851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DCFC8C8A-9641-423E-A5E4-6F87CFEDA55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307620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8F448E14-DEA0-4626-B58E-D67DEB74A2C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110307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2ACF4B2C-12DA-46A9-959D-5FFD70F42FD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128245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F9B7DB2D-D961-493D-8940-26398654E70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139970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15"/>
          <p:cNvSpPr>
            <a:spLocks noGrp="1" noChangeArrowheads="1"/>
          </p:cNvSpPr>
          <p:nvPr>
            <p:ph type="sldNum" sz="quarter" idx="12"/>
          </p:nvPr>
        </p:nvSpPr>
        <p:spPr>
          <a:ln/>
        </p:spPr>
        <p:txBody>
          <a:bodyPr/>
          <a:lstStyle>
            <a:lvl1pPr>
              <a:defRPr/>
            </a:lvl1pPr>
          </a:lstStyle>
          <a:p>
            <a:pPr>
              <a:defRPr/>
            </a:pPr>
            <a:fld id="{3AF778F3-AC10-4944-9C44-5A552B645010}"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26784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9" name="Rectangle 15"/>
          <p:cNvSpPr>
            <a:spLocks noGrp="1" noChangeArrowheads="1"/>
          </p:cNvSpPr>
          <p:nvPr>
            <p:ph type="sldNum" sz="quarter" idx="12"/>
          </p:nvPr>
        </p:nvSpPr>
        <p:spPr>
          <a:ln/>
        </p:spPr>
        <p:txBody>
          <a:bodyPr/>
          <a:lstStyle>
            <a:lvl1pPr>
              <a:defRPr/>
            </a:lvl1pPr>
          </a:lstStyle>
          <a:p>
            <a:pPr>
              <a:defRPr/>
            </a:pPr>
            <a:fld id="{A3147D51-231E-4E13-A507-D91ECFCADD5B}"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88392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9DAF968-7285-499A-85C4-0B3565C01BE8}"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174092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4" name="Rectangle 15"/>
          <p:cNvSpPr>
            <a:spLocks noGrp="1" noChangeArrowheads="1"/>
          </p:cNvSpPr>
          <p:nvPr>
            <p:ph type="sldNum" sz="quarter" idx="12"/>
          </p:nvPr>
        </p:nvSpPr>
        <p:spPr>
          <a:ln/>
        </p:spPr>
        <p:txBody>
          <a:bodyPr/>
          <a:lstStyle>
            <a:lvl1pPr>
              <a:defRPr/>
            </a:lvl1pPr>
          </a:lstStyle>
          <a:p>
            <a:pPr>
              <a:defRPr/>
            </a:pPr>
            <a:fld id="{DCFC8C8A-9641-423E-A5E4-6F87CFEDA55F}"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55881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8F448E14-DEA0-4626-B58E-D67DEB74A2C4}"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64693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13"/>
          <p:cNvSpPr>
            <a:spLocks noGrp="1" noChangeArrowheads="1"/>
          </p:cNvSpPr>
          <p:nvPr>
            <p:ph type="dt" sz="quarter" idx="10"/>
          </p:nvPr>
        </p:nvSpPr>
        <p:spPr>
          <a:ln/>
        </p:spPr>
        <p:txBody>
          <a:bodyPr/>
          <a:lstStyle>
            <a:lvl1pPr>
              <a:defRPr/>
            </a:lvl1pPr>
          </a:lstStyle>
          <a:p>
            <a:pPr>
              <a:defRPr/>
            </a:pPr>
            <a:endParaRPr lang="ru-RU">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15"/>
          <p:cNvSpPr>
            <a:spLocks noGrp="1" noChangeArrowheads="1"/>
          </p:cNvSpPr>
          <p:nvPr>
            <p:ph type="sldNum" sz="quarter" idx="12"/>
          </p:nvPr>
        </p:nvSpPr>
        <p:spPr>
          <a:ln/>
        </p:spPr>
        <p:txBody>
          <a:bodyPr/>
          <a:lstStyle>
            <a:lvl1pPr>
              <a:defRPr/>
            </a:lvl1pPr>
          </a:lstStyle>
          <a:p>
            <a:pPr>
              <a:defRPr/>
            </a:pPr>
            <a:fld id="{2ACF4B2C-12DA-46A9-959D-5FFD70F42FD5}"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258724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0825" cy="6850063"/>
            <a:chOff x="0" y="0"/>
            <a:chExt cx="5758" cy="4315"/>
          </a:xfrm>
        </p:grpSpPr>
        <p:grpSp>
          <p:nvGrpSpPr>
            <p:cNvPr id="2056" name="Group 3"/>
            <p:cNvGrpSpPr>
              <a:grpSpLocks/>
            </p:cNvGrpSpPr>
            <p:nvPr userDrawn="1"/>
          </p:nvGrpSpPr>
          <p:grpSpPr bwMode="auto">
            <a:xfrm>
              <a:off x="1728" y="2230"/>
              <a:ext cx="4027" cy="2085"/>
              <a:chOff x="1728" y="2230"/>
              <a:chExt cx="4027" cy="2085"/>
            </a:xfrm>
          </p:grpSpPr>
          <p:sp>
            <p:nvSpPr>
              <p:cNvPr id="20"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1"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2"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062"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uk-UA">
                  <a:solidFill>
                    <a:srgbClr val="FFFFFF"/>
                  </a:solidFill>
                </a:endParaRPr>
              </a:p>
            </p:txBody>
          </p:sp>
          <p:sp>
            <p:nvSpPr>
              <p:cNvPr id="24"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grpSp>
        <p:sp>
          <p:nvSpPr>
            <p:cNvPr id="18"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058"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uk-UA">
                <a:solidFill>
                  <a:srgbClr val="FFFFFF"/>
                </a:solidFill>
              </a:endParaRPr>
            </a:p>
          </p:txBody>
        </p:sp>
      </p:grpSp>
      <p:sp>
        <p:nvSpPr>
          <p:cNvPr id="2051" name="Rectangle 13"/>
          <p:cNvSpPr>
            <a:spLocks noGrp="1" noRot="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a:t>Образец заголовка</a:t>
            </a:r>
          </a:p>
        </p:txBody>
      </p:sp>
      <p:sp>
        <p:nvSpPr>
          <p:cNvPr id="2052" name="Rectangle 1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p>
        </p:txBody>
      </p:sp>
      <p:sp>
        <p:nvSpPr>
          <p:cNvPr id="25" name="Rectangle 13"/>
          <p:cNvSpPr>
            <a:spLocks noGrp="1" noChangeArrowheads="1"/>
          </p:cNvSpPr>
          <p:nvPr>
            <p:ph type="dt" sz="quarter" idx="2"/>
          </p:nvPr>
        </p:nvSpPr>
        <p:spPr bwMode="auto">
          <a:xfrm>
            <a:off x="457200" y="624840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ru-RU">
              <a:solidFill>
                <a:srgbClr val="FFFFFF"/>
              </a:solidFill>
            </a:endParaRPr>
          </a:p>
        </p:txBody>
      </p:sp>
      <p:sp>
        <p:nvSpPr>
          <p:cNvPr id="26" name="Rectangle 14"/>
          <p:cNvSpPr>
            <a:spLocks noGrp="1" noChangeArrowheads="1"/>
          </p:cNvSpPr>
          <p:nvPr>
            <p:ph type="ftr" sz="quarter" idx="3"/>
          </p:nvPr>
        </p:nvSpPr>
        <p:spPr bwMode="auto">
          <a:xfrm>
            <a:off x="3124200" y="625157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Arial" charset="0"/>
              </a:defRPr>
            </a:lvl1pPr>
          </a:lstStyle>
          <a:p>
            <a:pPr>
              <a:defRPr/>
            </a:pPr>
            <a:endParaRPr lang="ru-RU">
              <a:solidFill>
                <a:srgbClr val="FFFFFF"/>
              </a:solidFill>
            </a:endParaRPr>
          </a:p>
        </p:txBody>
      </p:sp>
      <p:sp>
        <p:nvSpPr>
          <p:cNvPr id="27" name="Rectangle 15"/>
          <p:cNvSpPr>
            <a:spLocks noGrp="1" noChangeArrowheads="1"/>
          </p:cNvSpPr>
          <p:nvPr>
            <p:ph type="sldNum" sz="quarter" idx="4"/>
          </p:nvPr>
        </p:nvSpPr>
        <p:spPr bwMode="auto">
          <a:xfrm>
            <a:off x="6553200" y="625475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44F6854-CDF1-4367-86E4-A9A4BB69F02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23075932"/>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itchFamily="18" charset="0"/>
          <a:cs typeface="Arial" charset="0"/>
        </a:defRPr>
      </a:lvl2pPr>
      <a:lvl3pPr algn="ctr" rtl="0" eaLnBrk="0" fontAlgn="base" hangingPunct="0">
        <a:spcBef>
          <a:spcPct val="0"/>
        </a:spcBef>
        <a:spcAft>
          <a:spcPct val="0"/>
        </a:spcAft>
        <a:defRPr sz="4400" b="1">
          <a:solidFill>
            <a:schemeClr val="tx2"/>
          </a:solidFill>
          <a:latin typeface="Garamond" pitchFamily="18" charset="0"/>
          <a:cs typeface="Arial" charset="0"/>
        </a:defRPr>
      </a:lvl3pPr>
      <a:lvl4pPr algn="ctr" rtl="0" eaLnBrk="0" fontAlgn="base" hangingPunct="0">
        <a:spcBef>
          <a:spcPct val="0"/>
        </a:spcBef>
        <a:spcAft>
          <a:spcPct val="0"/>
        </a:spcAft>
        <a:defRPr sz="4400" b="1">
          <a:solidFill>
            <a:schemeClr val="tx2"/>
          </a:solidFill>
          <a:latin typeface="Garamond" pitchFamily="18" charset="0"/>
          <a:cs typeface="Arial" charset="0"/>
        </a:defRPr>
      </a:lvl4pPr>
      <a:lvl5pPr algn="ctr" rtl="0" eaLnBrk="0" fontAlgn="base" hangingPunct="0">
        <a:spcBef>
          <a:spcPct val="0"/>
        </a:spcBef>
        <a:spcAft>
          <a:spcPct val="0"/>
        </a:spcAft>
        <a:defRPr sz="4400" b="1">
          <a:solidFill>
            <a:schemeClr val="tx2"/>
          </a:solidFill>
          <a:latin typeface="Garamond" pitchFamily="18" charset="0"/>
          <a:cs typeface="Arial" charset="0"/>
        </a:defRPr>
      </a:lvl5pPr>
      <a:lvl6pPr marL="457200" algn="ctr" rtl="0" eaLnBrk="0" fontAlgn="base" hangingPunct="0">
        <a:spcBef>
          <a:spcPct val="0"/>
        </a:spcBef>
        <a:spcAft>
          <a:spcPct val="0"/>
        </a:spcAft>
        <a:defRPr sz="4400" b="1">
          <a:solidFill>
            <a:schemeClr val="tx2"/>
          </a:solidFill>
          <a:latin typeface="Garamond" pitchFamily="18" charset="0"/>
          <a:cs typeface="Arial" charset="0"/>
        </a:defRPr>
      </a:lvl6pPr>
      <a:lvl7pPr marL="914400" algn="ctr" rtl="0" eaLnBrk="0" fontAlgn="base" hangingPunct="0">
        <a:spcBef>
          <a:spcPct val="0"/>
        </a:spcBef>
        <a:spcAft>
          <a:spcPct val="0"/>
        </a:spcAft>
        <a:defRPr sz="4400" b="1">
          <a:solidFill>
            <a:schemeClr val="tx2"/>
          </a:solidFill>
          <a:latin typeface="Garamond" pitchFamily="18" charset="0"/>
          <a:cs typeface="Arial" charset="0"/>
        </a:defRPr>
      </a:lvl7pPr>
      <a:lvl8pPr marL="1371600" algn="ctr" rtl="0" eaLnBrk="0" fontAlgn="base" hangingPunct="0">
        <a:spcBef>
          <a:spcPct val="0"/>
        </a:spcBef>
        <a:spcAft>
          <a:spcPct val="0"/>
        </a:spcAft>
        <a:defRPr sz="4400" b="1">
          <a:solidFill>
            <a:schemeClr val="tx2"/>
          </a:solidFill>
          <a:latin typeface="Garamond" pitchFamily="18" charset="0"/>
          <a:cs typeface="Arial" charset="0"/>
        </a:defRPr>
      </a:lvl8pPr>
      <a:lvl9pPr marL="1828800" algn="ctr" rtl="0" eaLnBrk="0" fontAlgn="base" hangingPunct="0">
        <a:spcBef>
          <a:spcPct val="0"/>
        </a:spcBef>
        <a:spcAft>
          <a:spcPct val="0"/>
        </a:spcAft>
        <a:defRPr sz="4400" b="1">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mn-lt"/>
          <a:cs typeface="+mn-cs"/>
        </a:defRPr>
      </a:lvl5pPr>
      <a:lvl6pPr marL="25146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6pPr>
      <a:lvl7pPr marL="29718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7pPr>
      <a:lvl8pPr marL="34290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8pPr>
      <a:lvl9pPr marL="38862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0825" cy="6850063"/>
            <a:chOff x="0" y="0"/>
            <a:chExt cx="5758" cy="4315"/>
          </a:xfrm>
        </p:grpSpPr>
        <p:grpSp>
          <p:nvGrpSpPr>
            <p:cNvPr id="2056" name="Group 3"/>
            <p:cNvGrpSpPr>
              <a:grpSpLocks/>
            </p:cNvGrpSpPr>
            <p:nvPr userDrawn="1"/>
          </p:nvGrpSpPr>
          <p:grpSpPr bwMode="auto">
            <a:xfrm>
              <a:off x="1728" y="2230"/>
              <a:ext cx="4027" cy="2085"/>
              <a:chOff x="1728" y="2230"/>
              <a:chExt cx="4027" cy="2085"/>
            </a:xfrm>
          </p:grpSpPr>
          <p:sp>
            <p:nvSpPr>
              <p:cNvPr id="20"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1"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2"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062"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uk-UA">
                  <a:solidFill>
                    <a:srgbClr val="FFFFFF"/>
                  </a:solidFill>
                </a:endParaRPr>
              </a:p>
            </p:txBody>
          </p:sp>
          <p:sp>
            <p:nvSpPr>
              <p:cNvPr id="24"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grpSp>
        <p:sp>
          <p:nvSpPr>
            <p:cNvPr id="18"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058"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uk-UA">
                <a:solidFill>
                  <a:srgbClr val="FFFFFF"/>
                </a:solidFill>
              </a:endParaRPr>
            </a:p>
          </p:txBody>
        </p:sp>
      </p:grpSp>
      <p:sp>
        <p:nvSpPr>
          <p:cNvPr id="2051" name="Rectangle 13"/>
          <p:cNvSpPr>
            <a:spLocks noGrp="1" noRot="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a:t>Образец заголовка</a:t>
            </a:r>
          </a:p>
        </p:txBody>
      </p:sp>
      <p:sp>
        <p:nvSpPr>
          <p:cNvPr id="2052" name="Rectangle 1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p>
        </p:txBody>
      </p:sp>
      <p:sp>
        <p:nvSpPr>
          <p:cNvPr id="25" name="Rectangle 13"/>
          <p:cNvSpPr>
            <a:spLocks noGrp="1" noChangeArrowheads="1"/>
          </p:cNvSpPr>
          <p:nvPr>
            <p:ph type="dt" sz="quarter" idx="2"/>
          </p:nvPr>
        </p:nvSpPr>
        <p:spPr bwMode="auto">
          <a:xfrm>
            <a:off x="457200" y="624840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ru-RU">
              <a:solidFill>
                <a:srgbClr val="FFFFFF"/>
              </a:solidFill>
            </a:endParaRPr>
          </a:p>
        </p:txBody>
      </p:sp>
      <p:sp>
        <p:nvSpPr>
          <p:cNvPr id="26" name="Rectangle 14"/>
          <p:cNvSpPr>
            <a:spLocks noGrp="1" noChangeArrowheads="1"/>
          </p:cNvSpPr>
          <p:nvPr>
            <p:ph type="ftr" sz="quarter" idx="3"/>
          </p:nvPr>
        </p:nvSpPr>
        <p:spPr bwMode="auto">
          <a:xfrm>
            <a:off x="3124200" y="625157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Arial" charset="0"/>
              </a:defRPr>
            </a:lvl1pPr>
          </a:lstStyle>
          <a:p>
            <a:pPr>
              <a:defRPr/>
            </a:pPr>
            <a:endParaRPr lang="ru-RU">
              <a:solidFill>
                <a:srgbClr val="FFFFFF"/>
              </a:solidFill>
            </a:endParaRPr>
          </a:p>
        </p:txBody>
      </p:sp>
      <p:sp>
        <p:nvSpPr>
          <p:cNvPr id="27" name="Rectangle 15"/>
          <p:cNvSpPr>
            <a:spLocks noGrp="1" noChangeArrowheads="1"/>
          </p:cNvSpPr>
          <p:nvPr>
            <p:ph type="sldNum" sz="quarter" idx="4"/>
          </p:nvPr>
        </p:nvSpPr>
        <p:spPr bwMode="auto">
          <a:xfrm>
            <a:off x="6553200" y="625475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44F6854-CDF1-4367-86E4-A9A4BB69F02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3983873776"/>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itchFamily="18" charset="0"/>
          <a:cs typeface="Arial" charset="0"/>
        </a:defRPr>
      </a:lvl2pPr>
      <a:lvl3pPr algn="ctr" rtl="0" eaLnBrk="0" fontAlgn="base" hangingPunct="0">
        <a:spcBef>
          <a:spcPct val="0"/>
        </a:spcBef>
        <a:spcAft>
          <a:spcPct val="0"/>
        </a:spcAft>
        <a:defRPr sz="4400" b="1">
          <a:solidFill>
            <a:schemeClr val="tx2"/>
          </a:solidFill>
          <a:latin typeface="Garamond" pitchFamily="18" charset="0"/>
          <a:cs typeface="Arial" charset="0"/>
        </a:defRPr>
      </a:lvl3pPr>
      <a:lvl4pPr algn="ctr" rtl="0" eaLnBrk="0" fontAlgn="base" hangingPunct="0">
        <a:spcBef>
          <a:spcPct val="0"/>
        </a:spcBef>
        <a:spcAft>
          <a:spcPct val="0"/>
        </a:spcAft>
        <a:defRPr sz="4400" b="1">
          <a:solidFill>
            <a:schemeClr val="tx2"/>
          </a:solidFill>
          <a:latin typeface="Garamond" pitchFamily="18" charset="0"/>
          <a:cs typeface="Arial" charset="0"/>
        </a:defRPr>
      </a:lvl4pPr>
      <a:lvl5pPr algn="ctr" rtl="0" eaLnBrk="0" fontAlgn="base" hangingPunct="0">
        <a:spcBef>
          <a:spcPct val="0"/>
        </a:spcBef>
        <a:spcAft>
          <a:spcPct val="0"/>
        </a:spcAft>
        <a:defRPr sz="4400" b="1">
          <a:solidFill>
            <a:schemeClr val="tx2"/>
          </a:solidFill>
          <a:latin typeface="Garamond" pitchFamily="18" charset="0"/>
          <a:cs typeface="Arial" charset="0"/>
        </a:defRPr>
      </a:lvl5pPr>
      <a:lvl6pPr marL="457200" algn="ctr" rtl="0" eaLnBrk="0" fontAlgn="base" hangingPunct="0">
        <a:spcBef>
          <a:spcPct val="0"/>
        </a:spcBef>
        <a:spcAft>
          <a:spcPct val="0"/>
        </a:spcAft>
        <a:defRPr sz="4400" b="1">
          <a:solidFill>
            <a:schemeClr val="tx2"/>
          </a:solidFill>
          <a:latin typeface="Garamond" pitchFamily="18" charset="0"/>
          <a:cs typeface="Arial" charset="0"/>
        </a:defRPr>
      </a:lvl6pPr>
      <a:lvl7pPr marL="914400" algn="ctr" rtl="0" eaLnBrk="0" fontAlgn="base" hangingPunct="0">
        <a:spcBef>
          <a:spcPct val="0"/>
        </a:spcBef>
        <a:spcAft>
          <a:spcPct val="0"/>
        </a:spcAft>
        <a:defRPr sz="4400" b="1">
          <a:solidFill>
            <a:schemeClr val="tx2"/>
          </a:solidFill>
          <a:latin typeface="Garamond" pitchFamily="18" charset="0"/>
          <a:cs typeface="Arial" charset="0"/>
        </a:defRPr>
      </a:lvl7pPr>
      <a:lvl8pPr marL="1371600" algn="ctr" rtl="0" eaLnBrk="0" fontAlgn="base" hangingPunct="0">
        <a:spcBef>
          <a:spcPct val="0"/>
        </a:spcBef>
        <a:spcAft>
          <a:spcPct val="0"/>
        </a:spcAft>
        <a:defRPr sz="4400" b="1">
          <a:solidFill>
            <a:schemeClr val="tx2"/>
          </a:solidFill>
          <a:latin typeface="Garamond" pitchFamily="18" charset="0"/>
          <a:cs typeface="Arial" charset="0"/>
        </a:defRPr>
      </a:lvl8pPr>
      <a:lvl9pPr marL="1828800" algn="ctr" rtl="0" eaLnBrk="0" fontAlgn="base" hangingPunct="0">
        <a:spcBef>
          <a:spcPct val="0"/>
        </a:spcBef>
        <a:spcAft>
          <a:spcPct val="0"/>
        </a:spcAft>
        <a:defRPr sz="4400" b="1">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mn-lt"/>
          <a:cs typeface="+mn-cs"/>
        </a:defRPr>
      </a:lvl5pPr>
      <a:lvl6pPr marL="25146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6pPr>
      <a:lvl7pPr marL="29718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7pPr>
      <a:lvl8pPr marL="34290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8pPr>
      <a:lvl9pPr marL="38862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0825" cy="6850063"/>
            <a:chOff x="0" y="0"/>
            <a:chExt cx="5758" cy="4315"/>
          </a:xfrm>
        </p:grpSpPr>
        <p:grpSp>
          <p:nvGrpSpPr>
            <p:cNvPr id="2056" name="Group 3"/>
            <p:cNvGrpSpPr>
              <a:grpSpLocks/>
            </p:cNvGrpSpPr>
            <p:nvPr userDrawn="1"/>
          </p:nvGrpSpPr>
          <p:grpSpPr bwMode="auto">
            <a:xfrm>
              <a:off x="1728" y="2230"/>
              <a:ext cx="4027" cy="2085"/>
              <a:chOff x="1728" y="2230"/>
              <a:chExt cx="4027" cy="2085"/>
            </a:xfrm>
          </p:grpSpPr>
          <p:sp>
            <p:nvSpPr>
              <p:cNvPr id="20"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1"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2"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062"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uk-UA">
                  <a:solidFill>
                    <a:srgbClr val="FFFFFF"/>
                  </a:solidFill>
                </a:endParaRPr>
              </a:p>
            </p:txBody>
          </p:sp>
          <p:sp>
            <p:nvSpPr>
              <p:cNvPr id="24"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grpSp>
        <p:sp>
          <p:nvSpPr>
            <p:cNvPr id="18"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058"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uk-UA">
                <a:solidFill>
                  <a:srgbClr val="FFFFFF"/>
                </a:solidFill>
              </a:endParaRPr>
            </a:p>
          </p:txBody>
        </p:sp>
      </p:grpSp>
      <p:sp>
        <p:nvSpPr>
          <p:cNvPr id="2051" name="Rectangle 13"/>
          <p:cNvSpPr>
            <a:spLocks noGrp="1" noRot="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a:t>Образец заголовка</a:t>
            </a:r>
          </a:p>
        </p:txBody>
      </p:sp>
      <p:sp>
        <p:nvSpPr>
          <p:cNvPr id="2052" name="Rectangle 1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p>
        </p:txBody>
      </p:sp>
      <p:sp>
        <p:nvSpPr>
          <p:cNvPr id="25" name="Rectangle 13"/>
          <p:cNvSpPr>
            <a:spLocks noGrp="1" noChangeArrowheads="1"/>
          </p:cNvSpPr>
          <p:nvPr>
            <p:ph type="dt" sz="quarter" idx="2"/>
          </p:nvPr>
        </p:nvSpPr>
        <p:spPr bwMode="auto">
          <a:xfrm>
            <a:off x="457200" y="624840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ru-RU">
              <a:solidFill>
                <a:srgbClr val="FFFFFF"/>
              </a:solidFill>
            </a:endParaRPr>
          </a:p>
        </p:txBody>
      </p:sp>
      <p:sp>
        <p:nvSpPr>
          <p:cNvPr id="26" name="Rectangle 14"/>
          <p:cNvSpPr>
            <a:spLocks noGrp="1" noChangeArrowheads="1"/>
          </p:cNvSpPr>
          <p:nvPr>
            <p:ph type="ftr" sz="quarter" idx="3"/>
          </p:nvPr>
        </p:nvSpPr>
        <p:spPr bwMode="auto">
          <a:xfrm>
            <a:off x="3124200" y="625157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Arial" charset="0"/>
              </a:defRPr>
            </a:lvl1pPr>
          </a:lstStyle>
          <a:p>
            <a:pPr>
              <a:defRPr/>
            </a:pPr>
            <a:endParaRPr lang="ru-RU">
              <a:solidFill>
                <a:srgbClr val="FFFFFF"/>
              </a:solidFill>
            </a:endParaRPr>
          </a:p>
        </p:txBody>
      </p:sp>
      <p:sp>
        <p:nvSpPr>
          <p:cNvPr id="27" name="Rectangle 15"/>
          <p:cNvSpPr>
            <a:spLocks noGrp="1" noChangeArrowheads="1"/>
          </p:cNvSpPr>
          <p:nvPr>
            <p:ph type="sldNum" sz="quarter" idx="4"/>
          </p:nvPr>
        </p:nvSpPr>
        <p:spPr bwMode="auto">
          <a:xfrm>
            <a:off x="6553200" y="625475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44F6854-CDF1-4367-86E4-A9A4BB69F02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1426904504"/>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itchFamily="18" charset="0"/>
          <a:cs typeface="Arial" charset="0"/>
        </a:defRPr>
      </a:lvl2pPr>
      <a:lvl3pPr algn="ctr" rtl="0" eaLnBrk="0" fontAlgn="base" hangingPunct="0">
        <a:spcBef>
          <a:spcPct val="0"/>
        </a:spcBef>
        <a:spcAft>
          <a:spcPct val="0"/>
        </a:spcAft>
        <a:defRPr sz="4400" b="1">
          <a:solidFill>
            <a:schemeClr val="tx2"/>
          </a:solidFill>
          <a:latin typeface="Garamond" pitchFamily="18" charset="0"/>
          <a:cs typeface="Arial" charset="0"/>
        </a:defRPr>
      </a:lvl3pPr>
      <a:lvl4pPr algn="ctr" rtl="0" eaLnBrk="0" fontAlgn="base" hangingPunct="0">
        <a:spcBef>
          <a:spcPct val="0"/>
        </a:spcBef>
        <a:spcAft>
          <a:spcPct val="0"/>
        </a:spcAft>
        <a:defRPr sz="4400" b="1">
          <a:solidFill>
            <a:schemeClr val="tx2"/>
          </a:solidFill>
          <a:latin typeface="Garamond" pitchFamily="18" charset="0"/>
          <a:cs typeface="Arial" charset="0"/>
        </a:defRPr>
      </a:lvl4pPr>
      <a:lvl5pPr algn="ctr" rtl="0" eaLnBrk="0" fontAlgn="base" hangingPunct="0">
        <a:spcBef>
          <a:spcPct val="0"/>
        </a:spcBef>
        <a:spcAft>
          <a:spcPct val="0"/>
        </a:spcAft>
        <a:defRPr sz="4400" b="1">
          <a:solidFill>
            <a:schemeClr val="tx2"/>
          </a:solidFill>
          <a:latin typeface="Garamond" pitchFamily="18" charset="0"/>
          <a:cs typeface="Arial" charset="0"/>
        </a:defRPr>
      </a:lvl5pPr>
      <a:lvl6pPr marL="457200" algn="ctr" rtl="0" eaLnBrk="0" fontAlgn="base" hangingPunct="0">
        <a:spcBef>
          <a:spcPct val="0"/>
        </a:spcBef>
        <a:spcAft>
          <a:spcPct val="0"/>
        </a:spcAft>
        <a:defRPr sz="4400" b="1">
          <a:solidFill>
            <a:schemeClr val="tx2"/>
          </a:solidFill>
          <a:latin typeface="Garamond" pitchFamily="18" charset="0"/>
          <a:cs typeface="Arial" charset="0"/>
        </a:defRPr>
      </a:lvl6pPr>
      <a:lvl7pPr marL="914400" algn="ctr" rtl="0" eaLnBrk="0" fontAlgn="base" hangingPunct="0">
        <a:spcBef>
          <a:spcPct val="0"/>
        </a:spcBef>
        <a:spcAft>
          <a:spcPct val="0"/>
        </a:spcAft>
        <a:defRPr sz="4400" b="1">
          <a:solidFill>
            <a:schemeClr val="tx2"/>
          </a:solidFill>
          <a:latin typeface="Garamond" pitchFamily="18" charset="0"/>
          <a:cs typeface="Arial" charset="0"/>
        </a:defRPr>
      </a:lvl7pPr>
      <a:lvl8pPr marL="1371600" algn="ctr" rtl="0" eaLnBrk="0" fontAlgn="base" hangingPunct="0">
        <a:spcBef>
          <a:spcPct val="0"/>
        </a:spcBef>
        <a:spcAft>
          <a:spcPct val="0"/>
        </a:spcAft>
        <a:defRPr sz="4400" b="1">
          <a:solidFill>
            <a:schemeClr val="tx2"/>
          </a:solidFill>
          <a:latin typeface="Garamond" pitchFamily="18" charset="0"/>
          <a:cs typeface="Arial" charset="0"/>
        </a:defRPr>
      </a:lvl8pPr>
      <a:lvl9pPr marL="1828800" algn="ctr" rtl="0" eaLnBrk="0" fontAlgn="base" hangingPunct="0">
        <a:spcBef>
          <a:spcPct val="0"/>
        </a:spcBef>
        <a:spcAft>
          <a:spcPct val="0"/>
        </a:spcAft>
        <a:defRPr sz="4400" b="1">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mn-lt"/>
          <a:cs typeface="+mn-cs"/>
        </a:defRPr>
      </a:lvl5pPr>
      <a:lvl6pPr marL="25146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6pPr>
      <a:lvl7pPr marL="29718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7pPr>
      <a:lvl8pPr marL="34290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8pPr>
      <a:lvl9pPr marL="38862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0825" cy="6850063"/>
            <a:chOff x="0" y="0"/>
            <a:chExt cx="5758" cy="4315"/>
          </a:xfrm>
        </p:grpSpPr>
        <p:grpSp>
          <p:nvGrpSpPr>
            <p:cNvPr id="2056" name="Group 3"/>
            <p:cNvGrpSpPr>
              <a:grpSpLocks/>
            </p:cNvGrpSpPr>
            <p:nvPr userDrawn="1"/>
          </p:nvGrpSpPr>
          <p:grpSpPr bwMode="auto">
            <a:xfrm>
              <a:off x="1728" y="2230"/>
              <a:ext cx="4027" cy="2085"/>
              <a:chOff x="1728" y="2230"/>
              <a:chExt cx="4027" cy="2085"/>
            </a:xfrm>
          </p:grpSpPr>
          <p:sp>
            <p:nvSpPr>
              <p:cNvPr id="20"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1"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2"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062"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uk-UA">
                  <a:solidFill>
                    <a:srgbClr val="FFFFFF"/>
                  </a:solidFill>
                </a:endParaRPr>
              </a:p>
            </p:txBody>
          </p:sp>
          <p:sp>
            <p:nvSpPr>
              <p:cNvPr id="24"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grpSp>
        <p:sp>
          <p:nvSpPr>
            <p:cNvPr id="18"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uk-UA">
                <a:solidFill>
                  <a:srgbClr val="FFFFFF"/>
                </a:solidFill>
                <a:latin typeface="Garamond" pitchFamily="18" charset="0"/>
                <a:cs typeface="Arial" charset="0"/>
              </a:endParaRPr>
            </a:p>
          </p:txBody>
        </p:sp>
        <p:sp>
          <p:nvSpPr>
            <p:cNvPr id="2058"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uk-UA">
                <a:solidFill>
                  <a:srgbClr val="FFFFFF"/>
                </a:solidFill>
              </a:endParaRPr>
            </a:p>
          </p:txBody>
        </p:sp>
      </p:grpSp>
      <p:sp>
        <p:nvSpPr>
          <p:cNvPr id="2051" name="Rectangle 13"/>
          <p:cNvSpPr>
            <a:spLocks noGrp="1" noRot="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a:t>Образец заголовка</a:t>
            </a:r>
          </a:p>
        </p:txBody>
      </p:sp>
      <p:sp>
        <p:nvSpPr>
          <p:cNvPr id="2052" name="Rectangle 15"/>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p>
        </p:txBody>
      </p:sp>
      <p:sp>
        <p:nvSpPr>
          <p:cNvPr id="25" name="Rectangle 13"/>
          <p:cNvSpPr>
            <a:spLocks noGrp="1" noChangeArrowheads="1"/>
          </p:cNvSpPr>
          <p:nvPr>
            <p:ph type="dt" sz="quarter" idx="2"/>
          </p:nvPr>
        </p:nvSpPr>
        <p:spPr bwMode="auto">
          <a:xfrm>
            <a:off x="457200" y="624840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ru-RU">
              <a:solidFill>
                <a:srgbClr val="FFFFFF"/>
              </a:solidFill>
            </a:endParaRPr>
          </a:p>
        </p:txBody>
      </p:sp>
      <p:sp>
        <p:nvSpPr>
          <p:cNvPr id="26" name="Rectangle 14"/>
          <p:cNvSpPr>
            <a:spLocks noGrp="1" noChangeArrowheads="1"/>
          </p:cNvSpPr>
          <p:nvPr>
            <p:ph type="ftr" sz="quarter" idx="3"/>
          </p:nvPr>
        </p:nvSpPr>
        <p:spPr bwMode="auto">
          <a:xfrm>
            <a:off x="3124200" y="625157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Arial" charset="0"/>
              </a:defRPr>
            </a:lvl1pPr>
          </a:lstStyle>
          <a:p>
            <a:pPr>
              <a:defRPr/>
            </a:pPr>
            <a:endParaRPr lang="ru-RU">
              <a:solidFill>
                <a:srgbClr val="FFFFFF"/>
              </a:solidFill>
            </a:endParaRPr>
          </a:p>
        </p:txBody>
      </p:sp>
      <p:sp>
        <p:nvSpPr>
          <p:cNvPr id="27" name="Rectangle 15"/>
          <p:cNvSpPr>
            <a:spLocks noGrp="1" noChangeArrowheads="1"/>
          </p:cNvSpPr>
          <p:nvPr>
            <p:ph type="sldNum" sz="quarter" idx="4"/>
          </p:nvPr>
        </p:nvSpPr>
        <p:spPr bwMode="auto">
          <a:xfrm>
            <a:off x="6553200" y="625475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44F6854-CDF1-4367-86E4-A9A4BB69F021}" type="slidenum">
              <a:rPr lang="ru-RU" altLang="uk-UA">
                <a:solidFill>
                  <a:srgbClr val="FFFFFF"/>
                </a:solidFill>
              </a:rPr>
              <a:pPr>
                <a:defRPr/>
              </a:pPr>
              <a:t>‹#›</a:t>
            </a:fld>
            <a:endParaRPr lang="ru-RU" altLang="uk-UA">
              <a:solidFill>
                <a:srgbClr val="FFFFFF"/>
              </a:solidFill>
            </a:endParaRPr>
          </a:p>
        </p:txBody>
      </p:sp>
    </p:spTree>
    <p:extLst>
      <p:ext uri="{BB962C8B-B14F-4D97-AF65-F5344CB8AC3E}">
        <p14:creationId xmlns:p14="http://schemas.microsoft.com/office/powerpoint/2010/main" val="4157324011"/>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itchFamily="18" charset="0"/>
          <a:cs typeface="Arial" charset="0"/>
        </a:defRPr>
      </a:lvl2pPr>
      <a:lvl3pPr algn="ctr" rtl="0" eaLnBrk="0" fontAlgn="base" hangingPunct="0">
        <a:spcBef>
          <a:spcPct val="0"/>
        </a:spcBef>
        <a:spcAft>
          <a:spcPct val="0"/>
        </a:spcAft>
        <a:defRPr sz="4400" b="1">
          <a:solidFill>
            <a:schemeClr val="tx2"/>
          </a:solidFill>
          <a:latin typeface="Garamond" pitchFamily="18" charset="0"/>
          <a:cs typeface="Arial" charset="0"/>
        </a:defRPr>
      </a:lvl3pPr>
      <a:lvl4pPr algn="ctr" rtl="0" eaLnBrk="0" fontAlgn="base" hangingPunct="0">
        <a:spcBef>
          <a:spcPct val="0"/>
        </a:spcBef>
        <a:spcAft>
          <a:spcPct val="0"/>
        </a:spcAft>
        <a:defRPr sz="4400" b="1">
          <a:solidFill>
            <a:schemeClr val="tx2"/>
          </a:solidFill>
          <a:latin typeface="Garamond" pitchFamily="18" charset="0"/>
          <a:cs typeface="Arial" charset="0"/>
        </a:defRPr>
      </a:lvl4pPr>
      <a:lvl5pPr algn="ctr" rtl="0" eaLnBrk="0" fontAlgn="base" hangingPunct="0">
        <a:spcBef>
          <a:spcPct val="0"/>
        </a:spcBef>
        <a:spcAft>
          <a:spcPct val="0"/>
        </a:spcAft>
        <a:defRPr sz="4400" b="1">
          <a:solidFill>
            <a:schemeClr val="tx2"/>
          </a:solidFill>
          <a:latin typeface="Garamond" pitchFamily="18" charset="0"/>
          <a:cs typeface="Arial" charset="0"/>
        </a:defRPr>
      </a:lvl5pPr>
      <a:lvl6pPr marL="457200" algn="ctr" rtl="0" eaLnBrk="0" fontAlgn="base" hangingPunct="0">
        <a:spcBef>
          <a:spcPct val="0"/>
        </a:spcBef>
        <a:spcAft>
          <a:spcPct val="0"/>
        </a:spcAft>
        <a:defRPr sz="4400" b="1">
          <a:solidFill>
            <a:schemeClr val="tx2"/>
          </a:solidFill>
          <a:latin typeface="Garamond" pitchFamily="18" charset="0"/>
          <a:cs typeface="Arial" charset="0"/>
        </a:defRPr>
      </a:lvl6pPr>
      <a:lvl7pPr marL="914400" algn="ctr" rtl="0" eaLnBrk="0" fontAlgn="base" hangingPunct="0">
        <a:spcBef>
          <a:spcPct val="0"/>
        </a:spcBef>
        <a:spcAft>
          <a:spcPct val="0"/>
        </a:spcAft>
        <a:defRPr sz="4400" b="1">
          <a:solidFill>
            <a:schemeClr val="tx2"/>
          </a:solidFill>
          <a:latin typeface="Garamond" pitchFamily="18" charset="0"/>
          <a:cs typeface="Arial" charset="0"/>
        </a:defRPr>
      </a:lvl7pPr>
      <a:lvl8pPr marL="1371600" algn="ctr" rtl="0" eaLnBrk="0" fontAlgn="base" hangingPunct="0">
        <a:spcBef>
          <a:spcPct val="0"/>
        </a:spcBef>
        <a:spcAft>
          <a:spcPct val="0"/>
        </a:spcAft>
        <a:defRPr sz="4400" b="1">
          <a:solidFill>
            <a:schemeClr val="tx2"/>
          </a:solidFill>
          <a:latin typeface="Garamond" pitchFamily="18" charset="0"/>
          <a:cs typeface="Arial" charset="0"/>
        </a:defRPr>
      </a:lvl8pPr>
      <a:lvl9pPr marL="1828800" algn="ctr" rtl="0" eaLnBrk="0" fontAlgn="base" hangingPunct="0">
        <a:spcBef>
          <a:spcPct val="0"/>
        </a:spcBef>
        <a:spcAft>
          <a:spcPct val="0"/>
        </a:spcAft>
        <a:defRPr sz="4400" b="1">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mn-lt"/>
          <a:cs typeface="+mn-cs"/>
        </a:defRPr>
      </a:lvl5pPr>
      <a:lvl6pPr marL="25146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6pPr>
      <a:lvl7pPr marL="29718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7pPr>
      <a:lvl8pPr marL="34290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8pPr>
      <a:lvl9pPr marL="38862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webp"/><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5.wmf"/><Relationship Id="rId4" Type="http://schemas.openxmlformats.org/officeDocument/2006/relationships/image" Target="../media/image44.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0.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3.wmf"/></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wmf"/></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5"/>
          <p:cNvSpPr>
            <a:spLocks noGrp="1" noChangeArrowheads="1"/>
          </p:cNvSpPr>
          <p:nvPr>
            <p:ph type="ctrTitle"/>
          </p:nvPr>
        </p:nvSpPr>
        <p:spPr>
          <a:xfrm>
            <a:off x="0" y="404664"/>
            <a:ext cx="9144000" cy="50404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uk-UA" altLang="ru-RU" sz="4000" dirty="0">
                <a:solidFill>
                  <a:srgbClr val="FFFF00"/>
                </a:solidFill>
              </a:rPr>
              <a:t>КОНЦЕПЦІЯ</a:t>
            </a:r>
            <a:br>
              <a:rPr lang="uk-UA" altLang="ru-RU" sz="4000" dirty="0">
                <a:solidFill>
                  <a:srgbClr val="FFFF00"/>
                </a:solidFill>
              </a:rPr>
            </a:br>
            <a:r>
              <a:rPr lang="uk-UA" altLang="ru-RU" sz="4000" dirty="0">
                <a:solidFill>
                  <a:srgbClr val="FFFF00"/>
                </a:solidFill>
              </a:rPr>
              <a:t>УНІВЕРСАЛЬНОГО ДИЗАЙНУ,</a:t>
            </a:r>
            <a:br>
              <a:rPr lang="uk-UA" altLang="ru-RU" sz="4000" dirty="0">
                <a:solidFill>
                  <a:srgbClr val="FFFF00"/>
                </a:solidFill>
              </a:rPr>
            </a:br>
            <a:r>
              <a:rPr lang="uk-UA" altLang="ru-RU" sz="4000" dirty="0">
                <a:solidFill>
                  <a:srgbClr val="FFFF00"/>
                </a:solidFill>
              </a:rPr>
              <a:t>ДОСТУПНОСТІ </a:t>
            </a:r>
            <a:br>
              <a:rPr lang="uk-UA" altLang="ru-RU" sz="4000" dirty="0">
                <a:solidFill>
                  <a:srgbClr val="FFFF00"/>
                </a:solidFill>
              </a:rPr>
            </a:br>
            <a:r>
              <a:rPr lang="uk-UA" altLang="ru-RU" sz="4000" dirty="0">
                <a:solidFill>
                  <a:srgbClr val="FFFF00"/>
                </a:solidFill>
              </a:rPr>
              <a:t>та </a:t>
            </a:r>
            <a:br>
              <a:rPr lang="uk-UA" altLang="ru-RU" sz="4000" dirty="0">
                <a:solidFill>
                  <a:srgbClr val="FFFF00"/>
                </a:solidFill>
              </a:rPr>
            </a:br>
            <a:r>
              <a:rPr lang="uk-UA" altLang="ru-RU" sz="4000" dirty="0">
                <a:solidFill>
                  <a:srgbClr val="FFFF00"/>
                </a:solidFill>
              </a:rPr>
              <a:t>РОЗУМНОГО ПРИСТОСУВАННЯ</a:t>
            </a:r>
            <a:endParaRPr lang="ru-RU" altLang="ru-RU" sz="4000" dirty="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sz="half" idx="1"/>
          </p:nvPr>
        </p:nvSpPr>
        <p:spPr>
          <a:xfrm>
            <a:off x="442912" y="914400"/>
            <a:ext cx="3976688" cy="914400"/>
          </a:xfrm>
          <a:noFill/>
        </p:spPr>
        <p:txBody>
          <a:bodyPr/>
          <a:lstStyle/>
          <a:p>
            <a:pPr marL="0" indent="0" eaLnBrk="1" hangingPunct="1">
              <a:buNone/>
            </a:pPr>
            <a:r>
              <a:rPr lang="uk-UA" altLang="ru-RU" sz="1800" b="1" dirty="0">
                <a:solidFill>
                  <a:srgbClr val="FFFF00"/>
                </a:solidFill>
              </a:rPr>
              <a:t>1.</a:t>
            </a:r>
            <a:r>
              <a:rPr lang="uk-UA" altLang="ru-RU" sz="2400" b="1" dirty="0">
                <a:solidFill>
                  <a:srgbClr val="FFFF00"/>
                </a:solidFill>
              </a:rPr>
              <a:t> Проектування для </a:t>
            </a:r>
          </a:p>
          <a:p>
            <a:pPr marL="533400" indent="-533400" eaLnBrk="1" hangingPunct="1">
              <a:buFont typeface="Wingdings" panose="05000000000000000000" pitchFamily="2" charset="2"/>
              <a:buNone/>
            </a:pPr>
            <a:r>
              <a:rPr lang="uk-UA" altLang="ru-RU" sz="2400" b="1" dirty="0">
                <a:solidFill>
                  <a:srgbClr val="FFFF00"/>
                </a:solidFill>
              </a:rPr>
              <a:t>	людей з інвалідністю?</a:t>
            </a:r>
            <a:endParaRPr lang="ru-RU" altLang="ru-RU" sz="2400" b="1" dirty="0">
              <a:solidFill>
                <a:srgbClr val="FFFF00"/>
              </a:solidFill>
            </a:endParaRPr>
          </a:p>
        </p:txBody>
      </p:sp>
      <p:sp>
        <p:nvSpPr>
          <p:cNvPr id="19459" name="Rectangle 4"/>
          <p:cNvSpPr>
            <a:spLocks noGrp="1" noChangeArrowheads="1"/>
          </p:cNvSpPr>
          <p:nvPr>
            <p:ph sz="half" idx="2"/>
          </p:nvPr>
        </p:nvSpPr>
        <p:spPr>
          <a:xfrm>
            <a:off x="4419600" y="914400"/>
            <a:ext cx="4724400" cy="1066800"/>
          </a:xfrm>
          <a:noFill/>
        </p:spPr>
        <p:txBody>
          <a:bodyPr/>
          <a:lstStyle/>
          <a:p>
            <a:pPr marL="533400" indent="-533400" eaLnBrk="1" hangingPunct="1">
              <a:buFont typeface="Wingdings" panose="05000000000000000000" pitchFamily="2" charset="2"/>
              <a:buNone/>
            </a:pPr>
            <a:r>
              <a:rPr lang="uk-UA" altLang="ru-RU" sz="1600" b="1" dirty="0">
                <a:solidFill>
                  <a:srgbClr val="FFFF00"/>
                </a:solidFill>
              </a:rPr>
              <a:t>2.  </a:t>
            </a:r>
            <a:r>
              <a:rPr lang="uk-UA" altLang="ru-RU" sz="2400" b="1" dirty="0">
                <a:solidFill>
                  <a:srgbClr val="FFFF00"/>
                </a:solidFill>
              </a:rPr>
              <a:t>Універсальне (інклюзивне) проектування?</a:t>
            </a:r>
            <a:endParaRPr lang="ru-RU" altLang="ru-RU" sz="2400" b="1" dirty="0">
              <a:solidFill>
                <a:srgbClr val="FFFF00"/>
              </a:solidFill>
            </a:endParaRPr>
          </a:p>
        </p:txBody>
      </p:sp>
      <p:graphicFrame>
        <p:nvGraphicFramePr>
          <p:cNvPr id="19460" name="Object 2"/>
          <p:cNvGraphicFramePr>
            <a:graphicFrameLocks noChangeAspect="1"/>
          </p:cNvGraphicFramePr>
          <p:nvPr/>
        </p:nvGraphicFramePr>
        <p:xfrm>
          <a:off x="5410200" y="2895600"/>
          <a:ext cx="2657475" cy="3692525"/>
        </p:xfrm>
        <a:graphic>
          <a:graphicData uri="http://schemas.openxmlformats.org/presentationml/2006/ole">
            <mc:AlternateContent xmlns:mc="http://schemas.openxmlformats.org/markup-compatibility/2006">
              <mc:Choice xmlns:v="urn:schemas-microsoft-com:vml" Requires="v">
                <p:oleObj name="Document" r:id="rId2" imgW="2232660" imgH="3107436" progId="Word.Document.8">
                  <p:embed/>
                </p:oleObj>
              </mc:Choice>
              <mc:Fallback>
                <p:oleObj name="Document" r:id="rId2" imgW="2232660" imgH="3107436"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895600"/>
                        <a:ext cx="2657475" cy="3692525"/>
                      </a:xfrm>
                      <a:prstGeom prst="rect">
                        <a:avLst/>
                      </a:prstGeom>
                      <a:noFill/>
                      <a:ln>
                        <a:noFill/>
                      </a:ln>
                      <a:effectLst>
                        <a:outerShdw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pic>
        <p:nvPicPr>
          <p:cNvPr id="19461" name="Рисунок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895600"/>
            <a:ext cx="44196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60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AutoShape 2"/>
          <p:cNvSpPr>
            <a:spLocks noGrp="1" noChangeArrowheads="1"/>
          </p:cNvSpPr>
          <p:nvPr>
            <p:ph type="title" idx="4294967295"/>
          </p:nvPr>
        </p:nvSpPr>
        <p:spPr>
          <a:xfrm>
            <a:off x="0" y="274638"/>
            <a:ext cx="8229600" cy="1143000"/>
          </a:xfrm>
        </p:spPr>
        <p:txBody>
          <a:bodyPr/>
          <a:lstStyle/>
          <a:p>
            <a:pPr eaLnBrk="1" hangingPunct="1"/>
            <a:r>
              <a:rPr lang="uk-UA" altLang="ru-RU">
                <a:solidFill>
                  <a:srgbClr val="FFFF00"/>
                </a:solidFill>
              </a:rPr>
              <a:t>Доступність:</a:t>
            </a:r>
            <a:endParaRPr lang="ru-RU" altLang="ru-RU">
              <a:solidFill>
                <a:srgbClr val="FFFF00"/>
              </a:solidFill>
            </a:endParaRPr>
          </a:p>
        </p:txBody>
      </p:sp>
      <p:graphicFrame>
        <p:nvGraphicFramePr>
          <p:cNvPr id="2" name="Схема 1"/>
          <p:cNvGraphicFramePr/>
          <p:nvPr>
            <p:extLst>
              <p:ext uri="{D42A27DB-BD31-4B8C-83A1-F6EECF244321}">
                <p14:modId xmlns:p14="http://schemas.microsoft.com/office/powerpoint/2010/main" val="3380234368"/>
              </p:ext>
            </p:extLst>
          </p:nvPr>
        </p:nvGraphicFramePr>
        <p:xfrm>
          <a:off x="1476375" y="1739900"/>
          <a:ext cx="7273925" cy="489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4412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artoon_stereoty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87302"/>
            <a:ext cx="4339233" cy="46805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4684668" y="1633228"/>
            <a:ext cx="4229719" cy="4154984"/>
          </a:xfrm>
          <a:prstGeom prst="rect">
            <a:avLst/>
          </a:prstGeom>
        </p:spPr>
        <p:txBody>
          <a:bodyPr wrap="square">
            <a:spAutoFit/>
          </a:bodyPr>
          <a:lstStyle/>
          <a:p>
            <a:pPr indent="-260350" eaLnBrk="1" hangingPunct="1"/>
            <a:r>
              <a:rPr lang="uk-UA" altLang="ru-RU" sz="2400" b="1" dirty="0">
                <a:solidFill>
                  <a:srgbClr val="FFFF00"/>
                </a:solidFill>
              </a:rPr>
              <a:t>Люди з порушенням опорно-рухового апарату</a:t>
            </a:r>
          </a:p>
          <a:p>
            <a:pPr indent="-260350" eaLnBrk="1" hangingPunct="1"/>
            <a:endParaRPr lang="uk-UA" altLang="ru-RU" sz="2400" b="1" dirty="0">
              <a:solidFill>
                <a:srgbClr val="FFFF00"/>
              </a:solidFill>
            </a:endParaRPr>
          </a:p>
          <a:p>
            <a:pPr indent="-260350" eaLnBrk="1" hangingPunct="1"/>
            <a:r>
              <a:rPr lang="uk-UA" altLang="ru-RU" sz="2400" b="1" dirty="0">
                <a:solidFill>
                  <a:srgbClr val="FFFF00"/>
                </a:solidFill>
              </a:rPr>
              <a:t>Люди з порушенням зору</a:t>
            </a:r>
          </a:p>
          <a:p>
            <a:pPr indent="-260350" eaLnBrk="1" hangingPunct="1"/>
            <a:endParaRPr lang="uk-UA" altLang="ru-RU" sz="2400" b="1" dirty="0">
              <a:solidFill>
                <a:srgbClr val="FFFF00"/>
              </a:solidFill>
            </a:endParaRPr>
          </a:p>
          <a:p>
            <a:pPr indent="-260350" eaLnBrk="1" hangingPunct="1"/>
            <a:r>
              <a:rPr lang="uk-UA" altLang="ru-RU" sz="2400" b="1" dirty="0">
                <a:solidFill>
                  <a:srgbClr val="FFFF00"/>
                </a:solidFill>
              </a:rPr>
              <a:t>Люди з порушенням слуху</a:t>
            </a:r>
          </a:p>
          <a:p>
            <a:pPr indent="-260350" eaLnBrk="1" hangingPunct="1"/>
            <a:endParaRPr lang="uk-UA" altLang="ru-RU" sz="2400" b="1" dirty="0">
              <a:solidFill>
                <a:srgbClr val="FFFF00"/>
              </a:solidFill>
            </a:endParaRPr>
          </a:p>
          <a:p>
            <a:pPr indent="-260350" eaLnBrk="1" hangingPunct="1"/>
            <a:r>
              <a:rPr lang="uk-UA" altLang="ru-RU" sz="2400" b="1" dirty="0">
                <a:solidFill>
                  <a:srgbClr val="FFFF00"/>
                </a:solidFill>
              </a:rPr>
              <a:t>Люди з психічними та когнітивними порушеннями</a:t>
            </a:r>
            <a:endParaRPr lang="ru-RU" altLang="ru-RU" sz="2400" b="1" dirty="0">
              <a:solidFill>
                <a:srgbClr val="FFFF00"/>
              </a:solidFill>
            </a:endParaRPr>
          </a:p>
        </p:txBody>
      </p:sp>
      <p:sp>
        <p:nvSpPr>
          <p:cNvPr id="5" name="Прямоугольник 4"/>
          <p:cNvSpPr/>
          <p:nvPr/>
        </p:nvSpPr>
        <p:spPr>
          <a:xfrm>
            <a:off x="2843808" y="332656"/>
            <a:ext cx="4263155" cy="646331"/>
          </a:xfrm>
          <a:prstGeom prst="rect">
            <a:avLst/>
          </a:prstGeom>
        </p:spPr>
        <p:txBody>
          <a:bodyPr wrap="none">
            <a:spAutoFit/>
          </a:bodyPr>
          <a:lstStyle/>
          <a:p>
            <a:r>
              <a:rPr lang="uk-UA" sz="3600" b="1" dirty="0">
                <a:solidFill>
                  <a:srgbClr val="FFFF00"/>
                </a:solidFill>
              </a:rPr>
              <a:t>Нозологічні групи</a:t>
            </a:r>
          </a:p>
        </p:txBody>
      </p:sp>
    </p:spTree>
    <p:extLst>
      <p:ext uri="{BB962C8B-B14F-4D97-AF65-F5344CB8AC3E}">
        <p14:creationId xmlns:p14="http://schemas.microsoft.com/office/powerpoint/2010/main" val="3551268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txBox="1">
            <a:spLocks noChangeArrowheads="1"/>
          </p:cNvSpPr>
          <p:nvPr/>
        </p:nvSpPr>
        <p:spPr bwMode="auto">
          <a:xfrm>
            <a:off x="611560" y="404664"/>
            <a:ext cx="7924800" cy="792088"/>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cs typeface="Arial" charset="0"/>
              </a:defRPr>
            </a:lvl2pPr>
            <a:lvl3pPr algn="l" rtl="0" eaLnBrk="0" fontAlgn="base" hangingPunct="0">
              <a:lnSpc>
                <a:spcPct val="90000"/>
              </a:lnSpc>
              <a:spcBef>
                <a:spcPct val="0"/>
              </a:spcBef>
              <a:spcAft>
                <a:spcPct val="0"/>
              </a:spcAft>
              <a:defRPr sz="3600" b="1">
                <a:solidFill>
                  <a:schemeClr val="tx2"/>
                </a:solidFill>
                <a:latin typeface="Arial" charset="0"/>
                <a:cs typeface="Arial" charset="0"/>
              </a:defRPr>
            </a:lvl3pPr>
            <a:lvl4pPr algn="l" rtl="0" eaLnBrk="0" fontAlgn="base" hangingPunct="0">
              <a:lnSpc>
                <a:spcPct val="90000"/>
              </a:lnSpc>
              <a:spcBef>
                <a:spcPct val="0"/>
              </a:spcBef>
              <a:spcAft>
                <a:spcPct val="0"/>
              </a:spcAft>
              <a:defRPr sz="3600" b="1">
                <a:solidFill>
                  <a:schemeClr val="tx2"/>
                </a:solidFill>
                <a:latin typeface="Arial" charset="0"/>
                <a:cs typeface="Arial" charset="0"/>
              </a:defRPr>
            </a:lvl4pPr>
            <a:lvl5pPr algn="l" rtl="0" eaLnBrk="0" fontAlgn="base" hangingPunct="0">
              <a:lnSpc>
                <a:spcPct val="90000"/>
              </a:lnSpc>
              <a:spcBef>
                <a:spcPct val="0"/>
              </a:spcBef>
              <a:spcAft>
                <a:spcPct val="0"/>
              </a:spcAft>
              <a:defRPr sz="3600" b="1">
                <a:solidFill>
                  <a:schemeClr val="tx2"/>
                </a:solidFill>
                <a:latin typeface="Arial" charset="0"/>
                <a:cs typeface="Arial" charset="0"/>
              </a:defRPr>
            </a:lvl5pPr>
            <a:lvl6pPr marL="457200" algn="l" rtl="0" fontAlgn="base">
              <a:lnSpc>
                <a:spcPct val="90000"/>
              </a:lnSpc>
              <a:spcBef>
                <a:spcPct val="0"/>
              </a:spcBef>
              <a:spcAft>
                <a:spcPct val="0"/>
              </a:spcAft>
              <a:defRPr sz="3600" b="1">
                <a:solidFill>
                  <a:schemeClr val="tx2"/>
                </a:solidFill>
                <a:latin typeface="Arial" charset="0"/>
                <a:cs typeface="Arial" charset="0"/>
              </a:defRPr>
            </a:lvl6pPr>
            <a:lvl7pPr marL="914400" algn="l" rtl="0" fontAlgn="base">
              <a:lnSpc>
                <a:spcPct val="90000"/>
              </a:lnSpc>
              <a:spcBef>
                <a:spcPct val="0"/>
              </a:spcBef>
              <a:spcAft>
                <a:spcPct val="0"/>
              </a:spcAft>
              <a:defRPr sz="3600" b="1">
                <a:solidFill>
                  <a:schemeClr val="tx2"/>
                </a:solidFill>
                <a:latin typeface="Arial" charset="0"/>
                <a:cs typeface="Arial" charset="0"/>
              </a:defRPr>
            </a:lvl7pPr>
            <a:lvl8pPr marL="1371600" algn="l" rtl="0" fontAlgn="base">
              <a:lnSpc>
                <a:spcPct val="90000"/>
              </a:lnSpc>
              <a:spcBef>
                <a:spcPct val="0"/>
              </a:spcBef>
              <a:spcAft>
                <a:spcPct val="0"/>
              </a:spcAft>
              <a:defRPr sz="3600" b="1">
                <a:solidFill>
                  <a:schemeClr val="tx2"/>
                </a:solidFill>
                <a:latin typeface="Arial" charset="0"/>
                <a:cs typeface="Arial" charset="0"/>
              </a:defRPr>
            </a:lvl8pPr>
            <a:lvl9pPr marL="1828800" algn="l" rtl="0" fontAlgn="base">
              <a:lnSpc>
                <a:spcPct val="90000"/>
              </a:lnSpc>
              <a:spcBef>
                <a:spcPct val="0"/>
              </a:spcBef>
              <a:spcAft>
                <a:spcPct val="0"/>
              </a:spcAft>
              <a:defRPr sz="3600" b="1">
                <a:solidFill>
                  <a:schemeClr val="tx2"/>
                </a:solidFill>
                <a:latin typeface="Arial"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uk-UA" altLang="ru-RU" sz="3600" b="1" i="0" u="none" strike="noStrike" kern="0" cap="none" spc="0" normalizeH="0" baseline="0" noProof="0" dirty="0">
                <a:ln>
                  <a:noFill/>
                </a:ln>
                <a:solidFill>
                  <a:srgbClr val="FFFF00"/>
                </a:solidFill>
                <a:effectLst/>
                <a:uLnTx/>
                <a:uFillTx/>
                <a:latin typeface="Arial"/>
                <a:ea typeface="+mj-ea"/>
                <a:cs typeface="Arial"/>
              </a:rPr>
              <a:t>Маломобільні групи населення</a:t>
            </a:r>
            <a:endParaRPr kumimoji="0" lang="ru-RU" altLang="ru-RU" sz="3600" b="1" i="0" u="none" strike="noStrike" kern="0" cap="none" spc="0" normalizeH="0" baseline="0" noProof="0" dirty="0">
              <a:ln>
                <a:noFill/>
              </a:ln>
              <a:solidFill>
                <a:srgbClr val="FFFF00"/>
              </a:solidFill>
              <a:effectLst/>
              <a:uLnTx/>
              <a:uFillTx/>
              <a:latin typeface="Arial"/>
              <a:ea typeface="+mj-ea"/>
              <a:cs typeface="Arial"/>
            </a:endParaRPr>
          </a:p>
        </p:txBody>
      </p:sp>
      <p:pic>
        <p:nvPicPr>
          <p:cNvPr id="111620" name="Picture 4" descr="Картинки по запросу universal design for children"/>
          <p:cNvPicPr>
            <a:picLocks noChangeAspect="1" noChangeArrowheads="1"/>
          </p:cNvPicPr>
          <p:nvPr/>
        </p:nvPicPr>
        <p:blipFill rotWithShape="1">
          <a:blip r:embed="rId3">
            <a:extLst>
              <a:ext uri="{28A0092B-C50C-407E-A947-70E740481C1C}">
                <a14:useLocalDpi xmlns:a14="http://schemas.microsoft.com/office/drawing/2010/main" val="0"/>
              </a:ext>
            </a:extLst>
          </a:blip>
          <a:srcRect r="-404" b="14176"/>
          <a:stretch/>
        </p:blipFill>
        <p:spPr bwMode="auto">
          <a:xfrm>
            <a:off x="79127" y="1484784"/>
            <a:ext cx="9064873" cy="48712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530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Похожее изображение"/>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12" t="4256" r="6365" b="6366"/>
          <a:stretch/>
        </p:blipFill>
        <p:spPr bwMode="auto">
          <a:xfrm>
            <a:off x="20080" y="133873"/>
            <a:ext cx="3183768" cy="33429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rotWithShape="1">
          <a:blip r:embed="rId4"/>
          <a:srcRect l="8373" t="5001" r="7901" b="7500"/>
          <a:stretch/>
        </p:blipFill>
        <p:spPr>
          <a:xfrm>
            <a:off x="2776060" y="1722538"/>
            <a:ext cx="3596140" cy="3146622"/>
          </a:xfrm>
          <a:prstGeom prst="rect">
            <a:avLst/>
          </a:prstGeom>
          <a:ln>
            <a:noFill/>
          </a:ln>
          <a:effectLst>
            <a:softEdge rad="112500"/>
          </a:effectLst>
        </p:spPr>
      </p:pic>
      <p:pic>
        <p:nvPicPr>
          <p:cNvPr id="5" name="Рисунок 4"/>
          <p:cNvPicPr>
            <a:picLocks noChangeAspect="1"/>
          </p:cNvPicPr>
          <p:nvPr/>
        </p:nvPicPr>
        <p:blipFill>
          <a:blip r:embed="rId5"/>
          <a:stretch>
            <a:fillRect/>
          </a:stretch>
        </p:blipFill>
        <p:spPr>
          <a:xfrm>
            <a:off x="5803539" y="3526869"/>
            <a:ext cx="3331131" cy="3331131"/>
          </a:xfrm>
          <a:prstGeom prst="rect">
            <a:avLst/>
          </a:prstGeom>
          <a:ln>
            <a:noFill/>
          </a:ln>
          <a:effectLst>
            <a:softEdge rad="112500"/>
          </a:effectLst>
        </p:spPr>
      </p:pic>
      <p:pic>
        <p:nvPicPr>
          <p:cNvPr id="6" name="Picture 12" descr="n578920253_4446176_278"/>
          <p:cNvPicPr>
            <a:picLocks noChangeAspect="1" noChangeArrowheads="1"/>
          </p:cNvPicPr>
          <p:nvPr/>
        </p:nvPicPr>
        <p:blipFill>
          <a:blip r:embed="rId6">
            <a:extLst>
              <a:ext uri="{28A0092B-C50C-407E-A947-70E740481C1C}">
                <a14:useLocalDpi xmlns:a14="http://schemas.microsoft.com/office/drawing/2010/main" val="0"/>
              </a:ext>
            </a:extLst>
          </a:blip>
          <a:srcRect l="42403" b="-1131"/>
          <a:stretch>
            <a:fillRect/>
          </a:stretch>
        </p:blipFill>
        <p:spPr bwMode="auto">
          <a:xfrm>
            <a:off x="5959829" y="-1"/>
            <a:ext cx="3184172" cy="37233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bast-5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64" y="4304585"/>
            <a:ext cx="3886200" cy="2584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926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404664"/>
            <a:ext cx="5435286" cy="2201291"/>
          </a:xfrm>
          <a:prstGeom prst="rect">
            <a:avLst/>
          </a:prstGeom>
          <a:ln>
            <a:noFill/>
          </a:ln>
          <a:effectLst>
            <a:softEdge rad="112500"/>
          </a:effectLst>
        </p:spPr>
      </p:pic>
      <p:pic>
        <p:nvPicPr>
          <p:cNvPr id="1040" name="Picture 16" descr="ÐÐ¾ÑÐ¾Ð¶ÐµÐµ Ð¸Ð·Ð¾Ð±ÑÐ°Ð¶ÐµÐ½Ð¸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97" y="3573016"/>
            <a:ext cx="5400600" cy="30378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a:stretch>
            <a:fillRect/>
          </a:stretch>
        </p:blipFill>
        <p:spPr>
          <a:xfrm>
            <a:off x="5292080" y="1974641"/>
            <a:ext cx="3851920" cy="2567947"/>
          </a:xfrm>
          <a:prstGeom prst="rect">
            <a:avLst/>
          </a:prstGeom>
          <a:ln>
            <a:noFill/>
          </a:ln>
          <a:effectLst>
            <a:softEdge rad="112500"/>
          </a:effectLst>
        </p:spPr>
      </p:pic>
    </p:spTree>
    <p:extLst>
      <p:ext uri="{BB962C8B-B14F-4D97-AF65-F5344CB8AC3E}">
        <p14:creationId xmlns:p14="http://schemas.microsoft.com/office/powerpoint/2010/main" val="1190694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body" idx="4294967295"/>
          </p:nvPr>
        </p:nvSpPr>
        <p:spPr>
          <a:xfrm>
            <a:off x="0" y="857250"/>
            <a:ext cx="8820150" cy="5643563"/>
          </a:xfrm>
        </p:spPr>
        <p:txBody>
          <a:bodyPr/>
          <a:lstStyle/>
          <a:p>
            <a:pPr algn="just">
              <a:buFont typeface="Wingdings" panose="05000000000000000000" pitchFamily="2" charset="2"/>
              <a:buNone/>
            </a:pPr>
            <a:r>
              <a:rPr lang="uk-UA" altLang="ru-RU" dirty="0"/>
              <a:t>	</a:t>
            </a:r>
            <a:r>
              <a:rPr lang="uk-UA" altLang="ru-RU" b="1" i="1" dirty="0">
                <a:solidFill>
                  <a:srgbClr val="FFFF00"/>
                </a:solidFill>
              </a:rPr>
              <a:t>Універсальний дизайн</a:t>
            </a:r>
            <a:r>
              <a:rPr lang="uk-UA" altLang="ru-RU" dirty="0">
                <a:solidFill>
                  <a:srgbClr val="FFFF00"/>
                </a:solidFill>
              </a:rPr>
              <a:t> </a:t>
            </a:r>
            <a:r>
              <a:rPr lang="uk-UA" altLang="ru-RU" sz="2000" dirty="0">
                <a:solidFill>
                  <a:srgbClr val="FFFF00"/>
                </a:solidFill>
              </a:rPr>
              <a:t>(</a:t>
            </a:r>
            <a:r>
              <a:rPr lang="en-US" altLang="ru-RU" sz="2000" dirty="0">
                <a:solidFill>
                  <a:srgbClr val="FFFF00"/>
                </a:solidFill>
              </a:rPr>
              <a:t>UNIVERSAL DESIGN</a:t>
            </a:r>
            <a:r>
              <a:rPr lang="uk-UA" altLang="ru-RU" sz="2000" dirty="0">
                <a:solidFill>
                  <a:srgbClr val="FFFF00"/>
                </a:solidFill>
              </a:rPr>
              <a:t>)</a:t>
            </a:r>
            <a:r>
              <a:rPr lang="uk-UA" altLang="ru-RU" dirty="0">
                <a:solidFill>
                  <a:srgbClr val="FFFF00"/>
                </a:solidFill>
              </a:rPr>
              <a:t> </a:t>
            </a:r>
          </a:p>
          <a:p>
            <a:pPr algn="just">
              <a:buFont typeface="Wingdings" panose="05000000000000000000" pitchFamily="2" charset="2"/>
              <a:buNone/>
            </a:pPr>
            <a:r>
              <a:rPr lang="uk-UA" altLang="ru-RU" dirty="0">
                <a:solidFill>
                  <a:srgbClr val="FFFF00"/>
                </a:solidFill>
              </a:rPr>
              <a:t>	</a:t>
            </a:r>
            <a:r>
              <a:rPr lang="uk-UA" altLang="ru-RU" sz="2800" dirty="0">
                <a:solidFill>
                  <a:srgbClr val="FFFF00"/>
                </a:solidFill>
              </a:rPr>
              <a:t>це основа для розробки чи проектування  навколишнього середовища, громадських будинків і споруд, транспортних засобів загального користування, речей, технологій, комунікацій, будь яких інформаційних видань чи формату подачі інформації у такий спосіб, щоб ними могли користуватись найширші верстви населення незважаючи на наявні в них чи можливі функціональні порушення.</a:t>
            </a:r>
            <a:endParaRPr lang="ru-RU" altLang="ru-RU" sz="2800" dirty="0">
              <a:solidFill>
                <a:srgbClr val="FFFF00"/>
              </a:solidFill>
            </a:endParaRPr>
          </a:p>
        </p:txBody>
      </p:sp>
    </p:spTree>
    <p:extLst>
      <p:ext uri="{BB962C8B-B14F-4D97-AF65-F5344CB8AC3E}">
        <p14:creationId xmlns:p14="http://schemas.microsoft.com/office/powerpoint/2010/main" val="579374989"/>
      </p:ext>
    </p:extLst>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3"/>
          <p:cNvSpPr>
            <a:spLocks noGrp="1"/>
          </p:cNvSpPr>
          <p:nvPr>
            <p:ph type="ctrTitle" sz="quarter" idx="4294967295"/>
          </p:nvPr>
        </p:nvSpPr>
        <p:spPr>
          <a:xfrm>
            <a:off x="684213" y="0"/>
            <a:ext cx="7772400" cy="1428750"/>
          </a:xfrm>
        </p:spPr>
        <p:txBody>
          <a:bodyPr/>
          <a:lstStyle/>
          <a:p>
            <a:pPr eaLnBrk="1" hangingPunct="1"/>
            <a:r>
              <a:rPr lang="uk-UA" altLang="uk-UA" sz="2400" i="1">
                <a:solidFill>
                  <a:srgbClr val="FFFF00"/>
                </a:solidFill>
              </a:rPr>
              <a:t>Причини виникнення універсальних стратегій в соціальних галузях життя суспільства.</a:t>
            </a:r>
          </a:p>
        </p:txBody>
      </p:sp>
      <p:sp>
        <p:nvSpPr>
          <p:cNvPr id="106499" name="Rectangle 3"/>
          <p:cNvSpPr>
            <a:spLocks noGrp="1" noChangeArrowheads="1"/>
          </p:cNvSpPr>
          <p:nvPr>
            <p:ph type="subTitle" sz="quarter" idx="4294967295"/>
          </p:nvPr>
        </p:nvSpPr>
        <p:spPr>
          <a:xfrm>
            <a:off x="249238" y="1400175"/>
            <a:ext cx="8643937" cy="5000625"/>
          </a:xfrm>
        </p:spPr>
        <p:txBody>
          <a:bodyPr/>
          <a:lstStyle/>
          <a:p>
            <a:pPr lvl="1" eaLnBrk="1" hangingPunct="1">
              <a:buFont typeface="Wingdings" panose="05000000000000000000" pitchFamily="2" charset="2"/>
              <a:buChar char="§"/>
              <a:defRPr/>
            </a:pPr>
            <a:r>
              <a:rPr lang="uk-UA" sz="2400" dirty="0">
                <a:solidFill>
                  <a:srgbClr val="FFFF00"/>
                </a:solidFill>
                <a:effectLst>
                  <a:outerShdw blurRad="38100" dist="38100" dir="2700000" algn="tl">
                    <a:srgbClr val="000000"/>
                  </a:outerShdw>
                </a:effectLst>
              </a:rPr>
              <a:t>Світові демографічні зрушення: </a:t>
            </a:r>
          </a:p>
          <a:p>
            <a:pPr lvl="1" eaLnBrk="1" hangingPunct="1">
              <a:buFont typeface="Wingdings" panose="05000000000000000000" pitchFamily="2" charset="2"/>
              <a:buNone/>
              <a:defRPr/>
            </a:pPr>
            <a:r>
              <a:rPr lang="uk-UA" sz="2400" dirty="0">
                <a:solidFill>
                  <a:srgbClr val="FFFF00"/>
                </a:solidFill>
                <a:effectLst>
                  <a:outerShdw blurRad="38100" dist="38100" dir="2700000" algn="tl">
                    <a:srgbClr val="000000"/>
                  </a:outerShdw>
                </a:effectLst>
              </a:rPr>
              <a:t>	від 675 млн осіб пенсійного віку у 2005 році, </a:t>
            </a:r>
          </a:p>
          <a:p>
            <a:pPr lvl="1" eaLnBrk="1" hangingPunct="1">
              <a:buFont typeface="Wingdings" panose="05000000000000000000" pitchFamily="2" charset="2"/>
              <a:buNone/>
              <a:defRPr/>
            </a:pPr>
            <a:r>
              <a:rPr lang="uk-UA" sz="2400" dirty="0">
                <a:solidFill>
                  <a:srgbClr val="FFFF00"/>
                </a:solidFill>
                <a:effectLst>
                  <a:outerShdw blurRad="38100" dist="38100" dir="2700000" algn="tl">
                    <a:srgbClr val="000000"/>
                  </a:outerShdw>
                </a:effectLst>
              </a:rPr>
              <a:t>	</a:t>
            </a:r>
            <a:r>
              <a:rPr lang="uk-UA" sz="2000" dirty="0">
                <a:solidFill>
                  <a:srgbClr val="FFFF00"/>
                </a:solidFill>
                <a:effectLst>
                  <a:outerShdw blurRad="38100" dist="38100" dir="2700000" algn="tl">
                    <a:srgbClr val="000000"/>
                  </a:outerShdw>
                </a:effectLst>
              </a:rPr>
              <a:t>до 1,9 млрд у 2050 році; </a:t>
            </a:r>
          </a:p>
          <a:p>
            <a:pPr lvl="1" eaLnBrk="1" hangingPunct="1">
              <a:buFont typeface="Wingdings" panose="05000000000000000000" pitchFamily="2" charset="2"/>
              <a:buNone/>
              <a:defRPr/>
            </a:pPr>
            <a:r>
              <a:rPr lang="uk-UA" sz="2000" dirty="0">
                <a:solidFill>
                  <a:srgbClr val="FFFF00"/>
                </a:solidFill>
                <a:effectLst>
                  <a:outerShdw blurRad="38100" dist="38100" dir="2700000" algn="tl">
                    <a:srgbClr val="000000"/>
                  </a:outerShdw>
                </a:effectLst>
              </a:rPr>
              <a:t>	60 років – 35%;</a:t>
            </a:r>
          </a:p>
          <a:p>
            <a:pPr lvl="1" eaLnBrk="1" hangingPunct="1">
              <a:buFont typeface="Wingdings" panose="05000000000000000000" pitchFamily="2" charset="2"/>
              <a:buNone/>
              <a:defRPr/>
            </a:pPr>
            <a:r>
              <a:rPr lang="uk-UA" sz="2000" dirty="0">
                <a:solidFill>
                  <a:srgbClr val="FFFF00"/>
                </a:solidFill>
                <a:effectLst>
                  <a:outerShdw blurRad="38100" dist="38100" dir="2700000" algn="tl">
                    <a:srgbClr val="000000"/>
                  </a:outerShdw>
                </a:effectLst>
              </a:rPr>
              <a:t>	70 років – 50%;</a:t>
            </a:r>
          </a:p>
          <a:p>
            <a:pPr lvl="1" eaLnBrk="1" hangingPunct="1">
              <a:buFont typeface="Wingdings" panose="05000000000000000000" pitchFamily="2" charset="2"/>
              <a:buNone/>
              <a:defRPr/>
            </a:pPr>
            <a:r>
              <a:rPr lang="uk-UA" sz="2000" dirty="0">
                <a:solidFill>
                  <a:srgbClr val="FFFF00"/>
                </a:solidFill>
                <a:effectLst>
                  <a:outerShdw blurRad="38100" dist="38100" dir="2700000" algn="tl">
                    <a:srgbClr val="000000"/>
                  </a:outerShdw>
                </a:effectLst>
              </a:rPr>
              <a:t>	80 років – майже 100%</a:t>
            </a:r>
          </a:p>
          <a:p>
            <a:pPr lvl="1" eaLnBrk="1" hangingPunct="1">
              <a:buFont typeface="Wingdings" panose="05000000000000000000" pitchFamily="2" charset="2"/>
              <a:buNone/>
              <a:defRPr/>
            </a:pPr>
            <a:endParaRPr lang="uk-UA" sz="2000" dirty="0">
              <a:solidFill>
                <a:srgbClr val="FFFF00"/>
              </a:solidFill>
              <a:effectLst>
                <a:outerShdw blurRad="38100" dist="38100" dir="2700000" algn="tl">
                  <a:srgbClr val="000000"/>
                </a:outerShdw>
              </a:effectLst>
            </a:endParaRPr>
          </a:p>
          <a:p>
            <a:pPr lvl="1" eaLnBrk="1" hangingPunct="1">
              <a:defRPr/>
            </a:pPr>
            <a:r>
              <a:rPr lang="uk-UA" sz="2000" dirty="0">
                <a:solidFill>
                  <a:srgbClr val="FFFF00"/>
                </a:solidFill>
                <a:effectLst>
                  <a:outerShdw blurRad="38100" dist="38100" dir="2700000" algn="tl">
                    <a:srgbClr val="000000"/>
                  </a:outerShdw>
                </a:effectLst>
              </a:rPr>
              <a:t>  еволюція в сприйнятті поняття “інвалідність”</a:t>
            </a:r>
          </a:p>
          <a:p>
            <a:pPr lvl="1" eaLnBrk="1" hangingPunct="1">
              <a:defRPr/>
            </a:pPr>
            <a:r>
              <a:rPr lang="uk-UA" sz="2000" dirty="0">
                <a:solidFill>
                  <a:srgbClr val="FFFF00"/>
                </a:solidFill>
                <a:effectLst>
                  <a:outerShdw blurRad="38100" dist="38100" dir="2700000" algn="tl">
                    <a:srgbClr val="000000"/>
                  </a:outerShdw>
                </a:effectLst>
              </a:rPr>
              <a:t>	соціальні рухи на захист громадянських прав людини</a:t>
            </a:r>
          </a:p>
          <a:p>
            <a:pPr lvl="1" eaLnBrk="1" hangingPunct="1">
              <a:defRPr/>
            </a:pPr>
            <a:r>
              <a:rPr lang="uk-UA" sz="2000" dirty="0">
                <a:solidFill>
                  <a:srgbClr val="FFFF00"/>
                </a:solidFill>
                <a:effectLst>
                  <a:outerShdw blurRad="38100" dist="38100" dir="2700000" algn="tl">
                    <a:srgbClr val="000000"/>
                  </a:outerShdw>
                </a:effectLst>
              </a:rPr>
              <a:t>	визнання осіб з інвалідністю як соціальної меншини</a:t>
            </a:r>
          </a:p>
          <a:p>
            <a:pPr lvl="1" eaLnBrk="1" hangingPunct="1">
              <a:defRPr/>
            </a:pPr>
            <a:r>
              <a:rPr lang="uk-UA" sz="2000" dirty="0">
                <a:solidFill>
                  <a:srgbClr val="FFFF00"/>
                </a:solidFill>
                <a:effectLst>
                  <a:outerShdw blurRad="38100" dist="38100" dir="2700000" algn="tl">
                    <a:srgbClr val="000000"/>
                  </a:outerShdw>
                </a:effectLst>
              </a:rPr>
              <a:t>	міжнародна класифікація функціональних станів, інвалідності та 	здоров'я</a:t>
            </a:r>
          </a:p>
          <a:p>
            <a:pPr marL="0" indent="0" eaLnBrk="1" hangingPunct="1">
              <a:buFont typeface="Wingdings" panose="05000000000000000000" pitchFamily="2" charset="2"/>
              <a:buNone/>
              <a:defRPr/>
            </a:pPr>
            <a:endParaRPr lang="ru-RU" sz="2800"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2844256025"/>
      </p:ext>
    </p:extLst>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16338"/>
            <a:ext cx="25320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3573463"/>
            <a:ext cx="22621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6"/>
          <p:cNvSpPr>
            <a:spLocks noGrp="1" noChangeArrowheads="1"/>
          </p:cNvSpPr>
          <p:nvPr>
            <p:ph type="body" idx="4294967295"/>
          </p:nvPr>
        </p:nvSpPr>
        <p:spPr>
          <a:xfrm>
            <a:off x="3045360" y="478631"/>
            <a:ext cx="3313112" cy="5971382"/>
          </a:xfrm>
        </p:spPr>
        <p:txBody>
          <a:bodyPr/>
          <a:lstStyle/>
          <a:p>
            <a:pPr algn="just">
              <a:lnSpc>
                <a:spcPct val="90000"/>
              </a:lnSpc>
              <a:buFont typeface="Wingdings" panose="05000000000000000000" pitchFamily="2" charset="2"/>
              <a:buNone/>
            </a:pPr>
            <a:r>
              <a:rPr lang="ru-RU" altLang="ru-RU" sz="1800" b="1" dirty="0"/>
              <a:t>	</a:t>
            </a:r>
            <a:endParaRPr lang="uk-UA" altLang="ru-RU" sz="1800" dirty="0">
              <a:solidFill>
                <a:srgbClr val="FFFF00"/>
              </a:solidFill>
              <a:latin typeface="Times New Roman" panose="02020603050405020304" pitchFamily="18" charset="0"/>
            </a:endParaRPr>
          </a:p>
          <a:p>
            <a:pPr algn="just">
              <a:lnSpc>
                <a:spcPct val="90000"/>
              </a:lnSpc>
              <a:buFont typeface="Wingdings" panose="05000000000000000000" pitchFamily="2" charset="2"/>
              <a:buNone/>
            </a:pPr>
            <a:r>
              <a:rPr lang="uk-UA" altLang="ru-RU" sz="2400" b="1" i="1" dirty="0">
                <a:solidFill>
                  <a:srgbClr val="FFFF00"/>
                </a:solidFill>
                <a:latin typeface="Times New Roman" panose="02020603050405020304" pitchFamily="18" charset="0"/>
              </a:rPr>
              <a:t>“Універсальний дизайн не є новою наукою, стилем або чимось унікальним. Він вимагає лише усвідомлення необхідності  ринкових відносин і  поміркованого підходу, щоб зробити все, що ми  проектуємо і виробляємо, таким, щоб цим повною мірою могла скористатися кожна людина”</a:t>
            </a:r>
          </a:p>
        </p:txBody>
      </p:sp>
      <p:pic>
        <p:nvPicPr>
          <p:cNvPr id="1126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33375"/>
            <a:ext cx="25209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146264"/>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457200"/>
            <a:ext cx="8229600" cy="838200"/>
          </a:xfrm>
        </p:spPr>
        <p:txBody>
          <a:bodyPr/>
          <a:lstStyle/>
          <a:p>
            <a:r>
              <a:rPr lang="ru-RU" altLang="uk-UA" dirty="0">
                <a:solidFill>
                  <a:srgbClr val="FFFF00"/>
                </a:solidFill>
                <a:ea typeface="ＭＳ Ｐゴシック" panose="020B0600070205080204" pitchFamily="34" charset="-128"/>
              </a:rPr>
              <a:t>Дизайн і ми</a:t>
            </a:r>
            <a:endParaRPr lang="en-US" altLang="uk-UA" dirty="0">
              <a:solidFill>
                <a:srgbClr val="FFFF00"/>
              </a:solidFill>
              <a:ea typeface="ＭＳ Ｐゴシック" panose="020B0600070205080204" pitchFamily="34" charset="-128"/>
            </a:endParaRPr>
          </a:p>
        </p:txBody>
      </p:sp>
      <p:sp>
        <p:nvSpPr>
          <p:cNvPr id="20483" name="Content Placeholder 2"/>
          <p:cNvSpPr>
            <a:spLocks noGrp="1"/>
          </p:cNvSpPr>
          <p:nvPr>
            <p:ph idx="1"/>
          </p:nvPr>
        </p:nvSpPr>
        <p:spPr>
          <a:xfrm>
            <a:off x="457200" y="1524000"/>
            <a:ext cx="8229600" cy="4800600"/>
          </a:xfrm>
        </p:spPr>
        <p:txBody>
          <a:bodyPr/>
          <a:lstStyle/>
          <a:p>
            <a:pPr>
              <a:lnSpc>
                <a:spcPct val="90000"/>
              </a:lnSpc>
              <a:buClr>
                <a:schemeClr val="tx1"/>
              </a:buClr>
              <a:buNone/>
            </a:pPr>
            <a:r>
              <a:rPr lang="uk-UA" altLang="en-US" b="1" dirty="0">
                <a:solidFill>
                  <a:srgbClr val="FFFF00"/>
                </a:solidFill>
                <a:ea typeface="ＭＳ Ｐゴシック" panose="020B0600070205080204" pitchFamily="34" charset="-128"/>
              </a:rPr>
              <a:t>"Дизайн важливий тільки тим - яке відношення це має до людей»</a:t>
            </a:r>
          </a:p>
          <a:p>
            <a:pPr>
              <a:lnSpc>
                <a:spcPct val="90000"/>
              </a:lnSpc>
              <a:buClr>
                <a:schemeClr val="tx1"/>
              </a:buClr>
              <a:buNone/>
            </a:pPr>
            <a:r>
              <a:rPr lang="uk-UA" altLang="en-US" sz="1600" b="1" dirty="0">
                <a:solidFill>
                  <a:srgbClr val="FFFF00"/>
                </a:solidFill>
                <a:ea typeface="ＭＳ Ｐゴシック" panose="020B0600070205080204" pitchFamily="34" charset="-128"/>
              </a:rPr>
              <a:t>Віктор </a:t>
            </a:r>
            <a:r>
              <a:rPr lang="uk-UA" altLang="en-US" sz="1600" b="1" dirty="0" err="1">
                <a:solidFill>
                  <a:srgbClr val="FFFF00"/>
                </a:solidFill>
                <a:ea typeface="ＭＳ Ｐゴシック" panose="020B0600070205080204" pitchFamily="34" charset="-128"/>
              </a:rPr>
              <a:t>Папанек</a:t>
            </a:r>
            <a:r>
              <a:rPr lang="uk-UA" altLang="en-US" sz="1600" b="1" dirty="0">
                <a:solidFill>
                  <a:srgbClr val="FFFF00"/>
                </a:solidFill>
                <a:ea typeface="ＭＳ Ｐゴシック" panose="020B0600070205080204" pitchFamily="34" charset="-128"/>
              </a:rPr>
              <a:t> (</a:t>
            </a:r>
            <a:r>
              <a:rPr lang="en-US" altLang="en-US" sz="1600" b="1" dirty="0">
                <a:solidFill>
                  <a:srgbClr val="FFFF00"/>
                </a:solidFill>
                <a:ea typeface="ＭＳ Ｐゴシック" panose="020B0600070205080204" pitchFamily="34" charset="-128"/>
              </a:rPr>
              <a:t>Victor </a:t>
            </a:r>
            <a:r>
              <a:rPr lang="en-US" altLang="en-US" sz="1600" b="1" dirty="0" err="1">
                <a:solidFill>
                  <a:srgbClr val="FFFF00"/>
                </a:solidFill>
                <a:ea typeface="ＭＳ Ｐゴシック" panose="020B0600070205080204" pitchFamily="34" charset="-128"/>
              </a:rPr>
              <a:t>Papanek</a:t>
            </a:r>
            <a:r>
              <a:rPr lang="en-US" altLang="en-US" sz="1600" b="1" dirty="0">
                <a:solidFill>
                  <a:srgbClr val="FFFF00"/>
                </a:solidFill>
                <a:ea typeface="ＭＳ Ｐゴシック" panose="020B0600070205080204" pitchFamily="34" charset="-128"/>
              </a:rPr>
              <a:t>) 1968</a:t>
            </a:r>
            <a:endParaRPr lang="en-US" altLang="uk-UA" sz="1600" b="1" dirty="0">
              <a:solidFill>
                <a:srgbClr val="FFFF00"/>
              </a:solidFill>
              <a:ea typeface="ＭＳ Ｐゴシック" panose="020B0600070205080204" pitchFamily="34" charset="-128"/>
            </a:endParaRPr>
          </a:p>
        </p:txBody>
      </p:sp>
      <p:pic>
        <p:nvPicPr>
          <p:cNvPr id="204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849670"/>
            <a:ext cx="4436740" cy="352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584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p:txBody>
          <a:bodyPr/>
          <a:lstStyle/>
          <a:p>
            <a:pPr eaLnBrk="1" hangingPunct="1"/>
            <a:r>
              <a:rPr lang="uk-UA" altLang="ru-RU" dirty="0">
                <a:solidFill>
                  <a:srgbClr val="FFFF00"/>
                </a:solidFill>
              </a:rPr>
              <a:t>Питання для роздумів</a:t>
            </a:r>
            <a:endParaRPr lang="ru-RU" altLang="ru-RU" dirty="0">
              <a:solidFill>
                <a:srgbClr val="FFFF00"/>
              </a:solidFill>
            </a:endParaRPr>
          </a:p>
        </p:txBody>
      </p:sp>
      <p:sp>
        <p:nvSpPr>
          <p:cNvPr id="5123" name="Rectangle 3"/>
          <p:cNvSpPr>
            <a:spLocks noGrp="1" noChangeArrowheads="1"/>
          </p:cNvSpPr>
          <p:nvPr>
            <p:ph idx="1"/>
          </p:nvPr>
        </p:nvSpPr>
        <p:spPr>
          <a:xfrm>
            <a:off x="323850" y="1989138"/>
            <a:ext cx="8424863" cy="4464050"/>
          </a:xfrm>
        </p:spPr>
        <p:txBody>
          <a:bodyPr/>
          <a:lstStyle/>
          <a:p>
            <a:pPr eaLnBrk="1" hangingPunct="1">
              <a:defRPr/>
            </a:pPr>
            <a:r>
              <a:rPr lang="uk-UA" altLang="ru-RU" b="1" dirty="0">
                <a:solidFill>
                  <a:srgbClr val="FFFF00"/>
                </a:solidFill>
              </a:rPr>
              <a:t>Як ви сприймаєте поняття “інвалідність”</a:t>
            </a:r>
          </a:p>
          <a:p>
            <a:pPr eaLnBrk="1" hangingPunct="1">
              <a:defRPr/>
            </a:pPr>
            <a:endParaRPr lang="uk-UA" altLang="ru-RU" b="1" dirty="0">
              <a:solidFill>
                <a:srgbClr val="FFFF00"/>
              </a:solidFill>
            </a:endParaRPr>
          </a:p>
          <a:p>
            <a:pPr eaLnBrk="1" hangingPunct="1">
              <a:defRPr/>
            </a:pPr>
            <a:r>
              <a:rPr lang="uk-UA" altLang="ru-RU" b="1" dirty="0">
                <a:solidFill>
                  <a:srgbClr val="FFFF00"/>
                </a:solidFill>
              </a:rPr>
              <a:t>Вплив інвалідності на життя суспільства</a:t>
            </a:r>
          </a:p>
          <a:p>
            <a:pPr marL="0" indent="0" eaLnBrk="1" hangingPunct="1">
              <a:buFont typeface="Wingdings" panose="05000000000000000000" pitchFamily="2" charset="2"/>
              <a:buNone/>
              <a:defRPr/>
            </a:pPr>
            <a:endParaRPr lang="uk-UA" altLang="ru-RU" b="1" dirty="0">
              <a:solidFill>
                <a:srgbClr val="FFFF00"/>
              </a:solidFill>
            </a:endParaRPr>
          </a:p>
          <a:p>
            <a:pPr eaLnBrk="1" hangingPunct="1">
              <a:defRPr/>
            </a:pPr>
            <a:r>
              <a:rPr lang="uk-UA" altLang="ru-RU" b="1" dirty="0">
                <a:solidFill>
                  <a:srgbClr val="FFFF00"/>
                </a:solidFill>
              </a:rPr>
              <a:t>Доступність і права людей з інвалідністю</a:t>
            </a:r>
          </a:p>
          <a:p>
            <a:pPr eaLnBrk="1" hangingPunct="1">
              <a:defRPr/>
            </a:pPr>
            <a:endParaRPr lang="uk-UA" altLang="ru-RU" b="1" dirty="0">
              <a:solidFill>
                <a:srgbClr val="FFFF00"/>
              </a:solidFill>
            </a:endParaRPr>
          </a:p>
          <a:p>
            <a:pPr eaLnBrk="1" hangingPunct="1">
              <a:buFont typeface="Wingdings" panose="05000000000000000000" pitchFamily="2" charset="2"/>
              <a:buNone/>
              <a:defRPr/>
            </a:pPr>
            <a:endParaRPr lang="ru-RU" altLang="ru-RU" dirty="0"/>
          </a:p>
        </p:txBody>
      </p:sp>
    </p:spTree>
    <p:extLst>
      <p:ext uri="{BB962C8B-B14F-4D97-AF65-F5344CB8AC3E}">
        <p14:creationId xmlns:p14="http://schemas.microsoft.com/office/powerpoint/2010/main" val="2257024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Rot="1" noChangeArrowheads="1"/>
          </p:cNvSpPr>
          <p:nvPr>
            <p:ph type="title" idx="4294967295"/>
          </p:nvPr>
        </p:nvSpPr>
        <p:spPr>
          <a:xfrm>
            <a:off x="0" y="0"/>
            <a:ext cx="8512175" cy="1052513"/>
          </a:xfrm>
        </p:spPr>
        <p:txBody>
          <a:bodyPr lIns="90000" tIns="51803"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uk-UA" altLang="ru-RU" sz="2000" b="0" dirty="0">
                <a:solidFill>
                  <a:srgbClr val="FFFF00"/>
                </a:solidFill>
                <a:latin typeface="Calibri" panose="020F0502020204030204" pitchFamily="34" charset="0"/>
              </a:rPr>
              <a:t>1. Принцип рівності та доступності середовища для кожного - надання однакових засобів для всіх користувачів: з метою уникнення уособлення окремих груп населення.</a:t>
            </a:r>
          </a:p>
        </p:txBody>
      </p:sp>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41438"/>
            <a:ext cx="38163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933825"/>
            <a:ext cx="38512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6" name="Picture 8" descr="18119_4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2349500"/>
            <a:ext cx="4573588" cy="3030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6712"/>
            <a:ext cx="8369772" cy="55446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2143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68313" y="0"/>
            <a:ext cx="8229600" cy="1557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solidFill>
                <a:srgbClr val="FF9900"/>
              </a:solidFill>
            </a:endParaRPr>
          </a:p>
        </p:txBody>
      </p:sp>
      <p:pic>
        <p:nvPicPr>
          <p:cNvPr id="9933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844823"/>
            <a:ext cx="3185761" cy="475282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1" name="Picture 3" descr="62a97d37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856362"/>
            <a:ext cx="5003800" cy="3752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4813"/>
            <a:ext cx="8396287"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130" y="4725144"/>
            <a:ext cx="2465601" cy="1923169"/>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2020" y="3580284"/>
            <a:ext cx="1986759" cy="1993404"/>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258" y="1810256"/>
            <a:ext cx="1656184" cy="2490902"/>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656" y="172886"/>
            <a:ext cx="1941975" cy="2479118"/>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468" y="3975686"/>
            <a:ext cx="2301269" cy="2234242"/>
          </a:xfrm>
          <a:prstGeom prst="rect">
            <a:avLst/>
          </a:prstGeom>
        </p:spPr>
      </p:pic>
      <p:pic>
        <p:nvPicPr>
          <p:cNvPr id="7" name="Рисунок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4002" y="110074"/>
            <a:ext cx="3857625" cy="2095500"/>
          </a:xfrm>
          <a:prstGeom prst="rect">
            <a:avLst/>
          </a:prstGeom>
        </p:spPr>
      </p:pic>
    </p:spTree>
    <p:extLst>
      <p:ext uri="{BB962C8B-B14F-4D97-AF65-F5344CB8AC3E}">
        <p14:creationId xmlns:p14="http://schemas.microsoft.com/office/powerpoint/2010/main" val="3127044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ÐÐ²ÑÐ¾Ð¼Ð°ÑÐ¸ÑÐµÑÐºÐ¸Ð¹ Ð°Ð»ÑÑÐµÑÐ½Ð°ÑÐ¸Ð²Ð½ÑÐ¹ ÑÐµÐºÑÑ Ð¾ÑÑÑÑÑÑÐ²ÑÐµÑ."/>
          <p:cNvPicPr>
            <a:picLocks noChangeAspect="1" noChangeArrowheads="1"/>
          </p:cNvPicPr>
          <p:nvPr/>
        </p:nvPicPr>
        <p:blipFill rotWithShape="1">
          <a:blip r:embed="rId3">
            <a:extLst>
              <a:ext uri="{28A0092B-C50C-407E-A947-70E740481C1C}">
                <a14:useLocalDpi xmlns:a14="http://schemas.microsoft.com/office/drawing/2010/main" val="0"/>
              </a:ext>
            </a:extLst>
          </a:blip>
          <a:srcRect b="13793"/>
          <a:stretch/>
        </p:blipFill>
        <p:spPr bwMode="auto">
          <a:xfrm>
            <a:off x="899592" y="332656"/>
            <a:ext cx="7272808" cy="626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312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Rot="1" noChangeArrowheads="1"/>
          </p:cNvSpPr>
          <p:nvPr>
            <p:ph type="title" idx="4294967295"/>
          </p:nvPr>
        </p:nvSpPr>
        <p:spPr>
          <a:xfrm>
            <a:off x="0" y="0"/>
            <a:ext cx="8229600" cy="1125538"/>
          </a:xfrm>
        </p:spPr>
        <p:txBody>
          <a:bodyPr/>
          <a:lstStyle/>
          <a:p>
            <a:r>
              <a:rPr lang="uk-UA" altLang="ru-RU" sz="2400" b="0">
                <a:solidFill>
                  <a:srgbClr val="FFFF00"/>
                </a:solidFill>
                <a:latin typeface="Calibri" panose="020F0502020204030204" pitchFamily="34" charset="0"/>
              </a:rPr>
              <a:t>2. Гнучкість у використанні середовища – </a:t>
            </a:r>
            <a:br>
              <a:rPr lang="uk-UA" altLang="ru-RU" sz="2400" b="0">
                <a:solidFill>
                  <a:srgbClr val="FFFF00"/>
                </a:solidFill>
                <a:latin typeface="Calibri" panose="020F0502020204030204" pitchFamily="34" charset="0"/>
              </a:rPr>
            </a:br>
            <a:r>
              <a:rPr lang="uk-UA" altLang="ru-RU" sz="2400" b="0">
                <a:solidFill>
                  <a:srgbClr val="FFFF00"/>
                </a:solidFill>
                <a:latin typeface="Calibri" panose="020F0502020204030204" pitchFamily="34" charset="0"/>
              </a:rPr>
              <a:t>дизайн влаштовує багато осіб, їх потреби і можливості.</a:t>
            </a:r>
            <a:endParaRPr lang="ru-RU" altLang="ru-RU" sz="2400" b="0">
              <a:solidFill>
                <a:srgbClr val="FFFF00"/>
              </a:solidFill>
              <a:latin typeface="Calibri" panose="020F0502020204030204" pitchFamily="34" charset="0"/>
            </a:endParaRP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471" y="1125538"/>
            <a:ext cx="7237058" cy="543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HandicapCoach_1_500h"/>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88913"/>
            <a:ext cx="4289425" cy="3214687"/>
          </a:xfrm>
        </p:spPr>
      </p:pic>
      <p:pic>
        <p:nvPicPr>
          <p:cNvPr id="15363" name="Picture 8" descr="HandicapCoach_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762500" y="2708275"/>
            <a:ext cx="4381500" cy="3286125"/>
          </a:xfrm>
        </p:spPr>
      </p:pic>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DSCN14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49275"/>
            <a:ext cx="7659688"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163" y="1917700"/>
            <a:ext cx="2986087"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88" y="2781300"/>
            <a:ext cx="271303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404813"/>
            <a:ext cx="2609850"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uk-UA" altLang="ru-RU" sz="3200" dirty="0">
                <a:solidFill>
                  <a:srgbClr val="FFFF00"/>
                </a:solidFill>
              </a:rPr>
              <a:t>Конвенція ООН про права людей з інвалідністю</a:t>
            </a:r>
            <a:endParaRPr lang="ru-RU" altLang="ru-RU" sz="3200" dirty="0">
              <a:solidFill>
                <a:srgbClr val="FFFF00"/>
              </a:solidFill>
            </a:endParaRPr>
          </a:p>
        </p:txBody>
      </p:sp>
      <p:sp>
        <p:nvSpPr>
          <p:cNvPr id="7171" name="Rectangle 3"/>
          <p:cNvSpPr>
            <a:spLocks noGrp="1" noChangeArrowheads="1"/>
          </p:cNvSpPr>
          <p:nvPr>
            <p:ph idx="1"/>
          </p:nvPr>
        </p:nvSpPr>
        <p:spPr>
          <a:xfrm>
            <a:off x="179388" y="1600200"/>
            <a:ext cx="8507412" cy="4525963"/>
          </a:xfrm>
        </p:spPr>
        <p:txBody>
          <a:bodyPr/>
          <a:lstStyle/>
          <a:p>
            <a:pPr eaLnBrk="1" hangingPunct="1"/>
            <a:r>
              <a:rPr lang="ru-RU" altLang="ru-RU" b="1" dirty="0" err="1">
                <a:solidFill>
                  <a:srgbClr val="FFFF00"/>
                </a:solidFill>
              </a:rPr>
              <a:t>Інвалідність</a:t>
            </a:r>
            <a:r>
              <a:rPr lang="ru-RU" altLang="ru-RU" b="1">
                <a:solidFill>
                  <a:srgbClr val="FFFF00"/>
                </a:solidFill>
              </a:rPr>
              <a:t> - це поняття, яке еволюціонує</a:t>
            </a:r>
          </a:p>
          <a:p>
            <a:pPr eaLnBrk="1" hangingPunct="1"/>
            <a:endParaRPr lang="ru-RU" altLang="ru-RU" b="1">
              <a:solidFill>
                <a:srgbClr val="FFFF00"/>
              </a:solidFill>
            </a:endParaRPr>
          </a:p>
          <a:p>
            <a:pPr eaLnBrk="1" hangingPunct="1"/>
            <a:r>
              <a:rPr lang="ru-RU" altLang="ru-RU" b="1">
                <a:solidFill>
                  <a:srgbClr val="FFFF00"/>
                </a:solidFill>
              </a:rPr>
              <a:t>Інвалідність є  результатом  взаємодії,  яка  відбувається  між людьми,   які   мають  порушення  здоров'я,  і  відносницькими  та середовищними бар'єрами і яка заважає їхній повній  та  ефективній участі в житті суспільства нарівні з іншими</a:t>
            </a:r>
          </a:p>
        </p:txBody>
      </p:sp>
    </p:spTree>
    <p:extLst>
      <p:ext uri="{BB962C8B-B14F-4D97-AF65-F5344CB8AC3E}">
        <p14:creationId xmlns:p14="http://schemas.microsoft.com/office/powerpoint/2010/main" val="1910534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1418" t="4065" r="1418" b="2724"/>
          <a:stretch>
            <a:fillRect/>
          </a:stretch>
        </p:blipFill>
        <p:spPr bwMode="auto">
          <a:xfrm>
            <a:off x="250825" y="260350"/>
            <a:ext cx="4897438"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844675"/>
            <a:ext cx="366077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DSCN1412"/>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2484438" y="333375"/>
            <a:ext cx="4516437"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Rot="1" noChangeArrowheads="1"/>
          </p:cNvSpPr>
          <p:nvPr>
            <p:ph type="title" idx="4294967295"/>
          </p:nvPr>
        </p:nvSpPr>
        <p:spPr>
          <a:xfrm>
            <a:off x="0" y="0"/>
            <a:ext cx="8760073" cy="2060575"/>
          </a:xfrm>
        </p:spPr>
        <p:txBody>
          <a:bodyPr lIns="90000" tIns="52056"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uk-UA" altLang="ru-RU" sz="2800" b="0" dirty="0">
                <a:solidFill>
                  <a:srgbClr val="FFFF00"/>
                </a:solidFill>
                <a:latin typeface="Calibri" panose="020F0502020204030204" pitchFamily="34" charset="0"/>
              </a:rPr>
              <a:t>3. Простота та інтуїтивність використання незалежно від досвіду, освіти користувачів, мовного рівня та віку.</a:t>
            </a:r>
          </a:p>
        </p:txBody>
      </p:sp>
      <p:graphicFrame>
        <p:nvGraphicFramePr>
          <p:cNvPr id="7" name="Object 3"/>
          <p:cNvGraphicFramePr>
            <a:graphicFrameLocks noChangeAspect="1"/>
          </p:cNvGraphicFramePr>
          <p:nvPr>
            <p:extLst>
              <p:ext uri="{D42A27DB-BD31-4B8C-83A1-F6EECF244321}">
                <p14:modId xmlns:p14="http://schemas.microsoft.com/office/powerpoint/2010/main" val="2731904862"/>
              </p:ext>
            </p:extLst>
          </p:nvPr>
        </p:nvGraphicFramePr>
        <p:xfrm>
          <a:off x="2339752" y="1769361"/>
          <a:ext cx="5196185" cy="5060021"/>
        </p:xfrm>
        <a:graphic>
          <a:graphicData uri="http://schemas.openxmlformats.org/presentationml/2006/ole">
            <mc:AlternateContent xmlns:mc="http://schemas.openxmlformats.org/markup-compatibility/2006">
              <mc:Choice xmlns:v="urn:schemas-microsoft-com:vml" Requires="v">
                <p:oleObj name="Image" r:id="rId3" imgW="3756098" imgH="5079268" progId="Photoshop.Image.5">
                  <p:embed/>
                </p:oleObj>
              </mc:Choice>
              <mc:Fallback>
                <p:oleObj name="Image" r:id="rId3" imgW="3756098" imgH="5079268"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4999" b="13000"/>
                      <a:stretch>
                        <a:fillRect/>
                      </a:stretch>
                    </p:blipFill>
                    <p:spPr bwMode="auto">
                      <a:xfrm>
                        <a:off x="2339752" y="1769361"/>
                        <a:ext cx="5196185" cy="5060021"/>
                      </a:xfrm>
                      <a:prstGeom prst="rect">
                        <a:avLst/>
                      </a:prstGeom>
                      <a:noFill/>
                      <a:ln>
                        <a:noFill/>
                      </a:ln>
                      <a:effectLst/>
                    </p:spPr>
                  </p:pic>
                </p:oleObj>
              </mc:Fallback>
            </mc:AlternateContent>
          </a:graphicData>
        </a:graphic>
      </p:graphicFrame>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179388" y="260350"/>
            <a:ext cx="568801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24579" name="Picture 3"/>
          <p:cNvPicPr>
            <a:picLocks noChangeAspect="1" noChangeArrowheads="1"/>
          </p:cNvPicPr>
          <p:nvPr/>
        </p:nvPicPr>
        <p:blipFill>
          <a:blip r:embed="rId4">
            <a:lum bright="-24000" contrast="6000"/>
            <a:extLst>
              <a:ext uri="{28A0092B-C50C-407E-A947-70E740481C1C}">
                <a14:useLocalDpi xmlns:a14="http://schemas.microsoft.com/office/drawing/2010/main" val="0"/>
              </a:ext>
            </a:extLst>
          </a:blip>
          <a:srcRect/>
          <a:stretch>
            <a:fillRect/>
          </a:stretch>
        </p:blipFill>
        <p:spPr bwMode="auto">
          <a:xfrm>
            <a:off x="5962650" y="1268413"/>
            <a:ext cx="299085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ножиче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08050"/>
            <a:ext cx="82486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Персонализация на стадионе Sun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40768"/>
            <a:ext cx="8337768"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23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Rot="1" noChangeArrowheads="1"/>
          </p:cNvSpPr>
          <p:nvPr>
            <p:ph type="title" idx="4294967295"/>
          </p:nvPr>
        </p:nvSpPr>
        <p:spPr>
          <a:xfrm>
            <a:off x="1189038" y="0"/>
            <a:ext cx="7954962" cy="1052513"/>
          </a:xfrm>
        </p:spPr>
        <p:txBody>
          <a:bodyPr lIns="90000" tIns="52056"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uk-UA" altLang="ru-RU" sz="2000" b="0">
                <a:solidFill>
                  <a:srgbClr val="FFFF00"/>
                </a:solidFill>
                <a:latin typeface="Calibri" panose="020F0502020204030204" pitchFamily="34" charset="0"/>
              </a:rPr>
              <a:t>4. Сприйняття інформації незважаючи на сенсорні можливості користувачів.</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814" y="1052513"/>
            <a:ext cx="6840760" cy="562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102403" name="Rectangle 3"/>
          <p:cNvSpPr>
            <a:spLocks noGrp="1" noChangeArrowheads="1"/>
          </p:cNvSpPr>
          <p:nvPr>
            <p:ph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pic>
        <p:nvPicPr>
          <p:cNvPr id="1024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44675"/>
            <a:ext cx="4103688"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675" y="3452813"/>
            <a:ext cx="4416425" cy="294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438785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3205163"/>
            <a:ext cx="34925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103427" name="Rectangle 3"/>
          <p:cNvSpPr>
            <a:spLocks noGrp="1" noChangeArrowheads="1"/>
          </p:cNvSpPr>
          <p:nvPr>
            <p:ph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pic>
        <p:nvPicPr>
          <p:cNvPr id="103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781300"/>
            <a:ext cx="4537075" cy="312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557338"/>
            <a:ext cx="3581400" cy="255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714375"/>
            <a:ext cx="8229600" cy="5411788"/>
          </a:xfrm>
        </p:spPr>
        <p:txBody>
          <a:bodyPr/>
          <a:lstStyle/>
          <a:p>
            <a:pPr>
              <a:buFont typeface="Wingdings" panose="05000000000000000000" pitchFamily="2" charset="2"/>
              <a:buNone/>
            </a:pPr>
            <a:r>
              <a:rPr lang="uk-UA" altLang="ru-RU" b="1" i="1" dirty="0"/>
              <a:t>	</a:t>
            </a:r>
            <a:r>
              <a:rPr lang="uk-UA" altLang="ru-RU" b="1" i="1" dirty="0">
                <a:solidFill>
                  <a:srgbClr val="FFFF00"/>
                </a:solidFill>
              </a:rPr>
              <a:t>Розвиток суспільства можливий тільки за умови постійного інвестування в його продуктивність. </a:t>
            </a:r>
          </a:p>
          <a:p>
            <a:pPr>
              <a:buFont typeface="Wingdings" panose="05000000000000000000" pitchFamily="2" charset="2"/>
              <a:buNone/>
            </a:pPr>
            <a:r>
              <a:rPr lang="uk-UA" altLang="ru-RU" b="1" i="1" dirty="0">
                <a:solidFill>
                  <a:srgbClr val="FFFF00"/>
                </a:solidFill>
              </a:rPr>
              <a:t>	</a:t>
            </a:r>
          </a:p>
          <a:p>
            <a:pPr>
              <a:buFont typeface="Wingdings" panose="05000000000000000000" pitchFamily="2" charset="2"/>
              <a:buNone/>
            </a:pPr>
            <a:endParaRPr lang="uk-UA" altLang="ru-RU" b="1" i="1" dirty="0">
              <a:solidFill>
                <a:srgbClr val="FFFF00"/>
              </a:solidFill>
            </a:endParaRPr>
          </a:p>
          <a:p>
            <a:pPr>
              <a:buFont typeface="Wingdings" panose="05000000000000000000" pitchFamily="2" charset="2"/>
              <a:buNone/>
            </a:pPr>
            <a:r>
              <a:rPr lang="uk-UA" altLang="ru-RU" b="1" i="1" dirty="0">
                <a:solidFill>
                  <a:srgbClr val="FFFF00"/>
                </a:solidFill>
              </a:rPr>
              <a:t>	І не треба інших обґрунтувань витратам, спрямованим на облаштування соціального простору для людей з інвалідністю.		</a:t>
            </a:r>
            <a:endParaRPr lang="uk-UA" altLang="ru-RU" dirty="0">
              <a:solidFill>
                <a:srgbClr val="FFFF00"/>
              </a:solidFill>
            </a:endParaRPr>
          </a:p>
        </p:txBody>
      </p:sp>
    </p:spTree>
  </p:cSld>
  <p:clrMapOvr>
    <a:masterClrMapping/>
  </p:clrMapOvr>
  <p:transition>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uk-UA" altLang="ru-RU" sz="2400" b="0">
                <a:solidFill>
                  <a:srgbClr val="FFFF00"/>
                </a:solidFill>
                <a:latin typeface="Calibri" panose="020F0502020204030204" pitchFamily="34" charset="0"/>
              </a:rPr>
              <a:t>5. Терпимість до помилок користувачів - дизайн зменшує можливі наслідки несподіваних і ненамірених дій.</a:t>
            </a:r>
            <a:endParaRPr lang="ru-RU" altLang="ru-RU" sz="2400" b="0">
              <a:solidFill>
                <a:srgbClr val="FFFF00"/>
              </a:solidFill>
              <a:latin typeface="Calibri" panose="020F0502020204030204" pitchFamily="34" charset="0"/>
            </a:endParaRPr>
          </a:p>
        </p:txBody>
      </p:sp>
      <p:sp>
        <p:nvSpPr>
          <p:cNvPr id="104451" name="Rectangle 3"/>
          <p:cNvSpPr>
            <a:spLocks noGrp="1" noChangeArrowheads="1"/>
          </p:cNvSpPr>
          <p:nvPr>
            <p:ph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pic>
        <p:nvPicPr>
          <p:cNvPr id="104453" name="Picture 5" descr="yak-ociniti-vchitel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700213"/>
            <a:ext cx="4895850" cy="489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61" y="3803650"/>
            <a:ext cx="5761038"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74638"/>
            <a:ext cx="365918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546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6"/>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113740" y="188913"/>
            <a:ext cx="5030260" cy="2880047"/>
          </a:xfrm>
          <a:noFill/>
          <a:extLst>
            <a:ext uri="{909E8E84-426E-40DD-AFC4-6F175D3DCCD1}">
              <a14:hiddenFill xmlns:a14="http://schemas.microsoft.com/office/drawing/2010/main">
                <a:solidFill>
                  <a:srgbClr val="FFFFFF"/>
                </a:solidFill>
              </a14:hiddenFill>
            </a:ext>
          </a:extLst>
        </p:spPr>
      </p:pic>
      <p:pic>
        <p:nvPicPr>
          <p:cNvPr id="31753" name="Picture 9" descr="Картинки по запросу safety when damage to equi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212480"/>
            <a:ext cx="3679701" cy="1803054"/>
          </a:xfrm>
          <a:prstGeom prst="rect">
            <a:avLst/>
          </a:prstGeom>
          <a:noFill/>
          <a:extLst>
            <a:ext uri="{909E8E84-426E-40DD-AFC4-6F175D3DCCD1}">
              <a14:hiddenFill xmlns:a14="http://schemas.microsoft.com/office/drawing/2010/main">
                <a:solidFill>
                  <a:srgbClr val="FFFFFF"/>
                </a:solidFill>
              </a14:hiddenFill>
            </a:ext>
          </a:extLst>
        </p:spPr>
      </p:pic>
      <p:pic>
        <p:nvPicPr>
          <p:cNvPr id="31755" name="Picture 11" descr="Картинки по запросу safety when damage to equip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836712"/>
            <a:ext cx="3027108" cy="2018072"/>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6"/>
          <a:stretch>
            <a:fillRect/>
          </a:stretch>
        </p:blipFill>
        <p:spPr>
          <a:xfrm>
            <a:off x="4113740" y="3111986"/>
            <a:ext cx="4999846" cy="3746016"/>
          </a:xfrm>
          <a:prstGeom prst="rect">
            <a:avLst/>
          </a:prstGeom>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105475" name="Rectangle 3"/>
          <p:cNvSpPr>
            <a:spLocks noGrp="1" noChangeArrowheads="1"/>
          </p:cNvSpPr>
          <p:nvPr>
            <p:ph idx="1"/>
          </p:nvPr>
        </p:nvSpPr>
        <p:spPr>
          <a:xfrm>
            <a:off x="336372" y="3336926"/>
            <a:ext cx="5167603" cy="33784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a:p>
        </p:txBody>
      </p:sp>
      <p:pic>
        <p:nvPicPr>
          <p:cNvPr id="105476" name="Picture 4" descr="%D0%B2%D0%BE%D0%B3%D0%BD%D0%B5%D0%B3%D0%B0%D1%81%D0%BD%D0%B8%D0%BA%20-%20%D0%BD%D0%B0%D1%88%20%D0%BF%D0%BE%D0%BC%D1%96%D1%87%D0%BD%D0%B8%D0%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975" y="4144734"/>
            <a:ext cx="3460638" cy="2591029"/>
          </a:xfrm>
          <a:prstGeom prst="rect">
            <a:avLst/>
          </a:prstGeom>
          <a:noFill/>
          <a:extLst>
            <a:ext uri="{909E8E84-426E-40DD-AFC4-6F175D3DCCD1}">
              <a14:hiddenFill xmlns:a14="http://schemas.microsoft.com/office/drawing/2010/main">
                <a:solidFill>
                  <a:srgbClr val="FFFFFF"/>
                </a:solidFill>
              </a14:hiddenFill>
            </a:ext>
          </a:extLst>
        </p:spPr>
      </p:pic>
      <p:pic>
        <p:nvPicPr>
          <p:cNvPr id="105479" name="Picture 7" descr="Похожее изображени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5" y="63178"/>
            <a:ext cx="3854034" cy="2645742"/>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74994"/>
            <a:ext cx="4644008" cy="3483006"/>
          </a:xfrm>
          <a:prstGeom prst="rect">
            <a:avLst/>
          </a:prstGeom>
        </p:spPr>
      </p:pic>
      <p:pic>
        <p:nvPicPr>
          <p:cNvPr id="105481" name="Picture 9" descr="Картинки по запросу relief road mark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1234" y="274637"/>
            <a:ext cx="4653379" cy="3102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rrowheads="1"/>
          </p:cNvSpPr>
          <p:nvPr>
            <p:ph type="title" idx="4294967295"/>
          </p:nvPr>
        </p:nvSpPr>
        <p:spPr>
          <a:xfrm>
            <a:off x="1185863" y="0"/>
            <a:ext cx="7958137" cy="908050"/>
          </a:xfrm>
        </p:spPr>
        <p:txBody>
          <a:bodyPr lIns="90000" tIns="87336" rIns="90000" bIns="45000"/>
          <a:lstStyle/>
          <a:p>
            <a:pPr>
              <a:lnSpc>
                <a:spcPct val="88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uk-UA" altLang="ru-RU" sz="2000" b="0">
                <a:solidFill>
                  <a:srgbClr val="FFFF00"/>
                </a:solidFill>
                <a:latin typeface="Calibri" panose="020F0502020204030204" pitchFamily="34" charset="0"/>
              </a:rPr>
              <a:t>6. Не призводить до втоми – дизайн розраховано на незначні фізичні  ресурси користувачів.</a:t>
            </a:r>
          </a:p>
        </p:txBody>
      </p:sp>
      <p:pic>
        <p:nvPicPr>
          <p:cNvPr id="327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4500563"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394075"/>
            <a:ext cx="4500562"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107523" name="Rectangle 3"/>
          <p:cNvSpPr>
            <a:spLocks noGrp="1" noChangeArrowheads="1"/>
          </p:cNvSpPr>
          <p:nvPr>
            <p:ph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r="1276" b="60709"/>
          <a:stretch>
            <a:fillRect/>
          </a:stretch>
        </p:blipFill>
        <p:spPr bwMode="auto">
          <a:xfrm>
            <a:off x="323850" y="1125538"/>
            <a:ext cx="2611438" cy="2951162"/>
          </a:xfrm>
          <a:prstGeom prst="rect">
            <a:avLst/>
          </a:prstGeom>
          <a:noFill/>
          <a:extLst>
            <a:ext uri="{909E8E84-426E-40DD-AFC4-6F175D3DCCD1}">
              <a14:hiddenFill xmlns:a14="http://schemas.microsoft.com/office/drawing/2010/main">
                <a:solidFill>
                  <a:srgbClr val="FFFFFF"/>
                </a:solidFill>
              </a14:hiddenFill>
            </a:ext>
          </a:extLst>
        </p:spPr>
      </p:pic>
      <p:pic>
        <p:nvPicPr>
          <p:cNvPr id="107525" name="Picture 5"/>
          <p:cNvPicPr>
            <a:picLocks noChangeAspect="1" noChangeArrowheads="1"/>
          </p:cNvPicPr>
          <p:nvPr/>
        </p:nvPicPr>
        <p:blipFill>
          <a:blip r:embed="rId3">
            <a:extLst>
              <a:ext uri="{28A0092B-C50C-407E-A947-70E740481C1C}">
                <a14:useLocalDpi xmlns:a14="http://schemas.microsoft.com/office/drawing/2010/main" val="0"/>
              </a:ext>
            </a:extLst>
          </a:blip>
          <a:srcRect t="40771" r="1276" b="25648"/>
          <a:stretch>
            <a:fillRect/>
          </a:stretch>
        </p:blipFill>
        <p:spPr bwMode="auto">
          <a:xfrm>
            <a:off x="2916238" y="2420938"/>
            <a:ext cx="2879725"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07526" name="Picture 6"/>
          <p:cNvPicPr>
            <a:picLocks noChangeAspect="1" noChangeArrowheads="1"/>
          </p:cNvPicPr>
          <p:nvPr/>
        </p:nvPicPr>
        <p:blipFill>
          <a:blip r:embed="rId3">
            <a:extLst>
              <a:ext uri="{28A0092B-C50C-407E-A947-70E740481C1C}">
                <a14:useLocalDpi xmlns:a14="http://schemas.microsoft.com/office/drawing/2010/main" val="0"/>
              </a:ext>
            </a:extLst>
          </a:blip>
          <a:srcRect t="76466" r="1276" b="3146"/>
          <a:stretch>
            <a:fillRect/>
          </a:stretch>
        </p:blipFill>
        <p:spPr bwMode="auto">
          <a:xfrm>
            <a:off x="5867400" y="4935538"/>
            <a:ext cx="3276600" cy="1922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l="16296" t="331" r="124"/>
          <a:stretch>
            <a:fillRect/>
          </a:stretch>
        </p:blipFill>
        <p:spPr bwMode="auto">
          <a:xfrm>
            <a:off x="428625" y="1146175"/>
            <a:ext cx="4071938" cy="4503738"/>
          </a:xfrm>
          <a:prstGeom prst="rect">
            <a:avLst/>
          </a:prstGeom>
          <a:noFill/>
          <a:ln w="12600">
            <a:solidFill>
              <a:srgbClr val="800000"/>
            </a:solidFill>
            <a:round/>
            <a:headEnd/>
            <a:tailEnd/>
          </a:ln>
          <a:extLst>
            <a:ext uri="{909E8E84-426E-40DD-AFC4-6F175D3DCCD1}">
              <a14:hiddenFill xmlns:a14="http://schemas.microsoft.com/office/drawing/2010/main">
                <a:solidFill>
                  <a:srgbClr val="FFFFFF"/>
                </a:solidFill>
              </a14:hiddenFill>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l="2917" t="10777" r="253" b="6551"/>
          <a:stretch>
            <a:fillRect/>
          </a:stretch>
        </p:blipFill>
        <p:spPr bwMode="auto">
          <a:xfrm>
            <a:off x="5357813" y="1071563"/>
            <a:ext cx="34290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p:cNvPicPr>
            <a:picLocks noChangeAspect="1" noChangeArrowheads="1"/>
          </p:cNvPicPr>
          <p:nvPr/>
        </p:nvPicPr>
        <p:blipFill>
          <a:blip r:embed="rId3">
            <a:lum bright="24000" contrast="6000"/>
            <a:extLst>
              <a:ext uri="{28A0092B-C50C-407E-A947-70E740481C1C}">
                <a14:useLocalDpi xmlns:a14="http://schemas.microsoft.com/office/drawing/2010/main" val="0"/>
              </a:ext>
            </a:extLst>
          </a:blip>
          <a:srcRect l="3577" t="2090" r="1646" b="3067"/>
          <a:stretch>
            <a:fillRect/>
          </a:stretch>
        </p:blipFill>
        <p:spPr bwMode="auto">
          <a:xfrm>
            <a:off x="4283968" y="481132"/>
            <a:ext cx="47529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2" name="Рисунок 1"/>
          <p:cNvPicPr>
            <a:picLocks noChangeAspect="1"/>
          </p:cNvPicPr>
          <p:nvPr/>
        </p:nvPicPr>
        <p:blipFill>
          <a:blip r:embed="rId4"/>
          <a:stretch>
            <a:fillRect/>
          </a:stretch>
        </p:blipFill>
        <p:spPr>
          <a:xfrm>
            <a:off x="395536" y="2808882"/>
            <a:ext cx="3600400" cy="3539887"/>
          </a:xfrm>
          <a:prstGeom prst="rect">
            <a:avLst/>
          </a:prstGeom>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rrowheads="1"/>
          </p:cNvSpPr>
          <p:nvPr>
            <p:ph type="title" idx="4294967295"/>
          </p:nvPr>
        </p:nvSpPr>
        <p:spPr>
          <a:xfrm>
            <a:off x="912813" y="0"/>
            <a:ext cx="8231187" cy="1268413"/>
          </a:xfrm>
        </p:spPr>
        <p:txBody>
          <a:bodyPr lIns="90000" tIns="52056"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uk-UA" altLang="ru-RU" sz="2400" b="0">
                <a:solidFill>
                  <a:srgbClr val="FFFF00"/>
                </a:solidFill>
                <a:latin typeface="Calibri" panose="020F0502020204030204" pitchFamily="34" charset="0"/>
              </a:rPr>
              <a:t>7. Наявність необхідного розміру і простору при підході, під'їзді та різноманітних маніпуляціях незважаючи на фізичні розміри, стан та мобільність користувача.</a:t>
            </a:r>
          </a:p>
        </p:txBody>
      </p:sp>
      <p:pic>
        <p:nvPicPr>
          <p:cNvPr id="35849" name="Picture 9" descr="Metro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14500"/>
            <a:ext cx="3960813" cy="2608263"/>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3482925"/>
            <a:ext cx="4214242" cy="3155999"/>
          </a:xfrm>
          <a:prstGeom prst="rect">
            <a:avLst/>
          </a:prstGeom>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1" name="Picture 7" descr="07na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484313"/>
            <a:ext cx="4306887" cy="5184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концерт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557476"/>
            <a:ext cx="3528640" cy="47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2276872"/>
            <a:ext cx="4572000" cy="3539430"/>
          </a:xfrm>
          <a:prstGeom prst="rect">
            <a:avLst/>
          </a:prstGeom>
        </p:spPr>
        <p:txBody>
          <a:bodyPr wrap="square">
            <a:spAutoFit/>
          </a:bodyPr>
          <a:lstStyle/>
          <a:p>
            <a:r>
              <a:rPr lang="uk-UA" sz="3200" b="1" dirty="0">
                <a:solidFill>
                  <a:srgbClr val="FFFF00"/>
                </a:solidFill>
              </a:rPr>
              <a:t>Інституційні</a:t>
            </a:r>
          </a:p>
          <a:p>
            <a:endParaRPr lang="uk-UA" sz="3200" b="1" dirty="0">
              <a:solidFill>
                <a:srgbClr val="FFFF00"/>
              </a:solidFill>
            </a:endParaRPr>
          </a:p>
          <a:p>
            <a:r>
              <a:rPr lang="uk-UA" sz="3200" b="1" dirty="0">
                <a:solidFill>
                  <a:srgbClr val="FFFF00"/>
                </a:solidFill>
              </a:rPr>
              <a:t>Фізичні</a:t>
            </a:r>
          </a:p>
          <a:p>
            <a:endParaRPr lang="uk-UA" sz="3200" b="1" dirty="0">
              <a:solidFill>
                <a:srgbClr val="FFFF00"/>
              </a:solidFill>
            </a:endParaRPr>
          </a:p>
          <a:p>
            <a:r>
              <a:rPr lang="uk-UA" sz="3200" b="1" dirty="0">
                <a:solidFill>
                  <a:srgbClr val="FFFF00"/>
                </a:solidFill>
              </a:rPr>
              <a:t>Інформаційні</a:t>
            </a:r>
          </a:p>
          <a:p>
            <a:endParaRPr lang="uk-UA" sz="3200" b="1" dirty="0">
              <a:solidFill>
                <a:srgbClr val="FFFF00"/>
              </a:solidFill>
            </a:endParaRPr>
          </a:p>
          <a:p>
            <a:r>
              <a:rPr lang="uk-UA" sz="3200" b="1" dirty="0">
                <a:solidFill>
                  <a:srgbClr val="FFFF00"/>
                </a:solidFill>
              </a:rPr>
              <a:t>Ментальні</a:t>
            </a:r>
          </a:p>
        </p:txBody>
      </p:sp>
      <p:sp>
        <p:nvSpPr>
          <p:cNvPr id="3" name="Прямоугольник 2"/>
          <p:cNvSpPr/>
          <p:nvPr/>
        </p:nvSpPr>
        <p:spPr>
          <a:xfrm>
            <a:off x="3419872" y="764704"/>
            <a:ext cx="2542684" cy="769441"/>
          </a:xfrm>
          <a:prstGeom prst="rect">
            <a:avLst/>
          </a:prstGeom>
        </p:spPr>
        <p:txBody>
          <a:bodyPr wrap="none">
            <a:spAutoFit/>
          </a:bodyPr>
          <a:lstStyle/>
          <a:p>
            <a:r>
              <a:rPr lang="uk-UA" sz="4400" b="1" dirty="0">
                <a:solidFill>
                  <a:srgbClr val="FFFF00"/>
                </a:solidFill>
              </a:rPr>
              <a:t>Бар'єри </a:t>
            </a:r>
          </a:p>
        </p:txBody>
      </p:sp>
    </p:spTree>
    <p:extLst>
      <p:ext uri="{BB962C8B-B14F-4D97-AF65-F5344CB8AC3E}">
        <p14:creationId xmlns:p14="http://schemas.microsoft.com/office/powerpoint/2010/main" val="3463183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108547" name="Rectangle 3"/>
          <p:cNvSpPr>
            <a:spLocks noGrp="1" noChangeArrowheads="1"/>
          </p:cNvSpPr>
          <p:nvPr>
            <p:ph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pic>
        <p:nvPicPr>
          <p:cNvPr id="108548" name="Picture 4" descr="1243367176huplevit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4" y="1141616"/>
            <a:ext cx="3527425" cy="5275059"/>
          </a:xfrm>
          <a:prstGeom prst="rect">
            <a:avLst/>
          </a:prstGeom>
          <a:noFill/>
          <a:extLst>
            <a:ext uri="{909E8E84-426E-40DD-AFC4-6F175D3DCCD1}">
              <a14:hiddenFill xmlns:a14="http://schemas.microsoft.com/office/drawing/2010/main">
                <a:solidFill>
                  <a:srgbClr val="FFFFFF"/>
                </a:solidFill>
              </a14:hiddenFill>
            </a:ext>
          </a:extLst>
        </p:spPr>
      </p:pic>
      <p:pic>
        <p:nvPicPr>
          <p:cNvPr id="108549" name="Picture 5" descr="auto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125538"/>
            <a:ext cx="4908550" cy="3687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idx="4294967295"/>
          </p:nvPr>
        </p:nvSpPr>
        <p:spPr>
          <a:xfrm>
            <a:off x="0" y="274638"/>
            <a:ext cx="8229600" cy="4725987"/>
          </a:xfrm>
        </p:spPr>
        <p:txBody>
          <a:bodyPr/>
          <a:lstStyle/>
          <a:p>
            <a:r>
              <a:rPr lang="uk-UA" altLang="ru-RU" i="1">
                <a:solidFill>
                  <a:srgbClr val="FFFF00"/>
                </a:solidFill>
              </a:rPr>
              <a:t>І ще дещо про універсальний дизайн.</a:t>
            </a:r>
          </a:p>
        </p:txBody>
      </p:sp>
    </p:spTree>
  </p:cSld>
  <p:clrMapOvr>
    <a:masterClrMapping/>
  </p:clrMapOvr>
  <p:transition>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8"/>
          <p:cNvSpPr>
            <a:spLocks noGrp="1" noRot="1" noChangeArrowheads="1"/>
          </p:cNvSpPr>
          <p:nvPr>
            <p:ph type="title" idx="4294967295"/>
          </p:nvPr>
        </p:nvSpPr>
        <p:spPr>
          <a:xfrm>
            <a:off x="0" y="274638"/>
            <a:ext cx="8229600" cy="1143000"/>
          </a:xfrm>
        </p:spPr>
        <p:txBody>
          <a:bodyPr/>
          <a:lstStyle/>
          <a:p>
            <a:r>
              <a:rPr lang="uk-UA" altLang="ru-RU" sz="2400" i="1" dirty="0">
                <a:solidFill>
                  <a:srgbClr val="FFFF00"/>
                </a:solidFill>
                <a:latin typeface="Times New Roman" panose="02020603050405020304" pitchFamily="18" charset="0"/>
              </a:rPr>
              <a:t>Універсальний дизайн не намагається покращити оригінальну концепцію дизайну, але робить його більш інклюзивним та збільшує вихід на ринку збуту.</a:t>
            </a:r>
            <a:endParaRPr lang="ru-RU" altLang="ru-RU" sz="2400" i="1" dirty="0">
              <a:solidFill>
                <a:srgbClr val="FFFF00"/>
              </a:solidFill>
              <a:latin typeface="Times New Roman" panose="02020603050405020304" pitchFamily="18" charset="0"/>
            </a:endParaRPr>
          </a:p>
        </p:txBody>
      </p:sp>
      <p:sp>
        <p:nvSpPr>
          <p:cNvPr id="109577" name="Rectangle 9"/>
          <p:cNvSpPr>
            <a:spLocks noGrp="1" noChangeArrowheads="1"/>
          </p:cNvSpPr>
          <p:nvPr>
            <p:ph type="body" idx="4294967295"/>
          </p:nvPr>
        </p:nvSpPr>
        <p:spPr>
          <a:xfrm>
            <a:off x="0" y="1600200"/>
            <a:ext cx="8229600" cy="4525963"/>
          </a:xfrm>
        </p:spPr>
        <p:txBody>
          <a:bodyPr/>
          <a:lstStyle/>
          <a:p>
            <a:pPr>
              <a:buFont typeface="Wingdings" panose="05000000000000000000" pitchFamily="2" charset="2"/>
              <a:buNone/>
            </a:pPr>
            <a:r>
              <a:rPr lang="uk-UA" altLang="ru-RU" dirty="0"/>
              <a:t>	</a:t>
            </a:r>
            <a:endParaRPr lang="ru-RU" altLang="ru-RU" sz="2400" dirty="0">
              <a:solidFill>
                <a:srgbClr val="FFFF00"/>
              </a:solidFill>
              <a:latin typeface="Times New Roman" panose="02020603050405020304" pitchFamily="18" charset="0"/>
            </a:endParaRPr>
          </a:p>
        </p:txBody>
      </p:sp>
      <p:pic>
        <p:nvPicPr>
          <p:cNvPr id="3891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07699"/>
            <a:ext cx="2170584" cy="322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581525"/>
            <a:ext cx="27717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4292600"/>
            <a:ext cx="19716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4005263"/>
            <a:ext cx="28797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idx="4294967295"/>
          </p:nvPr>
        </p:nvSpPr>
        <p:spPr>
          <a:xfrm>
            <a:off x="0" y="0"/>
            <a:ext cx="8229600" cy="1196975"/>
          </a:xfrm>
        </p:spPr>
        <p:txBody>
          <a:bodyPr/>
          <a:lstStyle/>
          <a:p>
            <a:r>
              <a:rPr lang="uk-UA" altLang="ru-RU" sz="2400" i="1">
                <a:solidFill>
                  <a:srgbClr val="FFFF00"/>
                </a:solidFill>
                <a:latin typeface="Times New Roman" panose="02020603050405020304" pitchFamily="18" charset="0"/>
              </a:rPr>
              <a:t>Універсальний дизайн - це набагато більше ніж просто новий напрям дизайну.</a:t>
            </a:r>
            <a:endParaRPr lang="ru-RU" altLang="ru-RU" sz="2400" i="1">
              <a:solidFill>
                <a:srgbClr val="FFFF00"/>
              </a:solidFill>
              <a:latin typeface="Times New Roman" panose="02020603050405020304" pitchFamily="18" charset="0"/>
            </a:endParaRPr>
          </a:p>
        </p:txBody>
      </p:sp>
      <p:sp>
        <p:nvSpPr>
          <p:cNvPr id="113667" name="Rectangle 3"/>
          <p:cNvSpPr>
            <a:spLocks noGrp="1" noChangeArrowheads="1"/>
          </p:cNvSpPr>
          <p:nvPr>
            <p:ph type="body" idx="4294967295"/>
          </p:nvPr>
        </p:nvSpPr>
        <p:spPr>
          <a:xfrm>
            <a:off x="2843213" y="1268413"/>
            <a:ext cx="6300787" cy="4886325"/>
          </a:xfrm>
        </p:spPr>
        <p:txBody>
          <a:bodyPr/>
          <a:lstStyle/>
          <a:p>
            <a:pPr>
              <a:buFont typeface="Wingdings" panose="05000000000000000000" pitchFamily="2" charset="2"/>
              <a:buNone/>
            </a:pPr>
            <a:r>
              <a:rPr lang="uk-UA" altLang="ru-RU" dirty="0"/>
              <a:t>	</a:t>
            </a:r>
            <a:endParaRPr lang="ru-RU" altLang="ru-RU" sz="1800" dirty="0">
              <a:solidFill>
                <a:srgbClr val="FFFF00"/>
              </a:solidFill>
            </a:endParaRPr>
          </a:p>
        </p:txBody>
      </p:sp>
      <p:pic>
        <p:nvPicPr>
          <p:cNvPr id="40965" name="Picture 7" descr="Zapatillas_velc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49" y="4473723"/>
            <a:ext cx="3076601" cy="204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8" descr="universal-design-00a"/>
          <p:cNvPicPr>
            <a:picLocks noChangeAspect="1" noChangeArrowheads="1"/>
          </p:cNvPicPr>
          <p:nvPr/>
        </p:nvPicPr>
        <p:blipFill>
          <a:blip r:embed="rId4">
            <a:extLst>
              <a:ext uri="{28A0092B-C50C-407E-A947-70E740481C1C}">
                <a14:useLocalDpi xmlns:a14="http://schemas.microsoft.com/office/drawing/2010/main" val="0"/>
              </a:ext>
            </a:extLst>
          </a:blip>
          <a:srcRect l="48334" b="50000"/>
          <a:stretch>
            <a:fillRect/>
          </a:stretch>
        </p:blipFill>
        <p:spPr bwMode="auto">
          <a:xfrm>
            <a:off x="3635897" y="4473723"/>
            <a:ext cx="2108676" cy="20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0" descr="universal-desig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484313"/>
            <a:ext cx="2807990" cy="280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6"/>
          <a:stretch>
            <a:fillRect/>
          </a:stretch>
        </p:blipFill>
        <p:spPr>
          <a:xfrm>
            <a:off x="5919813" y="2457450"/>
            <a:ext cx="3171825" cy="4057650"/>
          </a:xfrm>
          <a:prstGeom prst="rect">
            <a:avLst/>
          </a:prstGeom>
        </p:spPr>
      </p:pic>
      <p:pic>
        <p:nvPicPr>
          <p:cNvPr id="2" name="Рисунок 1"/>
          <p:cNvPicPr>
            <a:picLocks noChangeAspect="1"/>
          </p:cNvPicPr>
          <p:nvPr/>
        </p:nvPicPr>
        <p:blipFill>
          <a:blip r:embed="rId7"/>
          <a:stretch>
            <a:fillRect/>
          </a:stretch>
        </p:blipFill>
        <p:spPr>
          <a:xfrm>
            <a:off x="3427225" y="1484313"/>
            <a:ext cx="2784938" cy="2088703"/>
          </a:xfrm>
          <a:prstGeom prst="rect">
            <a:avLst/>
          </a:prstGeom>
        </p:spPr>
      </p:pic>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429000"/>
            <a:ext cx="3889375"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2"/>
          <p:cNvSpPr>
            <a:spLocks noGrp="1" noRot="1" noChangeArrowheads="1"/>
          </p:cNvSpPr>
          <p:nvPr>
            <p:ph type="title" idx="4294967295"/>
          </p:nvPr>
        </p:nvSpPr>
        <p:spPr>
          <a:xfrm>
            <a:off x="0" y="0"/>
            <a:ext cx="9144000" cy="1268413"/>
          </a:xfrm>
        </p:spPr>
        <p:txBody>
          <a:bodyPr/>
          <a:lstStyle/>
          <a:p>
            <a:r>
              <a:rPr lang="uk-UA" altLang="ru-RU" sz="2400" i="1">
                <a:solidFill>
                  <a:srgbClr val="FFFF00"/>
                </a:solidFill>
              </a:rPr>
              <a:t>Універсальний дизайн – це не синонім відповідності стандартам дизайну, які забезпечують доступність.</a:t>
            </a:r>
            <a:endParaRPr lang="ru-RU" altLang="ru-RU" sz="2400" i="1">
              <a:solidFill>
                <a:srgbClr val="FFFF00"/>
              </a:solidFill>
            </a:endParaRPr>
          </a:p>
        </p:txBody>
      </p:sp>
      <p:sp>
        <p:nvSpPr>
          <p:cNvPr id="114691" name="Rectangle 3"/>
          <p:cNvSpPr>
            <a:spLocks noGrp="1" noChangeArrowheads="1"/>
          </p:cNvSpPr>
          <p:nvPr>
            <p:ph type="body" idx="4294967295"/>
          </p:nvPr>
        </p:nvSpPr>
        <p:spPr>
          <a:xfrm>
            <a:off x="179388" y="1196975"/>
            <a:ext cx="8964612" cy="1944688"/>
          </a:xfrm>
        </p:spPr>
        <p:txBody>
          <a:bodyPr/>
          <a:lstStyle/>
          <a:p>
            <a:pPr>
              <a:lnSpc>
                <a:spcPct val="90000"/>
              </a:lnSpc>
              <a:buFont typeface="Wingdings" panose="05000000000000000000" pitchFamily="2" charset="2"/>
              <a:buNone/>
            </a:pPr>
            <a:r>
              <a:rPr lang="uk-UA" altLang="ru-RU" sz="1800" dirty="0"/>
              <a:t>	</a:t>
            </a:r>
            <a:endParaRPr lang="ru-RU" altLang="ru-RU" sz="1800" dirty="0">
              <a:solidFill>
                <a:srgbClr val="FFFF00"/>
              </a:solidFill>
            </a:endParaRPr>
          </a:p>
        </p:txBody>
      </p:sp>
      <p:pic>
        <p:nvPicPr>
          <p:cNvPr id="41990" name="Picture 6" descr="qdru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163101"/>
            <a:ext cx="43307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idx="4294967295"/>
          </p:nvPr>
        </p:nvSpPr>
        <p:spPr>
          <a:xfrm>
            <a:off x="0" y="0"/>
            <a:ext cx="8229600" cy="1417638"/>
          </a:xfrm>
        </p:spPr>
        <p:txBody>
          <a:bodyPr/>
          <a:lstStyle/>
          <a:p>
            <a:r>
              <a:rPr lang="uk-UA" altLang="ru-RU" sz="2400" i="1">
                <a:solidFill>
                  <a:srgbClr val="FFFF00"/>
                </a:solidFill>
              </a:rPr>
              <a:t>Універсальний дизайн може застосовуватись будь-яким дизайнером, а не тільки окремими фахівцями.</a:t>
            </a:r>
            <a:endParaRPr lang="ru-RU" altLang="ru-RU" sz="2400" i="1">
              <a:solidFill>
                <a:srgbClr val="FFFF00"/>
              </a:solidFill>
            </a:endParaRPr>
          </a:p>
        </p:txBody>
      </p:sp>
      <p:pic>
        <p:nvPicPr>
          <p:cNvPr id="44036" name="Picture 5" descr="ложка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12875"/>
            <a:ext cx="266382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ложка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773238"/>
            <a:ext cx="25368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descr="ложка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3213100"/>
            <a:ext cx="3455988"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idx="4294967295"/>
          </p:nvPr>
        </p:nvSpPr>
        <p:spPr>
          <a:xfrm>
            <a:off x="0" y="0"/>
            <a:ext cx="8229600" cy="1196975"/>
          </a:xfrm>
        </p:spPr>
        <p:txBody>
          <a:bodyPr/>
          <a:lstStyle/>
          <a:p>
            <a:r>
              <a:rPr lang="uk-UA" altLang="ru-RU" sz="2400" i="1" dirty="0">
                <a:solidFill>
                  <a:srgbClr val="FFFF00"/>
                </a:solidFill>
              </a:rPr>
              <a:t>Універсальний дизайн має бути інтегрований у весь процес розробки дизайну любого продукту.</a:t>
            </a:r>
            <a:endParaRPr lang="ru-RU" altLang="ru-RU" sz="2400" i="1" dirty="0">
              <a:solidFill>
                <a:srgbClr val="FFFF00"/>
              </a:solidFill>
            </a:endParaRPr>
          </a:p>
        </p:txBody>
      </p:sp>
      <p:sp>
        <p:nvSpPr>
          <p:cNvPr id="117763" name="Rectangle 3"/>
          <p:cNvSpPr>
            <a:spLocks noGrp="1" noChangeArrowheads="1"/>
          </p:cNvSpPr>
          <p:nvPr>
            <p:ph type="body" idx="4294967295"/>
          </p:nvPr>
        </p:nvSpPr>
        <p:spPr>
          <a:xfrm>
            <a:off x="0" y="1125538"/>
            <a:ext cx="8229600" cy="1871662"/>
          </a:xfrm>
        </p:spPr>
        <p:txBody>
          <a:bodyPr/>
          <a:lstStyle/>
          <a:p>
            <a:pPr>
              <a:buFont typeface="Wingdings" panose="05000000000000000000" pitchFamily="2" charset="2"/>
              <a:buNone/>
            </a:pPr>
            <a:r>
              <a:rPr lang="uk-UA" altLang="ru-RU" dirty="0">
                <a:solidFill>
                  <a:srgbClr val="FFFF00"/>
                </a:solidFill>
              </a:rPr>
              <a:t>	</a:t>
            </a:r>
            <a:endParaRPr lang="ru-RU" altLang="ru-RU" sz="2400" dirty="0">
              <a:solidFill>
                <a:srgbClr val="FFFF00"/>
              </a:solidFill>
            </a:endParaRPr>
          </a:p>
        </p:txBody>
      </p:sp>
      <p:pic>
        <p:nvPicPr>
          <p:cNvPr id="45061" name="Picture 7" descr="hand-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17" y="1335775"/>
            <a:ext cx="2788602" cy="209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8" descr="cid_18200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852738"/>
            <a:ext cx="5616575"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1125538"/>
          </a:xfrm>
        </p:spPr>
        <p:txBody>
          <a:bodyPr/>
          <a:lstStyle/>
          <a:p>
            <a:pPr eaLnBrk="1" hangingPunct="1"/>
            <a:r>
              <a:rPr lang="uk-UA" altLang="uk-UA">
                <a:solidFill>
                  <a:srgbClr val="FFFF00"/>
                </a:solidFill>
              </a:rPr>
              <a:t>“Розумне пристосування”</a:t>
            </a:r>
            <a:endParaRPr lang="ru-RU" altLang="uk-UA">
              <a:solidFill>
                <a:srgbClr val="FFFF00"/>
              </a:solidFill>
            </a:endParaRPr>
          </a:p>
        </p:txBody>
      </p:sp>
      <p:pic>
        <p:nvPicPr>
          <p:cNvPr id="5123" name="Picture 5" descr="DSCN148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557338"/>
            <a:ext cx="3778250" cy="5038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6" descr="DSCN14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557338"/>
            <a:ext cx="3990975"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868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457200" y="115888"/>
            <a:ext cx="8229600" cy="936625"/>
          </a:xfrm>
        </p:spPr>
        <p:txBody>
          <a:bodyPr/>
          <a:lstStyle/>
          <a:p>
            <a:r>
              <a:rPr lang="uk-UA" altLang="uk-UA">
                <a:solidFill>
                  <a:srgbClr val="FFFF00"/>
                </a:solidFill>
              </a:rPr>
              <a:t>“Розумне пристосування”</a:t>
            </a:r>
            <a:endParaRPr lang="ru-RU" altLang="uk-UA"/>
          </a:p>
        </p:txBody>
      </p:sp>
      <p:pic>
        <p:nvPicPr>
          <p:cNvPr id="6147"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160" y="1600200"/>
            <a:ext cx="4571679" cy="4525963"/>
          </a:xfrm>
        </p:spPr>
      </p:pic>
    </p:spTree>
    <p:extLst>
      <p:ext uri="{BB962C8B-B14F-4D97-AF65-F5344CB8AC3E}">
        <p14:creationId xmlns:p14="http://schemas.microsoft.com/office/powerpoint/2010/main" val="10739642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1125538"/>
          </a:xfrm>
        </p:spPr>
        <p:txBody>
          <a:bodyPr/>
          <a:lstStyle/>
          <a:p>
            <a:pPr eaLnBrk="1" hangingPunct="1"/>
            <a:r>
              <a:rPr lang="uk-UA" altLang="uk-UA">
                <a:solidFill>
                  <a:srgbClr val="FFFF00"/>
                </a:solidFill>
              </a:rPr>
              <a:t>“Розумне пристосування”</a:t>
            </a:r>
            <a:endParaRPr lang="ru-RU" altLang="uk-UA">
              <a:solidFill>
                <a:srgbClr val="FFFF00"/>
              </a:solidFill>
            </a:endParaRPr>
          </a:p>
        </p:txBody>
      </p:sp>
      <p:pic>
        <p:nvPicPr>
          <p:cNvPr id="7171" name="Picture 4" descr="DSCN120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612669" y="1643683"/>
            <a:ext cx="5918662" cy="44389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8579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a:xfrm>
            <a:off x="762000" y="762000"/>
            <a:ext cx="4495800" cy="1143000"/>
          </a:xfrm>
        </p:spPr>
        <p:txBody>
          <a:bodyPr/>
          <a:lstStyle/>
          <a:p>
            <a:pPr eaLnBrk="1" hangingPunct="1"/>
            <a:r>
              <a:rPr lang="uk-UA" altLang="ru-RU" dirty="0">
                <a:solidFill>
                  <a:srgbClr val="FFFF00"/>
                </a:solidFill>
              </a:rPr>
              <a:t>Доступність </a:t>
            </a:r>
            <a:endParaRPr lang="ru-RU" altLang="ru-RU" dirty="0">
              <a:solidFill>
                <a:srgbClr val="FFFF00"/>
              </a:solidFill>
            </a:endParaRPr>
          </a:p>
        </p:txBody>
      </p:sp>
      <p:pic>
        <p:nvPicPr>
          <p:cNvPr id="1536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429000"/>
            <a:ext cx="4953000" cy="32051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9"/>
          <p:cNvPicPr>
            <a:picLocks noChangeAspect="1" noChangeArrowheads="1"/>
          </p:cNvPicPr>
          <p:nvPr/>
        </p:nvPicPr>
        <p:blipFill>
          <a:blip r:embed="rId4">
            <a:extLst>
              <a:ext uri="{28A0092B-C50C-407E-A947-70E740481C1C}">
                <a14:useLocalDpi xmlns:a14="http://schemas.microsoft.com/office/drawing/2010/main" val="0"/>
              </a:ext>
            </a:extLst>
          </a:blip>
          <a:srcRect l="16072" t="1778"/>
          <a:stretch>
            <a:fillRect/>
          </a:stretch>
        </p:blipFill>
        <p:spPr bwMode="auto">
          <a:xfrm>
            <a:off x="0" y="3429000"/>
            <a:ext cx="3962400" cy="32035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10" descr="1271871"/>
          <p:cNvPicPr>
            <a:picLocks noChangeAspect="1" noChangeArrowheads="1"/>
          </p:cNvPicPr>
          <p:nvPr/>
        </p:nvPicPr>
        <p:blipFill>
          <a:blip r:embed="rId5">
            <a:extLst>
              <a:ext uri="{28A0092B-C50C-407E-A947-70E740481C1C}">
                <a14:useLocalDpi xmlns:a14="http://schemas.microsoft.com/office/drawing/2010/main" val="0"/>
              </a:ext>
            </a:extLst>
          </a:blip>
          <a:srcRect l="23555"/>
          <a:stretch>
            <a:fillRect/>
          </a:stretch>
        </p:blipFill>
        <p:spPr bwMode="auto">
          <a:xfrm>
            <a:off x="5638800" y="152400"/>
            <a:ext cx="3276600" cy="3209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098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5800" y="228600"/>
            <a:ext cx="7772400" cy="762000"/>
          </a:xfrm>
        </p:spPr>
        <p:txBody>
          <a:bodyPr/>
          <a:lstStyle/>
          <a:p>
            <a:pPr eaLnBrk="1" fontAlgn="auto" hangingPunct="1">
              <a:spcAft>
                <a:spcPts val="0"/>
              </a:spcAft>
              <a:defRPr/>
            </a:pPr>
            <a:r>
              <a:rPr lang="uk-UA" altLang="ru-RU" b="1">
                <a:solidFill>
                  <a:srgbClr val="FFFF00"/>
                </a:solidFill>
              </a:rPr>
              <a:t>Розумне пристосування</a:t>
            </a:r>
            <a:endParaRPr lang="ru-RU" altLang="ru-RU" b="1">
              <a:solidFill>
                <a:srgbClr val="FFFF00"/>
              </a:solidFill>
            </a:endParaRPr>
          </a:p>
        </p:txBody>
      </p:sp>
      <p:sp>
        <p:nvSpPr>
          <p:cNvPr id="59395" name="Rectangle 3"/>
          <p:cNvSpPr>
            <a:spLocks noGrp="1" noChangeArrowheads="1"/>
          </p:cNvSpPr>
          <p:nvPr>
            <p:ph idx="1"/>
          </p:nvPr>
        </p:nvSpPr>
        <p:spPr>
          <a:xfrm>
            <a:off x="685800" y="5562600"/>
            <a:ext cx="7772400" cy="762000"/>
          </a:xfrm>
        </p:spPr>
        <p:txBody>
          <a:bodyPr/>
          <a:lstStyle/>
          <a:p>
            <a:pPr eaLnBrk="1" hangingPunct="1"/>
            <a:r>
              <a:rPr lang="uk-UA" altLang="ru-RU" b="1">
                <a:solidFill>
                  <a:srgbClr val="FFFF00"/>
                </a:solidFill>
              </a:rPr>
              <a:t>послуги перекладача жестової мови</a:t>
            </a:r>
            <a:endParaRPr lang="ru-RU" altLang="ru-RU" b="1">
              <a:solidFill>
                <a:srgbClr val="FFFF00"/>
              </a:solidFill>
            </a:endParaRPr>
          </a:p>
        </p:txBody>
      </p:sp>
      <p:pic>
        <p:nvPicPr>
          <p:cNvPr id="59396" name="Picture 5" descr="pot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5667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702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uk-UA" altLang="uk-UA">
                <a:solidFill>
                  <a:srgbClr val="FFFF00"/>
                </a:solidFill>
              </a:rPr>
              <a:t>“Розумне пристосування”</a:t>
            </a:r>
            <a:endParaRPr lang="ru-RU" altLang="uk-UA">
              <a:solidFill>
                <a:srgbClr val="FFFF00"/>
              </a:solidFill>
            </a:endParaRPr>
          </a:p>
        </p:txBody>
      </p:sp>
      <p:pic>
        <p:nvPicPr>
          <p:cNvPr id="8195" name="Picture 4" descr="IMG_98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20950" y="1268413"/>
            <a:ext cx="3997325" cy="532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3275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14400" y="333375"/>
            <a:ext cx="8229600" cy="5654675"/>
          </a:xfrm>
        </p:spPr>
        <p:txBody>
          <a:bodyPr/>
          <a:lstStyle/>
          <a:p>
            <a:r>
              <a:rPr lang="uk-UA" altLang="ru-RU">
                <a:solidFill>
                  <a:srgbClr val="FFFF00"/>
                </a:solidFill>
              </a:rPr>
              <a:t>Дякую за увагу.</a:t>
            </a:r>
          </a:p>
        </p:txBody>
      </p:sp>
    </p:spTree>
  </p:cSld>
  <p:clrMapOvr>
    <a:masterClrMapping/>
  </p:clrMapOvr>
  <p:transition>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4"/>
          <p:cNvSpPr>
            <a:spLocks noGrp="1" noChangeArrowheads="1"/>
          </p:cNvSpPr>
          <p:nvPr>
            <p:ph type="title"/>
          </p:nvPr>
        </p:nvSpPr>
        <p:spPr>
          <a:xfrm>
            <a:off x="762000" y="2362200"/>
            <a:ext cx="7924800" cy="1600200"/>
          </a:xfrm>
        </p:spPr>
        <p:txBody>
          <a:bodyPr/>
          <a:lstStyle/>
          <a:p>
            <a:pPr algn="ctr" eaLnBrk="1" hangingPunct="1"/>
            <a:r>
              <a:rPr lang="uk-UA" altLang="ru-RU" dirty="0">
                <a:solidFill>
                  <a:srgbClr val="FFFF00"/>
                </a:solidFill>
              </a:rPr>
              <a:t>Як ми сприймаємо “доступність”</a:t>
            </a:r>
            <a:endParaRPr lang="ru-RU" altLang="ru-RU" dirty="0">
              <a:solidFill>
                <a:srgbClr val="FFFF00"/>
              </a:solidFill>
            </a:endParaRPr>
          </a:p>
        </p:txBody>
      </p:sp>
    </p:spTree>
    <p:extLst>
      <p:ext uri="{BB962C8B-B14F-4D97-AF65-F5344CB8AC3E}">
        <p14:creationId xmlns:p14="http://schemas.microsoft.com/office/powerpoint/2010/main" val="2995908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a:xfrm>
            <a:off x="0" y="274638"/>
            <a:ext cx="6300192" cy="1143000"/>
          </a:xfrm>
        </p:spPr>
        <p:txBody>
          <a:bodyPr/>
          <a:lstStyle/>
          <a:p>
            <a:pPr eaLnBrk="1" hangingPunct="1"/>
            <a:r>
              <a:rPr lang="uk-UA" altLang="ru-RU" dirty="0">
                <a:solidFill>
                  <a:srgbClr val="FFFF00"/>
                </a:solidFill>
              </a:rPr>
              <a:t>Сприйняття доступності…</a:t>
            </a:r>
            <a:endParaRPr lang="ru-RU" altLang="ru-RU" dirty="0">
              <a:solidFill>
                <a:srgbClr val="FFFF00"/>
              </a:solidFill>
            </a:endParaRPr>
          </a:p>
        </p:txBody>
      </p:sp>
      <p:pic>
        <p:nvPicPr>
          <p:cNvPr id="17411" name="Picture 4" descr="toilet_thum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7" y="2276872"/>
            <a:ext cx="4191000" cy="279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1271871_1287245"/>
          <p:cNvPicPr>
            <a:picLocks noChangeAspect="1" noChangeArrowheads="1"/>
          </p:cNvPicPr>
          <p:nvPr/>
        </p:nvPicPr>
        <p:blipFill>
          <a:blip r:embed="rId4">
            <a:extLst>
              <a:ext uri="{28A0092B-C50C-407E-A947-70E740481C1C}">
                <a14:useLocalDpi xmlns:a14="http://schemas.microsoft.com/office/drawing/2010/main" val="0"/>
              </a:ext>
            </a:extLst>
          </a:blip>
          <a:srcRect l="35072" t="-1492"/>
          <a:stretch>
            <a:fillRect/>
          </a:stretch>
        </p:blipFill>
        <p:spPr bwMode="auto">
          <a:xfrm>
            <a:off x="4012806" y="3827032"/>
            <a:ext cx="4830669" cy="29326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SCN48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274637"/>
            <a:ext cx="2952328" cy="3936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39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5"/>
          <p:cNvSpPr>
            <a:spLocks noGrp="1" noChangeArrowheads="1"/>
          </p:cNvSpPr>
          <p:nvPr>
            <p:ph type="title"/>
          </p:nvPr>
        </p:nvSpPr>
        <p:spPr/>
        <p:txBody>
          <a:bodyPr/>
          <a:lstStyle/>
          <a:p>
            <a:pPr eaLnBrk="1" hangingPunct="1"/>
            <a:r>
              <a:rPr lang="uk-UA" altLang="ru-RU" dirty="0">
                <a:solidFill>
                  <a:srgbClr val="FFFF00"/>
                </a:solidFill>
              </a:rPr>
              <a:t>Сприйняття доступності…</a:t>
            </a:r>
            <a:endParaRPr lang="ru-RU" altLang="ru-RU" dirty="0">
              <a:solidFill>
                <a:srgbClr val="FFFF00"/>
              </a:solidFill>
            </a:endParaRPr>
          </a:p>
        </p:txBody>
      </p:sp>
      <p:pic>
        <p:nvPicPr>
          <p:cNvPr id="18435" name="Picture 4" descr="Ты инвалид? Давай до свидания!"/>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r="4790" b="-261"/>
          <a:stretch>
            <a:fillRect/>
          </a:stretch>
        </p:blipFill>
        <p:spPr>
          <a:xfrm>
            <a:off x="0" y="2819400"/>
            <a:ext cx="2928938"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6" descr="large_okl2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819400"/>
            <a:ext cx="51054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075677"/>
      </p:ext>
    </p:extLst>
  </p:cSld>
  <p:clrMapOvr>
    <a:masterClrMapping/>
  </p:clrMapOvr>
</p:sld>
</file>

<file path=ppt/theme/theme1.xml><?xml version="1.0" encoding="utf-8"?>
<a:theme xmlns:a="http://schemas.openxmlformats.org/drawingml/2006/main" name="2_Течение">
  <a:themeElements>
    <a:clrScheme name="">
      <a:dk1>
        <a:srgbClr val="000000"/>
      </a:dk1>
      <a:lt1>
        <a:srgbClr val="FFFFFF"/>
      </a:lt1>
      <a:dk2>
        <a:srgbClr val="1F497D"/>
      </a:dk2>
      <a:lt2>
        <a:srgbClr val="EEECE1"/>
      </a:lt2>
      <a:accent1>
        <a:srgbClr val="4F81BD"/>
      </a:accent1>
      <a:accent2>
        <a:srgbClr val="C0504D"/>
      </a:accent2>
      <a:accent3>
        <a:srgbClr val="ABB1BF"/>
      </a:accent3>
      <a:accent4>
        <a:srgbClr val="DADADA"/>
      </a:accent4>
      <a:accent5>
        <a:srgbClr val="B2C1DB"/>
      </a:accent5>
      <a:accent6>
        <a:srgbClr val="AE4845"/>
      </a:accent6>
      <a:hlink>
        <a:srgbClr val="0000FF"/>
      </a:hlink>
      <a:folHlink>
        <a:srgbClr val="800080"/>
      </a:folHlink>
    </a:clrScheme>
    <a:fontScheme name="1_Течение">
      <a:majorFont>
        <a:latin typeface="Garamond"/>
        <a:ea typeface=""/>
        <a:cs typeface="Arial"/>
      </a:majorFont>
      <a:minorFont>
        <a:latin typeface="Garamond"/>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Течение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Течение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Течение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Течение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Течение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Течение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Течение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Течение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Течение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Течение">
  <a:themeElements>
    <a:clrScheme name="">
      <a:dk1>
        <a:srgbClr val="000000"/>
      </a:dk1>
      <a:lt1>
        <a:srgbClr val="FFFFFF"/>
      </a:lt1>
      <a:dk2>
        <a:srgbClr val="1F497D"/>
      </a:dk2>
      <a:lt2>
        <a:srgbClr val="EEECE1"/>
      </a:lt2>
      <a:accent1>
        <a:srgbClr val="4F81BD"/>
      </a:accent1>
      <a:accent2>
        <a:srgbClr val="C0504D"/>
      </a:accent2>
      <a:accent3>
        <a:srgbClr val="ABB1BF"/>
      </a:accent3>
      <a:accent4>
        <a:srgbClr val="DADADA"/>
      </a:accent4>
      <a:accent5>
        <a:srgbClr val="B2C1DB"/>
      </a:accent5>
      <a:accent6>
        <a:srgbClr val="AE4845"/>
      </a:accent6>
      <a:hlink>
        <a:srgbClr val="0000FF"/>
      </a:hlink>
      <a:folHlink>
        <a:srgbClr val="800080"/>
      </a:folHlink>
    </a:clrScheme>
    <a:fontScheme name="1_Течение">
      <a:majorFont>
        <a:latin typeface="Garamond"/>
        <a:ea typeface=""/>
        <a:cs typeface="Arial"/>
      </a:majorFont>
      <a:minorFont>
        <a:latin typeface="Garamond"/>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Течение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Течение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Течение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Течение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Течение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Течение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Течение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Течение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Течение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Течение">
  <a:themeElements>
    <a:clrScheme name="">
      <a:dk1>
        <a:srgbClr val="000000"/>
      </a:dk1>
      <a:lt1>
        <a:srgbClr val="FFFFFF"/>
      </a:lt1>
      <a:dk2>
        <a:srgbClr val="1F497D"/>
      </a:dk2>
      <a:lt2>
        <a:srgbClr val="EEECE1"/>
      </a:lt2>
      <a:accent1>
        <a:srgbClr val="4F81BD"/>
      </a:accent1>
      <a:accent2>
        <a:srgbClr val="C0504D"/>
      </a:accent2>
      <a:accent3>
        <a:srgbClr val="ABB1BF"/>
      </a:accent3>
      <a:accent4>
        <a:srgbClr val="DADADA"/>
      </a:accent4>
      <a:accent5>
        <a:srgbClr val="B2C1DB"/>
      </a:accent5>
      <a:accent6>
        <a:srgbClr val="AE4845"/>
      </a:accent6>
      <a:hlink>
        <a:srgbClr val="0000FF"/>
      </a:hlink>
      <a:folHlink>
        <a:srgbClr val="800080"/>
      </a:folHlink>
    </a:clrScheme>
    <a:fontScheme name="1_Течение">
      <a:majorFont>
        <a:latin typeface="Garamond"/>
        <a:ea typeface=""/>
        <a:cs typeface="Arial"/>
      </a:majorFont>
      <a:minorFont>
        <a:latin typeface="Garamond"/>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Течение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Течение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Течение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Течение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Течение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Течение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Течение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Течение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Течение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Течение">
  <a:themeElements>
    <a:clrScheme name="">
      <a:dk1>
        <a:srgbClr val="000000"/>
      </a:dk1>
      <a:lt1>
        <a:srgbClr val="FFFFFF"/>
      </a:lt1>
      <a:dk2>
        <a:srgbClr val="1F497D"/>
      </a:dk2>
      <a:lt2>
        <a:srgbClr val="EEECE1"/>
      </a:lt2>
      <a:accent1>
        <a:srgbClr val="4F81BD"/>
      </a:accent1>
      <a:accent2>
        <a:srgbClr val="C0504D"/>
      </a:accent2>
      <a:accent3>
        <a:srgbClr val="ABB1BF"/>
      </a:accent3>
      <a:accent4>
        <a:srgbClr val="DADADA"/>
      </a:accent4>
      <a:accent5>
        <a:srgbClr val="B2C1DB"/>
      </a:accent5>
      <a:accent6>
        <a:srgbClr val="AE4845"/>
      </a:accent6>
      <a:hlink>
        <a:srgbClr val="0000FF"/>
      </a:hlink>
      <a:folHlink>
        <a:srgbClr val="800080"/>
      </a:folHlink>
    </a:clrScheme>
    <a:fontScheme name="1_Течение">
      <a:majorFont>
        <a:latin typeface="Garamond"/>
        <a:ea typeface=""/>
        <a:cs typeface="Arial"/>
      </a:majorFont>
      <a:minorFont>
        <a:latin typeface="Garamond"/>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Течение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Течение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Течение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Течение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Течение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Течение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Течение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Течение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Течение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2331</TotalTime>
  <Words>3134</Words>
  <Application>Microsoft Office PowerPoint</Application>
  <PresentationFormat>Экран (4:3)</PresentationFormat>
  <Paragraphs>236</Paragraphs>
  <Slides>62</Slides>
  <Notes>51</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4</vt:i4>
      </vt:variant>
      <vt:variant>
        <vt:lpstr>Внедренные серверы OLE</vt:lpstr>
      </vt:variant>
      <vt:variant>
        <vt:i4>2</vt:i4>
      </vt:variant>
      <vt:variant>
        <vt:lpstr>Заголовки слайдов</vt:lpstr>
      </vt:variant>
      <vt:variant>
        <vt:i4>62</vt:i4>
      </vt:variant>
    </vt:vector>
  </HeadingPairs>
  <TitlesOfParts>
    <vt:vector size="78" baseType="lpstr">
      <vt:lpstr>Arial</vt:lpstr>
      <vt:lpstr>Calibri</vt:lpstr>
      <vt:lpstr>Constantia</vt:lpstr>
      <vt:lpstr>Garamond</vt:lpstr>
      <vt:lpstr>Helvetica</vt:lpstr>
      <vt:lpstr>Minion Pro</vt:lpstr>
      <vt:lpstr>Times New Roman</vt:lpstr>
      <vt:lpstr>Verdana</vt:lpstr>
      <vt:lpstr>Wingdings</vt:lpstr>
      <vt:lpstr>Wingdings 2</vt:lpstr>
      <vt:lpstr>2_Течение</vt:lpstr>
      <vt:lpstr>3_Течение</vt:lpstr>
      <vt:lpstr>4_Течение</vt:lpstr>
      <vt:lpstr>5_Течение</vt:lpstr>
      <vt:lpstr>Document</vt:lpstr>
      <vt:lpstr>Image</vt:lpstr>
      <vt:lpstr>КОНЦЕПЦІЯ УНІВЕРСАЛЬНОГО ДИЗАЙНУ, ДОСТУПНОСТІ  та  РОЗУМНОГО ПРИСТОСУВАННЯ</vt:lpstr>
      <vt:lpstr>Питання для роздумів</vt:lpstr>
      <vt:lpstr>Конвенція ООН про права людей з інвалідністю</vt:lpstr>
      <vt:lpstr>Презентация PowerPoint</vt:lpstr>
      <vt:lpstr>Презентация PowerPoint</vt:lpstr>
      <vt:lpstr>Доступність </vt:lpstr>
      <vt:lpstr>Як ми сприймаємо “доступність”</vt:lpstr>
      <vt:lpstr>Сприйняття доступності…</vt:lpstr>
      <vt:lpstr>Сприйняття доступності…</vt:lpstr>
      <vt:lpstr>Презентация PowerPoint</vt:lpstr>
      <vt:lpstr>Доступність:</vt:lpstr>
      <vt:lpstr>Презентация PowerPoint</vt:lpstr>
      <vt:lpstr>Презентация PowerPoint</vt:lpstr>
      <vt:lpstr>Презентация PowerPoint</vt:lpstr>
      <vt:lpstr>Презентация PowerPoint</vt:lpstr>
      <vt:lpstr>Презентация PowerPoint</vt:lpstr>
      <vt:lpstr>Причини виникнення універсальних стратегій в соціальних галузях життя суспільства.</vt:lpstr>
      <vt:lpstr>Презентация PowerPoint</vt:lpstr>
      <vt:lpstr>Дизайн і ми</vt:lpstr>
      <vt:lpstr>1. Принцип рівності та доступності середовища для кожного - надання однакових засобів для всіх користувачів: з метою уникнення уособлення окремих груп населення.</vt:lpstr>
      <vt:lpstr>Презентация PowerPoint</vt:lpstr>
      <vt:lpstr>Презентация PowerPoint</vt:lpstr>
      <vt:lpstr>Презентация PowerPoint</vt:lpstr>
      <vt:lpstr>Презентация PowerPoint</vt:lpstr>
      <vt:lpstr>Презентация PowerPoint</vt:lpstr>
      <vt:lpstr>2. Гнучкість у використанні середовища –  дизайн влаштовує багато осіб, їх потреби і можливості.</vt:lpstr>
      <vt:lpstr>Презентация PowerPoint</vt:lpstr>
      <vt:lpstr>Презентация PowerPoint</vt:lpstr>
      <vt:lpstr>Презентация PowerPoint</vt:lpstr>
      <vt:lpstr>Презентация PowerPoint</vt:lpstr>
      <vt:lpstr>Презентация PowerPoint</vt:lpstr>
      <vt:lpstr>3. Простота та інтуїтивність використання незалежно від досвіду, освіти користувачів, мовного рівня та віку.</vt:lpstr>
      <vt:lpstr>Презентация PowerPoint</vt:lpstr>
      <vt:lpstr>Презентация PowerPoint</vt:lpstr>
      <vt:lpstr>Презентация PowerPoint</vt:lpstr>
      <vt:lpstr>4. Сприйняття інформації незважаючи на сенсорні можливості користувачів.</vt:lpstr>
      <vt:lpstr>Презентация PowerPoint</vt:lpstr>
      <vt:lpstr>Презентация PowerPoint</vt:lpstr>
      <vt:lpstr>Презентация PowerPoint</vt:lpstr>
      <vt:lpstr>5. Терпимість до помилок користувачів - дизайн зменшує можливі наслідки несподіваних і ненамірених дій.</vt:lpstr>
      <vt:lpstr>Презентация PowerPoint</vt:lpstr>
      <vt:lpstr>Презентация PowerPoint</vt:lpstr>
      <vt:lpstr>Презентация PowerPoint</vt:lpstr>
      <vt:lpstr>6. Не призводить до втоми – дизайн розраховано на незначні фізичні  ресурси користувачів.</vt:lpstr>
      <vt:lpstr>Презентация PowerPoint</vt:lpstr>
      <vt:lpstr>Презентация PowerPoint</vt:lpstr>
      <vt:lpstr>Презентация PowerPoint</vt:lpstr>
      <vt:lpstr>7. Наявність необхідного розміру і простору при підході, під'їзді та різноманітних маніпуляціях незважаючи на фізичні розміри, стан та мобільність користувача.</vt:lpstr>
      <vt:lpstr>Презентация PowerPoint</vt:lpstr>
      <vt:lpstr>Презентация PowerPoint</vt:lpstr>
      <vt:lpstr>І ще дещо про універсальний дизайн.</vt:lpstr>
      <vt:lpstr>Універсальний дизайн не намагається покращити оригінальну концепцію дизайну, але робить його більш інклюзивним та збільшує вихід на ринку збуту.</vt:lpstr>
      <vt:lpstr>Універсальний дизайн - це набагато більше ніж просто новий напрям дизайну.</vt:lpstr>
      <vt:lpstr>Універсальний дизайн – це не синонім відповідності стандартам дизайну, які забезпечують доступність.</vt:lpstr>
      <vt:lpstr>Універсальний дизайн може застосовуватись будь-яким дизайнером, а не тільки окремими фахівцями.</vt:lpstr>
      <vt:lpstr>Універсальний дизайн має бути інтегрований у весь процес розробки дизайну любого продукту.</vt:lpstr>
      <vt:lpstr>“Розумне пристосування”</vt:lpstr>
      <vt:lpstr>“Розумне пристосування”</vt:lpstr>
      <vt:lpstr>“Розумне пристосування”</vt:lpstr>
      <vt:lpstr>Розумне пристосування</vt:lpstr>
      <vt:lpstr>“Розумне пристосування”</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Принцип рівності та доступності середовища для кожного - надання однакових засобів для всіх користувачів: з метою уникнення уособлення окремих груп населення.</dc:title>
  <dc:creator>Azin</dc:creator>
  <cp:lastModifiedBy>Людмила Чернявская</cp:lastModifiedBy>
  <cp:revision>125</cp:revision>
  <cp:lastPrinted>1601-01-01T00:00:00Z</cp:lastPrinted>
  <dcterms:created xsi:type="dcterms:W3CDTF">1601-01-01T00:00:00Z</dcterms:created>
  <dcterms:modified xsi:type="dcterms:W3CDTF">2021-02-05T09:13:06Z</dcterms:modified>
</cp:coreProperties>
</file>