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1" r:id="rId5"/>
    <p:sldId id="271" r:id="rId6"/>
    <p:sldId id="266" r:id="rId7"/>
    <p:sldId id="267" r:id="rId8"/>
    <p:sldId id="268" r:id="rId9"/>
    <p:sldId id="285" r:id="rId10"/>
    <p:sldId id="292" r:id="rId11"/>
    <p:sldId id="288" r:id="rId12"/>
    <p:sldId id="269" r:id="rId13"/>
    <p:sldId id="275" r:id="rId14"/>
    <p:sldId id="289" r:id="rId15"/>
    <p:sldId id="276" r:id="rId16"/>
    <p:sldId id="291" r:id="rId17"/>
    <p:sldId id="290" r:id="rId18"/>
    <p:sldId id="281" r:id="rId19"/>
    <p:sldId id="282" r:id="rId20"/>
    <p:sldId id="29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3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23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AAAE8B-D518-479E-9ABA-430F7E9BADA7}" type="doc">
      <dgm:prSet loTypeId="urn:microsoft.com/office/officeart/2005/8/layout/vList2" loCatId="list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47211100-F8C0-40A4-90C1-CFBF811DAC57}">
      <dgm:prSet custT="1"/>
      <dgm:spPr/>
      <dgm:t>
        <a:bodyPr/>
        <a:lstStyle/>
        <a:p>
          <a:pPr rtl="0"/>
          <a:r>
            <a:rPr lang="ru-RU" sz="1600" dirty="0" err="1"/>
            <a:t>Світовий</a:t>
          </a:r>
          <a:r>
            <a:rPr lang="ru-RU" sz="1600" dirty="0"/>
            <a:t> банк є </a:t>
          </a:r>
          <a:r>
            <a:rPr lang="ru-RU" sz="1600" dirty="0" err="1"/>
            <a:t>міжнародною</a:t>
          </a:r>
          <a:r>
            <a:rPr lang="ru-RU" sz="1600" dirty="0"/>
            <a:t> </a:t>
          </a:r>
          <a:r>
            <a:rPr lang="ru-RU" sz="1600" dirty="0" err="1"/>
            <a:t>організацією</a:t>
          </a:r>
          <a:r>
            <a:rPr lang="ru-RU" sz="1600" dirty="0"/>
            <a:t>, яка </a:t>
          </a:r>
          <a:r>
            <a:rPr lang="ru-RU" sz="1600" dirty="0" err="1"/>
            <a:t>була</a:t>
          </a:r>
          <a:r>
            <a:rPr lang="ru-RU" sz="1600" dirty="0"/>
            <a:t> створена у 1944 </a:t>
          </a:r>
          <a:r>
            <a:rPr lang="ru-RU" sz="1600" dirty="0" err="1"/>
            <a:t>році</a:t>
          </a:r>
          <a:r>
            <a:rPr lang="ru-RU" sz="1600" dirty="0"/>
            <a:t> як </a:t>
          </a:r>
          <a:r>
            <a:rPr lang="ru-RU" sz="1600" dirty="0" err="1"/>
            <a:t>Міжнародний</a:t>
          </a:r>
          <a:r>
            <a:rPr lang="ru-RU" sz="1600" dirty="0"/>
            <a:t> банк </a:t>
          </a:r>
          <a:r>
            <a:rPr lang="ru-RU" sz="1600" dirty="0" err="1"/>
            <a:t>реконструкції</a:t>
          </a:r>
          <a:r>
            <a:rPr lang="ru-RU" sz="1600" dirty="0"/>
            <a:t> та </a:t>
          </a:r>
          <a:r>
            <a:rPr lang="ru-RU" sz="1600" dirty="0" err="1"/>
            <a:t>розвитку</a:t>
          </a:r>
          <a:r>
            <a:rPr lang="ru-RU" sz="1600" dirty="0"/>
            <a:t>.</a:t>
          </a:r>
        </a:p>
      </dgm:t>
    </dgm:pt>
    <dgm:pt modelId="{1614939C-DB4B-4595-9615-21957F4E6E11}" type="parTrans" cxnId="{DC80EED2-F396-4D2D-B060-6FC1DDFC3B4B}">
      <dgm:prSet/>
      <dgm:spPr/>
      <dgm:t>
        <a:bodyPr/>
        <a:lstStyle/>
        <a:p>
          <a:endParaRPr lang="ru-RU"/>
        </a:p>
      </dgm:t>
    </dgm:pt>
    <dgm:pt modelId="{72D6E730-36C2-4828-B8EF-A73A14ABE16F}" type="sibTrans" cxnId="{DC80EED2-F396-4D2D-B060-6FC1DDFC3B4B}">
      <dgm:prSet/>
      <dgm:spPr/>
      <dgm:t>
        <a:bodyPr/>
        <a:lstStyle/>
        <a:p>
          <a:endParaRPr lang="ru-RU"/>
        </a:p>
      </dgm:t>
    </dgm:pt>
    <dgm:pt modelId="{DB3EECE7-36AF-4F9B-B8C1-62B874DA0E54}">
      <dgm:prSet custT="1"/>
      <dgm:spPr/>
      <dgm:t>
        <a:bodyPr/>
        <a:lstStyle/>
        <a:p>
          <a:pPr rtl="0"/>
          <a:r>
            <a:rPr lang="ru-RU" sz="1600" dirty="0"/>
            <a:t>До </a:t>
          </a:r>
          <a:r>
            <a:rPr lang="ru-RU" sz="1600" dirty="0" err="1"/>
            <a:t>його</a:t>
          </a:r>
          <a:r>
            <a:rPr lang="ru-RU" sz="1600" dirty="0"/>
            <a:t> складу входило 38 </a:t>
          </a:r>
          <a:r>
            <a:rPr lang="ru-RU" sz="1600" dirty="0" err="1"/>
            <a:t>країн</a:t>
          </a:r>
          <a:r>
            <a:rPr lang="ru-RU" sz="1600" dirty="0"/>
            <a:t>. </a:t>
          </a:r>
          <a:r>
            <a:rPr lang="ru-RU" sz="1600" dirty="0" err="1"/>
            <a:t>Сьогодні</a:t>
          </a:r>
          <a:r>
            <a:rPr lang="ru-RU" sz="1600" dirty="0"/>
            <a:t> - 189.</a:t>
          </a:r>
        </a:p>
      </dgm:t>
    </dgm:pt>
    <dgm:pt modelId="{9ECD6516-F0D9-4D3E-8308-74F37DBA2FAF}" type="parTrans" cxnId="{7C82A353-EFD6-464F-A02A-D936FF44DAE4}">
      <dgm:prSet/>
      <dgm:spPr/>
      <dgm:t>
        <a:bodyPr/>
        <a:lstStyle/>
        <a:p>
          <a:endParaRPr lang="ru-RU"/>
        </a:p>
      </dgm:t>
    </dgm:pt>
    <dgm:pt modelId="{761FA10F-1A82-47BC-A946-AA42CEB81A8D}" type="sibTrans" cxnId="{7C82A353-EFD6-464F-A02A-D936FF44DAE4}">
      <dgm:prSet/>
      <dgm:spPr/>
      <dgm:t>
        <a:bodyPr/>
        <a:lstStyle/>
        <a:p>
          <a:endParaRPr lang="ru-RU"/>
        </a:p>
      </dgm:t>
    </dgm:pt>
    <dgm:pt modelId="{4686F532-8BF3-42B5-A0BB-8323312C4781}">
      <dgm:prSet custT="1"/>
      <dgm:spPr/>
      <dgm:t>
        <a:bodyPr/>
        <a:lstStyle/>
        <a:p>
          <a:pPr rtl="0"/>
          <a:r>
            <a:rPr lang="ru-RU" sz="1600" dirty="0" err="1"/>
            <a:t>Україна</a:t>
          </a:r>
          <a:r>
            <a:rPr lang="ru-RU" sz="1600" dirty="0"/>
            <a:t> стала 167 членом банку 3 </a:t>
          </a:r>
          <a:r>
            <a:rPr lang="ru-RU" sz="1600" dirty="0" err="1"/>
            <a:t>вересня</a:t>
          </a:r>
          <a:r>
            <a:rPr lang="ru-RU" sz="1600" dirty="0"/>
            <a:t> 1992 року, </a:t>
          </a:r>
          <a:r>
            <a:rPr lang="ru-RU" sz="1600" dirty="0" err="1"/>
            <a:t>здійснивши</a:t>
          </a:r>
          <a:r>
            <a:rPr lang="ru-RU" sz="1600" dirty="0"/>
            <a:t> </a:t>
          </a:r>
          <a:r>
            <a:rPr lang="ru-RU" sz="1600" dirty="0" err="1"/>
            <a:t>підписку</a:t>
          </a:r>
          <a:r>
            <a:rPr lang="ru-RU" sz="1600" dirty="0"/>
            <a:t> на 908 </a:t>
          </a:r>
          <a:r>
            <a:rPr lang="ru-RU" sz="1600" dirty="0" err="1"/>
            <a:t>акцій</a:t>
          </a:r>
          <a:r>
            <a:rPr lang="ru-RU" sz="1600" dirty="0"/>
            <a:t> ($1315,9 млн. </a:t>
          </a:r>
          <a:r>
            <a:rPr lang="ru-RU" sz="1600" dirty="0" err="1"/>
            <a:t>акціонерного</a:t>
          </a:r>
          <a:r>
            <a:rPr lang="ru-RU" sz="1600" dirty="0"/>
            <a:t> </a:t>
          </a:r>
          <a:r>
            <a:rPr lang="ru-RU" sz="1600" dirty="0" err="1"/>
            <a:t>капіталу</a:t>
          </a:r>
          <a:r>
            <a:rPr lang="ru-RU" sz="1600" dirty="0"/>
            <a:t>).</a:t>
          </a:r>
        </a:p>
      </dgm:t>
    </dgm:pt>
    <dgm:pt modelId="{930BFF31-41F0-4227-8DDE-C5F1BE0093D5}" type="parTrans" cxnId="{D88094FD-5A6E-43FC-A2BD-76C118B3EA8F}">
      <dgm:prSet/>
      <dgm:spPr/>
      <dgm:t>
        <a:bodyPr/>
        <a:lstStyle/>
        <a:p>
          <a:endParaRPr lang="ru-RU"/>
        </a:p>
      </dgm:t>
    </dgm:pt>
    <dgm:pt modelId="{B049D6A8-B94A-4BB1-B6C6-0CBA4605C53B}" type="sibTrans" cxnId="{D88094FD-5A6E-43FC-A2BD-76C118B3EA8F}">
      <dgm:prSet/>
      <dgm:spPr/>
      <dgm:t>
        <a:bodyPr/>
        <a:lstStyle/>
        <a:p>
          <a:endParaRPr lang="ru-RU"/>
        </a:p>
      </dgm:t>
    </dgm:pt>
    <dgm:pt modelId="{0C8DCC51-EB2D-4C61-825B-17820084CAE1}">
      <dgm:prSet custT="1"/>
      <dgm:spPr/>
      <dgm:t>
        <a:bodyPr/>
        <a:lstStyle/>
        <a:p>
          <a:pPr rtl="0"/>
          <a:r>
            <a:rPr lang="ru-RU" sz="1600" dirty="0" err="1"/>
            <a:t>Група</a:t>
          </a:r>
          <a:r>
            <a:rPr lang="ru-RU" sz="1600" dirty="0"/>
            <a:t> </a:t>
          </a:r>
          <a:r>
            <a:rPr lang="ru-RU" sz="1600" dirty="0" err="1"/>
            <a:t>Світового</a:t>
          </a:r>
          <a:r>
            <a:rPr lang="ru-RU" sz="1600" dirty="0"/>
            <a:t> банку -</a:t>
          </a:r>
          <a:r>
            <a:rPr lang="ru-RU" sz="1600" dirty="0" err="1"/>
            <a:t>найбільший</a:t>
          </a:r>
          <a:r>
            <a:rPr lang="ru-RU" sz="1600" dirty="0"/>
            <a:t> в </a:t>
          </a:r>
          <a:r>
            <a:rPr lang="ru-RU" sz="1600" dirty="0" err="1"/>
            <a:t>світі</a:t>
          </a:r>
          <a:r>
            <a:rPr lang="ru-RU" sz="1600" dirty="0"/>
            <a:t> </a:t>
          </a:r>
          <a:r>
            <a:rPr lang="ru-RU" sz="1600" dirty="0" err="1"/>
            <a:t>інвестиційний</a:t>
          </a:r>
          <a:r>
            <a:rPr lang="ru-RU" sz="1600" dirty="0"/>
            <a:t> </a:t>
          </a:r>
          <a:r>
            <a:rPr lang="ru-RU" sz="1600" dirty="0" err="1"/>
            <a:t>інститут</a:t>
          </a:r>
          <a:r>
            <a:rPr lang="ru-RU" sz="1600" dirty="0"/>
            <a:t>, </a:t>
          </a:r>
          <a:r>
            <a:rPr lang="ru-RU" sz="1600" dirty="0" err="1"/>
            <a:t>завдання</a:t>
          </a:r>
          <a:r>
            <a:rPr lang="ru-RU" sz="1600" dirty="0"/>
            <a:t> </a:t>
          </a:r>
          <a:r>
            <a:rPr lang="ru-RU" sz="1600" dirty="0" err="1"/>
            <a:t>якого</a:t>
          </a:r>
          <a:r>
            <a:rPr lang="ru-RU" sz="1600" dirty="0"/>
            <a:t> </a:t>
          </a:r>
          <a:r>
            <a:rPr lang="ru-RU" sz="1600" dirty="0" err="1"/>
            <a:t>нині</a:t>
          </a:r>
          <a:r>
            <a:rPr lang="ru-RU" sz="1600" dirty="0"/>
            <a:t> </a:t>
          </a:r>
          <a:r>
            <a:rPr lang="ru-RU" sz="1600" dirty="0" err="1"/>
            <a:t>сфокусовані</a:t>
          </a:r>
          <a:r>
            <a:rPr lang="ru-RU" sz="1600" dirty="0"/>
            <a:t> на </a:t>
          </a:r>
          <a:r>
            <a:rPr lang="ru-RU" sz="1600" dirty="0" err="1"/>
            <a:t>боротьбі</a:t>
          </a:r>
          <a:r>
            <a:rPr lang="ru-RU" sz="1600" dirty="0"/>
            <a:t> з </a:t>
          </a:r>
          <a:r>
            <a:rPr lang="ru-RU" sz="1600" dirty="0" err="1"/>
            <a:t>бідністю</a:t>
          </a:r>
          <a:r>
            <a:rPr lang="ru-RU" sz="1600" dirty="0"/>
            <a:t> і </a:t>
          </a:r>
          <a:r>
            <a:rPr lang="ru-RU" sz="1600" dirty="0" err="1"/>
            <a:t>відсталістю</a:t>
          </a:r>
          <a:r>
            <a:rPr lang="ru-RU" sz="1600" dirty="0"/>
            <a:t>, </a:t>
          </a:r>
          <a:r>
            <a:rPr lang="ru-RU" sz="1600" dirty="0" err="1"/>
            <a:t>стимулюванні</a:t>
          </a:r>
          <a:r>
            <a:rPr lang="ru-RU" sz="1600" dirty="0"/>
            <a:t> </a:t>
          </a:r>
          <a:r>
            <a:rPr lang="ru-RU" sz="1600" dirty="0" err="1"/>
            <a:t>економічного</a:t>
          </a:r>
          <a:r>
            <a:rPr lang="ru-RU" sz="1600" dirty="0"/>
            <a:t> </a:t>
          </a:r>
          <a:r>
            <a:rPr lang="ru-RU" sz="1600" dirty="0" err="1"/>
            <a:t>зростання</a:t>
          </a:r>
          <a:r>
            <a:rPr lang="ru-RU" sz="1600" dirty="0"/>
            <a:t> і </a:t>
          </a:r>
          <a:r>
            <a:rPr lang="ru-RU" sz="1600" dirty="0" err="1"/>
            <a:t>ринкових</a:t>
          </a:r>
          <a:r>
            <a:rPr lang="ru-RU" sz="1600" dirty="0"/>
            <a:t> </a:t>
          </a:r>
          <a:r>
            <a:rPr lang="ru-RU" sz="1600" dirty="0" err="1"/>
            <a:t>відносин</a:t>
          </a:r>
          <a:r>
            <a:rPr lang="ru-RU" sz="1600" dirty="0"/>
            <a:t> в державах, </a:t>
          </a:r>
          <a:r>
            <a:rPr lang="ru-RU" sz="1600" dirty="0" err="1"/>
            <a:t>що</a:t>
          </a:r>
          <a:r>
            <a:rPr lang="ru-RU" sz="1600" dirty="0"/>
            <a:t> </a:t>
          </a:r>
          <a:r>
            <a:rPr lang="ru-RU" sz="1600" dirty="0" err="1"/>
            <a:t>розвиваються</a:t>
          </a:r>
          <a:r>
            <a:rPr lang="ru-RU" sz="1600" dirty="0"/>
            <a:t> і </a:t>
          </a:r>
          <a:r>
            <a:rPr lang="ru-RU" sz="1600" dirty="0" err="1"/>
            <a:t>країнах</a:t>
          </a:r>
          <a:r>
            <a:rPr lang="ru-RU" sz="1600" dirty="0"/>
            <a:t> з </a:t>
          </a:r>
          <a:r>
            <a:rPr lang="ru-RU" sz="1600" dirty="0" err="1"/>
            <a:t>перехідною</a:t>
          </a:r>
          <a:r>
            <a:rPr lang="ru-RU" sz="1600" dirty="0"/>
            <a:t> </a:t>
          </a:r>
          <a:r>
            <a:rPr lang="ru-RU" sz="1600" dirty="0" err="1"/>
            <a:t>економікою</a:t>
          </a:r>
          <a:r>
            <a:rPr lang="ru-RU" sz="1600" dirty="0"/>
            <a:t>.</a:t>
          </a:r>
        </a:p>
      </dgm:t>
    </dgm:pt>
    <dgm:pt modelId="{19E734B5-6E47-4035-9485-95D082770679}" type="parTrans" cxnId="{499D7091-6DB8-449F-AEBE-967EE2E9CB28}">
      <dgm:prSet/>
      <dgm:spPr/>
      <dgm:t>
        <a:bodyPr/>
        <a:lstStyle/>
        <a:p>
          <a:endParaRPr lang="ru-RU"/>
        </a:p>
      </dgm:t>
    </dgm:pt>
    <dgm:pt modelId="{04A0D464-DECC-4D0E-8ED3-944142724604}" type="sibTrans" cxnId="{499D7091-6DB8-449F-AEBE-967EE2E9CB28}">
      <dgm:prSet/>
      <dgm:spPr/>
      <dgm:t>
        <a:bodyPr/>
        <a:lstStyle/>
        <a:p>
          <a:endParaRPr lang="ru-RU"/>
        </a:p>
      </dgm:t>
    </dgm:pt>
    <dgm:pt modelId="{36A08796-1519-4822-A8F5-0BE7A470285C}">
      <dgm:prSet custT="1"/>
      <dgm:spPr/>
      <dgm:t>
        <a:bodyPr/>
        <a:lstStyle/>
        <a:p>
          <a:pPr rtl="0"/>
          <a:r>
            <a:rPr lang="ru-RU" sz="1600" dirty="0" err="1"/>
            <a:t>Його</a:t>
          </a:r>
          <a:r>
            <a:rPr lang="ru-RU" sz="1600" dirty="0"/>
            <a:t> штаб-квартира </a:t>
          </a:r>
          <a:r>
            <a:rPr lang="ru-RU" sz="1600" dirty="0" err="1"/>
            <a:t>розташована</a:t>
          </a:r>
          <a:r>
            <a:rPr lang="ru-RU" sz="1600" dirty="0"/>
            <a:t> у </a:t>
          </a:r>
          <a:r>
            <a:rPr lang="ru-RU" sz="1600" dirty="0" err="1"/>
            <a:t>Вашингтоні</a:t>
          </a:r>
          <a:r>
            <a:rPr lang="ru-RU" sz="1600" dirty="0"/>
            <a:t> (США).</a:t>
          </a:r>
        </a:p>
      </dgm:t>
    </dgm:pt>
    <dgm:pt modelId="{40051DE9-8FB6-42F4-B984-3E3726C7ED36}" type="parTrans" cxnId="{B967F8AF-22C3-4E7D-9798-1DA3EA848D7A}">
      <dgm:prSet/>
      <dgm:spPr/>
      <dgm:t>
        <a:bodyPr/>
        <a:lstStyle/>
        <a:p>
          <a:endParaRPr lang="ru-RU"/>
        </a:p>
      </dgm:t>
    </dgm:pt>
    <dgm:pt modelId="{FB383CFC-D64A-4954-AC9F-990EC03C581E}" type="sibTrans" cxnId="{B967F8AF-22C3-4E7D-9798-1DA3EA848D7A}">
      <dgm:prSet/>
      <dgm:spPr/>
      <dgm:t>
        <a:bodyPr/>
        <a:lstStyle/>
        <a:p>
          <a:endParaRPr lang="ru-RU"/>
        </a:p>
      </dgm:t>
    </dgm:pt>
    <dgm:pt modelId="{59D7CA8A-72B3-4876-8B3F-91A4BF7ECD49}" type="pres">
      <dgm:prSet presAssocID="{11AAAE8B-D518-479E-9ABA-430F7E9BADA7}" presName="linear" presStyleCnt="0">
        <dgm:presLayoutVars>
          <dgm:animLvl val="lvl"/>
          <dgm:resizeHandles val="exact"/>
        </dgm:presLayoutVars>
      </dgm:prSet>
      <dgm:spPr/>
    </dgm:pt>
    <dgm:pt modelId="{119914AF-4FA2-486F-9A76-FE9C93342739}" type="pres">
      <dgm:prSet presAssocID="{47211100-F8C0-40A4-90C1-CFBF811DAC57}" presName="parentText" presStyleLbl="node1" presStyleIdx="0" presStyleCnt="5" custScaleX="100000" custScaleY="68071">
        <dgm:presLayoutVars>
          <dgm:chMax val="0"/>
          <dgm:bulletEnabled val="1"/>
        </dgm:presLayoutVars>
      </dgm:prSet>
      <dgm:spPr/>
    </dgm:pt>
    <dgm:pt modelId="{3BB72940-D55B-4A38-9943-AF1C0C056C3D}" type="pres">
      <dgm:prSet presAssocID="{72D6E730-36C2-4828-B8EF-A73A14ABE16F}" presName="spacer" presStyleCnt="0"/>
      <dgm:spPr/>
    </dgm:pt>
    <dgm:pt modelId="{234F33CC-45DF-4175-BDFF-5502AB172156}" type="pres">
      <dgm:prSet presAssocID="{DB3EECE7-36AF-4F9B-B8C1-62B874DA0E54}" presName="parentText" presStyleLbl="node1" presStyleIdx="1" presStyleCnt="5" custScaleY="38998">
        <dgm:presLayoutVars>
          <dgm:chMax val="0"/>
          <dgm:bulletEnabled val="1"/>
        </dgm:presLayoutVars>
      </dgm:prSet>
      <dgm:spPr/>
    </dgm:pt>
    <dgm:pt modelId="{0441256B-72AE-44DD-8218-0736F674DFCB}" type="pres">
      <dgm:prSet presAssocID="{761FA10F-1A82-47BC-A946-AA42CEB81A8D}" presName="spacer" presStyleCnt="0"/>
      <dgm:spPr/>
    </dgm:pt>
    <dgm:pt modelId="{CD5DEF47-C68F-4931-B300-4B7ECB179AEA}" type="pres">
      <dgm:prSet presAssocID="{4686F532-8BF3-42B5-A0BB-8323312C4781}" presName="parentText" presStyleLbl="node1" presStyleIdx="2" presStyleCnt="5" custScaleY="64407">
        <dgm:presLayoutVars>
          <dgm:chMax val="0"/>
          <dgm:bulletEnabled val="1"/>
        </dgm:presLayoutVars>
      </dgm:prSet>
      <dgm:spPr/>
    </dgm:pt>
    <dgm:pt modelId="{A0AC8A15-5DBC-4765-A791-E5D4DDFC438E}" type="pres">
      <dgm:prSet presAssocID="{B049D6A8-B94A-4BB1-B6C6-0CBA4605C53B}" presName="spacer" presStyleCnt="0"/>
      <dgm:spPr/>
    </dgm:pt>
    <dgm:pt modelId="{3E316BAC-9E78-4E53-9C67-855E93980F25}" type="pres">
      <dgm:prSet presAssocID="{0C8DCC51-EB2D-4C61-825B-17820084CAE1}" presName="parentText" presStyleLbl="node1" presStyleIdx="3" presStyleCnt="5" custScaleY="116712">
        <dgm:presLayoutVars>
          <dgm:chMax val="0"/>
          <dgm:bulletEnabled val="1"/>
        </dgm:presLayoutVars>
      </dgm:prSet>
      <dgm:spPr/>
    </dgm:pt>
    <dgm:pt modelId="{012A1268-85C7-4C96-9753-5E8406E1457C}" type="pres">
      <dgm:prSet presAssocID="{04A0D464-DECC-4D0E-8ED3-944142724604}" presName="spacer" presStyleCnt="0"/>
      <dgm:spPr/>
    </dgm:pt>
    <dgm:pt modelId="{27B39AAE-B287-4C0C-9B5C-F4B1BB476D97}" type="pres">
      <dgm:prSet presAssocID="{36A08796-1519-4822-A8F5-0BE7A470285C}" presName="parentText" presStyleLbl="node1" presStyleIdx="4" presStyleCnt="5" custScaleX="100000" custScaleY="41564">
        <dgm:presLayoutVars>
          <dgm:chMax val="0"/>
          <dgm:bulletEnabled val="1"/>
        </dgm:presLayoutVars>
      </dgm:prSet>
      <dgm:spPr/>
    </dgm:pt>
  </dgm:ptLst>
  <dgm:cxnLst>
    <dgm:cxn modelId="{B856315C-B826-4A8F-B253-910FA6A9F068}" type="presOf" srcId="{11AAAE8B-D518-479E-9ABA-430F7E9BADA7}" destId="{59D7CA8A-72B3-4876-8B3F-91A4BF7ECD49}" srcOrd="0" destOrd="0" presId="urn:microsoft.com/office/officeart/2005/8/layout/vList2"/>
    <dgm:cxn modelId="{082A2D43-1453-4F98-B54F-B3A0D84806E7}" type="presOf" srcId="{47211100-F8C0-40A4-90C1-CFBF811DAC57}" destId="{119914AF-4FA2-486F-9A76-FE9C93342739}" srcOrd="0" destOrd="0" presId="urn:microsoft.com/office/officeart/2005/8/layout/vList2"/>
    <dgm:cxn modelId="{5EFB804D-F023-457F-AC85-0198D55CB8AF}" type="presOf" srcId="{DB3EECE7-36AF-4F9B-B8C1-62B874DA0E54}" destId="{234F33CC-45DF-4175-BDFF-5502AB172156}" srcOrd="0" destOrd="0" presId="urn:microsoft.com/office/officeart/2005/8/layout/vList2"/>
    <dgm:cxn modelId="{7C82A353-EFD6-464F-A02A-D936FF44DAE4}" srcId="{11AAAE8B-D518-479E-9ABA-430F7E9BADA7}" destId="{DB3EECE7-36AF-4F9B-B8C1-62B874DA0E54}" srcOrd="1" destOrd="0" parTransId="{9ECD6516-F0D9-4D3E-8308-74F37DBA2FAF}" sibTransId="{761FA10F-1A82-47BC-A946-AA42CEB81A8D}"/>
    <dgm:cxn modelId="{16E04856-DEC2-4C93-8A10-5BD7A2B5B9F0}" type="presOf" srcId="{0C8DCC51-EB2D-4C61-825B-17820084CAE1}" destId="{3E316BAC-9E78-4E53-9C67-855E93980F25}" srcOrd="0" destOrd="0" presId="urn:microsoft.com/office/officeart/2005/8/layout/vList2"/>
    <dgm:cxn modelId="{499D7091-6DB8-449F-AEBE-967EE2E9CB28}" srcId="{11AAAE8B-D518-479E-9ABA-430F7E9BADA7}" destId="{0C8DCC51-EB2D-4C61-825B-17820084CAE1}" srcOrd="3" destOrd="0" parTransId="{19E734B5-6E47-4035-9485-95D082770679}" sibTransId="{04A0D464-DECC-4D0E-8ED3-944142724604}"/>
    <dgm:cxn modelId="{B4F889A7-5B5C-436B-A5A6-AEC924854502}" type="presOf" srcId="{4686F532-8BF3-42B5-A0BB-8323312C4781}" destId="{CD5DEF47-C68F-4931-B300-4B7ECB179AEA}" srcOrd="0" destOrd="0" presId="urn:microsoft.com/office/officeart/2005/8/layout/vList2"/>
    <dgm:cxn modelId="{B967F8AF-22C3-4E7D-9798-1DA3EA848D7A}" srcId="{11AAAE8B-D518-479E-9ABA-430F7E9BADA7}" destId="{36A08796-1519-4822-A8F5-0BE7A470285C}" srcOrd="4" destOrd="0" parTransId="{40051DE9-8FB6-42F4-B984-3E3726C7ED36}" sibTransId="{FB383CFC-D64A-4954-AC9F-990EC03C581E}"/>
    <dgm:cxn modelId="{067AEDCC-AEC6-47B8-9D43-373D159264E7}" type="presOf" srcId="{36A08796-1519-4822-A8F5-0BE7A470285C}" destId="{27B39AAE-B287-4C0C-9B5C-F4B1BB476D97}" srcOrd="0" destOrd="0" presId="urn:microsoft.com/office/officeart/2005/8/layout/vList2"/>
    <dgm:cxn modelId="{DC80EED2-F396-4D2D-B060-6FC1DDFC3B4B}" srcId="{11AAAE8B-D518-479E-9ABA-430F7E9BADA7}" destId="{47211100-F8C0-40A4-90C1-CFBF811DAC57}" srcOrd="0" destOrd="0" parTransId="{1614939C-DB4B-4595-9615-21957F4E6E11}" sibTransId="{72D6E730-36C2-4828-B8EF-A73A14ABE16F}"/>
    <dgm:cxn modelId="{D88094FD-5A6E-43FC-A2BD-76C118B3EA8F}" srcId="{11AAAE8B-D518-479E-9ABA-430F7E9BADA7}" destId="{4686F532-8BF3-42B5-A0BB-8323312C4781}" srcOrd="2" destOrd="0" parTransId="{930BFF31-41F0-4227-8DDE-C5F1BE0093D5}" sibTransId="{B049D6A8-B94A-4BB1-B6C6-0CBA4605C53B}"/>
    <dgm:cxn modelId="{94574530-A24E-457F-A930-71B8AE2FFF1A}" type="presParOf" srcId="{59D7CA8A-72B3-4876-8B3F-91A4BF7ECD49}" destId="{119914AF-4FA2-486F-9A76-FE9C93342739}" srcOrd="0" destOrd="0" presId="urn:microsoft.com/office/officeart/2005/8/layout/vList2"/>
    <dgm:cxn modelId="{9D184B4E-1295-485C-A18C-019457F7F5B2}" type="presParOf" srcId="{59D7CA8A-72B3-4876-8B3F-91A4BF7ECD49}" destId="{3BB72940-D55B-4A38-9943-AF1C0C056C3D}" srcOrd="1" destOrd="0" presId="urn:microsoft.com/office/officeart/2005/8/layout/vList2"/>
    <dgm:cxn modelId="{DC94F3FE-AB69-43C3-963C-B933041F1563}" type="presParOf" srcId="{59D7CA8A-72B3-4876-8B3F-91A4BF7ECD49}" destId="{234F33CC-45DF-4175-BDFF-5502AB172156}" srcOrd="2" destOrd="0" presId="urn:microsoft.com/office/officeart/2005/8/layout/vList2"/>
    <dgm:cxn modelId="{4AAECE70-1F7E-4276-B518-B241AF3BF607}" type="presParOf" srcId="{59D7CA8A-72B3-4876-8B3F-91A4BF7ECD49}" destId="{0441256B-72AE-44DD-8218-0736F674DFCB}" srcOrd="3" destOrd="0" presId="urn:microsoft.com/office/officeart/2005/8/layout/vList2"/>
    <dgm:cxn modelId="{ED90B3FB-A000-4641-8239-B7C3480F2F7B}" type="presParOf" srcId="{59D7CA8A-72B3-4876-8B3F-91A4BF7ECD49}" destId="{CD5DEF47-C68F-4931-B300-4B7ECB179AEA}" srcOrd="4" destOrd="0" presId="urn:microsoft.com/office/officeart/2005/8/layout/vList2"/>
    <dgm:cxn modelId="{01036BFA-D348-4A15-A11F-F36912A2D629}" type="presParOf" srcId="{59D7CA8A-72B3-4876-8B3F-91A4BF7ECD49}" destId="{A0AC8A15-5DBC-4765-A791-E5D4DDFC438E}" srcOrd="5" destOrd="0" presId="urn:microsoft.com/office/officeart/2005/8/layout/vList2"/>
    <dgm:cxn modelId="{A26B5AB7-EE96-4D41-A0E3-119C9F447DCE}" type="presParOf" srcId="{59D7CA8A-72B3-4876-8B3F-91A4BF7ECD49}" destId="{3E316BAC-9E78-4E53-9C67-855E93980F25}" srcOrd="6" destOrd="0" presId="urn:microsoft.com/office/officeart/2005/8/layout/vList2"/>
    <dgm:cxn modelId="{B10C87CC-D84B-40C1-A1F6-412CC97BA5E8}" type="presParOf" srcId="{59D7CA8A-72B3-4876-8B3F-91A4BF7ECD49}" destId="{012A1268-85C7-4C96-9753-5E8406E1457C}" srcOrd="7" destOrd="0" presId="urn:microsoft.com/office/officeart/2005/8/layout/vList2"/>
    <dgm:cxn modelId="{2DD7B2B7-EF5B-4E21-BA7B-2034A397740F}" type="presParOf" srcId="{59D7CA8A-72B3-4876-8B3F-91A4BF7ECD49}" destId="{27B39AAE-B287-4C0C-9B5C-F4B1BB476D9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12EA0FE-12C7-4C5F-9E12-744D2A70A196}" type="doc">
      <dgm:prSet loTypeId="urn:microsoft.com/office/officeart/2005/8/layout/vList2" loCatId="list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166558C0-BBFD-4CE1-92DD-D33FD9527746}">
      <dgm:prSet custT="1"/>
      <dgm:spPr/>
      <dgm:t>
        <a:bodyPr/>
        <a:lstStyle/>
        <a:p>
          <a:pPr rtl="0"/>
          <a:r>
            <a:rPr lang="ru-RU" sz="1600" dirty="0" err="1"/>
            <a:t>Нараховує</a:t>
          </a:r>
          <a:r>
            <a:rPr lang="ru-RU" sz="1600" dirty="0"/>
            <a:t> 160 </a:t>
          </a:r>
          <a:r>
            <a:rPr lang="ru-RU" sz="1600" dirty="0" err="1"/>
            <a:t>країн-учасниць</a:t>
          </a:r>
          <a:r>
            <a:rPr lang="ru-RU" sz="1600" dirty="0"/>
            <a:t>, </a:t>
          </a:r>
          <a:r>
            <a:rPr lang="ru-RU" sz="1600" dirty="0" err="1"/>
            <a:t>які</a:t>
          </a:r>
          <a:r>
            <a:rPr lang="ru-RU" sz="1600" dirty="0"/>
            <a:t> </a:t>
          </a:r>
          <a:r>
            <a:rPr lang="ru-RU" sz="1600" dirty="0" err="1"/>
            <a:t>поділяються</a:t>
          </a:r>
          <a:r>
            <a:rPr lang="ru-RU" sz="1600" dirty="0"/>
            <a:t> на </a:t>
          </a:r>
          <a:r>
            <a:rPr lang="ru-RU" sz="1600" dirty="0" err="1"/>
            <a:t>дві</a:t>
          </a:r>
          <a:r>
            <a:rPr lang="ru-RU" sz="1600" dirty="0"/>
            <a:t> </a:t>
          </a:r>
          <a:r>
            <a:rPr lang="ru-RU" sz="1600" dirty="0" err="1"/>
            <a:t>групи</a:t>
          </a:r>
          <a:r>
            <a:rPr lang="ru-RU" sz="1400" dirty="0"/>
            <a:t>. </a:t>
          </a:r>
        </a:p>
      </dgm:t>
    </dgm:pt>
    <dgm:pt modelId="{1E4C2556-B931-4F4F-9F71-D2281FC9185C}" type="parTrans" cxnId="{2D27FB8C-17DD-4EB1-BB36-E8AAA8BA55B4}">
      <dgm:prSet/>
      <dgm:spPr/>
      <dgm:t>
        <a:bodyPr/>
        <a:lstStyle/>
        <a:p>
          <a:endParaRPr lang="ru-RU"/>
        </a:p>
      </dgm:t>
    </dgm:pt>
    <dgm:pt modelId="{CC4D3D12-C56F-4C66-912C-699246351C83}" type="sibTrans" cxnId="{2D27FB8C-17DD-4EB1-BB36-E8AAA8BA55B4}">
      <dgm:prSet/>
      <dgm:spPr/>
      <dgm:t>
        <a:bodyPr/>
        <a:lstStyle/>
        <a:p>
          <a:endParaRPr lang="ru-RU"/>
        </a:p>
      </dgm:t>
    </dgm:pt>
    <dgm:pt modelId="{7547392D-D8FD-4E99-9DF3-F617377DED6E}">
      <dgm:prSet custT="1"/>
      <dgm:spPr/>
      <dgm:t>
        <a:bodyPr/>
        <a:lstStyle/>
        <a:p>
          <a:pPr rtl="0"/>
          <a:r>
            <a:rPr lang="ru-RU" sz="1600" i="1" dirty="0"/>
            <a:t>До </a:t>
          </a:r>
          <a:r>
            <a:rPr lang="ru-RU" sz="1600" i="1" dirty="0" err="1"/>
            <a:t>першої</a:t>
          </a:r>
          <a:r>
            <a:rPr lang="ru-RU" sz="1600" i="1" dirty="0"/>
            <a:t> </a:t>
          </a:r>
          <a:r>
            <a:rPr lang="ru-RU" sz="1600" i="1" dirty="0" err="1"/>
            <a:t>групи</a:t>
          </a:r>
          <a:r>
            <a:rPr lang="ru-RU" sz="1600" i="1" dirty="0"/>
            <a:t> </a:t>
          </a:r>
          <a:r>
            <a:rPr lang="ru-RU" sz="1600" dirty="0"/>
            <a:t>входить 22 </a:t>
          </a:r>
          <a:r>
            <a:rPr lang="ru-RU" sz="1600" dirty="0" err="1"/>
            <a:t>високорозвинуті</a:t>
          </a:r>
          <a:r>
            <a:rPr lang="ru-RU" sz="1600" dirty="0"/>
            <a:t> </a:t>
          </a:r>
          <a:r>
            <a:rPr lang="ru-RU" sz="1600" dirty="0" err="1"/>
            <a:t>країни</a:t>
          </a:r>
          <a:r>
            <a:rPr lang="ru-RU" sz="1600" dirty="0"/>
            <a:t>, а </a:t>
          </a:r>
          <a:r>
            <a:rPr lang="ru-RU" sz="1600" dirty="0" err="1"/>
            <a:t>також</a:t>
          </a:r>
          <a:r>
            <a:rPr lang="ru-RU" sz="1600" dirty="0"/>
            <a:t> Кувейт і </a:t>
          </a:r>
          <a:r>
            <a:rPr lang="ru-RU" sz="1600" dirty="0" err="1"/>
            <a:t>Об'єднані</a:t>
          </a:r>
          <a:r>
            <a:rPr lang="ru-RU" sz="1600" dirty="0"/>
            <a:t> </a:t>
          </a:r>
          <a:r>
            <a:rPr lang="ru-RU" sz="1600" dirty="0" err="1"/>
            <a:t>Арабські</a:t>
          </a:r>
          <a:r>
            <a:rPr lang="ru-RU" sz="1600" dirty="0"/>
            <a:t> </a:t>
          </a:r>
          <a:r>
            <a:rPr lang="ru-RU" sz="1600" dirty="0" err="1"/>
            <a:t>Емірати</a:t>
          </a:r>
          <a:r>
            <a:rPr lang="ru-RU" sz="1600" dirty="0"/>
            <a:t>. </a:t>
          </a:r>
        </a:p>
      </dgm:t>
    </dgm:pt>
    <dgm:pt modelId="{AA50E786-89C8-4CD1-AC2D-158F57B6CB3B}" type="parTrans" cxnId="{77B5C81A-3908-431C-80D4-16C40A6F1321}">
      <dgm:prSet/>
      <dgm:spPr/>
      <dgm:t>
        <a:bodyPr/>
        <a:lstStyle/>
        <a:p>
          <a:endParaRPr lang="ru-RU"/>
        </a:p>
      </dgm:t>
    </dgm:pt>
    <dgm:pt modelId="{B185E343-6DB3-4CA5-9977-0D56FEAB21F6}" type="sibTrans" cxnId="{77B5C81A-3908-431C-80D4-16C40A6F1321}">
      <dgm:prSet/>
      <dgm:spPr/>
      <dgm:t>
        <a:bodyPr/>
        <a:lstStyle/>
        <a:p>
          <a:endParaRPr lang="ru-RU"/>
        </a:p>
      </dgm:t>
    </dgm:pt>
    <dgm:pt modelId="{33602C6F-528A-4027-B6EB-B756DC8854C5}">
      <dgm:prSet custT="1"/>
      <dgm:spPr/>
      <dgm:t>
        <a:bodyPr/>
        <a:lstStyle/>
        <a:p>
          <a:pPr rtl="0"/>
          <a:r>
            <a:rPr lang="ru-RU" sz="1600" i="1" dirty="0"/>
            <a:t>Другу </a:t>
          </a:r>
          <a:r>
            <a:rPr lang="ru-RU" sz="1600" i="1" dirty="0" err="1"/>
            <a:t>групу</a:t>
          </a:r>
          <a:r>
            <a:rPr lang="ru-RU" sz="1600" i="1" dirty="0"/>
            <a:t> </a:t>
          </a:r>
          <a:r>
            <a:rPr lang="ru-RU" sz="1600" dirty="0" err="1"/>
            <a:t>складають</a:t>
          </a:r>
          <a:r>
            <a:rPr lang="ru-RU" sz="1600" dirty="0"/>
            <a:t> </a:t>
          </a:r>
          <a:r>
            <a:rPr lang="ru-RU" sz="1600" dirty="0" err="1"/>
            <a:t>країни</a:t>
          </a:r>
          <a:r>
            <a:rPr lang="ru-RU" sz="1600" dirty="0"/>
            <a:t>, </a:t>
          </a:r>
          <a:r>
            <a:rPr lang="ru-RU" sz="1600" dirty="0" err="1"/>
            <a:t>що</a:t>
          </a:r>
          <a:r>
            <a:rPr lang="ru-RU" sz="1600" dirty="0"/>
            <a:t> </a:t>
          </a:r>
          <a:r>
            <a:rPr lang="ru-RU" sz="1600" dirty="0" err="1"/>
            <a:t>розвиваються</a:t>
          </a:r>
          <a:r>
            <a:rPr lang="ru-RU" sz="1600" dirty="0"/>
            <a:t>, і </a:t>
          </a:r>
          <a:r>
            <a:rPr lang="ru-RU" sz="1600" dirty="0" err="1"/>
            <a:t>країни</a:t>
          </a:r>
          <a:r>
            <a:rPr lang="ru-RU" sz="1600" dirty="0"/>
            <a:t> з </a:t>
          </a:r>
          <a:r>
            <a:rPr lang="ru-RU" sz="1600" dirty="0" err="1"/>
            <a:t>перехідною</a:t>
          </a:r>
          <a:r>
            <a:rPr lang="ru-RU" sz="1600" dirty="0"/>
            <a:t> </a:t>
          </a:r>
          <a:r>
            <a:rPr lang="ru-RU" sz="1600" dirty="0" err="1"/>
            <a:t>економікою</a:t>
          </a:r>
          <a:r>
            <a:rPr lang="ru-RU" sz="1600" dirty="0"/>
            <a:t>.</a:t>
          </a:r>
        </a:p>
      </dgm:t>
    </dgm:pt>
    <dgm:pt modelId="{740B2476-03BA-476B-BCD7-E99ABA577B0F}" type="parTrans" cxnId="{2D706A1A-B3BB-44CF-8A77-870D57EFE990}">
      <dgm:prSet/>
      <dgm:spPr/>
      <dgm:t>
        <a:bodyPr/>
        <a:lstStyle/>
        <a:p>
          <a:endParaRPr lang="ru-RU"/>
        </a:p>
      </dgm:t>
    </dgm:pt>
    <dgm:pt modelId="{23C5AE4C-9579-4445-996A-FDADB13CBA22}" type="sibTrans" cxnId="{2D706A1A-B3BB-44CF-8A77-870D57EFE990}">
      <dgm:prSet/>
      <dgm:spPr/>
      <dgm:t>
        <a:bodyPr/>
        <a:lstStyle/>
        <a:p>
          <a:endParaRPr lang="ru-RU"/>
        </a:p>
      </dgm:t>
    </dgm:pt>
    <dgm:pt modelId="{C4420E7B-DA44-4C08-BC44-737CDEA8EFA2}">
      <dgm:prSet custT="1"/>
      <dgm:spPr/>
      <dgm:t>
        <a:bodyPr/>
        <a:lstStyle/>
        <a:p>
          <a:pPr rtl="0"/>
          <a:r>
            <a:rPr lang="ru-RU" sz="1600" i="1" dirty="0" err="1"/>
            <a:t>Діяльність</a:t>
          </a:r>
          <a:r>
            <a:rPr lang="ru-RU" sz="1600" i="1" dirty="0"/>
            <a:t> МАР </a:t>
          </a:r>
          <a:r>
            <a:rPr lang="ru-RU" sz="1600" i="1" dirty="0" err="1"/>
            <a:t>спрямована</a:t>
          </a:r>
          <a:r>
            <a:rPr lang="ru-RU" sz="1600" dirty="0"/>
            <a:t>, </a:t>
          </a:r>
          <a:r>
            <a:rPr lang="ru-RU" sz="1600" dirty="0" err="1"/>
            <a:t>головним</a:t>
          </a:r>
          <a:r>
            <a:rPr lang="ru-RU" sz="1600" dirty="0"/>
            <a:t> чином, на </a:t>
          </a:r>
          <a:r>
            <a:rPr lang="ru-RU" sz="1600" dirty="0" err="1"/>
            <a:t>допомогу</a:t>
          </a:r>
          <a:r>
            <a:rPr lang="ru-RU" sz="1600" dirty="0"/>
            <a:t> </a:t>
          </a:r>
          <a:r>
            <a:rPr lang="ru-RU" sz="1600" dirty="0" err="1"/>
            <a:t>країнам</a:t>
          </a:r>
          <a:r>
            <a:rPr lang="ru-RU" sz="1600" dirty="0"/>
            <a:t>, </a:t>
          </a:r>
          <a:r>
            <a:rPr lang="ru-RU" sz="1600" dirty="0" err="1"/>
            <a:t>що</a:t>
          </a:r>
          <a:r>
            <a:rPr lang="ru-RU" sz="1600" dirty="0"/>
            <a:t> </a:t>
          </a:r>
          <a:r>
            <a:rPr lang="ru-RU" sz="1600" dirty="0" err="1"/>
            <a:t>розвиваються</a:t>
          </a:r>
          <a:r>
            <a:rPr lang="ru-RU" sz="1600" dirty="0"/>
            <a:t>, через </a:t>
          </a:r>
          <a:r>
            <a:rPr lang="ru-RU" sz="1600" dirty="0" err="1"/>
            <a:t>заохочення</a:t>
          </a:r>
          <a:r>
            <a:rPr lang="ru-RU" sz="1600" dirty="0"/>
            <a:t> </a:t>
          </a:r>
          <a:r>
            <a:rPr lang="ru-RU" sz="1600" dirty="0" err="1"/>
            <a:t>розвитку</a:t>
          </a:r>
          <a:r>
            <a:rPr lang="ru-RU" sz="1600" dirty="0"/>
            <a:t> приватного сектора, </a:t>
          </a:r>
          <a:r>
            <a:rPr lang="ru-RU" sz="1600" dirty="0" err="1"/>
            <a:t>мобілізації</a:t>
          </a:r>
          <a:r>
            <a:rPr lang="ru-RU" sz="1600" dirty="0"/>
            <a:t> </a:t>
          </a:r>
          <a:r>
            <a:rPr lang="ru-RU" sz="1600" dirty="0" err="1"/>
            <a:t>внутрішніх</a:t>
          </a:r>
          <a:r>
            <a:rPr lang="ru-RU" sz="1600" dirty="0"/>
            <a:t> і </a:t>
          </a:r>
          <a:r>
            <a:rPr lang="ru-RU" sz="1600" dirty="0" err="1"/>
            <a:t>зовнішніх</a:t>
          </a:r>
          <a:r>
            <a:rPr lang="ru-RU" sz="1600" dirty="0"/>
            <a:t> </a:t>
          </a:r>
          <a:r>
            <a:rPr lang="ru-RU" sz="1600" dirty="0" err="1"/>
            <a:t>джерел</a:t>
          </a:r>
          <a:r>
            <a:rPr lang="ru-RU" sz="1600" dirty="0"/>
            <a:t> </a:t>
          </a:r>
          <a:r>
            <a:rPr lang="ru-RU" sz="1600" dirty="0" err="1"/>
            <a:t>капіталу</a:t>
          </a:r>
          <a:r>
            <a:rPr lang="ru-RU" sz="1600" dirty="0"/>
            <a:t>.</a:t>
          </a:r>
        </a:p>
      </dgm:t>
    </dgm:pt>
    <dgm:pt modelId="{152F990B-FA41-4443-9CF8-C9232B652E5B}" type="parTrans" cxnId="{2645C0A4-465F-4493-8B22-547DBE8091FA}">
      <dgm:prSet/>
      <dgm:spPr/>
      <dgm:t>
        <a:bodyPr/>
        <a:lstStyle/>
        <a:p>
          <a:endParaRPr lang="ru-RU"/>
        </a:p>
      </dgm:t>
    </dgm:pt>
    <dgm:pt modelId="{481B40E9-C6DB-4742-81AF-02641F8CA3EE}" type="sibTrans" cxnId="{2645C0A4-465F-4493-8B22-547DBE8091FA}">
      <dgm:prSet/>
      <dgm:spPr/>
      <dgm:t>
        <a:bodyPr/>
        <a:lstStyle/>
        <a:p>
          <a:endParaRPr lang="ru-RU"/>
        </a:p>
      </dgm:t>
    </dgm:pt>
    <dgm:pt modelId="{A83FE572-C741-4019-A2E9-0EAB6AC64301}">
      <dgm:prSet custT="1"/>
      <dgm:spPr/>
      <dgm:t>
        <a:bodyPr/>
        <a:lstStyle/>
        <a:p>
          <a:pPr rtl="0"/>
          <a:r>
            <a:rPr lang="ru-RU" sz="1600" i="1" dirty="0" err="1"/>
            <a:t>Джерелами</a:t>
          </a:r>
          <a:r>
            <a:rPr lang="ru-RU" sz="1600" i="1" dirty="0"/>
            <a:t> </a:t>
          </a:r>
          <a:r>
            <a:rPr lang="ru-RU" sz="1600" i="1" dirty="0" err="1"/>
            <a:t>фінансування</a:t>
          </a:r>
          <a:r>
            <a:rPr lang="ru-RU" sz="1600" i="1" dirty="0"/>
            <a:t> </a:t>
          </a:r>
          <a:r>
            <a:rPr lang="ru-RU" sz="1600" dirty="0"/>
            <a:t>є: </a:t>
          </a:r>
          <a:r>
            <a:rPr lang="ru-RU" sz="1600" dirty="0" err="1"/>
            <a:t>прибутки</a:t>
          </a:r>
          <a:r>
            <a:rPr lang="ru-RU" sz="1600" dirty="0"/>
            <a:t> МБРР, </a:t>
          </a:r>
          <a:r>
            <a:rPr lang="ru-RU" sz="1600" dirty="0" err="1"/>
            <a:t>внески</a:t>
          </a:r>
          <a:r>
            <a:rPr lang="ru-RU" sz="1600" dirty="0"/>
            <a:t> </a:t>
          </a:r>
          <a:r>
            <a:rPr lang="ru-RU" sz="1600" dirty="0" err="1"/>
            <a:t>країн-членів</a:t>
          </a:r>
          <a:r>
            <a:rPr lang="ru-RU" sz="1600" dirty="0"/>
            <a:t> </a:t>
          </a:r>
          <a:r>
            <a:rPr lang="ru-RU" sz="1600" dirty="0" err="1"/>
            <a:t>першої</a:t>
          </a:r>
          <a:r>
            <a:rPr lang="ru-RU" sz="1600" dirty="0"/>
            <a:t> і </a:t>
          </a:r>
          <a:r>
            <a:rPr lang="ru-RU" sz="1600" dirty="0" err="1"/>
            <a:t>частково</a:t>
          </a:r>
          <a:r>
            <a:rPr lang="ru-RU" sz="1600" dirty="0"/>
            <a:t> </a:t>
          </a:r>
          <a:r>
            <a:rPr lang="ru-RU" sz="1600" dirty="0" err="1"/>
            <a:t>другої</a:t>
          </a:r>
          <a:r>
            <a:rPr lang="ru-RU" sz="1600" dirty="0"/>
            <a:t> </a:t>
          </a:r>
          <a:r>
            <a:rPr lang="ru-RU" sz="1600" dirty="0" err="1"/>
            <a:t>груп</a:t>
          </a:r>
          <a:r>
            <a:rPr lang="ru-RU" sz="1600" dirty="0"/>
            <a:t>; </a:t>
          </a:r>
          <a:r>
            <a:rPr lang="ru-RU" sz="1600" dirty="0" err="1"/>
            <a:t>повернення</a:t>
          </a:r>
          <a:r>
            <a:rPr lang="ru-RU" sz="1600" dirty="0"/>
            <a:t> </a:t>
          </a:r>
          <a:r>
            <a:rPr lang="ru-RU" sz="1600" dirty="0" err="1"/>
            <a:t>кредитів</a:t>
          </a:r>
          <a:r>
            <a:rPr lang="ru-RU" sz="1600" dirty="0"/>
            <a:t>, </a:t>
          </a:r>
          <a:r>
            <a:rPr lang="ru-RU" sz="1600" dirty="0" err="1"/>
            <a:t>що</a:t>
          </a:r>
          <a:r>
            <a:rPr lang="ru-RU" sz="1600" dirty="0"/>
            <a:t> </a:t>
          </a:r>
          <a:r>
            <a:rPr lang="ru-RU" sz="1600" dirty="0" err="1"/>
            <a:t>були</a:t>
          </a:r>
          <a:r>
            <a:rPr lang="ru-RU" sz="1600" dirty="0"/>
            <a:t> </a:t>
          </a:r>
          <a:r>
            <a:rPr lang="ru-RU" sz="1600" dirty="0" err="1"/>
            <a:t>надані</a:t>
          </a:r>
          <a:r>
            <a:rPr lang="ru-RU" sz="1600" dirty="0"/>
            <a:t> </a:t>
          </a:r>
          <a:r>
            <a:rPr lang="ru-RU" sz="1600" dirty="0" err="1"/>
            <a:t>раніше</a:t>
          </a:r>
          <a:r>
            <a:rPr lang="ru-RU" sz="1600" dirty="0"/>
            <a:t>. </a:t>
          </a:r>
        </a:p>
      </dgm:t>
    </dgm:pt>
    <dgm:pt modelId="{96D05D00-9D05-4686-AD25-C13A6DB37C1A}" type="parTrans" cxnId="{64AF866A-9BC3-4551-B360-3520145A8593}">
      <dgm:prSet/>
      <dgm:spPr/>
      <dgm:t>
        <a:bodyPr/>
        <a:lstStyle/>
        <a:p>
          <a:endParaRPr lang="ru-RU"/>
        </a:p>
      </dgm:t>
    </dgm:pt>
    <dgm:pt modelId="{C2F53C76-F81B-4233-ADFF-ABEE2389CBC9}" type="sibTrans" cxnId="{64AF866A-9BC3-4551-B360-3520145A8593}">
      <dgm:prSet/>
      <dgm:spPr/>
      <dgm:t>
        <a:bodyPr/>
        <a:lstStyle/>
        <a:p>
          <a:endParaRPr lang="ru-RU"/>
        </a:p>
      </dgm:t>
    </dgm:pt>
    <dgm:pt modelId="{912FB692-F7FE-4990-AA79-7B5F2BB77743}">
      <dgm:prSet custT="1"/>
      <dgm:spPr/>
      <dgm:t>
        <a:bodyPr/>
        <a:lstStyle/>
        <a:p>
          <a:pPr rtl="0"/>
          <a:r>
            <a:rPr lang="ru-RU" sz="1600" dirty="0"/>
            <a:t>В основному </a:t>
          </a:r>
          <a:r>
            <a:rPr lang="ru-RU" sz="1600" i="1" dirty="0" err="1"/>
            <a:t>ресурси</a:t>
          </a:r>
          <a:r>
            <a:rPr lang="ru-RU" sz="1600" i="1" dirty="0"/>
            <a:t> МАР </a:t>
          </a:r>
          <a:r>
            <a:rPr lang="ru-RU" sz="1600" dirty="0" err="1"/>
            <a:t>формуються</a:t>
          </a:r>
          <a:r>
            <a:rPr lang="ru-RU" sz="1600" dirty="0"/>
            <a:t> за </a:t>
          </a:r>
          <a:r>
            <a:rPr lang="ru-RU" sz="1600" dirty="0" err="1"/>
            <a:t>рахунок</a:t>
          </a:r>
          <a:r>
            <a:rPr lang="ru-RU" sz="1600" dirty="0"/>
            <a:t> "</a:t>
          </a:r>
          <a:r>
            <a:rPr lang="ru-RU" sz="1600" dirty="0" err="1"/>
            <a:t>донорів</a:t>
          </a:r>
          <a:r>
            <a:rPr lang="ru-RU" sz="1600" dirty="0"/>
            <a:t>" – </a:t>
          </a:r>
          <a:r>
            <a:rPr lang="ru-RU" sz="1600" dirty="0" err="1"/>
            <a:t>країн</a:t>
          </a:r>
          <a:r>
            <a:rPr lang="ru-RU" sz="1600" dirty="0"/>
            <a:t> </a:t>
          </a:r>
          <a:r>
            <a:rPr lang="ru-RU" sz="1600" dirty="0" err="1"/>
            <a:t>першої</a:t>
          </a:r>
          <a:r>
            <a:rPr lang="ru-RU" sz="1600" dirty="0"/>
            <a:t> </a:t>
          </a:r>
          <a:r>
            <a:rPr lang="ru-RU" sz="1600" dirty="0" err="1"/>
            <a:t>групи</a:t>
          </a:r>
          <a:r>
            <a:rPr lang="ru-RU" sz="1600" dirty="0"/>
            <a:t>. </a:t>
          </a:r>
          <a:r>
            <a:rPr lang="ru-RU" sz="1600" dirty="0" err="1"/>
            <a:t>Частка</a:t>
          </a:r>
          <a:r>
            <a:rPr lang="ru-RU" sz="1600" dirty="0"/>
            <a:t> "</a:t>
          </a:r>
          <a:r>
            <a:rPr lang="ru-RU" sz="1600" dirty="0" err="1"/>
            <a:t>Великої</a:t>
          </a:r>
          <a:r>
            <a:rPr lang="ru-RU" sz="1600" dirty="0"/>
            <a:t> </a:t>
          </a:r>
          <a:r>
            <a:rPr lang="ru-RU" sz="1600" dirty="0" err="1"/>
            <a:t>Сімки</a:t>
          </a:r>
          <a:r>
            <a:rPr lang="ru-RU" sz="1600" dirty="0"/>
            <a:t>" становить 80% </a:t>
          </a:r>
          <a:r>
            <a:rPr lang="ru-RU" sz="1600" dirty="0" err="1"/>
            <a:t>загальної</a:t>
          </a:r>
          <a:r>
            <a:rPr lang="ru-RU" sz="1600" dirty="0"/>
            <a:t> </a:t>
          </a:r>
          <a:r>
            <a:rPr lang="ru-RU" sz="1600" dirty="0" err="1"/>
            <a:t>суми</a:t>
          </a:r>
          <a:r>
            <a:rPr lang="ru-RU" sz="1600" dirty="0"/>
            <a:t> </a:t>
          </a:r>
          <a:r>
            <a:rPr lang="ru-RU" sz="1600" dirty="0" err="1"/>
            <a:t>внесків</a:t>
          </a:r>
          <a:r>
            <a:rPr lang="ru-RU" sz="1600" dirty="0"/>
            <a:t>.</a:t>
          </a:r>
        </a:p>
      </dgm:t>
    </dgm:pt>
    <dgm:pt modelId="{6ADA33F0-E899-4E12-8C92-E9ADA96820FA}" type="parTrans" cxnId="{8ECCA9EE-1368-438C-9E46-80C9CFD68A54}">
      <dgm:prSet/>
      <dgm:spPr/>
      <dgm:t>
        <a:bodyPr/>
        <a:lstStyle/>
        <a:p>
          <a:endParaRPr lang="ru-RU"/>
        </a:p>
      </dgm:t>
    </dgm:pt>
    <dgm:pt modelId="{0EB2C81A-73FA-4E75-B92C-1BE88A5B86C5}" type="sibTrans" cxnId="{8ECCA9EE-1368-438C-9E46-80C9CFD68A54}">
      <dgm:prSet/>
      <dgm:spPr/>
      <dgm:t>
        <a:bodyPr/>
        <a:lstStyle/>
        <a:p>
          <a:endParaRPr lang="ru-RU"/>
        </a:p>
      </dgm:t>
    </dgm:pt>
    <dgm:pt modelId="{6A6D2302-C41A-4AED-BC0D-DC05B3C24F1F}" type="pres">
      <dgm:prSet presAssocID="{F12EA0FE-12C7-4C5F-9E12-744D2A70A196}" presName="linear" presStyleCnt="0">
        <dgm:presLayoutVars>
          <dgm:animLvl val="lvl"/>
          <dgm:resizeHandles val="exact"/>
        </dgm:presLayoutVars>
      </dgm:prSet>
      <dgm:spPr/>
    </dgm:pt>
    <dgm:pt modelId="{8EA1C8A4-81CC-4867-8169-C9B401824A74}" type="pres">
      <dgm:prSet presAssocID="{166558C0-BBFD-4CE1-92DD-D33FD9527746}" presName="parentText" presStyleLbl="node1" presStyleIdx="0" presStyleCnt="6" custScaleY="51110">
        <dgm:presLayoutVars>
          <dgm:chMax val="0"/>
          <dgm:bulletEnabled val="1"/>
        </dgm:presLayoutVars>
      </dgm:prSet>
      <dgm:spPr/>
    </dgm:pt>
    <dgm:pt modelId="{1AB1AD15-2ECC-4771-8F70-1F9E357DB669}" type="pres">
      <dgm:prSet presAssocID="{CC4D3D12-C56F-4C66-912C-699246351C83}" presName="spacer" presStyleCnt="0"/>
      <dgm:spPr/>
    </dgm:pt>
    <dgm:pt modelId="{AF1220D2-504C-4295-AC9C-6EE508D49E10}" type="pres">
      <dgm:prSet presAssocID="{7547392D-D8FD-4E99-9DF3-F617377DED6E}" presName="parentText" presStyleLbl="node1" presStyleIdx="1" presStyleCnt="6" custScaleY="82260">
        <dgm:presLayoutVars>
          <dgm:chMax val="0"/>
          <dgm:bulletEnabled val="1"/>
        </dgm:presLayoutVars>
      </dgm:prSet>
      <dgm:spPr/>
    </dgm:pt>
    <dgm:pt modelId="{333D9BF6-AF9C-4F06-9C34-6371674F1E56}" type="pres">
      <dgm:prSet presAssocID="{B185E343-6DB3-4CA5-9977-0D56FEAB21F6}" presName="spacer" presStyleCnt="0"/>
      <dgm:spPr/>
    </dgm:pt>
    <dgm:pt modelId="{0BD91AE3-3EF9-4AB0-90D5-3944F41F57C4}" type="pres">
      <dgm:prSet presAssocID="{33602C6F-528A-4027-B6EB-B756DC8854C5}" presName="parentText" presStyleLbl="node1" presStyleIdx="2" presStyleCnt="6" custScaleY="85862">
        <dgm:presLayoutVars>
          <dgm:chMax val="0"/>
          <dgm:bulletEnabled val="1"/>
        </dgm:presLayoutVars>
      </dgm:prSet>
      <dgm:spPr/>
    </dgm:pt>
    <dgm:pt modelId="{2C51ED65-3C8D-45FB-9167-BC4BE94DB011}" type="pres">
      <dgm:prSet presAssocID="{23C5AE4C-9579-4445-996A-FDADB13CBA22}" presName="spacer" presStyleCnt="0"/>
      <dgm:spPr/>
    </dgm:pt>
    <dgm:pt modelId="{82A6790D-D352-48CB-BC32-2C14E226F37A}" type="pres">
      <dgm:prSet presAssocID="{C4420E7B-DA44-4C08-BC44-737CDEA8EFA2}" presName="parentText" presStyleLbl="node1" presStyleIdx="3" presStyleCnt="6" custScaleY="114832">
        <dgm:presLayoutVars>
          <dgm:chMax val="0"/>
          <dgm:bulletEnabled val="1"/>
        </dgm:presLayoutVars>
      </dgm:prSet>
      <dgm:spPr/>
    </dgm:pt>
    <dgm:pt modelId="{8B0C3B76-6934-4F7F-AF5E-D7198E4DFC67}" type="pres">
      <dgm:prSet presAssocID="{481B40E9-C6DB-4742-81AF-02641F8CA3EE}" presName="spacer" presStyleCnt="0"/>
      <dgm:spPr/>
    </dgm:pt>
    <dgm:pt modelId="{1D305C1C-C6E5-4C8D-955C-A3E865B208F3}" type="pres">
      <dgm:prSet presAssocID="{A83FE572-C741-4019-A2E9-0EAB6AC64301}" presName="parentText" presStyleLbl="node1" presStyleIdx="4" presStyleCnt="6" custScaleY="87310">
        <dgm:presLayoutVars>
          <dgm:chMax val="0"/>
          <dgm:bulletEnabled val="1"/>
        </dgm:presLayoutVars>
      </dgm:prSet>
      <dgm:spPr/>
    </dgm:pt>
    <dgm:pt modelId="{2E8B5EC2-ECD1-446E-BC46-F22DB844C1D8}" type="pres">
      <dgm:prSet presAssocID="{C2F53C76-F81B-4233-ADFF-ABEE2389CBC9}" presName="spacer" presStyleCnt="0"/>
      <dgm:spPr/>
    </dgm:pt>
    <dgm:pt modelId="{5EF6C2CD-6899-487C-B68B-7FE834F9A277}" type="pres">
      <dgm:prSet presAssocID="{912FB692-F7FE-4990-AA79-7B5F2BB77743}" presName="parentText" presStyleLbl="node1" presStyleIdx="5" presStyleCnt="6" custScaleY="89396">
        <dgm:presLayoutVars>
          <dgm:chMax val="0"/>
          <dgm:bulletEnabled val="1"/>
        </dgm:presLayoutVars>
      </dgm:prSet>
      <dgm:spPr/>
    </dgm:pt>
  </dgm:ptLst>
  <dgm:cxnLst>
    <dgm:cxn modelId="{837C7802-5C10-44F4-A396-C1D968D12649}" type="presOf" srcId="{C4420E7B-DA44-4C08-BC44-737CDEA8EFA2}" destId="{82A6790D-D352-48CB-BC32-2C14E226F37A}" srcOrd="0" destOrd="0" presId="urn:microsoft.com/office/officeart/2005/8/layout/vList2"/>
    <dgm:cxn modelId="{8A2A0F03-2D7D-473F-8214-D4EE51A80467}" type="presOf" srcId="{33602C6F-528A-4027-B6EB-B756DC8854C5}" destId="{0BD91AE3-3EF9-4AB0-90D5-3944F41F57C4}" srcOrd="0" destOrd="0" presId="urn:microsoft.com/office/officeart/2005/8/layout/vList2"/>
    <dgm:cxn modelId="{2D706A1A-B3BB-44CF-8A77-870D57EFE990}" srcId="{F12EA0FE-12C7-4C5F-9E12-744D2A70A196}" destId="{33602C6F-528A-4027-B6EB-B756DC8854C5}" srcOrd="2" destOrd="0" parTransId="{740B2476-03BA-476B-BCD7-E99ABA577B0F}" sibTransId="{23C5AE4C-9579-4445-996A-FDADB13CBA22}"/>
    <dgm:cxn modelId="{77B5C81A-3908-431C-80D4-16C40A6F1321}" srcId="{F12EA0FE-12C7-4C5F-9E12-744D2A70A196}" destId="{7547392D-D8FD-4E99-9DF3-F617377DED6E}" srcOrd="1" destOrd="0" parTransId="{AA50E786-89C8-4CD1-AC2D-158F57B6CB3B}" sibTransId="{B185E343-6DB3-4CA5-9977-0D56FEAB21F6}"/>
    <dgm:cxn modelId="{C53EEE3B-7699-473A-B17E-84DA942AB167}" type="presOf" srcId="{A83FE572-C741-4019-A2E9-0EAB6AC64301}" destId="{1D305C1C-C6E5-4C8D-955C-A3E865B208F3}" srcOrd="0" destOrd="0" presId="urn:microsoft.com/office/officeart/2005/8/layout/vList2"/>
    <dgm:cxn modelId="{14D6743C-15F0-4C80-BAC4-AD2C0BD20C54}" type="presOf" srcId="{F12EA0FE-12C7-4C5F-9E12-744D2A70A196}" destId="{6A6D2302-C41A-4AED-BC0D-DC05B3C24F1F}" srcOrd="0" destOrd="0" presId="urn:microsoft.com/office/officeart/2005/8/layout/vList2"/>
    <dgm:cxn modelId="{52566D45-A16F-41D6-8BFD-641F37457818}" type="presOf" srcId="{912FB692-F7FE-4990-AA79-7B5F2BB77743}" destId="{5EF6C2CD-6899-487C-B68B-7FE834F9A277}" srcOrd="0" destOrd="0" presId="urn:microsoft.com/office/officeart/2005/8/layout/vList2"/>
    <dgm:cxn modelId="{1AD32246-9E4C-4C38-90AE-D154215E49F0}" type="presOf" srcId="{166558C0-BBFD-4CE1-92DD-D33FD9527746}" destId="{8EA1C8A4-81CC-4867-8169-C9B401824A74}" srcOrd="0" destOrd="0" presId="urn:microsoft.com/office/officeart/2005/8/layout/vList2"/>
    <dgm:cxn modelId="{64AF866A-9BC3-4551-B360-3520145A8593}" srcId="{F12EA0FE-12C7-4C5F-9E12-744D2A70A196}" destId="{A83FE572-C741-4019-A2E9-0EAB6AC64301}" srcOrd="4" destOrd="0" parTransId="{96D05D00-9D05-4686-AD25-C13A6DB37C1A}" sibTransId="{C2F53C76-F81B-4233-ADFF-ABEE2389CBC9}"/>
    <dgm:cxn modelId="{2D27FB8C-17DD-4EB1-BB36-E8AAA8BA55B4}" srcId="{F12EA0FE-12C7-4C5F-9E12-744D2A70A196}" destId="{166558C0-BBFD-4CE1-92DD-D33FD9527746}" srcOrd="0" destOrd="0" parTransId="{1E4C2556-B931-4F4F-9F71-D2281FC9185C}" sibTransId="{CC4D3D12-C56F-4C66-912C-699246351C83}"/>
    <dgm:cxn modelId="{CA658391-6494-4736-AB96-0B0146FDBF36}" type="presOf" srcId="{7547392D-D8FD-4E99-9DF3-F617377DED6E}" destId="{AF1220D2-504C-4295-AC9C-6EE508D49E10}" srcOrd="0" destOrd="0" presId="urn:microsoft.com/office/officeart/2005/8/layout/vList2"/>
    <dgm:cxn modelId="{2645C0A4-465F-4493-8B22-547DBE8091FA}" srcId="{F12EA0FE-12C7-4C5F-9E12-744D2A70A196}" destId="{C4420E7B-DA44-4C08-BC44-737CDEA8EFA2}" srcOrd="3" destOrd="0" parTransId="{152F990B-FA41-4443-9CF8-C9232B652E5B}" sibTransId="{481B40E9-C6DB-4742-81AF-02641F8CA3EE}"/>
    <dgm:cxn modelId="{8ECCA9EE-1368-438C-9E46-80C9CFD68A54}" srcId="{F12EA0FE-12C7-4C5F-9E12-744D2A70A196}" destId="{912FB692-F7FE-4990-AA79-7B5F2BB77743}" srcOrd="5" destOrd="0" parTransId="{6ADA33F0-E899-4E12-8C92-E9ADA96820FA}" sibTransId="{0EB2C81A-73FA-4E75-B92C-1BE88A5B86C5}"/>
    <dgm:cxn modelId="{0C415959-D820-4601-8AA2-186C155E2FE2}" type="presParOf" srcId="{6A6D2302-C41A-4AED-BC0D-DC05B3C24F1F}" destId="{8EA1C8A4-81CC-4867-8169-C9B401824A74}" srcOrd="0" destOrd="0" presId="urn:microsoft.com/office/officeart/2005/8/layout/vList2"/>
    <dgm:cxn modelId="{39ADCFA6-167C-484D-90EA-5427AC5620BF}" type="presParOf" srcId="{6A6D2302-C41A-4AED-BC0D-DC05B3C24F1F}" destId="{1AB1AD15-2ECC-4771-8F70-1F9E357DB669}" srcOrd="1" destOrd="0" presId="urn:microsoft.com/office/officeart/2005/8/layout/vList2"/>
    <dgm:cxn modelId="{01B28C53-42C8-4C5F-B8C3-AA456DA4BBE5}" type="presParOf" srcId="{6A6D2302-C41A-4AED-BC0D-DC05B3C24F1F}" destId="{AF1220D2-504C-4295-AC9C-6EE508D49E10}" srcOrd="2" destOrd="0" presId="urn:microsoft.com/office/officeart/2005/8/layout/vList2"/>
    <dgm:cxn modelId="{05E9A9A1-7833-4FD1-975D-132C4EFE2764}" type="presParOf" srcId="{6A6D2302-C41A-4AED-BC0D-DC05B3C24F1F}" destId="{333D9BF6-AF9C-4F06-9C34-6371674F1E56}" srcOrd="3" destOrd="0" presId="urn:microsoft.com/office/officeart/2005/8/layout/vList2"/>
    <dgm:cxn modelId="{A47CB7B1-2A12-44F4-ADDB-55515C4646A6}" type="presParOf" srcId="{6A6D2302-C41A-4AED-BC0D-DC05B3C24F1F}" destId="{0BD91AE3-3EF9-4AB0-90D5-3944F41F57C4}" srcOrd="4" destOrd="0" presId="urn:microsoft.com/office/officeart/2005/8/layout/vList2"/>
    <dgm:cxn modelId="{21E97FAE-B906-438D-ABA4-2AA652C4F945}" type="presParOf" srcId="{6A6D2302-C41A-4AED-BC0D-DC05B3C24F1F}" destId="{2C51ED65-3C8D-45FB-9167-BC4BE94DB011}" srcOrd="5" destOrd="0" presId="urn:microsoft.com/office/officeart/2005/8/layout/vList2"/>
    <dgm:cxn modelId="{093B9DAD-F01B-4EFE-BDD7-E3BB8896185F}" type="presParOf" srcId="{6A6D2302-C41A-4AED-BC0D-DC05B3C24F1F}" destId="{82A6790D-D352-48CB-BC32-2C14E226F37A}" srcOrd="6" destOrd="0" presId="urn:microsoft.com/office/officeart/2005/8/layout/vList2"/>
    <dgm:cxn modelId="{587654A2-79D9-4A5A-BD17-70ED9D5F477F}" type="presParOf" srcId="{6A6D2302-C41A-4AED-BC0D-DC05B3C24F1F}" destId="{8B0C3B76-6934-4F7F-AF5E-D7198E4DFC67}" srcOrd="7" destOrd="0" presId="urn:microsoft.com/office/officeart/2005/8/layout/vList2"/>
    <dgm:cxn modelId="{7E712BFA-E3CB-4007-BC06-1E6298F317AE}" type="presParOf" srcId="{6A6D2302-C41A-4AED-BC0D-DC05B3C24F1F}" destId="{1D305C1C-C6E5-4C8D-955C-A3E865B208F3}" srcOrd="8" destOrd="0" presId="urn:microsoft.com/office/officeart/2005/8/layout/vList2"/>
    <dgm:cxn modelId="{DBDCC9E9-63F5-44E0-904E-4BF2DCC85ABE}" type="presParOf" srcId="{6A6D2302-C41A-4AED-BC0D-DC05B3C24F1F}" destId="{2E8B5EC2-ECD1-446E-BC46-F22DB844C1D8}" srcOrd="9" destOrd="0" presId="urn:microsoft.com/office/officeart/2005/8/layout/vList2"/>
    <dgm:cxn modelId="{AF6C1E9C-B8A0-476A-93BC-C7A902B939A6}" type="presParOf" srcId="{6A6D2302-C41A-4AED-BC0D-DC05B3C24F1F}" destId="{5EF6C2CD-6899-487C-B68B-7FE834F9A27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145AFB0-B5E9-4204-B185-56FD4D144D4D}" type="doc">
      <dgm:prSet loTypeId="urn:microsoft.com/office/officeart/2005/8/layout/process4" loCatId="list" qsTypeId="urn:microsoft.com/office/officeart/2005/8/quickstyle/simple2" qsCatId="simple" csTypeId="urn:microsoft.com/office/officeart/2005/8/colors/accent2_1" csCatId="accent2"/>
      <dgm:spPr/>
      <dgm:t>
        <a:bodyPr/>
        <a:lstStyle/>
        <a:p>
          <a:endParaRPr lang="ru-RU"/>
        </a:p>
      </dgm:t>
    </dgm:pt>
    <dgm:pt modelId="{2F9C1EBA-B232-4A4A-ADFA-F27BD79DBB27}">
      <dgm:prSet/>
      <dgm:spPr/>
      <dgm:t>
        <a:bodyPr/>
        <a:lstStyle/>
        <a:p>
          <a:pPr rtl="0"/>
          <a:r>
            <a:rPr lang="ru-RU"/>
            <a:t>МАР надає безпроцентні позики найбіднішим країнам. Критерієм «бідності» є рівень ВНП на душу населення, що не перевищує 925 доларів. </a:t>
          </a:r>
        </a:p>
      </dgm:t>
    </dgm:pt>
    <dgm:pt modelId="{2C8C2E21-600F-4FE5-9443-99A6105EE3B8}" type="parTrans" cxnId="{DE19EE8D-089F-4796-A7F7-7FD211044259}">
      <dgm:prSet/>
      <dgm:spPr/>
      <dgm:t>
        <a:bodyPr/>
        <a:lstStyle/>
        <a:p>
          <a:endParaRPr lang="ru-RU"/>
        </a:p>
      </dgm:t>
    </dgm:pt>
    <dgm:pt modelId="{E0C097A0-13B0-44C3-B649-593130FA9BEA}" type="sibTrans" cxnId="{DE19EE8D-089F-4796-A7F7-7FD211044259}">
      <dgm:prSet/>
      <dgm:spPr/>
      <dgm:t>
        <a:bodyPr/>
        <a:lstStyle/>
        <a:p>
          <a:endParaRPr lang="ru-RU"/>
        </a:p>
      </dgm:t>
    </dgm:pt>
    <dgm:pt modelId="{9744975A-1003-4CD3-B2F9-CF0F3049569A}">
      <dgm:prSet/>
      <dgm:spPr/>
      <dgm:t>
        <a:bodyPr/>
        <a:lstStyle/>
        <a:p>
          <a:pPr rtl="0"/>
          <a:r>
            <a:rPr lang="ru-RU"/>
            <a:t>Позики МАР мають 10-річний пільговий період й погашаються протягом 35-40 років. Решті країн кредит надається за ставкою 5 % щорічних.</a:t>
          </a:r>
        </a:p>
      </dgm:t>
    </dgm:pt>
    <dgm:pt modelId="{036BA088-AEE8-4A93-A14C-CF760786A791}" type="parTrans" cxnId="{14B3A1F9-3E31-4855-9151-4CD6D8B4A293}">
      <dgm:prSet/>
      <dgm:spPr/>
      <dgm:t>
        <a:bodyPr/>
        <a:lstStyle/>
        <a:p>
          <a:endParaRPr lang="ru-RU"/>
        </a:p>
      </dgm:t>
    </dgm:pt>
    <dgm:pt modelId="{EB53C587-6868-4E9B-84B7-F4B76314A207}" type="sibTrans" cxnId="{14B3A1F9-3E31-4855-9151-4CD6D8B4A293}">
      <dgm:prSet/>
      <dgm:spPr/>
      <dgm:t>
        <a:bodyPr/>
        <a:lstStyle/>
        <a:p>
          <a:endParaRPr lang="ru-RU"/>
        </a:p>
      </dgm:t>
    </dgm:pt>
    <dgm:pt modelId="{EEC109A4-4290-469A-AE73-53D73F200245}">
      <dgm:prSet/>
      <dgm:spPr/>
      <dgm:t>
        <a:bodyPr/>
        <a:lstStyle/>
        <a:p>
          <a:pPr rtl="0"/>
          <a:r>
            <a:rPr lang="ru-RU"/>
            <a:t>Іноді МАР і МБРР спільно кредитують один і той же об'єкт, якщо на нього необхідні великі кошти. Кредити МАР надаються тільки урядам під їх гарантії. </a:t>
          </a:r>
        </a:p>
      </dgm:t>
    </dgm:pt>
    <dgm:pt modelId="{1FC82FD6-F575-4761-8AC4-D67B04F9DD1C}" type="parTrans" cxnId="{09BBCD30-B6AD-4D75-BBE4-85AF67ED60E8}">
      <dgm:prSet/>
      <dgm:spPr/>
      <dgm:t>
        <a:bodyPr/>
        <a:lstStyle/>
        <a:p>
          <a:endParaRPr lang="ru-RU"/>
        </a:p>
      </dgm:t>
    </dgm:pt>
    <dgm:pt modelId="{7895F23F-F773-4211-B624-BF7260361143}" type="sibTrans" cxnId="{09BBCD30-B6AD-4D75-BBE4-85AF67ED60E8}">
      <dgm:prSet/>
      <dgm:spPr/>
      <dgm:t>
        <a:bodyPr/>
        <a:lstStyle/>
        <a:p>
          <a:endParaRPr lang="ru-RU"/>
        </a:p>
      </dgm:t>
    </dgm:pt>
    <dgm:pt modelId="{87F5DE91-BB63-47C3-B5FB-E00CF71C4F11}">
      <dgm:prSet/>
      <dgm:spPr/>
      <dgm:t>
        <a:bodyPr/>
        <a:lstStyle/>
        <a:p>
          <a:pPr rtl="0"/>
          <a:r>
            <a:rPr lang="ru-RU"/>
            <a:t>МАР сформувала Фонд для скорочення боргів у 100 млн доларів; його призначено для найбідніших країн. Кредити надаються в національній валюті держав.</a:t>
          </a:r>
        </a:p>
      </dgm:t>
    </dgm:pt>
    <dgm:pt modelId="{683CD51B-FAEE-4389-B3F2-F44BE388DFC5}" type="parTrans" cxnId="{E5025CE4-DF0D-4F00-BD43-8B1F856ECA30}">
      <dgm:prSet/>
      <dgm:spPr/>
      <dgm:t>
        <a:bodyPr/>
        <a:lstStyle/>
        <a:p>
          <a:endParaRPr lang="ru-RU"/>
        </a:p>
      </dgm:t>
    </dgm:pt>
    <dgm:pt modelId="{6C29FF81-1FAC-44FB-9C8D-134FAE92A287}" type="sibTrans" cxnId="{E5025CE4-DF0D-4F00-BD43-8B1F856ECA30}">
      <dgm:prSet/>
      <dgm:spPr/>
      <dgm:t>
        <a:bodyPr/>
        <a:lstStyle/>
        <a:p>
          <a:endParaRPr lang="ru-RU"/>
        </a:p>
      </dgm:t>
    </dgm:pt>
    <dgm:pt modelId="{523C238E-AC1D-40D7-B908-23DE8608E2B8}" type="pres">
      <dgm:prSet presAssocID="{D145AFB0-B5E9-4204-B185-56FD4D144D4D}" presName="Name0" presStyleCnt="0">
        <dgm:presLayoutVars>
          <dgm:dir/>
          <dgm:animLvl val="lvl"/>
          <dgm:resizeHandles val="exact"/>
        </dgm:presLayoutVars>
      </dgm:prSet>
      <dgm:spPr/>
    </dgm:pt>
    <dgm:pt modelId="{24BF1C8B-E727-423D-AA87-92C7AA0C2050}" type="pres">
      <dgm:prSet presAssocID="{87F5DE91-BB63-47C3-B5FB-E00CF71C4F11}" presName="boxAndChildren" presStyleCnt="0"/>
      <dgm:spPr/>
    </dgm:pt>
    <dgm:pt modelId="{618EA323-5FD2-4EB3-86EB-E02803017F75}" type="pres">
      <dgm:prSet presAssocID="{87F5DE91-BB63-47C3-B5FB-E00CF71C4F11}" presName="parentTextBox" presStyleLbl="node1" presStyleIdx="0" presStyleCnt="4"/>
      <dgm:spPr/>
    </dgm:pt>
    <dgm:pt modelId="{EF69FD9F-DFFA-41FD-9A5E-1C989ED2724A}" type="pres">
      <dgm:prSet presAssocID="{7895F23F-F773-4211-B624-BF7260361143}" presName="sp" presStyleCnt="0"/>
      <dgm:spPr/>
    </dgm:pt>
    <dgm:pt modelId="{369FC3C9-7AEA-467E-8271-92AA1FE6623D}" type="pres">
      <dgm:prSet presAssocID="{EEC109A4-4290-469A-AE73-53D73F200245}" presName="arrowAndChildren" presStyleCnt="0"/>
      <dgm:spPr/>
    </dgm:pt>
    <dgm:pt modelId="{1FDBA0A7-84FA-49D9-8758-0159F050E57C}" type="pres">
      <dgm:prSet presAssocID="{EEC109A4-4290-469A-AE73-53D73F200245}" presName="parentTextArrow" presStyleLbl="node1" presStyleIdx="1" presStyleCnt="4"/>
      <dgm:spPr/>
    </dgm:pt>
    <dgm:pt modelId="{34D8B72F-86A2-4C66-ABD1-0C43900126D8}" type="pres">
      <dgm:prSet presAssocID="{EB53C587-6868-4E9B-84B7-F4B76314A207}" presName="sp" presStyleCnt="0"/>
      <dgm:spPr/>
    </dgm:pt>
    <dgm:pt modelId="{73BE2F3E-1693-49FA-BD00-DECB1AED6470}" type="pres">
      <dgm:prSet presAssocID="{9744975A-1003-4CD3-B2F9-CF0F3049569A}" presName="arrowAndChildren" presStyleCnt="0"/>
      <dgm:spPr/>
    </dgm:pt>
    <dgm:pt modelId="{E2605EBB-0B9D-41FE-A3DB-086B26EB74C0}" type="pres">
      <dgm:prSet presAssocID="{9744975A-1003-4CD3-B2F9-CF0F3049569A}" presName="parentTextArrow" presStyleLbl="node1" presStyleIdx="2" presStyleCnt="4"/>
      <dgm:spPr/>
    </dgm:pt>
    <dgm:pt modelId="{DD213DCF-01E0-48AA-82ED-8D15D24AB9C1}" type="pres">
      <dgm:prSet presAssocID="{E0C097A0-13B0-44C3-B649-593130FA9BEA}" presName="sp" presStyleCnt="0"/>
      <dgm:spPr/>
    </dgm:pt>
    <dgm:pt modelId="{D8C53EC1-D846-453C-B0CD-464F985F3A8F}" type="pres">
      <dgm:prSet presAssocID="{2F9C1EBA-B232-4A4A-ADFA-F27BD79DBB27}" presName="arrowAndChildren" presStyleCnt="0"/>
      <dgm:spPr/>
    </dgm:pt>
    <dgm:pt modelId="{B8564816-2F77-4763-95C6-9D380C9218CE}" type="pres">
      <dgm:prSet presAssocID="{2F9C1EBA-B232-4A4A-ADFA-F27BD79DBB27}" presName="parentTextArrow" presStyleLbl="node1" presStyleIdx="3" presStyleCnt="4"/>
      <dgm:spPr/>
    </dgm:pt>
  </dgm:ptLst>
  <dgm:cxnLst>
    <dgm:cxn modelId="{09BBCD30-B6AD-4D75-BBE4-85AF67ED60E8}" srcId="{D145AFB0-B5E9-4204-B185-56FD4D144D4D}" destId="{EEC109A4-4290-469A-AE73-53D73F200245}" srcOrd="2" destOrd="0" parTransId="{1FC82FD6-F575-4761-8AC4-D67B04F9DD1C}" sibTransId="{7895F23F-F773-4211-B624-BF7260361143}"/>
    <dgm:cxn modelId="{1CCD7335-426B-4392-97B3-F53FEFF5D3E3}" type="presOf" srcId="{2F9C1EBA-B232-4A4A-ADFA-F27BD79DBB27}" destId="{B8564816-2F77-4763-95C6-9D380C9218CE}" srcOrd="0" destOrd="0" presId="urn:microsoft.com/office/officeart/2005/8/layout/process4"/>
    <dgm:cxn modelId="{3D2A9C65-4F32-4B35-93A0-B10EB536ACEA}" type="presOf" srcId="{9744975A-1003-4CD3-B2F9-CF0F3049569A}" destId="{E2605EBB-0B9D-41FE-A3DB-086B26EB74C0}" srcOrd="0" destOrd="0" presId="urn:microsoft.com/office/officeart/2005/8/layout/process4"/>
    <dgm:cxn modelId="{DE19EE8D-089F-4796-A7F7-7FD211044259}" srcId="{D145AFB0-B5E9-4204-B185-56FD4D144D4D}" destId="{2F9C1EBA-B232-4A4A-ADFA-F27BD79DBB27}" srcOrd="0" destOrd="0" parTransId="{2C8C2E21-600F-4FE5-9443-99A6105EE3B8}" sibTransId="{E0C097A0-13B0-44C3-B649-593130FA9BEA}"/>
    <dgm:cxn modelId="{2F3588D9-0488-4290-AA1C-213F01720F89}" type="presOf" srcId="{D145AFB0-B5E9-4204-B185-56FD4D144D4D}" destId="{523C238E-AC1D-40D7-B908-23DE8608E2B8}" srcOrd="0" destOrd="0" presId="urn:microsoft.com/office/officeart/2005/8/layout/process4"/>
    <dgm:cxn modelId="{E5025CE4-DF0D-4F00-BD43-8B1F856ECA30}" srcId="{D145AFB0-B5E9-4204-B185-56FD4D144D4D}" destId="{87F5DE91-BB63-47C3-B5FB-E00CF71C4F11}" srcOrd="3" destOrd="0" parTransId="{683CD51B-FAEE-4389-B3F2-F44BE388DFC5}" sibTransId="{6C29FF81-1FAC-44FB-9C8D-134FAE92A287}"/>
    <dgm:cxn modelId="{1A16FAEE-44CF-4398-9912-DBA4186BF4C6}" type="presOf" srcId="{EEC109A4-4290-469A-AE73-53D73F200245}" destId="{1FDBA0A7-84FA-49D9-8758-0159F050E57C}" srcOrd="0" destOrd="0" presId="urn:microsoft.com/office/officeart/2005/8/layout/process4"/>
    <dgm:cxn modelId="{14B3A1F9-3E31-4855-9151-4CD6D8B4A293}" srcId="{D145AFB0-B5E9-4204-B185-56FD4D144D4D}" destId="{9744975A-1003-4CD3-B2F9-CF0F3049569A}" srcOrd="1" destOrd="0" parTransId="{036BA088-AEE8-4A93-A14C-CF760786A791}" sibTransId="{EB53C587-6868-4E9B-84B7-F4B76314A207}"/>
    <dgm:cxn modelId="{F10BF9FC-CCD2-4C8F-BEAD-909447986C8D}" type="presOf" srcId="{87F5DE91-BB63-47C3-B5FB-E00CF71C4F11}" destId="{618EA323-5FD2-4EB3-86EB-E02803017F75}" srcOrd="0" destOrd="0" presId="urn:microsoft.com/office/officeart/2005/8/layout/process4"/>
    <dgm:cxn modelId="{999D4BA1-1D58-45F2-84B1-E0B954089CC0}" type="presParOf" srcId="{523C238E-AC1D-40D7-B908-23DE8608E2B8}" destId="{24BF1C8B-E727-423D-AA87-92C7AA0C2050}" srcOrd="0" destOrd="0" presId="urn:microsoft.com/office/officeart/2005/8/layout/process4"/>
    <dgm:cxn modelId="{B0D867D6-CAA5-40AF-B3A6-73541D9CFE62}" type="presParOf" srcId="{24BF1C8B-E727-423D-AA87-92C7AA0C2050}" destId="{618EA323-5FD2-4EB3-86EB-E02803017F75}" srcOrd="0" destOrd="0" presId="urn:microsoft.com/office/officeart/2005/8/layout/process4"/>
    <dgm:cxn modelId="{5F132959-1708-4202-8C57-B900FE0773DB}" type="presParOf" srcId="{523C238E-AC1D-40D7-B908-23DE8608E2B8}" destId="{EF69FD9F-DFFA-41FD-9A5E-1C989ED2724A}" srcOrd="1" destOrd="0" presId="urn:microsoft.com/office/officeart/2005/8/layout/process4"/>
    <dgm:cxn modelId="{9C00099F-116F-4DCE-AF0D-42EA3480261A}" type="presParOf" srcId="{523C238E-AC1D-40D7-B908-23DE8608E2B8}" destId="{369FC3C9-7AEA-467E-8271-92AA1FE6623D}" srcOrd="2" destOrd="0" presId="urn:microsoft.com/office/officeart/2005/8/layout/process4"/>
    <dgm:cxn modelId="{FF29E711-F2A2-4C2E-9B06-D4D40BC90881}" type="presParOf" srcId="{369FC3C9-7AEA-467E-8271-92AA1FE6623D}" destId="{1FDBA0A7-84FA-49D9-8758-0159F050E57C}" srcOrd="0" destOrd="0" presId="urn:microsoft.com/office/officeart/2005/8/layout/process4"/>
    <dgm:cxn modelId="{E9B2ED36-9428-4F59-8125-2C7E2FFD6CCC}" type="presParOf" srcId="{523C238E-AC1D-40D7-B908-23DE8608E2B8}" destId="{34D8B72F-86A2-4C66-ABD1-0C43900126D8}" srcOrd="3" destOrd="0" presId="urn:microsoft.com/office/officeart/2005/8/layout/process4"/>
    <dgm:cxn modelId="{5E59AC30-AA9F-41D0-A0EE-E1101586381A}" type="presParOf" srcId="{523C238E-AC1D-40D7-B908-23DE8608E2B8}" destId="{73BE2F3E-1693-49FA-BD00-DECB1AED6470}" srcOrd="4" destOrd="0" presId="urn:microsoft.com/office/officeart/2005/8/layout/process4"/>
    <dgm:cxn modelId="{E0685D76-ABDB-46C7-86B1-4F1FB097A5FE}" type="presParOf" srcId="{73BE2F3E-1693-49FA-BD00-DECB1AED6470}" destId="{E2605EBB-0B9D-41FE-A3DB-086B26EB74C0}" srcOrd="0" destOrd="0" presId="urn:microsoft.com/office/officeart/2005/8/layout/process4"/>
    <dgm:cxn modelId="{D3E9F257-AE48-4235-A715-3DB30F949109}" type="presParOf" srcId="{523C238E-AC1D-40D7-B908-23DE8608E2B8}" destId="{DD213DCF-01E0-48AA-82ED-8D15D24AB9C1}" srcOrd="5" destOrd="0" presId="urn:microsoft.com/office/officeart/2005/8/layout/process4"/>
    <dgm:cxn modelId="{131EB4B1-A901-4CB0-9D9B-BF86F0AA2F1E}" type="presParOf" srcId="{523C238E-AC1D-40D7-B908-23DE8608E2B8}" destId="{D8C53EC1-D846-453C-B0CD-464F985F3A8F}" srcOrd="6" destOrd="0" presId="urn:microsoft.com/office/officeart/2005/8/layout/process4"/>
    <dgm:cxn modelId="{95557C2E-4D92-46CF-B025-15B423F80580}" type="presParOf" srcId="{D8C53EC1-D846-453C-B0CD-464F985F3A8F}" destId="{B8564816-2F77-4763-95C6-9D380C9218C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6683A7B-981E-401F-91AB-CE71237F5724}" type="doc">
      <dgm:prSet loTypeId="urn:microsoft.com/office/officeart/2005/8/layout/lProcess3" loCatId="process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D530D533-0915-44C9-990F-92C1F359B5E7}">
      <dgm:prSet/>
      <dgm:spPr/>
      <dgm:t>
        <a:bodyPr/>
        <a:lstStyle/>
        <a:p>
          <a:pPr rtl="0"/>
          <a:r>
            <a:rPr lang="ru-RU" dirty="0" err="1"/>
            <a:t>Україна</a:t>
          </a:r>
          <a:r>
            <a:rPr lang="ru-RU" dirty="0"/>
            <a:t> стала членом </a:t>
          </a:r>
          <a:r>
            <a:rPr lang="ru-RU" dirty="0" err="1"/>
            <a:t>Міжнародної</a:t>
          </a:r>
          <a:r>
            <a:rPr lang="ru-RU" dirty="0"/>
            <a:t> </a:t>
          </a:r>
          <a:r>
            <a:rPr lang="ru-RU" dirty="0" err="1"/>
            <a:t>асоціації</a:t>
          </a:r>
          <a:r>
            <a:rPr lang="ru-RU" dirty="0"/>
            <a:t> </a:t>
          </a:r>
          <a:r>
            <a:rPr lang="ru-RU" dirty="0" err="1"/>
            <a:t>розвитку</a:t>
          </a:r>
          <a:r>
            <a:rPr lang="ru-RU" dirty="0"/>
            <a:t> у 2004 р. Угоду про </a:t>
          </a:r>
          <a:r>
            <a:rPr lang="ru-RU" dirty="0" err="1"/>
            <a:t>вступ</a:t>
          </a:r>
          <a:r>
            <a:rPr lang="ru-RU" dirty="0"/>
            <a:t> до МАР </a:t>
          </a:r>
          <a:r>
            <a:rPr lang="ru-RU" dirty="0" err="1"/>
            <a:t>підписав</a:t>
          </a:r>
          <a:r>
            <a:rPr lang="ru-RU" dirty="0"/>
            <a:t> </a:t>
          </a:r>
          <a:r>
            <a:rPr lang="ru-RU" dirty="0" err="1"/>
            <a:t>прем'єр-міністр</a:t>
          </a:r>
          <a:r>
            <a:rPr lang="ru-RU" dirty="0"/>
            <a:t> </a:t>
          </a:r>
          <a:r>
            <a:rPr lang="ru-RU" dirty="0" err="1"/>
            <a:t>України</a:t>
          </a:r>
          <a:r>
            <a:rPr lang="ru-RU" dirty="0"/>
            <a:t> М. Азаров. </a:t>
          </a:r>
          <a:r>
            <a:rPr lang="ru-RU" dirty="0" err="1"/>
            <a:t>Внесок</a:t>
          </a:r>
          <a:r>
            <a:rPr lang="ru-RU" dirty="0"/>
            <a:t> </a:t>
          </a:r>
          <a:r>
            <a:rPr lang="ru-RU" dirty="0" err="1"/>
            <a:t>України</a:t>
          </a:r>
          <a:r>
            <a:rPr lang="ru-RU" dirty="0"/>
            <a:t> до фонду МАР становив 90 млн дол. США.</a:t>
          </a:r>
        </a:p>
      </dgm:t>
    </dgm:pt>
    <dgm:pt modelId="{A2F0A5DF-40C4-48C1-945A-74A13CF5483D}" type="parTrans" cxnId="{F9723338-C42B-4300-B0F6-3C606A3F1789}">
      <dgm:prSet/>
      <dgm:spPr/>
      <dgm:t>
        <a:bodyPr/>
        <a:lstStyle/>
        <a:p>
          <a:endParaRPr lang="ru-RU"/>
        </a:p>
      </dgm:t>
    </dgm:pt>
    <dgm:pt modelId="{55324F65-B10A-4BF1-966B-39F93884E16B}" type="sibTrans" cxnId="{F9723338-C42B-4300-B0F6-3C606A3F1789}">
      <dgm:prSet/>
      <dgm:spPr/>
      <dgm:t>
        <a:bodyPr/>
        <a:lstStyle/>
        <a:p>
          <a:endParaRPr lang="ru-RU"/>
        </a:p>
      </dgm:t>
    </dgm:pt>
    <dgm:pt modelId="{97CD06DA-AC3F-47E9-B7FC-5A7E671B3341}">
      <dgm:prSet/>
      <dgm:spPr/>
      <dgm:t>
        <a:bodyPr/>
        <a:lstStyle/>
        <a:p>
          <a:pPr rtl="0"/>
          <a:r>
            <a:rPr lang="ru-RU" dirty="0" err="1"/>
            <a:t>Вступ</a:t>
          </a:r>
          <a:r>
            <a:rPr lang="ru-RU" dirty="0"/>
            <a:t> до МАР </a:t>
          </a:r>
          <a:r>
            <a:rPr lang="ru-RU" dirty="0" err="1"/>
            <a:t>був</a:t>
          </a:r>
          <a:r>
            <a:rPr lang="ru-RU" dirty="0"/>
            <a:t> </a:t>
          </a:r>
          <a:r>
            <a:rPr lang="ru-RU" dirty="0" err="1"/>
            <a:t>обґрунтований</a:t>
          </a:r>
          <a:r>
            <a:rPr lang="ru-RU" dirty="0"/>
            <a:t> </a:t>
          </a:r>
          <a:r>
            <a:rPr lang="ru-RU" dirty="0" err="1"/>
            <a:t>економічною</a:t>
          </a:r>
          <a:r>
            <a:rPr lang="ru-RU" dirty="0"/>
            <a:t> </a:t>
          </a:r>
          <a:r>
            <a:rPr lang="ru-RU" dirty="0" err="1"/>
            <a:t>привабливістю</a:t>
          </a:r>
          <a:r>
            <a:rPr lang="ru-RU" dirty="0"/>
            <a:t> </a:t>
          </a:r>
          <a:r>
            <a:rPr lang="ru-RU" dirty="0" err="1"/>
            <a:t>пільгових</a:t>
          </a:r>
          <a:r>
            <a:rPr lang="ru-RU" dirty="0"/>
            <a:t> </a:t>
          </a:r>
          <a:r>
            <a:rPr lang="ru-RU" dirty="0" err="1"/>
            <a:t>кредитів</a:t>
          </a:r>
          <a:r>
            <a:rPr lang="ru-RU" dirty="0"/>
            <a:t> за </a:t>
          </a:r>
          <a:r>
            <a:rPr lang="ru-RU" dirty="0" err="1"/>
            <a:t>лінією</a:t>
          </a:r>
          <a:r>
            <a:rPr lang="ru-RU" dirty="0"/>
            <a:t> МАР: </a:t>
          </a:r>
          <a:r>
            <a:rPr lang="ru-RU" dirty="0" err="1"/>
            <a:t>отримання</a:t>
          </a:r>
          <a:r>
            <a:rPr lang="ru-RU" dirty="0"/>
            <a:t> </a:t>
          </a:r>
          <a:r>
            <a:rPr lang="ru-RU" dirty="0" err="1"/>
            <a:t>безпроцентних</a:t>
          </a:r>
          <a:r>
            <a:rPr lang="ru-RU" dirty="0"/>
            <a:t> </a:t>
          </a:r>
          <a:r>
            <a:rPr lang="ru-RU" dirty="0" err="1"/>
            <a:t>довгострокових</a:t>
          </a:r>
          <a:r>
            <a:rPr lang="ru-RU" dirty="0"/>
            <a:t> </a:t>
          </a:r>
          <a:r>
            <a:rPr lang="ru-RU" dirty="0" err="1"/>
            <a:t>кредитів</a:t>
          </a:r>
          <a:r>
            <a:rPr lang="ru-RU" dirty="0"/>
            <a:t> у </a:t>
          </a:r>
          <a:r>
            <a:rPr lang="ru-RU" dirty="0" err="1"/>
            <a:t>соціальній</a:t>
          </a:r>
          <a:r>
            <a:rPr lang="ru-RU" dirty="0"/>
            <a:t>, </a:t>
          </a:r>
          <a:r>
            <a:rPr lang="ru-RU" dirty="0" err="1"/>
            <a:t>муніципальній</a:t>
          </a:r>
          <a:r>
            <a:rPr lang="ru-RU" dirty="0"/>
            <a:t> та </a:t>
          </a:r>
          <a:r>
            <a:rPr lang="ru-RU" dirty="0" err="1"/>
            <a:t>освітній</a:t>
          </a:r>
          <a:r>
            <a:rPr lang="ru-RU" dirty="0"/>
            <a:t> сферах. </a:t>
          </a:r>
        </a:p>
      </dgm:t>
    </dgm:pt>
    <dgm:pt modelId="{39B94F6B-74F0-4071-81BA-06E3417C5814}" type="parTrans" cxnId="{11E5B301-5DB2-4F63-8E4B-F8AEA6515C7A}">
      <dgm:prSet/>
      <dgm:spPr/>
      <dgm:t>
        <a:bodyPr/>
        <a:lstStyle/>
        <a:p>
          <a:endParaRPr lang="ru-RU"/>
        </a:p>
      </dgm:t>
    </dgm:pt>
    <dgm:pt modelId="{8F0EBAB4-2485-49C3-8C3E-0CC53EB3D8F8}" type="sibTrans" cxnId="{11E5B301-5DB2-4F63-8E4B-F8AEA6515C7A}">
      <dgm:prSet/>
      <dgm:spPr/>
      <dgm:t>
        <a:bodyPr/>
        <a:lstStyle/>
        <a:p>
          <a:endParaRPr lang="ru-RU"/>
        </a:p>
      </dgm:t>
    </dgm:pt>
    <dgm:pt modelId="{F6385355-80C7-445B-AFBE-E13541B2C34A}">
      <dgm:prSet/>
      <dgm:spPr/>
      <dgm:t>
        <a:bodyPr/>
        <a:lstStyle/>
        <a:p>
          <a:pPr rtl="0"/>
          <a:r>
            <a:rPr lang="ru-RU" dirty="0"/>
            <a:t>Але у </a:t>
          </a:r>
          <a:r>
            <a:rPr lang="ru-RU" dirty="0" err="1"/>
            <a:t>зв'язку</a:t>
          </a:r>
          <a:r>
            <a:rPr lang="ru-RU" dirty="0"/>
            <a:t> </a:t>
          </a:r>
          <a:r>
            <a:rPr lang="ru-RU" dirty="0" err="1"/>
            <a:t>зі</a:t>
          </a:r>
          <a:r>
            <a:rPr lang="ru-RU" dirty="0"/>
            <a:t> </a:t>
          </a:r>
          <a:r>
            <a:rPr lang="ru-RU" dirty="0" err="1"/>
            <a:t>зміною</a:t>
          </a:r>
          <a:r>
            <a:rPr lang="ru-RU" dirty="0"/>
            <a:t> уряду в 2005 р. </a:t>
          </a:r>
          <a:r>
            <a:rPr lang="ru-RU" dirty="0" err="1"/>
            <a:t>співпраця</a:t>
          </a:r>
          <a:r>
            <a:rPr lang="ru-RU" dirty="0"/>
            <a:t> </a:t>
          </a:r>
          <a:r>
            <a:rPr lang="ru-RU" dirty="0" err="1"/>
            <a:t>України</a:t>
          </a:r>
          <a:r>
            <a:rPr lang="ru-RU" dirty="0"/>
            <a:t> з </a:t>
          </a:r>
          <a:r>
            <a:rPr lang="ru-RU" dirty="0" err="1"/>
            <a:t>Міжнародною</a:t>
          </a:r>
          <a:r>
            <a:rPr lang="ru-RU" dirty="0"/>
            <a:t> </a:t>
          </a:r>
          <a:r>
            <a:rPr lang="ru-RU" dirty="0" err="1"/>
            <a:t>асоціацією</a:t>
          </a:r>
          <a:r>
            <a:rPr lang="ru-RU" dirty="0"/>
            <a:t> </a:t>
          </a:r>
          <a:r>
            <a:rPr lang="ru-RU" dirty="0" err="1"/>
            <a:t>розвитку</a:t>
          </a:r>
          <a:r>
            <a:rPr lang="ru-RU" dirty="0"/>
            <a:t> </a:t>
          </a:r>
          <a:r>
            <a:rPr lang="ru-RU" dirty="0" err="1"/>
            <a:t>була</a:t>
          </a:r>
          <a:r>
            <a:rPr lang="ru-RU" dirty="0"/>
            <a:t> </a:t>
          </a:r>
          <a:r>
            <a:rPr lang="ru-RU" dirty="0" err="1"/>
            <a:t>призупинена</a:t>
          </a:r>
          <a:r>
            <a:rPr lang="ru-RU" dirty="0"/>
            <a:t>.</a:t>
          </a:r>
        </a:p>
      </dgm:t>
    </dgm:pt>
    <dgm:pt modelId="{32A77EA2-308C-4490-B3F5-F980F952FF0A}" type="parTrans" cxnId="{652AB27B-B4DF-40C0-BFCB-933DEA763812}">
      <dgm:prSet/>
      <dgm:spPr/>
      <dgm:t>
        <a:bodyPr/>
        <a:lstStyle/>
        <a:p>
          <a:endParaRPr lang="ru-RU"/>
        </a:p>
      </dgm:t>
    </dgm:pt>
    <dgm:pt modelId="{03368D7E-5C72-4B98-9F9E-BEE34F2C904D}" type="sibTrans" cxnId="{652AB27B-B4DF-40C0-BFCB-933DEA763812}">
      <dgm:prSet/>
      <dgm:spPr/>
      <dgm:t>
        <a:bodyPr/>
        <a:lstStyle/>
        <a:p>
          <a:endParaRPr lang="ru-RU"/>
        </a:p>
      </dgm:t>
    </dgm:pt>
    <dgm:pt modelId="{7F3B7632-94E9-4838-8681-24820772ECE1}" type="pres">
      <dgm:prSet presAssocID="{36683A7B-981E-401F-91AB-CE71237F572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77F83326-05A0-44E8-BFDE-7D3D621A6711}" type="pres">
      <dgm:prSet presAssocID="{D530D533-0915-44C9-990F-92C1F359B5E7}" presName="horFlow" presStyleCnt="0"/>
      <dgm:spPr/>
    </dgm:pt>
    <dgm:pt modelId="{920CDE1D-A12D-4F39-BDC4-A3CDAD8C99EA}" type="pres">
      <dgm:prSet presAssocID="{D530D533-0915-44C9-990F-92C1F359B5E7}" presName="bigChev" presStyleLbl="node1" presStyleIdx="0" presStyleCnt="3" custScaleX="136898"/>
      <dgm:spPr/>
    </dgm:pt>
    <dgm:pt modelId="{5D1D8D17-7C3E-4CEA-B82B-5307ED28AB1A}" type="pres">
      <dgm:prSet presAssocID="{D530D533-0915-44C9-990F-92C1F359B5E7}" presName="vSp" presStyleCnt="0"/>
      <dgm:spPr/>
    </dgm:pt>
    <dgm:pt modelId="{336BDE49-12F9-4891-808C-606E761C566B}" type="pres">
      <dgm:prSet presAssocID="{97CD06DA-AC3F-47E9-B7FC-5A7E671B3341}" presName="horFlow" presStyleCnt="0"/>
      <dgm:spPr/>
    </dgm:pt>
    <dgm:pt modelId="{17900114-3711-41FE-91EC-F8C9565F26AF}" type="pres">
      <dgm:prSet presAssocID="{97CD06DA-AC3F-47E9-B7FC-5A7E671B3341}" presName="bigChev" presStyleLbl="node1" presStyleIdx="1" presStyleCnt="3" custScaleX="136898"/>
      <dgm:spPr/>
    </dgm:pt>
    <dgm:pt modelId="{35BBE12A-31B5-4739-8FE8-62D733277341}" type="pres">
      <dgm:prSet presAssocID="{97CD06DA-AC3F-47E9-B7FC-5A7E671B3341}" presName="vSp" presStyleCnt="0"/>
      <dgm:spPr/>
    </dgm:pt>
    <dgm:pt modelId="{F730FC59-6AA3-4A2C-94B6-31A43A81F6C6}" type="pres">
      <dgm:prSet presAssocID="{F6385355-80C7-445B-AFBE-E13541B2C34A}" presName="horFlow" presStyleCnt="0"/>
      <dgm:spPr/>
    </dgm:pt>
    <dgm:pt modelId="{785A0B17-9408-428D-B2FF-75E07620F8BB}" type="pres">
      <dgm:prSet presAssocID="{F6385355-80C7-445B-AFBE-E13541B2C34A}" presName="bigChev" presStyleLbl="node1" presStyleIdx="2" presStyleCnt="3" custScaleX="136898" custScaleY="74777"/>
      <dgm:spPr/>
    </dgm:pt>
  </dgm:ptLst>
  <dgm:cxnLst>
    <dgm:cxn modelId="{11E5B301-5DB2-4F63-8E4B-F8AEA6515C7A}" srcId="{36683A7B-981E-401F-91AB-CE71237F5724}" destId="{97CD06DA-AC3F-47E9-B7FC-5A7E671B3341}" srcOrd="1" destOrd="0" parTransId="{39B94F6B-74F0-4071-81BA-06E3417C5814}" sibTransId="{8F0EBAB4-2485-49C3-8C3E-0CC53EB3D8F8}"/>
    <dgm:cxn modelId="{DB9B6706-5D96-4227-9690-AF2056102024}" type="presOf" srcId="{F6385355-80C7-445B-AFBE-E13541B2C34A}" destId="{785A0B17-9408-428D-B2FF-75E07620F8BB}" srcOrd="0" destOrd="0" presId="urn:microsoft.com/office/officeart/2005/8/layout/lProcess3"/>
    <dgm:cxn modelId="{678C551E-BAB4-4603-B80A-FC1E57890F83}" type="presOf" srcId="{36683A7B-981E-401F-91AB-CE71237F5724}" destId="{7F3B7632-94E9-4838-8681-24820772ECE1}" srcOrd="0" destOrd="0" presId="urn:microsoft.com/office/officeart/2005/8/layout/lProcess3"/>
    <dgm:cxn modelId="{F9723338-C42B-4300-B0F6-3C606A3F1789}" srcId="{36683A7B-981E-401F-91AB-CE71237F5724}" destId="{D530D533-0915-44C9-990F-92C1F359B5E7}" srcOrd="0" destOrd="0" parTransId="{A2F0A5DF-40C4-48C1-945A-74A13CF5483D}" sibTransId="{55324F65-B10A-4BF1-966B-39F93884E16B}"/>
    <dgm:cxn modelId="{B9389F51-F5F4-4ED7-8489-F5F3CECF4C20}" type="presOf" srcId="{D530D533-0915-44C9-990F-92C1F359B5E7}" destId="{920CDE1D-A12D-4F39-BDC4-A3CDAD8C99EA}" srcOrd="0" destOrd="0" presId="urn:microsoft.com/office/officeart/2005/8/layout/lProcess3"/>
    <dgm:cxn modelId="{652AB27B-B4DF-40C0-BFCB-933DEA763812}" srcId="{36683A7B-981E-401F-91AB-CE71237F5724}" destId="{F6385355-80C7-445B-AFBE-E13541B2C34A}" srcOrd="2" destOrd="0" parTransId="{32A77EA2-308C-4490-B3F5-F980F952FF0A}" sibTransId="{03368D7E-5C72-4B98-9F9E-BEE34F2C904D}"/>
    <dgm:cxn modelId="{093839EE-CE3B-4962-8E96-13BF74D67FE4}" type="presOf" srcId="{97CD06DA-AC3F-47E9-B7FC-5A7E671B3341}" destId="{17900114-3711-41FE-91EC-F8C9565F26AF}" srcOrd="0" destOrd="0" presId="urn:microsoft.com/office/officeart/2005/8/layout/lProcess3"/>
    <dgm:cxn modelId="{66323441-F3E4-4793-9780-D49AB5EE96D0}" type="presParOf" srcId="{7F3B7632-94E9-4838-8681-24820772ECE1}" destId="{77F83326-05A0-44E8-BFDE-7D3D621A6711}" srcOrd="0" destOrd="0" presId="urn:microsoft.com/office/officeart/2005/8/layout/lProcess3"/>
    <dgm:cxn modelId="{6E4797DE-2DFF-4EF1-9866-6551B7F4DA1F}" type="presParOf" srcId="{77F83326-05A0-44E8-BFDE-7D3D621A6711}" destId="{920CDE1D-A12D-4F39-BDC4-A3CDAD8C99EA}" srcOrd="0" destOrd="0" presId="urn:microsoft.com/office/officeart/2005/8/layout/lProcess3"/>
    <dgm:cxn modelId="{9F5230A7-719B-49FF-B8BB-4150E79FD0B5}" type="presParOf" srcId="{7F3B7632-94E9-4838-8681-24820772ECE1}" destId="{5D1D8D17-7C3E-4CEA-B82B-5307ED28AB1A}" srcOrd="1" destOrd="0" presId="urn:microsoft.com/office/officeart/2005/8/layout/lProcess3"/>
    <dgm:cxn modelId="{1847F27D-45AF-4CA6-9E3B-93536D9878B4}" type="presParOf" srcId="{7F3B7632-94E9-4838-8681-24820772ECE1}" destId="{336BDE49-12F9-4891-808C-606E761C566B}" srcOrd="2" destOrd="0" presId="urn:microsoft.com/office/officeart/2005/8/layout/lProcess3"/>
    <dgm:cxn modelId="{D0C86132-AA73-4B2B-93C2-5C90CBB2BB9E}" type="presParOf" srcId="{336BDE49-12F9-4891-808C-606E761C566B}" destId="{17900114-3711-41FE-91EC-F8C9565F26AF}" srcOrd="0" destOrd="0" presId="urn:microsoft.com/office/officeart/2005/8/layout/lProcess3"/>
    <dgm:cxn modelId="{9D91F62F-CCE1-4AE6-BD2F-023626F37CB6}" type="presParOf" srcId="{7F3B7632-94E9-4838-8681-24820772ECE1}" destId="{35BBE12A-31B5-4739-8FE8-62D733277341}" srcOrd="3" destOrd="0" presId="urn:microsoft.com/office/officeart/2005/8/layout/lProcess3"/>
    <dgm:cxn modelId="{F9449188-8708-40E9-B56B-B32278257476}" type="presParOf" srcId="{7F3B7632-94E9-4838-8681-24820772ECE1}" destId="{F730FC59-6AA3-4A2C-94B6-31A43A81F6C6}" srcOrd="4" destOrd="0" presId="urn:microsoft.com/office/officeart/2005/8/layout/lProcess3"/>
    <dgm:cxn modelId="{9804AC79-E6D2-4D49-96A2-70271F3D4EFC}" type="presParOf" srcId="{F730FC59-6AA3-4A2C-94B6-31A43A81F6C6}" destId="{785A0B17-9408-428D-B2FF-75E07620F8BB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EB31FD2-9961-45C3-9610-528A893D46CD}" type="doc">
      <dgm:prSet loTypeId="urn:microsoft.com/office/officeart/2005/8/layout/lProcess3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BFC5BA75-3ED0-44E8-9FCE-EA289A3B5A7F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pPr rtl="0"/>
          <a:r>
            <a:rPr lang="ru-RU"/>
            <a:t>Головна мета МФК — сприяння економічному зростанню країн, що розвиваються, через заохочення приватного підприємництва у виробничому секторі.</a:t>
          </a:r>
        </a:p>
      </dgm:t>
    </dgm:pt>
    <dgm:pt modelId="{DFEA7627-1CB0-4883-9D9C-C55AF01C0B56}" type="parTrans" cxnId="{57EB4DC0-922E-4A8B-A29F-FEE1BE66D65E}">
      <dgm:prSet/>
      <dgm:spPr/>
      <dgm:t>
        <a:bodyPr/>
        <a:lstStyle/>
        <a:p>
          <a:endParaRPr lang="ru-RU"/>
        </a:p>
      </dgm:t>
    </dgm:pt>
    <dgm:pt modelId="{F8CB8302-5C08-46F8-99B4-8724AC19D20D}" type="sibTrans" cxnId="{57EB4DC0-922E-4A8B-A29F-FEE1BE66D65E}">
      <dgm:prSet/>
      <dgm:spPr/>
      <dgm:t>
        <a:bodyPr/>
        <a:lstStyle/>
        <a:p>
          <a:endParaRPr lang="ru-RU"/>
        </a:p>
      </dgm:t>
    </dgm:pt>
    <dgm:pt modelId="{4B1B4399-3C60-4A30-8700-17239F508F2F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pPr rtl="0"/>
          <a:r>
            <a:rPr lang="ru-RU" dirty="0"/>
            <a:t>МФК, як правило, </a:t>
          </a:r>
          <a:r>
            <a:rPr lang="ru-RU" dirty="0" err="1"/>
            <a:t>кредитує</a:t>
          </a:r>
          <a:r>
            <a:rPr lang="ru-RU" dirty="0"/>
            <a:t> </a:t>
          </a:r>
          <a:r>
            <a:rPr lang="ru-RU" dirty="0" err="1"/>
            <a:t>тільки</a:t>
          </a:r>
          <a:r>
            <a:rPr lang="ru-RU" dirty="0"/>
            <a:t> </a:t>
          </a:r>
          <a:r>
            <a:rPr lang="ru-RU" dirty="0" err="1"/>
            <a:t>високорентабельні</a:t>
          </a:r>
          <a:r>
            <a:rPr lang="ru-RU" dirty="0"/>
            <a:t> </a:t>
          </a:r>
          <a:r>
            <a:rPr lang="ru-RU" dirty="0" err="1"/>
            <a:t>підприємства</a:t>
          </a:r>
          <a:r>
            <a:rPr lang="ru-RU" dirty="0"/>
            <a:t> в </a:t>
          </a:r>
          <a:r>
            <a:rPr lang="ru-RU" dirty="0" err="1"/>
            <a:t>нових</a:t>
          </a:r>
          <a:r>
            <a:rPr lang="ru-RU" dirty="0"/>
            <a:t> </a:t>
          </a:r>
          <a:r>
            <a:rPr lang="ru-RU" dirty="0" err="1"/>
            <a:t>індустріальних</a:t>
          </a:r>
          <a:r>
            <a:rPr lang="ru-RU" dirty="0"/>
            <a:t> </a:t>
          </a:r>
          <a:r>
            <a:rPr lang="ru-RU" dirty="0" err="1"/>
            <a:t>країнах</a:t>
          </a:r>
          <a:r>
            <a:rPr lang="ru-RU" dirty="0"/>
            <a:t>. </a:t>
          </a:r>
        </a:p>
      </dgm:t>
    </dgm:pt>
    <dgm:pt modelId="{27544170-17EE-4317-B010-65D24F539B54}" type="parTrans" cxnId="{CD9F9EC8-C20C-4100-9A06-1E1BC2BCED44}">
      <dgm:prSet/>
      <dgm:spPr/>
      <dgm:t>
        <a:bodyPr/>
        <a:lstStyle/>
        <a:p>
          <a:endParaRPr lang="ru-RU"/>
        </a:p>
      </dgm:t>
    </dgm:pt>
    <dgm:pt modelId="{DE3BB589-47C3-4BD8-B2AB-E66A9705397E}" type="sibTrans" cxnId="{CD9F9EC8-C20C-4100-9A06-1E1BC2BCED44}">
      <dgm:prSet/>
      <dgm:spPr/>
      <dgm:t>
        <a:bodyPr/>
        <a:lstStyle/>
        <a:p>
          <a:endParaRPr lang="ru-RU"/>
        </a:p>
      </dgm:t>
    </dgm:pt>
    <dgm:pt modelId="{D3D2A787-215A-49D0-90D2-70E8292EEBA2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pPr rtl="0"/>
          <a:r>
            <a:rPr lang="ru-RU" dirty="0" err="1"/>
            <a:t>Звичайно</a:t>
          </a:r>
          <a:r>
            <a:rPr lang="ru-RU" dirty="0"/>
            <a:t> МФК </a:t>
          </a:r>
          <a:r>
            <a:rPr lang="ru-RU" dirty="0" err="1"/>
            <a:t>фінансує</a:t>
          </a:r>
          <a:r>
            <a:rPr lang="ru-RU" dirty="0"/>
            <a:t> не </a:t>
          </a:r>
          <a:r>
            <a:rPr lang="ru-RU" dirty="0" err="1"/>
            <a:t>більше</a:t>
          </a:r>
          <a:r>
            <a:rPr lang="ru-RU" dirty="0"/>
            <a:t> як 25% </a:t>
          </a:r>
          <a:r>
            <a:rPr lang="ru-RU" dirty="0" err="1"/>
            <a:t>загальної</a:t>
          </a:r>
          <a:r>
            <a:rPr lang="ru-RU" dirty="0"/>
            <a:t> </a:t>
          </a:r>
          <a:r>
            <a:rPr lang="ru-RU" dirty="0" err="1"/>
            <a:t>вартості</a:t>
          </a:r>
          <a:r>
            <a:rPr lang="ru-RU" dirty="0"/>
            <a:t> проекту, </a:t>
          </a:r>
          <a:r>
            <a:rPr lang="ru-RU" dirty="0" err="1"/>
            <a:t>решта</a:t>
          </a:r>
          <a:r>
            <a:rPr lang="ru-RU" dirty="0"/>
            <a:t> </a:t>
          </a:r>
          <a:r>
            <a:rPr lang="ru-RU" dirty="0" err="1"/>
            <a:t>коштів</a:t>
          </a:r>
          <a:r>
            <a:rPr lang="ru-RU" dirty="0"/>
            <a:t> </a:t>
          </a:r>
          <a:r>
            <a:rPr lang="ru-RU" dirty="0" err="1"/>
            <a:t>відшукується</a:t>
          </a:r>
          <a:r>
            <a:rPr lang="ru-RU" dirty="0"/>
            <a:t> за </a:t>
          </a:r>
          <a:r>
            <a:rPr lang="ru-RU" dirty="0" err="1"/>
            <a:t>рахунок</a:t>
          </a:r>
          <a:r>
            <a:rPr lang="ru-RU" dirty="0"/>
            <a:t> </a:t>
          </a:r>
          <a:r>
            <a:rPr lang="ru-RU" dirty="0" err="1"/>
            <a:t>приватних</a:t>
          </a:r>
          <a:r>
            <a:rPr lang="ru-RU" dirty="0"/>
            <a:t> </a:t>
          </a:r>
          <a:r>
            <a:rPr lang="ru-RU" dirty="0" err="1"/>
            <a:t>компаній</a:t>
          </a:r>
          <a:r>
            <a:rPr lang="ru-RU" dirty="0"/>
            <a:t> і </a:t>
          </a:r>
          <a:r>
            <a:rPr lang="ru-RU" dirty="0" err="1"/>
            <a:t>комерційних</a:t>
          </a:r>
          <a:r>
            <a:rPr lang="ru-RU" dirty="0"/>
            <a:t> </a:t>
          </a:r>
          <a:r>
            <a:rPr lang="ru-RU" dirty="0" err="1"/>
            <a:t>банків</a:t>
          </a:r>
          <a:r>
            <a:rPr lang="ru-RU" dirty="0"/>
            <a:t>.</a:t>
          </a:r>
        </a:p>
      </dgm:t>
    </dgm:pt>
    <dgm:pt modelId="{B46C1492-D1CA-4C71-B6C0-38E84A75C899}" type="parTrans" cxnId="{FDE4B9B2-F00B-4E33-8AD3-A0C54C8312DB}">
      <dgm:prSet/>
      <dgm:spPr/>
      <dgm:t>
        <a:bodyPr/>
        <a:lstStyle/>
        <a:p>
          <a:endParaRPr lang="ru-RU"/>
        </a:p>
      </dgm:t>
    </dgm:pt>
    <dgm:pt modelId="{4CF9F8D8-5923-47FF-A715-BC317C2547E7}" type="sibTrans" cxnId="{FDE4B9B2-F00B-4E33-8AD3-A0C54C8312DB}">
      <dgm:prSet/>
      <dgm:spPr/>
      <dgm:t>
        <a:bodyPr/>
        <a:lstStyle/>
        <a:p>
          <a:endParaRPr lang="ru-RU"/>
        </a:p>
      </dgm:t>
    </dgm:pt>
    <dgm:pt modelId="{EA67CCF2-1AB1-4BA2-8B77-E2C5A4254AC0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pPr rtl="0"/>
          <a:r>
            <a:rPr lang="ru-RU" dirty="0"/>
            <a:t>На </a:t>
          </a:r>
          <a:r>
            <a:rPr lang="ru-RU" dirty="0" err="1"/>
            <a:t>відміну</a:t>
          </a:r>
          <a:r>
            <a:rPr lang="ru-RU" dirty="0"/>
            <a:t> </a:t>
          </a:r>
          <a:r>
            <a:rPr lang="ru-RU" dirty="0" err="1"/>
            <a:t>від</a:t>
          </a:r>
          <a:r>
            <a:rPr lang="ru-RU" dirty="0"/>
            <a:t> МБРР для </a:t>
          </a:r>
          <a:r>
            <a:rPr lang="ru-RU" dirty="0" err="1"/>
            <a:t>інвестування</a:t>
          </a:r>
          <a:r>
            <a:rPr lang="ru-RU" dirty="0"/>
            <a:t> </a:t>
          </a:r>
          <a:r>
            <a:rPr lang="ru-RU" dirty="0" err="1"/>
            <a:t>коштів</a:t>
          </a:r>
          <a:r>
            <a:rPr lang="ru-RU" dirty="0"/>
            <a:t> МФК не </a:t>
          </a:r>
          <a:r>
            <a:rPr lang="ru-RU" dirty="0" err="1"/>
            <a:t>вимагає</a:t>
          </a:r>
          <a:r>
            <a:rPr lang="ru-RU" dirty="0"/>
            <a:t> </a:t>
          </a:r>
          <a:r>
            <a:rPr lang="ru-RU" dirty="0" err="1"/>
            <a:t>урядових</a:t>
          </a:r>
          <a:r>
            <a:rPr lang="ru-RU" dirty="0"/>
            <a:t> </a:t>
          </a:r>
          <a:r>
            <a:rPr lang="ru-RU" dirty="0" err="1"/>
            <a:t>гарантій</a:t>
          </a:r>
          <a:r>
            <a:rPr lang="ru-RU" dirty="0"/>
            <a:t>. </a:t>
          </a:r>
          <a:r>
            <a:rPr lang="ru-RU" dirty="0" err="1"/>
            <a:t>Це</a:t>
          </a:r>
          <a:r>
            <a:rPr lang="ru-RU" dirty="0"/>
            <a:t> </a:t>
          </a:r>
          <a:r>
            <a:rPr lang="ru-RU" dirty="0" err="1"/>
            <a:t>відгороджує</a:t>
          </a:r>
          <a:r>
            <a:rPr lang="ru-RU" dirty="0"/>
            <a:t> </a:t>
          </a:r>
          <a:r>
            <a:rPr lang="ru-RU" dirty="0" err="1"/>
            <a:t>приватні</a:t>
          </a:r>
          <a:r>
            <a:rPr lang="ru-RU" dirty="0"/>
            <a:t> </a:t>
          </a:r>
          <a:r>
            <a:rPr lang="ru-RU" dirty="0" err="1"/>
            <a:t>компанії</a:t>
          </a:r>
          <a:r>
            <a:rPr lang="ru-RU" dirty="0"/>
            <a:t> </a:t>
          </a:r>
          <a:r>
            <a:rPr lang="ru-RU" dirty="0" err="1"/>
            <a:t>від</a:t>
          </a:r>
          <a:r>
            <a:rPr lang="ru-RU" dirty="0"/>
            <a:t> державного контролю. </a:t>
          </a:r>
        </a:p>
      </dgm:t>
    </dgm:pt>
    <dgm:pt modelId="{64774BF6-CCFD-4394-9E1E-B878EF2C0C4D}" type="parTrans" cxnId="{ECF00736-8600-4717-8032-6C623624D7DE}">
      <dgm:prSet/>
      <dgm:spPr/>
      <dgm:t>
        <a:bodyPr/>
        <a:lstStyle/>
        <a:p>
          <a:endParaRPr lang="ru-RU"/>
        </a:p>
      </dgm:t>
    </dgm:pt>
    <dgm:pt modelId="{112ADB42-68BC-47F4-848D-C8A1FF51D6C6}" type="sibTrans" cxnId="{ECF00736-8600-4717-8032-6C623624D7DE}">
      <dgm:prSet/>
      <dgm:spPr/>
      <dgm:t>
        <a:bodyPr/>
        <a:lstStyle/>
        <a:p>
          <a:endParaRPr lang="ru-RU"/>
        </a:p>
      </dgm:t>
    </dgm:pt>
    <dgm:pt modelId="{BECEE5EB-49C4-4ACC-AC90-073ECE75BE52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19050"/>
      </dgm:spPr>
      <dgm:t>
        <a:bodyPr/>
        <a:lstStyle/>
        <a:p>
          <a:pPr rtl="0"/>
          <a:r>
            <a:rPr lang="ru-RU" dirty="0" err="1"/>
            <a:t>Іншою</a:t>
          </a:r>
          <a:r>
            <a:rPr lang="ru-RU" dirty="0"/>
            <a:t> </a:t>
          </a:r>
          <a:r>
            <a:rPr lang="ru-RU" dirty="0" err="1"/>
            <a:t>відміною</a:t>
          </a:r>
          <a:r>
            <a:rPr lang="ru-RU" dirty="0"/>
            <a:t> є те, </a:t>
          </a:r>
          <a:r>
            <a:rPr lang="ru-RU" dirty="0" err="1"/>
            <a:t>що</a:t>
          </a:r>
          <a:r>
            <a:rPr lang="ru-RU" dirty="0"/>
            <a:t> МФК не </a:t>
          </a:r>
          <a:r>
            <a:rPr lang="ru-RU" dirty="0" err="1"/>
            <a:t>тільки</a:t>
          </a:r>
          <a:r>
            <a:rPr lang="ru-RU" dirty="0"/>
            <a:t> </a:t>
          </a:r>
          <a:r>
            <a:rPr lang="ru-RU" dirty="0" err="1"/>
            <a:t>надає</a:t>
          </a:r>
          <a:r>
            <a:rPr lang="ru-RU" dirty="0"/>
            <a:t> </a:t>
          </a:r>
          <a:r>
            <a:rPr lang="ru-RU" dirty="0" err="1"/>
            <a:t>кредити</a:t>
          </a:r>
          <a:r>
            <a:rPr lang="ru-RU" dirty="0"/>
            <a:t>, але й </a:t>
          </a:r>
          <a:r>
            <a:rPr lang="ru-RU" dirty="0" err="1"/>
            <a:t>здійснює</a:t>
          </a:r>
          <a:r>
            <a:rPr lang="ru-RU" dirty="0"/>
            <a:t> </a:t>
          </a:r>
          <a:r>
            <a:rPr lang="ru-RU" dirty="0" err="1"/>
            <a:t>інвестиції</a:t>
          </a:r>
          <a:r>
            <a:rPr lang="ru-RU" dirty="0"/>
            <a:t> в </a:t>
          </a:r>
          <a:r>
            <a:rPr lang="ru-RU" dirty="0" err="1"/>
            <a:t>акціонерний</a:t>
          </a:r>
          <a:r>
            <a:rPr lang="ru-RU" dirty="0"/>
            <a:t> </a:t>
          </a:r>
          <a:r>
            <a:rPr lang="ru-RU" dirty="0" err="1"/>
            <a:t>капітал</a:t>
          </a:r>
          <a:r>
            <a:rPr lang="ru-RU" dirty="0"/>
            <a:t> </a:t>
          </a:r>
          <a:r>
            <a:rPr lang="ru-RU" dirty="0" err="1"/>
            <a:t>підприємств</a:t>
          </a:r>
          <a:r>
            <a:rPr lang="ru-RU" dirty="0"/>
            <a:t>, </a:t>
          </a:r>
          <a:r>
            <a:rPr lang="ru-RU" dirty="0" err="1"/>
            <a:t>що</a:t>
          </a:r>
          <a:r>
            <a:rPr lang="ru-RU" dirty="0"/>
            <a:t> </a:t>
          </a:r>
          <a:r>
            <a:rPr lang="ru-RU" dirty="0" err="1"/>
            <a:t>створюються</a:t>
          </a:r>
          <a:r>
            <a:rPr lang="ru-RU" dirty="0"/>
            <a:t>, з </a:t>
          </a:r>
          <a:r>
            <a:rPr lang="ru-RU" dirty="0" err="1"/>
            <a:t>наступним</a:t>
          </a:r>
          <a:r>
            <a:rPr lang="ru-RU" dirty="0"/>
            <a:t> </a:t>
          </a:r>
          <a:r>
            <a:rPr lang="ru-RU" dirty="0" err="1"/>
            <a:t>перепродажем</a:t>
          </a:r>
          <a:r>
            <a:rPr lang="ru-RU" dirty="0"/>
            <a:t> </a:t>
          </a:r>
          <a:r>
            <a:rPr lang="ru-RU" dirty="0" err="1"/>
            <a:t>акцій</a:t>
          </a:r>
          <a:r>
            <a:rPr lang="ru-RU" dirty="0"/>
            <a:t> </a:t>
          </a:r>
          <a:r>
            <a:rPr lang="ru-RU" dirty="0" err="1"/>
            <a:t>приватним</a:t>
          </a:r>
          <a:r>
            <a:rPr lang="ru-RU" dirty="0"/>
            <a:t> </a:t>
          </a:r>
          <a:r>
            <a:rPr lang="ru-RU" dirty="0" err="1"/>
            <a:t>інвесторам</a:t>
          </a:r>
          <a:r>
            <a:rPr lang="ru-RU" dirty="0"/>
            <a:t>. </a:t>
          </a:r>
        </a:p>
      </dgm:t>
    </dgm:pt>
    <dgm:pt modelId="{3A606F7D-748C-4752-921D-D29FCE8ECFAE}" type="parTrans" cxnId="{460C3D8A-EE5E-454E-8D38-EBE5B85744EA}">
      <dgm:prSet/>
      <dgm:spPr/>
      <dgm:t>
        <a:bodyPr/>
        <a:lstStyle/>
        <a:p>
          <a:endParaRPr lang="ru-RU"/>
        </a:p>
      </dgm:t>
    </dgm:pt>
    <dgm:pt modelId="{D9B56A60-80CF-4D3F-BBB4-BEB3F9F45B16}" type="sibTrans" cxnId="{460C3D8A-EE5E-454E-8D38-EBE5B85744EA}">
      <dgm:prSet/>
      <dgm:spPr/>
      <dgm:t>
        <a:bodyPr/>
        <a:lstStyle/>
        <a:p>
          <a:endParaRPr lang="ru-RU"/>
        </a:p>
      </dgm:t>
    </dgm:pt>
    <dgm:pt modelId="{E6B00CDF-A76C-4130-BB8E-72AB5C06446F}" type="pres">
      <dgm:prSet presAssocID="{3EB31FD2-9961-45C3-9610-528A893D46CD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0681B5B5-0494-4168-BE74-9C4229D9AA2C}" type="pres">
      <dgm:prSet presAssocID="{BFC5BA75-3ED0-44E8-9FCE-EA289A3B5A7F}" presName="horFlow" presStyleCnt="0"/>
      <dgm:spPr/>
    </dgm:pt>
    <dgm:pt modelId="{154FC264-0908-4F39-90DF-D18C29B9A767}" type="pres">
      <dgm:prSet presAssocID="{BFC5BA75-3ED0-44E8-9FCE-EA289A3B5A7F}" presName="bigChev" presStyleLbl="node1" presStyleIdx="0" presStyleCnt="5" custScaleX="231937"/>
      <dgm:spPr/>
    </dgm:pt>
    <dgm:pt modelId="{AAB06E9B-9FD4-4964-B174-EEBE3CE216D3}" type="pres">
      <dgm:prSet presAssocID="{BFC5BA75-3ED0-44E8-9FCE-EA289A3B5A7F}" presName="vSp" presStyleCnt="0"/>
      <dgm:spPr/>
    </dgm:pt>
    <dgm:pt modelId="{037480DF-D572-4295-A726-422BDFEDC769}" type="pres">
      <dgm:prSet presAssocID="{4B1B4399-3C60-4A30-8700-17239F508F2F}" presName="horFlow" presStyleCnt="0"/>
      <dgm:spPr/>
    </dgm:pt>
    <dgm:pt modelId="{CFC84DE1-A315-42C2-9C83-4ACC58866E13}" type="pres">
      <dgm:prSet presAssocID="{4B1B4399-3C60-4A30-8700-17239F508F2F}" presName="bigChev" presStyleLbl="node1" presStyleIdx="1" presStyleCnt="5" custScaleX="232200"/>
      <dgm:spPr/>
    </dgm:pt>
    <dgm:pt modelId="{7E24290C-1EC6-432A-8BA5-671131C12AA6}" type="pres">
      <dgm:prSet presAssocID="{4B1B4399-3C60-4A30-8700-17239F508F2F}" presName="vSp" presStyleCnt="0"/>
      <dgm:spPr/>
    </dgm:pt>
    <dgm:pt modelId="{194E1570-8AC8-407C-BB4B-5A808F708856}" type="pres">
      <dgm:prSet presAssocID="{D3D2A787-215A-49D0-90D2-70E8292EEBA2}" presName="horFlow" presStyleCnt="0"/>
      <dgm:spPr/>
    </dgm:pt>
    <dgm:pt modelId="{8393FAB8-BC23-428B-ACEA-00E1BE945305}" type="pres">
      <dgm:prSet presAssocID="{D3D2A787-215A-49D0-90D2-70E8292EEBA2}" presName="bigChev" presStyleLbl="node1" presStyleIdx="2" presStyleCnt="5" custScaleX="232463"/>
      <dgm:spPr/>
    </dgm:pt>
    <dgm:pt modelId="{2CDDFBFE-C7E8-4326-8755-7C0EE4C44811}" type="pres">
      <dgm:prSet presAssocID="{D3D2A787-215A-49D0-90D2-70E8292EEBA2}" presName="vSp" presStyleCnt="0"/>
      <dgm:spPr/>
    </dgm:pt>
    <dgm:pt modelId="{908D2CF5-CB9C-42B6-B94C-73AED9D2269E}" type="pres">
      <dgm:prSet presAssocID="{EA67CCF2-1AB1-4BA2-8B77-E2C5A4254AC0}" presName="horFlow" presStyleCnt="0"/>
      <dgm:spPr/>
    </dgm:pt>
    <dgm:pt modelId="{247ED08C-3705-4AA0-B2D6-E61B90B92A73}" type="pres">
      <dgm:prSet presAssocID="{EA67CCF2-1AB1-4BA2-8B77-E2C5A4254AC0}" presName="bigChev" presStyleLbl="node1" presStyleIdx="3" presStyleCnt="5" custScaleX="232463"/>
      <dgm:spPr/>
    </dgm:pt>
    <dgm:pt modelId="{73D79AD6-D1B7-4DF9-8FF1-EB9528F6F06C}" type="pres">
      <dgm:prSet presAssocID="{EA67CCF2-1AB1-4BA2-8B77-E2C5A4254AC0}" presName="vSp" presStyleCnt="0"/>
      <dgm:spPr/>
    </dgm:pt>
    <dgm:pt modelId="{D09D6B75-173E-41FD-939E-FDE68DCD1E80}" type="pres">
      <dgm:prSet presAssocID="{BECEE5EB-49C4-4ACC-AC90-073ECE75BE52}" presName="horFlow" presStyleCnt="0"/>
      <dgm:spPr/>
    </dgm:pt>
    <dgm:pt modelId="{E0D540E5-0E76-4168-B263-859989003B29}" type="pres">
      <dgm:prSet presAssocID="{BECEE5EB-49C4-4ACC-AC90-073ECE75BE52}" presName="bigChev" presStyleLbl="node1" presStyleIdx="4" presStyleCnt="5" custScaleX="232463"/>
      <dgm:spPr/>
    </dgm:pt>
  </dgm:ptLst>
  <dgm:cxnLst>
    <dgm:cxn modelId="{ECF00736-8600-4717-8032-6C623624D7DE}" srcId="{3EB31FD2-9961-45C3-9610-528A893D46CD}" destId="{EA67CCF2-1AB1-4BA2-8B77-E2C5A4254AC0}" srcOrd="3" destOrd="0" parTransId="{64774BF6-CCFD-4394-9E1E-B878EF2C0C4D}" sibTransId="{112ADB42-68BC-47F4-848D-C8A1FF51D6C6}"/>
    <dgm:cxn modelId="{90874B5C-31B6-4163-A414-B4A5A5230A15}" type="presOf" srcId="{BECEE5EB-49C4-4ACC-AC90-073ECE75BE52}" destId="{E0D540E5-0E76-4168-B263-859989003B29}" srcOrd="0" destOrd="0" presId="urn:microsoft.com/office/officeart/2005/8/layout/lProcess3"/>
    <dgm:cxn modelId="{C8528942-14E3-4556-B497-97A8EA88473E}" type="presOf" srcId="{3EB31FD2-9961-45C3-9610-528A893D46CD}" destId="{E6B00CDF-A76C-4130-BB8E-72AB5C06446F}" srcOrd="0" destOrd="0" presId="urn:microsoft.com/office/officeart/2005/8/layout/lProcess3"/>
    <dgm:cxn modelId="{7C3E9279-9D16-4E1F-A616-B1635725A87A}" type="presOf" srcId="{BFC5BA75-3ED0-44E8-9FCE-EA289A3B5A7F}" destId="{154FC264-0908-4F39-90DF-D18C29B9A767}" srcOrd="0" destOrd="0" presId="urn:microsoft.com/office/officeart/2005/8/layout/lProcess3"/>
    <dgm:cxn modelId="{460C3D8A-EE5E-454E-8D38-EBE5B85744EA}" srcId="{3EB31FD2-9961-45C3-9610-528A893D46CD}" destId="{BECEE5EB-49C4-4ACC-AC90-073ECE75BE52}" srcOrd="4" destOrd="0" parTransId="{3A606F7D-748C-4752-921D-D29FCE8ECFAE}" sibTransId="{D9B56A60-80CF-4D3F-BBB4-BEB3F9F45B16}"/>
    <dgm:cxn modelId="{02BBB78D-9CA9-4735-BD4A-236BCFECCCBC}" type="presOf" srcId="{EA67CCF2-1AB1-4BA2-8B77-E2C5A4254AC0}" destId="{247ED08C-3705-4AA0-B2D6-E61B90B92A73}" srcOrd="0" destOrd="0" presId="urn:microsoft.com/office/officeart/2005/8/layout/lProcess3"/>
    <dgm:cxn modelId="{FDE4B9B2-F00B-4E33-8AD3-A0C54C8312DB}" srcId="{3EB31FD2-9961-45C3-9610-528A893D46CD}" destId="{D3D2A787-215A-49D0-90D2-70E8292EEBA2}" srcOrd="2" destOrd="0" parTransId="{B46C1492-D1CA-4C71-B6C0-38E84A75C899}" sibTransId="{4CF9F8D8-5923-47FF-A715-BC317C2547E7}"/>
    <dgm:cxn modelId="{57EB4DC0-922E-4A8B-A29F-FEE1BE66D65E}" srcId="{3EB31FD2-9961-45C3-9610-528A893D46CD}" destId="{BFC5BA75-3ED0-44E8-9FCE-EA289A3B5A7F}" srcOrd="0" destOrd="0" parTransId="{DFEA7627-1CB0-4883-9D9C-C55AF01C0B56}" sibTransId="{F8CB8302-5C08-46F8-99B4-8724AC19D20D}"/>
    <dgm:cxn modelId="{CD9F9EC8-C20C-4100-9A06-1E1BC2BCED44}" srcId="{3EB31FD2-9961-45C3-9610-528A893D46CD}" destId="{4B1B4399-3C60-4A30-8700-17239F508F2F}" srcOrd="1" destOrd="0" parTransId="{27544170-17EE-4317-B010-65D24F539B54}" sibTransId="{DE3BB589-47C3-4BD8-B2AB-E66A9705397E}"/>
    <dgm:cxn modelId="{9B809DD3-F306-4600-9CF5-B79DF1D85B62}" type="presOf" srcId="{D3D2A787-215A-49D0-90D2-70E8292EEBA2}" destId="{8393FAB8-BC23-428B-ACEA-00E1BE945305}" srcOrd="0" destOrd="0" presId="urn:microsoft.com/office/officeart/2005/8/layout/lProcess3"/>
    <dgm:cxn modelId="{0288A8F6-BF55-42E5-9803-23819CA643DB}" type="presOf" srcId="{4B1B4399-3C60-4A30-8700-17239F508F2F}" destId="{CFC84DE1-A315-42C2-9C83-4ACC58866E13}" srcOrd="0" destOrd="0" presId="urn:microsoft.com/office/officeart/2005/8/layout/lProcess3"/>
    <dgm:cxn modelId="{89820FC5-DB2B-430A-AB49-D907090CEAFE}" type="presParOf" srcId="{E6B00CDF-A76C-4130-BB8E-72AB5C06446F}" destId="{0681B5B5-0494-4168-BE74-9C4229D9AA2C}" srcOrd="0" destOrd="0" presId="urn:microsoft.com/office/officeart/2005/8/layout/lProcess3"/>
    <dgm:cxn modelId="{D70C3C44-2044-4E26-BDA5-E747AA995095}" type="presParOf" srcId="{0681B5B5-0494-4168-BE74-9C4229D9AA2C}" destId="{154FC264-0908-4F39-90DF-D18C29B9A767}" srcOrd="0" destOrd="0" presId="urn:microsoft.com/office/officeart/2005/8/layout/lProcess3"/>
    <dgm:cxn modelId="{51E5EFF4-9DA0-4885-B1C9-2FAAC1D53702}" type="presParOf" srcId="{E6B00CDF-A76C-4130-BB8E-72AB5C06446F}" destId="{AAB06E9B-9FD4-4964-B174-EEBE3CE216D3}" srcOrd="1" destOrd="0" presId="urn:microsoft.com/office/officeart/2005/8/layout/lProcess3"/>
    <dgm:cxn modelId="{66CA03EB-886F-4B70-957C-865D507224BB}" type="presParOf" srcId="{E6B00CDF-A76C-4130-BB8E-72AB5C06446F}" destId="{037480DF-D572-4295-A726-422BDFEDC769}" srcOrd="2" destOrd="0" presId="urn:microsoft.com/office/officeart/2005/8/layout/lProcess3"/>
    <dgm:cxn modelId="{17E9A9C5-2CCE-413D-A82C-6BA626D5345B}" type="presParOf" srcId="{037480DF-D572-4295-A726-422BDFEDC769}" destId="{CFC84DE1-A315-42C2-9C83-4ACC58866E13}" srcOrd="0" destOrd="0" presId="urn:microsoft.com/office/officeart/2005/8/layout/lProcess3"/>
    <dgm:cxn modelId="{43A760B3-AA5C-4254-BCD5-1F3376F0F142}" type="presParOf" srcId="{E6B00CDF-A76C-4130-BB8E-72AB5C06446F}" destId="{7E24290C-1EC6-432A-8BA5-671131C12AA6}" srcOrd="3" destOrd="0" presId="urn:microsoft.com/office/officeart/2005/8/layout/lProcess3"/>
    <dgm:cxn modelId="{63F15192-485F-4F45-ACE0-4D5B7755F70B}" type="presParOf" srcId="{E6B00CDF-A76C-4130-BB8E-72AB5C06446F}" destId="{194E1570-8AC8-407C-BB4B-5A808F708856}" srcOrd="4" destOrd="0" presId="urn:microsoft.com/office/officeart/2005/8/layout/lProcess3"/>
    <dgm:cxn modelId="{3F5FA017-F8EA-4C00-97BA-7373092E1574}" type="presParOf" srcId="{194E1570-8AC8-407C-BB4B-5A808F708856}" destId="{8393FAB8-BC23-428B-ACEA-00E1BE945305}" srcOrd="0" destOrd="0" presId="urn:microsoft.com/office/officeart/2005/8/layout/lProcess3"/>
    <dgm:cxn modelId="{74EC7F0B-2438-4779-B0B1-683AC512CFE9}" type="presParOf" srcId="{E6B00CDF-A76C-4130-BB8E-72AB5C06446F}" destId="{2CDDFBFE-C7E8-4326-8755-7C0EE4C44811}" srcOrd="5" destOrd="0" presId="urn:microsoft.com/office/officeart/2005/8/layout/lProcess3"/>
    <dgm:cxn modelId="{9D6DD621-6AF6-41F3-8521-6897A92C7AB3}" type="presParOf" srcId="{E6B00CDF-A76C-4130-BB8E-72AB5C06446F}" destId="{908D2CF5-CB9C-42B6-B94C-73AED9D2269E}" srcOrd="6" destOrd="0" presId="urn:microsoft.com/office/officeart/2005/8/layout/lProcess3"/>
    <dgm:cxn modelId="{5D7578C3-C997-461C-9FF5-6F25F859E46A}" type="presParOf" srcId="{908D2CF5-CB9C-42B6-B94C-73AED9D2269E}" destId="{247ED08C-3705-4AA0-B2D6-E61B90B92A73}" srcOrd="0" destOrd="0" presId="urn:microsoft.com/office/officeart/2005/8/layout/lProcess3"/>
    <dgm:cxn modelId="{4F867FA9-2D82-4604-B860-885BD8576317}" type="presParOf" srcId="{E6B00CDF-A76C-4130-BB8E-72AB5C06446F}" destId="{73D79AD6-D1B7-4DF9-8FF1-EB9528F6F06C}" srcOrd="7" destOrd="0" presId="urn:microsoft.com/office/officeart/2005/8/layout/lProcess3"/>
    <dgm:cxn modelId="{DC27DAAF-2A34-403A-B7A3-9142CDA0A860}" type="presParOf" srcId="{E6B00CDF-A76C-4130-BB8E-72AB5C06446F}" destId="{D09D6B75-173E-41FD-939E-FDE68DCD1E80}" srcOrd="8" destOrd="0" presId="urn:microsoft.com/office/officeart/2005/8/layout/lProcess3"/>
    <dgm:cxn modelId="{C5AB078C-648C-4F1A-B658-8D4CC6EB9667}" type="presParOf" srcId="{D09D6B75-173E-41FD-939E-FDE68DCD1E80}" destId="{E0D540E5-0E76-4168-B263-859989003B29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D673E55-0165-475E-BA96-5BC041BAB1E8}" type="doc">
      <dgm:prSet loTypeId="urn:microsoft.com/office/officeart/2005/8/layout/vList2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2413D283-0FD0-4404-8937-3F3C00518114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pPr rtl="0"/>
          <a:r>
            <a:rPr lang="uk-UA" sz="1600" dirty="0"/>
            <a:t>Корпорація залучає капітал за рахунок випуску облігацій на міжнародних ринках капіталу для фінансування позик клієнтам</a:t>
          </a:r>
          <a:r>
            <a:rPr lang="uk-UA" sz="1400" dirty="0"/>
            <a:t>.</a:t>
          </a:r>
          <a:endParaRPr lang="ru-RU" sz="1400" dirty="0"/>
        </a:p>
      </dgm:t>
    </dgm:pt>
    <dgm:pt modelId="{E1681BB8-4BA9-4F4C-8AD5-C3AFDDD1BA73}" type="parTrans" cxnId="{D79DD9B1-4474-4AB0-A3B3-B910AB6D1C63}">
      <dgm:prSet/>
      <dgm:spPr/>
      <dgm:t>
        <a:bodyPr/>
        <a:lstStyle/>
        <a:p>
          <a:endParaRPr lang="ru-RU"/>
        </a:p>
      </dgm:t>
    </dgm:pt>
    <dgm:pt modelId="{038066A1-CD13-42C7-A433-5656CF061E07}" type="sibTrans" cxnId="{D79DD9B1-4474-4AB0-A3B3-B910AB6D1C63}">
      <dgm:prSet/>
      <dgm:spPr/>
      <dgm:t>
        <a:bodyPr/>
        <a:lstStyle/>
        <a:p>
          <a:endParaRPr lang="ru-RU"/>
        </a:p>
      </dgm:t>
    </dgm:pt>
    <dgm:pt modelId="{C2A6D9FD-EE12-4B9F-8374-75578C048952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pPr rtl="0"/>
          <a:r>
            <a:rPr lang="en-US" sz="1600" dirty="0"/>
            <a:t>IFC </a:t>
          </a:r>
          <a:r>
            <a:rPr lang="ru-RU" sz="1600" dirty="0"/>
            <a:t>є </a:t>
          </a:r>
          <a:r>
            <a:rPr lang="ru-RU" sz="1600" dirty="0" err="1"/>
            <a:t>активним</a:t>
          </a:r>
          <a:r>
            <a:rPr lang="ru-RU" sz="1600" dirty="0"/>
            <a:t> </a:t>
          </a:r>
          <a:r>
            <a:rPr lang="ru-RU" sz="1600" dirty="0" err="1"/>
            <a:t>емітентом</a:t>
          </a:r>
          <a:r>
            <a:rPr lang="ru-RU" sz="1600" dirty="0"/>
            <a:t> </a:t>
          </a:r>
          <a:r>
            <a:rPr lang="ru-RU" sz="1600" dirty="0" err="1"/>
            <a:t>облігацій</a:t>
          </a:r>
          <a:r>
            <a:rPr lang="ru-RU" sz="1600" dirty="0"/>
            <a:t> </a:t>
          </a:r>
          <a:r>
            <a:rPr lang="en-US" sz="1600" dirty="0"/>
            <a:t>ESG, </a:t>
          </a:r>
          <a:r>
            <a:rPr lang="ru-RU" sz="1600" dirty="0" err="1"/>
            <a:t>також</a:t>
          </a:r>
          <a:r>
            <a:rPr lang="ru-RU" sz="1600" dirty="0"/>
            <a:t> </a:t>
          </a:r>
          <a:r>
            <a:rPr lang="ru-RU" sz="1600" dirty="0" err="1"/>
            <a:t>відомих</a:t>
          </a:r>
          <a:r>
            <a:rPr lang="ru-RU" sz="1600" dirty="0"/>
            <a:t> як «</a:t>
          </a:r>
          <a:r>
            <a:rPr lang="ru-RU" sz="1600" dirty="0" err="1"/>
            <a:t>Соціально</a:t>
          </a:r>
          <a:r>
            <a:rPr lang="ru-RU" sz="1600" dirty="0"/>
            <a:t> </a:t>
          </a:r>
          <a:r>
            <a:rPr lang="ru-RU" sz="1600" dirty="0" err="1"/>
            <a:t>відповідальні</a:t>
          </a:r>
          <a:r>
            <a:rPr lang="ru-RU" sz="1600" dirty="0"/>
            <a:t> </a:t>
          </a:r>
          <a:r>
            <a:rPr lang="ru-RU" sz="1600" dirty="0" err="1"/>
            <a:t>інвестиції</a:t>
          </a:r>
          <a:r>
            <a:rPr lang="ru-RU" sz="1600" dirty="0"/>
            <a:t>». </a:t>
          </a:r>
        </a:p>
      </dgm:t>
    </dgm:pt>
    <dgm:pt modelId="{70EB02C3-4DDA-49F6-A0EE-C7D3064E152D}" type="parTrans" cxnId="{7B810D5C-A44A-487B-8282-AA51AB390B50}">
      <dgm:prSet/>
      <dgm:spPr/>
      <dgm:t>
        <a:bodyPr/>
        <a:lstStyle/>
        <a:p>
          <a:endParaRPr lang="ru-RU"/>
        </a:p>
      </dgm:t>
    </dgm:pt>
    <dgm:pt modelId="{89B4644E-0D30-42E4-BE30-003450506D58}" type="sibTrans" cxnId="{7B810D5C-A44A-487B-8282-AA51AB390B50}">
      <dgm:prSet/>
      <dgm:spPr/>
      <dgm:t>
        <a:bodyPr/>
        <a:lstStyle/>
        <a:p>
          <a:endParaRPr lang="ru-RU"/>
        </a:p>
      </dgm:t>
    </dgm:pt>
    <dgm:pt modelId="{9D072D6D-1DC8-4DD4-9D25-E9A125B4E773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pPr rtl="0"/>
          <a:r>
            <a:rPr lang="ru-RU" sz="1600" dirty="0" err="1"/>
            <a:t>Існує</a:t>
          </a:r>
          <a:r>
            <a:rPr lang="ru-RU" sz="1600" dirty="0"/>
            <a:t> </a:t>
          </a:r>
          <a:r>
            <a:rPr lang="ru-RU" sz="1600" dirty="0" err="1"/>
            <a:t>програма</a:t>
          </a:r>
          <a:r>
            <a:rPr lang="ru-RU" sz="1600" dirty="0"/>
            <a:t> </a:t>
          </a:r>
          <a:r>
            <a:rPr lang="ru-RU" sz="1600" dirty="0" err="1"/>
            <a:t>зелених</a:t>
          </a:r>
          <a:r>
            <a:rPr lang="ru-RU" sz="1600" dirty="0"/>
            <a:t> </a:t>
          </a:r>
          <a:r>
            <a:rPr lang="ru-RU" sz="1600" dirty="0" err="1"/>
            <a:t>облігацій</a:t>
          </a:r>
          <a:r>
            <a:rPr lang="ru-RU" sz="1600" dirty="0"/>
            <a:t>, яка </a:t>
          </a:r>
          <a:r>
            <a:rPr lang="ru-RU" sz="1600" dirty="0" err="1"/>
            <a:t>фінансує</a:t>
          </a:r>
          <a:r>
            <a:rPr lang="ru-RU" sz="1600" dirty="0"/>
            <a:t> </a:t>
          </a:r>
          <a:r>
            <a:rPr lang="ru-RU" sz="1600" dirty="0" err="1"/>
            <a:t>проекти</a:t>
          </a:r>
          <a:r>
            <a:rPr lang="ru-RU" sz="1600" dirty="0"/>
            <a:t>, </a:t>
          </a:r>
          <a:r>
            <a:rPr lang="ru-RU" sz="1600" dirty="0" err="1"/>
            <a:t>сприятливі</a:t>
          </a:r>
          <a:r>
            <a:rPr lang="ru-RU" sz="1600" dirty="0"/>
            <a:t> для </a:t>
          </a:r>
          <a:r>
            <a:rPr lang="ru-RU" sz="1600" dirty="0" err="1"/>
            <a:t>клімату</a:t>
          </a:r>
          <a:r>
            <a:rPr lang="ru-RU" sz="1600" dirty="0"/>
            <a:t>, і </a:t>
          </a:r>
          <a:r>
            <a:rPr lang="ru-RU" sz="1600" dirty="0" err="1"/>
            <a:t>програма</a:t>
          </a:r>
          <a:r>
            <a:rPr lang="ru-RU" sz="1600" dirty="0"/>
            <a:t> </a:t>
          </a:r>
          <a:r>
            <a:rPr lang="ru-RU" sz="1600" dirty="0" err="1"/>
            <a:t>соціальних</a:t>
          </a:r>
          <a:r>
            <a:rPr lang="ru-RU" sz="1600" dirty="0"/>
            <a:t> </a:t>
          </a:r>
          <a:r>
            <a:rPr lang="ru-RU" sz="1600" dirty="0" err="1"/>
            <a:t>облігацій</a:t>
          </a:r>
          <a:r>
            <a:rPr lang="ru-RU" sz="1600" dirty="0"/>
            <a:t>, яка </a:t>
          </a:r>
          <a:r>
            <a:rPr lang="ru-RU" sz="1600" dirty="0" err="1"/>
            <a:t>фінансує</a:t>
          </a:r>
          <a:r>
            <a:rPr lang="ru-RU" sz="1600" dirty="0"/>
            <a:t> </a:t>
          </a:r>
          <a:r>
            <a:rPr lang="ru-RU" sz="1600" dirty="0" err="1"/>
            <a:t>проекти</a:t>
          </a:r>
          <a:r>
            <a:rPr lang="ru-RU" sz="1600" dirty="0"/>
            <a:t>, </a:t>
          </a:r>
          <a:r>
            <a:rPr lang="ru-RU" sz="1600" dirty="0" err="1"/>
            <a:t>спрямовані</a:t>
          </a:r>
          <a:r>
            <a:rPr lang="ru-RU" sz="1600" dirty="0"/>
            <a:t> на </a:t>
          </a:r>
          <a:r>
            <a:rPr lang="ru-RU" sz="1600" dirty="0" err="1"/>
            <a:t>вирішення</a:t>
          </a:r>
          <a:r>
            <a:rPr lang="ru-RU" sz="1600" dirty="0"/>
            <a:t> </a:t>
          </a:r>
          <a:r>
            <a:rPr lang="ru-RU" sz="1600" dirty="0" err="1"/>
            <a:t>соціальних</a:t>
          </a:r>
          <a:r>
            <a:rPr lang="ru-RU" sz="1600" dirty="0"/>
            <a:t> проблем.</a:t>
          </a:r>
        </a:p>
      </dgm:t>
    </dgm:pt>
    <dgm:pt modelId="{20C15D38-6B80-4ECA-9C1F-D3661BF815DF}" type="parTrans" cxnId="{D0291B2A-FB38-4508-A3AA-CE102168F249}">
      <dgm:prSet/>
      <dgm:spPr/>
      <dgm:t>
        <a:bodyPr/>
        <a:lstStyle/>
        <a:p>
          <a:endParaRPr lang="ru-RU"/>
        </a:p>
      </dgm:t>
    </dgm:pt>
    <dgm:pt modelId="{DC1D7727-8E22-4F3B-92A7-70C78F526264}" type="sibTrans" cxnId="{D0291B2A-FB38-4508-A3AA-CE102168F249}">
      <dgm:prSet/>
      <dgm:spPr/>
      <dgm:t>
        <a:bodyPr/>
        <a:lstStyle/>
        <a:p>
          <a:endParaRPr lang="ru-RU"/>
        </a:p>
      </dgm:t>
    </dgm:pt>
    <dgm:pt modelId="{CE9ED5CD-2E18-42CC-B5DA-0140AF730C74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pPr rtl="0"/>
          <a:r>
            <a:rPr lang="ru-RU" sz="1600" dirty="0" err="1"/>
            <a:t>Крім</a:t>
          </a:r>
          <a:r>
            <a:rPr lang="ru-RU" sz="1600" dirty="0"/>
            <a:t> того, </a:t>
          </a:r>
          <a:r>
            <a:rPr lang="en-US" sz="1600" dirty="0"/>
            <a:t>IFC </a:t>
          </a:r>
          <a:r>
            <a:rPr lang="ru-RU" sz="1600" dirty="0" err="1"/>
            <a:t>випускає</a:t>
          </a:r>
          <a:r>
            <a:rPr lang="ru-RU" sz="1600" dirty="0"/>
            <a:t> </a:t>
          </a:r>
          <a:r>
            <a:rPr lang="ru-RU" sz="1600" dirty="0" err="1"/>
            <a:t>облігації</a:t>
          </a:r>
          <a:r>
            <a:rPr lang="ru-RU" sz="1600" dirty="0"/>
            <a:t> в </a:t>
          </a:r>
          <a:r>
            <a:rPr lang="ru-RU" sz="1600" dirty="0" err="1"/>
            <a:t>місцевій</a:t>
          </a:r>
          <a:r>
            <a:rPr lang="ru-RU" sz="1600" dirty="0"/>
            <a:t> </a:t>
          </a:r>
          <a:r>
            <a:rPr lang="ru-RU" sz="1600" dirty="0" err="1"/>
            <a:t>валюті</a:t>
          </a:r>
          <a:r>
            <a:rPr lang="ru-RU" sz="1600" dirty="0"/>
            <a:t> для </a:t>
          </a:r>
          <a:r>
            <a:rPr lang="ru-RU" sz="1600" dirty="0" err="1"/>
            <a:t>розвитку</a:t>
          </a:r>
          <a:r>
            <a:rPr lang="ru-RU" sz="1600" dirty="0"/>
            <a:t> </a:t>
          </a:r>
          <a:r>
            <a:rPr lang="ru-RU" sz="1600" dirty="0" err="1"/>
            <a:t>внутрішніх</a:t>
          </a:r>
          <a:r>
            <a:rPr lang="ru-RU" sz="1600" dirty="0"/>
            <a:t> </a:t>
          </a:r>
          <a:r>
            <a:rPr lang="ru-RU" sz="1600" dirty="0" err="1"/>
            <a:t>ринків</a:t>
          </a:r>
          <a:r>
            <a:rPr lang="ru-RU" sz="1600" dirty="0"/>
            <a:t> </a:t>
          </a:r>
          <a:r>
            <a:rPr lang="ru-RU" sz="1600" dirty="0" err="1"/>
            <a:t>капіталу</a:t>
          </a:r>
          <a:r>
            <a:rPr lang="ru-RU" sz="1600" dirty="0"/>
            <a:t> і </a:t>
          </a:r>
          <a:r>
            <a:rPr lang="ru-RU" sz="1600" dirty="0" err="1"/>
            <a:t>сприяння</a:t>
          </a:r>
          <a:r>
            <a:rPr lang="ru-RU" sz="1600" dirty="0"/>
            <a:t> </a:t>
          </a:r>
          <a:r>
            <a:rPr lang="ru-RU" sz="1600" dirty="0" err="1"/>
            <a:t>кредитуванню</a:t>
          </a:r>
          <a:r>
            <a:rPr lang="ru-RU" sz="1600" dirty="0"/>
            <a:t> в </a:t>
          </a:r>
          <a:r>
            <a:rPr lang="ru-RU" sz="1600" dirty="0" err="1"/>
            <a:t>місцевій</a:t>
          </a:r>
          <a:r>
            <a:rPr lang="ru-RU" sz="1600" dirty="0"/>
            <a:t> </a:t>
          </a:r>
          <a:r>
            <a:rPr lang="ru-RU" sz="1600" dirty="0" err="1"/>
            <a:t>валюті</a:t>
          </a:r>
          <a:r>
            <a:rPr lang="ru-RU" sz="1600" dirty="0"/>
            <a:t>.</a:t>
          </a:r>
        </a:p>
      </dgm:t>
    </dgm:pt>
    <dgm:pt modelId="{C7243E21-6E37-42BC-BF5E-E2FE9C21EBEC}" type="parTrans" cxnId="{18B1BF54-376F-45FF-B60C-60E0563FA013}">
      <dgm:prSet/>
      <dgm:spPr/>
      <dgm:t>
        <a:bodyPr/>
        <a:lstStyle/>
        <a:p>
          <a:endParaRPr lang="ru-RU"/>
        </a:p>
      </dgm:t>
    </dgm:pt>
    <dgm:pt modelId="{5B812F61-F4A2-4655-BA8F-4A9B85EDDA26}" type="sibTrans" cxnId="{18B1BF54-376F-45FF-B60C-60E0563FA013}">
      <dgm:prSet/>
      <dgm:spPr/>
      <dgm:t>
        <a:bodyPr/>
        <a:lstStyle/>
        <a:p>
          <a:endParaRPr lang="ru-RU"/>
        </a:p>
      </dgm:t>
    </dgm:pt>
    <dgm:pt modelId="{62321EDA-DBC5-4FDD-8F38-D3FAB7CE23C7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pPr rtl="0"/>
          <a:r>
            <a:rPr lang="ru-RU" sz="1600" dirty="0" err="1"/>
            <a:t>Всі</a:t>
          </a:r>
          <a:r>
            <a:rPr lang="ru-RU" sz="1600" dirty="0"/>
            <a:t> </a:t>
          </a:r>
          <a:r>
            <a:rPr lang="ru-RU" sz="1600" dirty="0" err="1"/>
            <a:t>проекти</a:t>
          </a:r>
          <a:r>
            <a:rPr lang="ru-RU" sz="1600" dirty="0"/>
            <a:t>, </a:t>
          </a:r>
          <a:r>
            <a:rPr lang="ru-RU" sz="1600" dirty="0" err="1"/>
            <a:t>що</a:t>
          </a:r>
          <a:r>
            <a:rPr lang="ru-RU" sz="1600" dirty="0"/>
            <a:t> </a:t>
          </a:r>
          <a:r>
            <a:rPr lang="ru-RU" sz="1600" dirty="0" err="1"/>
            <a:t>фінансуються</a:t>
          </a:r>
          <a:r>
            <a:rPr lang="ru-RU" sz="1600" dirty="0"/>
            <a:t> </a:t>
          </a:r>
          <a:r>
            <a:rPr lang="en-US" sz="1600" dirty="0"/>
            <a:t>IFC, </a:t>
          </a:r>
          <a:r>
            <a:rPr lang="ru-RU" sz="1600" dirty="0" err="1"/>
            <a:t>повинні</a:t>
          </a:r>
          <a:r>
            <a:rPr lang="ru-RU" sz="1600" dirty="0"/>
            <a:t> </a:t>
          </a:r>
          <a:r>
            <a:rPr lang="ru-RU" sz="1600" dirty="0" err="1"/>
            <a:t>відповідати</a:t>
          </a:r>
          <a:r>
            <a:rPr lang="ru-RU" sz="1600" dirty="0"/>
            <a:t> </a:t>
          </a:r>
          <a:r>
            <a:rPr lang="ru-RU" sz="1600" dirty="0" err="1"/>
            <a:t>суворим</a:t>
          </a:r>
          <a:r>
            <a:rPr lang="ru-RU" sz="1600" dirty="0"/>
            <a:t> стандартам </a:t>
          </a:r>
          <a:r>
            <a:rPr lang="en-US" sz="1600" dirty="0"/>
            <a:t>ESG </a:t>
          </a:r>
          <a:r>
            <a:rPr lang="ru-RU" sz="1600" dirty="0"/>
            <a:t>і </a:t>
          </a:r>
          <a:r>
            <a:rPr lang="ru-RU" sz="1600" dirty="0" err="1"/>
            <a:t>Концепції</a:t>
          </a:r>
          <a:r>
            <a:rPr lang="ru-RU" sz="1600" dirty="0"/>
            <a:t> </a:t>
          </a:r>
          <a:r>
            <a:rPr lang="ru-RU" sz="1600" dirty="0" err="1"/>
            <a:t>сталого</a:t>
          </a:r>
          <a:r>
            <a:rPr lang="ru-RU" sz="1600" dirty="0"/>
            <a:t> </a:t>
          </a:r>
          <a:r>
            <a:rPr lang="ru-RU" sz="1600" dirty="0" err="1"/>
            <a:t>розвитку</a:t>
          </a:r>
          <a:endParaRPr lang="ru-RU" sz="1600" dirty="0"/>
        </a:p>
      </dgm:t>
    </dgm:pt>
    <dgm:pt modelId="{EF16E8A8-FC5C-46E4-AF70-3ECC82BF0C09}" type="parTrans" cxnId="{1E6A99CE-13AE-4F6D-98DC-A38868853D2A}">
      <dgm:prSet/>
      <dgm:spPr/>
      <dgm:t>
        <a:bodyPr/>
        <a:lstStyle/>
        <a:p>
          <a:endParaRPr lang="ru-RU"/>
        </a:p>
      </dgm:t>
    </dgm:pt>
    <dgm:pt modelId="{DFBCCB1B-0919-4220-8C3D-7F36BD0637FC}" type="sibTrans" cxnId="{1E6A99CE-13AE-4F6D-98DC-A38868853D2A}">
      <dgm:prSet/>
      <dgm:spPr/>
      <dgm:t>
        <a:bodyPr/>
        <a:lstStyle/>
        <a:p>
          <a:endParaRPr lang="ru-RU"/>
        </a:p>
      </dgm:t>
    </dgm:pt>
    <dgm:pt modelId="{362C5E49-801E-460E-ABCD-6CB607AEC5F9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pPr rtl="0"/>
          <a:r>
            <a:rPr lang="ru-RU" sz="1600" dirty="0"/>
            <a:t>У 2020 </a:t>
          </a:r>
          <a:r>
            <a:rPr lang="ru-RU" sz="1600" dirty="0" err="1"/>
            <a:t>ф.р</a:t>
          </a:r>
          <a:r>
            <a:rPr lang="ru-RU" sz="1600" dirty="0"/>
            <a:t>. </a:t>
          </a:r>
          <a:r>
            <a:rPr lang="ru-RU" sz="1600" dirty="0" err="1"/>
            <a:t>обсяг</a:t>
          </a:r>
          <a:r>
            <a:rPr lang="ru-RU" sz="1600" dirty="0"/>
            <a:t> </a:t>
          </a:r>
          <a:r>
            <a:rPr lang="ru-RU" sz="1600" dirty="0" err="1"/>
            <a:t>здійснених</a:t>
          </a:r>
          <a:r>
            <a:rPr lang="ru-RU" sz="1600" dirty="0"/>
            <a:t> IFC </a:t>
          </a:r>
          <a:r>
            <a:rPr lang="ru-RU" sz="1600" dirty="0" err="1"/>
            <a:t>інвестицій</a:t>
          </a:r>
          <a:r>
            <a:rPr lang="ru-RU" sz="1600" dirty="0"/>
            <a:t> </a:t>
          </a:r>
          <a:r>
            <a:rPr lang="ru-RU" sz="1600" dirty="0" err="1"/>
            <a:t>склав</a:t>
          </a:r>
          <a:r>
            <a:rPr lang="ru-RU" sz="1600" dirty="0"/>
            <a:t> 22 млрд дол. США</a:t>
          </a:r>
        </a:p>
      </dgm:t>
    </dgm:pt>
    <dgm:pt modelId="{29B4190C-693E-44B9-9C53-52686D87C16B}" type="parTrans" cxnId="{59999EAF-A927-40CF-83E0-62601D6EA840}">
      <dgm:prSet/>
      <dgm:spPr/>
      <dgm:t>
        <a:bodyPr/>
        <a:lstStyle/>
        <a:p>
          <a:endParaRPr lang="ru-RU"/>
        </a:p>
      </dgm:t>
    </dgm:pt>
    <dgm:pt modelId="{5D709627-A6D0-49B0-8FB2-700C57C4EA81}" type="sibTrans" cxnId="{59999EAF-A927-40CF-83E0-62601D6EA840}">
      <dgm:prSet/>
      <dgm:spPr/>
      <dgm:t>
        <a:bodyPr/>
        <a:lstStyle/>
        <a:p>
          <a:endParaRPr lang="ru-RU"/>
        </a:p>
      </dgm:t>
    </dgm:pt>
    <dgm:pt modelId="{5039C9D9-B153-458F-89EB-37FD4EC80BDA}" type="pres">
      <dgm:prSet presAssocID="{5D673E55-0165-475E-BA96-5BC041BAB1E8}" presName="linear" presStyleCnt="0">
        <dgm:presLayoutVars>
          <dgm:animLvl val="lvl"/>
          <dgm:resizeHandles val="exact"/>
        </dgm:presLayoutVars>
      </dgm:prSet>
      <dgm:spPr/>
    </dgm:pt>
    <dgm:pt modelId="{39CFF24C-6CE9-46CB-AAFF-F7376E4C3BAB}" type="pres">
      <dgm:prSet presAssocID="{2413D283-0FD0-4404-8937-3F3C00518114}" presName="parentText" presStyleLbl="node1" presStyleIdx="0" presStyleCnt="6" custScaleY="107635" custLinFactY="-29382" custLinFactNeighborX="135" custLinFactNeighborY="-100000">
        <dgm:presLayoutVars>
          <dgm:chMax val="0"/>
          <dgm:bulletEnabled val="1"/>
        </dgm:presLayoutVars>
      </dgm:prSet>
      <dgm:spPr/>
    </dgm:pt>
    <dgm:pt modelId="{0886DD33-A728-48C3-9BEC-BAF791FC4BE7}" type="pres">
      <dgm:prSet presAssocID="{038066A1-CD13-42C7-A433-5656CF061E07}" presName="spacer" presStyleCnt="0"/>
      <dgm:spPr/>
    </dgm:pt>
    <dgm:pt modelId="{2B0B1A48-FDE7-4C41-B67D-E703E0F6F6C2}" type="pres">
      <dgm:prSet presAssocID="{C2A6D9FD-EE12-4B9F-8374-75578C048952}" presName="parentText" presStyleLbl="node1" presStyleIdx="1" presStyleCnt="6" custLinFactY="-20129" custLinFactNeighborX="134" custLinFactNeighborY="-100000">
        <dgm:presLayoutVars>
          <dgm:chMax val="0"/>
          <dgm:bulletEnabled val="1"/>
        </dgm:presLayoutVars>
      </dgm:prSet>
      <dgm:spPr/>
    </dgm:pt>
    <dgm:pt modelId="{240A4EEA-7612-4A96-9D2A-AC7E6AB39E39}" type="pres">
      <dgm:prSet presAssocID="{89B4644E-0D30-42E4-BE30-003450506D58}" presName="spacer" presStyleCnt="0"/>
      <dgm:spPr/>
    </dgm:pt>
    <dgm:pt modelId="{B0722239-FE72-4F8C-AE2E-0C3A3B639496}" type="pres">
      <dgm:prSet presAssocID="{9D072D6D-1DC8-4DD4-9D25-E9A125B4E773}" presName="parentText" presStyleLbl="node1" presStyleIdx="2" presStyleCnt="6" custScaleY="148132" custLinFactY="-11423" custLinFactNeighborX="134" custLinFactNeighborY="-100000">
        <dgm:presLayoutVars>
          <dgm:chMax val="0"/>
          <dgm:bulletEnabled val="1"/>
        </dgm:presLayoutVars>
      </dgm:prSet>
      <dgm:spPr/>
    </dgm:pt>
    <dgm:pt modelId="{B91B1F87-9AE5-4BDC-86C1-6C3FBBB575A0}" type="pres">
      <dgm:prSet presAssocID="{DC1D7727-8E22-4F3B-92A7-70C78F526264}" presName="spacer" presStyleCnt="0"/>
      <dgm:spPr/>
    </dgm:pt>
    <dgm:pt modelId="{40F975EC-50B4-418F-9582-CC73971C4EB0}" type="pres">
      <dgm:prSet presAssocID="{CE9ED5CD-2E18-42CC-B5DA-0140AF730C74}" presName="parentText" presStyleLbl="node1" presStyleIdx="3" presStyleCnt="6" custScaleY="124013" custLinFactY="-1564" custLinFactNeighborY="-100000">
        <dgm:presLayoutVars>
          <dgm:chMax val="0"/>
          <dgm:bulletEnabled val="1"/>
        </dgm:presLayoutVars>
      </dgm:prSet>
      <dgm:spPr/>
    </dgm:pt>
    <dgm:pt modelId="{40E75A8E-AE6D-49F9-BAE4-D914D3F89033}" type="pres">
      <dgm:prSet presAssocID="{5B812F61-F4A2-4655-BA8F-4A9B85EDDA26}" presName="spacer" presStyleCnt="0"/>
      <dgm:spPr/>
    </dgm:pt>
    <dgm:pt modelId="{A84C2449-8EA5-433F-BC85-FEE3977C1D52}" type="pres">
      <dgm:prSet presAssocID="{62321EDA-DBC5-4FDD-8F38-D3FAB7CE23C7}" presName="parentText" presStyleLbl="node1" presStyleIdx="4" presStyleCnt="6" custScaleY="89946" custLinFactY="11389" custLinFactNeighborY="100000">
        <dgm:presLayoutVars>
          <dgm:chMax val="0"/>
          <dgm:bulletEnabled val="1"/>
        </dgm:presLayoutVars>
      </dgm:prSet>
      <dgm:spPr/>
    </dgm:pt>
    <dgm:pt modelId="{0079C972-13E8-4B45-990A-62483D60F94F}" type="pres">
      <dgm:prSet presAssocID="{DFBCCB1B-0919-4220-8C3D-7F36BD0637FC}" presName="spacer" presStyleCnt="0"/>
      <dgm:spPr/>
    </dgm:pt>
    <dgm:pt modelId="{A152E3AE-BBC5-4A9A-93BD-56986A8B45D1}" type="pres">
      <dgm:prSet presAssocID="{362C5E49-801E-460E-ABCD-6CB607AEC5F9}" presName="parentText" presStyleLbl="node1" presStyleIdx="5" presStyleCnt="6" custScaleY="66530" custLinFactY="26001" custLinFactNeighborY="100000">
        <dgm:presLayoutVars>
          <dgm:chMax val="0"/>
          <dgm:bulletEnabled val="1"/>
        </dgm:presLayoutVars>
      </dgm:prSet>
      <dgm:spPr/>
    </dgm:pt>
  </dgm:ptLst>
  <dgm:cxnLst>
    <dgm:cxn modelId="{ED639018-68EC-4F74-ACD4-644D46D771A2}" type="presOf" srcId="{5D673E55-0165-475E-BA96-5BC041BAB1E8}" destId="{5039C9D9-B153-458F-89EB-37FD4EC80BDA}" srcOrd="0" destOrd="0" presId="urn:microsoft.com/office/officeart/2005/8/layout/vList2"/>
    <dgm:cxn modelId="{9CD0841A-4688-4BD7-8214-B211E3FB846A}" type="presOf" srcId="{C2A6D9FD-EE12-4B9F-8374-75578C048952}" destId="{2B0B1A48-FDE7-4C41-B67D-E703E0F6F6C2}" srcOrd="0" destOrd="0" presId="urn:microsoft.com/office/officeart/2005/8/layout/vList2"/>
    <dgm:cxn modelId="{E382F41A-19B9-406F-8E71-CA204AD914DF}" type="presOf" srcId="{2413D283-0FD0-4404-8937-3F3C00518114}" destId="{39CFF24C-6CE9-46CB-AAFF-F7376E4C3BAB}" srcOrd="0" destOrd="0" presId="urn:microsoft.com/office/officeart/2005/8/layout/vList2"/>
    <dgm:cxn modelId="{D0291B2A-FB38-4508-A3AA-CE102168F249}" srcId="{5D673E55-0165-475E-BA96-5BC041BAB1E8}" destId="{9D072D6D-1DC8-4DD4-9D25-E9A125B4E773}" srcOrd="2" destOrd="0" parTransId="{20C15D38-6B80-4ECA-9C1F-D3661BF815DF}" sibTransId="{DC1D7727-8E22-4F3B-92A7-70C78F526264}"/>
    <dgm:cxn modelId="{7B810D5C-A44A-487B-8282-AA51AB390B50}" srcId="{5D673E55-0165-475E-BA96-5BC041BAB1E8}" destId="{C2A6D9FD-EE12-4B9F-8374-75578C048952}" srcOrd="1" destOrd="0" parTransId="{70EB02C3-4DDA-49F6-A0EE-C7D3064E152D}" sibTransId="{89B4644E-0D30-42E4-BE30-003450506D58}"/>
    <dgm:cxn modelId="{06405A41-256F-422B-B0A8-BD859A9987AD}" type="presOf" srcId="{362C5E49-801E-460E-ABCD-6CB607AEC5F9}" destId="{A152E3AE-BBC5-4A9A-93BD-56986A8B45D1}" srcOrd="0" destOrd="0" presId="urn:microsoft.com/office/officeart/2005/8/layout/vList2"/>
    <dgm:cxn modelId="{18B1BF54-376F-45FF-B60C-60E0563FA013}" srcId="{5D673E55-0165-475E-BA96-5BC041BAB1E8}" destId="{CE9ED5CD-2E18-42CC-B5DA-0140AF730C74}" srcOrd="3" destOrd="0" parTransId="{C7243E21-6E37-42BC-BF5E-E2FE9C21EBEC}" sibTransId="{5B812F61-F4A2-4655-BA8F-4A9B85EDDA26}"/>
    <dgm:cxn modelId="{6E38787C-7EE3-45BC-9CDC-A4B9AF62851C}" type="presOf" srcId="{CE9ED5CD-2E18-42CC-B5DA-0140AF730C74}" destId="{40F975EC-50B4-418F-9582-CC73971C4EB0}" srcOrd="0" destOrd="0" presId="urn:microsoft.com/office/officeart/2005/8/layout/vList2"/>
    <dgm:cxn modelId="{68DE05A0-530C-490E-A74D-348FEA857649}" type="presOf" srcId="{62321EDA-DBC5-4FDD-8F38-D3FAB7CE23C7}" destId="{A84C2449-8EA5-433F-BC85-FEE3977C1D52}" srcOrd="0" destOrd="0" presId="urn:microsoft.com/office/officeart/2005/8/layout/vList2"/>
    <dgm:cxn modelId="{59999EAF-A927-40CF-83E0-62601D6EA840}" srcId="{5D673E55-0165-475E-BA96-5BC041BAB1E8}" destId="{362C5E49-801E-460E-ABCD-6CB607AEC5F9}" srcOrd="5" destOrd="0" parTransId="{29B4190C-693E-44B9-9C53-52686D87C16B}" sibTransId="{5D709627-A6D0-49B0-8FB2-700C57C4EA81}"/>
    <dgm:cxn modelId="{D79DD9B1-4474-4AB0-A3B3-B910AB6D1C63}" srcId="{5D673E55-0165-475E-BA96-5BC041BAB1E8}" destId="{2413D283-0FD0-4404-8937-3F3C00518114}" srcOrd="0" destOrd="0" parTransId="{E1681BB8-4BA9-4F4C-8AD5-C3AFDDD1BA73}" sibTransId="{038066A1-CD13-42C7-A433-5656CF061E07}"/>
    <dgm:cxn modelId="{1E6A99CE-13AE-4F6D-98DC-A38868853D2A}" srcId="{5D673E55-0165-475E-BA96-5BC041BAB1E8}" destId="{62321EDA-DBC5-4FDD-8F38-D3FAB7CE23C7}" srcOrd="4" destOrd="0" parTransId="{EF16E8A8-FC5C-46E4-AF70-3ECC82BF0C09}" sibTransId="{DFBCCB1B-0919-4220-8C3D-7F36BD0637FC}"/>
    <dgm:cxn modelId="{91B082EC-AC24-48A0-BD78-63D919469195}" type="presOf" srcId="{9D072D6D-1DC8-4DD4-9D25-E9A125B4E773}" destId="{B0722239-FE72-4F8C-AE2E-0C3A3B639496}" srcOrd="0" destOrd="0" presId="urn:microsoft.com/office/officeart/2005/8/layout/vList2"/>
    <dgm:cxn modelId="{60E8FA11-C4A8-4247-BDAC-EBD36CAE9AB7}" type="presParOf" srcId="{5039C9D9-B153-458F-89EB-37FD4EC80BDA}" destId="{39CFF24C-6CE9-46CB-AAFF-F7376E4C3BAB}" srcOrd="0" destOrd="0" presId="urn:microsoft.com/office/officeart/2005/8/layout/vList2"/>
    <dgm:cxn modelId="{E9D069E5-78E3-4613-9729-048B0450B799}" type="presParOf" srcId="{5039C9D9-B153-458F-89EB-37FD4EC80BDA}" destId="{0886DD33-A728-48C3-9BEC-BAF791FC4BE7}" srcOrd="1" destOrd="0" presId="urn:microsoft.com/office/officeart/2005/8/layout/vList2"/>
    <dgm:cxn modelId="{14BA9619-3BB8-4669-8B33-AE4C640A9F88}" type="presParOf" srcId="{5039C9D9-B153-458F-89EB-37FD4EC80BDA}" destId="{2B0B1A48-FDE7-4C41-B67D-E703E0F6F6C2}" srcOrd="2" destOrd="0" presId="urn:microsoft.com/office/officeart/2005/8/layout/vList2"/>
    <dgm:cxn modelId="{7CC54969-ABED-4C95-A671-504A00D7DC20}" type="presParOf" srcId="{5039C9D9-B153-458F-89EB-37FD4EC80BDA}" destId="{240A4EEA-7612-4A96-9D2A-AC7E6AB39E39}" srcOrd="3" destOrd="0" presId="urn:microsoft.com/office/officeart/2005/8/layout/vList2"/>
    <dgm:cxn modelId="{6FDE366D-99A7-4BA8-8C71-A3CF9DF976B9}" type="presParOf" srcId="{5039C9D9-B153-458F-89EB-37FD4EC80BDA}" destId="{B0722239-FE72-4F8C-AE2E-0C3A3B639496}" srcOrd="4" destOrd="0" presId="urn:microsoft.com/office/officeart/2005/8/layout/vList2"/>
    <dgm:cxn modelId="{93E47648-DE6F-4CAF-AB5A-E6BB10073D6F}" type="presParOf" srcId="{5039C9D9-B153-458F-89EB-37FD4EC80BDA}" destId="{B91B1F87-9AE5-4BDC-86C1-6C3FBBB575A0}" srcOrd="5" destOrd="0" presId="urn:microsoft.com/office/officeart/2005/8/layout/vList2"/>
    <dgm:cxn modelId="{69FD321B-0D95-4534-95AB-97D1EC0D068F}" type="presParOf" srcId="{5039C9D9-B153-458F-89EB-37FD4EC80BDA}" destId="{40F975EC-50B4-418F-9582-CC73971C4EB0}" srcOrd="6" destOrd="0" presId="urn:microsoft.com/office/officeart/2005/8/layout/vList2"/>
    <dgm:cxn modelId="{4833040B-0EA5-4519-ABED-7E77F7329AD3}" type="presParOf" srcId="{5039C9D9-B153-458F-89EB-37FD4EC80BDA}" destId="{40E75A8E-AE6D-49F9-BAE4-D914D3F89033}" srcOrd="7" destOrd="0" presId="urn:microsoft.com/office/officeart/2005/8/layout/vList2"/>
    <dgm:cxn modelId="{765D7825-6618-497D-BF60-F4C19AC77673}" type="presParOf" srcId="{5039C9D9-B153-458F-89EB-37FD4EC80BDA}" destId="{A84C2449-8EA5-433F-BC85-FEE3977C1D52}" srcOrd="8" destOrd="0" presId="urn:microsoft.com/office/officeart/2005/8/layout/vList2"/>
    <dgm:cxn modelId="{EA48593B-31D1-48AD-9DC0-FACD1B6479EB}" type="presParOf" srcId="{5039C9D9-B153-458F-89EB-37FD4EC80BDA}" destId="{0079C972-13E8-4B45-990A-62483D60F94F}" srcOrd="9" destOrd="0" presId="urn:microsoft.com/office/officeart/2005/8/layout/vList2"/>
    <dgm:cxn modelId="{FC68A281-F92D-4592-BFFF-2DB0D1D70EDC}" type="presParOf" srcId="{5039C9D9-B153-458F-89EB-37FD4EC80BDA}" destId="{A152E3AE-BBC5-4A9A-93BD-56986A8B45D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AE33FD0-55EB-4FF5-ABEF-E2FBA6C9342F}" type="doc">
      <dgm:prSet loTypeId="urn:microsoft.com/office/officeart/2005/8/layout/process2" loCatId="process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6112EBCA-FBE8-4D87-97EA-0051A4062DE3}">
      <dgm:prSet custT="1"/>
      <dgm:spPr/>
      <dgm:t>
        <a:bodyPr/>
        <a:lstStyle/>
        <a:p>
          <a:pPr rtl="0"/>
          <a:r>
            <a:rPr lang="ru-RU" sz="1600" dirty="0"/>
            <a:t>25 </a:t>
          </a:r>
          <a:r>
            <a:rPr lang="ru-RU" sz="1600" dirty="0" err="1"/>
            <a:t>січня</a:t>
          </a:r>
          <a:r>
            <a:rPr lang="ru-RU" sz="1600" dirty="0"/>
            <a:t> 2021 року </a:t>
          </a:r>
          <a:r>
            <a:rPr lang="ru-RU" sz="1600" dirty="0" err="1"/>
            <a:t>Міжнародна</a:t>
          </a:r>
          <a:r>
            <a:rPr lang="ru-RU" sz="1600" dirty="0"/>
            <a:t> </a:t>
          </a:r>
          <a:r>
            <a:rPr lang="ru-RU" sz="1600" dirty="0" err="1"/>
            <a:t>фінансова</a:t>
          </a:r>
          <a:r>
            <a:rPr lang="ru-RU" sz="1600" dirty="0"/>
            <a:t> </a:t>
          </a:r>
          <a:r>
            <a:rPr lang="ru-RU" sz="1600" dirty="0" err="1"/>
            <a:t>корпорація</a:t>
          </a:r>
          <a:r>
            <a:rPr lang="ru-RU" sz="1600" dirty="0"/>
            <a:t> (</a:t>
          </a:r>
          <a:r>
            <a:rPr lang="en-US" sz="1600" dirty="0"/>
            <a:t>IFC) </a:t>
          </a:r>
          <a:r>
            <a:rPr lang="ru-RU" sz="1600" dirty="0"/>
            <a:t>та </a:t>
          </a:r>
          <a:r>
            <a:rPr lang="ru-RU" sz="1600" dirty="0" err="1"/>
            <a:t>Міністерство</a:t>
          </a:r>
          <a:r>
            <a:rPr lang="ru-RU" sz="1600" dirty="0"/>
            <a:t> </a:t>
          </a:r>
          <a:r>
            <a:rPr lang="ru-RU" sz="1600" dirty="0" err="1"/>
            <a:t>фінансів</a:t>
          </a:r>
          <a:r>
            <a:rPr lang="ru-RU" sz="1600" dirty="0"/>
            <a:t> </a:t>
          </a:r>
          <a:r>
            <a:rPr lang="ru-RU" sz="1600" dirty="0" err="1"/>
            <a:t>підписали</a:t>
          </a:r>
          <a:r>
            <a:rPr lang="ru-RU" sz="1600" dirty="0"/>
            <a:t> угоду, яка </a:t>
          </a:r>
          <a:r>
            <a:rPr lang="ru-RU" sz="1600" dirty="0" err="1"/>
            <a:t>передбачає</a:t>
          </a:r>
          <a:r>
            <a:rPr lang="ru-RU" sz="1600" dirty="0"/>
            <a:t> </a:t>
          </a:r>
          <a:r>
            <a:rPr lang="ru-RU" sz="1600" dirty="0" err="1"/>
            <a:t>можливість</a:t>
          </a:r>
          <a:r>
            <a:rPr lang="ru-RU" sz="1600" dirty="0"/>
            <a:t> </a:t>
          </a:r>
          <a:r>
            <a:rPr lang="ru-RU" sz="1600" dirty="0" err="1"/>
            <a:t>входження</a:t>
          </a:r>
          <a:r>
            <a:rPr lang="ru-RU" sz="1600" dirty="0"/>
            <a:t> </a:t>
          </a:r>
          <a:r>
            <a:rPr lang="en-US" sz="1600" dirty="0"/>
            <a:t>IFC </a:t>
          </a:r>
          <a:r>
            <a:rPr lang="ru-RU" sz="1600" dirty="0"/>
            <a:t>в </a:t>
          </a:r>
          <a:r>
            <a:rPr lang="ru-RU" sz="1600" dirty="0" err="1"/>
            <a:t>капітал</a:t>
          </a:r>
          <a:r>
            <a:rPr lang="ru-RU" sz="1600" dirty="0"/>
            <a:t> державного </a:t>
          </a:r>
          <a:r>
            <a:rPr lang="ru-RU" sz="1600" dirty="0" err="1"/>
            <a:t>Укргазбанку</a:t>
          </a:r>
          <a:r>
            <a:rPr lang="ru-RU" sz="1600" dirty="0"/>
            <a:t>. Максимальна </a:t>
          </a:r>
          <a:r>
            <a:rPr lang="ru-RU" sz="1600" dirty="0" err="1"/>
            <a:t>частка</a:t>
          </a:r>
          <a:r>
            <a:rPr lang="ru-RU" sz="1600" dirty="0"/>
            <a:t> </a:t>
          </a:r>
          <a:r>
            <a:rPr lang="en-US" sz="1600" dirty="0"/>
            <a:t>IFC </a:t>
          </a:r>
          <a:r>
            <a:rPr lang="ru-RU" sz="1600" dirty="0"/>
            <a:t>в </a:t>
          </a:r>
          <a:r>
            <a:rPr lang="ru-RU" sz="1600" dirty="0" err="1"/>
            <a:t>капіталі</a:t>
          </a:r>
          <a:r>
            <a:rPr lang="ru-RU" sz="1600" dirty="0"/>
            <a:t> банку </a:t>
          </a:r>
          <a:r>
            <a:rPr lang="ru-RU" sz="1600" dirty="0" err="1"/>
            <a:t>становитиме</a:t>
          </a:r>
          <a:r>
            <a:rPr lang="ru-RU" sz="1600" dirty="0"/>
            <a:t> 20%.</a:t>
          </a:r>
          <a:endParaRPr lang="ru-RU" sz="900" dirty="0"/>
        </a:p>
      </dgm:t>
    </dgm:pt>
    <dgm:pt modelId="{B27AA523-F55B-4273-906F-5D72DD832DC8}" type="parTrans" cxnId="{F25F2677-BAFC-43A3-B922-9AD2122074C2}">
      <dgm:prSet/>
      <dgm:spPr/>
      <dgm:t>
        <a:bodyPr/>
        <a:lstStyle/>
        <a:p>
          <a:endParaRPr lang="ru-RU"/>
        </a:p>
      </dgm:t>
    </dgm:pt>
    <dgm:pt modelId="{0B074AFA-A822-4BE1-9183-B83D26DF7CAE}" type="sibTrans" cxnId="{F25F2677-BAFC-43A3-B922-9AD2122074C2}">
      <dgm:prSet/>
      <dgm:spPr/>
      <dgm:t>
        <a:bodyPr/>
        <a:lstStyle/>
        <a:p>
          <a:endParaRPr lang="ru-RU"/>
        </a:p>
      </dgm:t>
    </dgm:pt>
    <dgm:pt modelId="{50CEA670-80A8-46BC-9F67-7FDABC5F9393}">
      <dgm:prSet custT="1"/>
      <dgm:spPr/>
      <dgm:t>
        <a:bodyPr/>
        <a:lstStyle/>
        <a:p>
          <a:pPr rtl="0"/>
          <a:r>
            <a:rPr lang="ru-RU" sz="1600" dirty="0"/>
            <a:t>За </a:t>
          </a:r>
          <a:r>
            <a:rPr lang="ru-RU" sz="1600" dirty="0" err="1"/>
            <a:t>умовами</a:t>
          </a:r>
          <a:r>
            <a:rPr lang="ru-RU" sz="1600" dirty="0"/>
            <a:t> угоди IFC </a:t>
          </a:r>
          <a:r>
            <a:rPr lang="ru-RU" sz="1600" dirty="0" err="1"/>
            <a:t>надасть</a:t>
          </a:r>
          <a:r>
            <a:rPr lang="ru-RU" sz="1600" dirty="0"/>
            <a:t> </a:t>
          </a:r>
          <a:r>
            <a:rPr lang="ru-RU" sz="1600" dirty="0" err="1"/>
            <a:t>Укргазбанку</a:t>
          </a:r>
          <a:r>
            <a:rPr lang="ru-RU" sz="1600" dirty="0"/>
            <a:t> </a:t>
          </a:r>
          <a:r>
            <a:rPr lang="ru-RU" sz="1600" dirty="0" err="1"/>
            <a:t>позику</a:t>
          </a:r>
          <a:r>
            <a:rPr lang="ru-RU" sz="1600" dirty="0"/>
            <a:t> на суму 30 млн </a:t>
          </a:r>
          <a:r>
            <a:rPr lang="ru-RU" sz="1600" dirty="0" err="1"/>
            <a:t>євро</a:t>
          </a:r>
          <a:r>
            <a:rPr lang="ru-RU" sz="1600" dirty="0"/>
            <a:t> </a:t>
          </a:r>
          <a:r>
            <a:rPr lang="ru-RU" sz="1600" dirty="0" err="1"/>
            <a:t>терміном</a:t>
          </a:r>
          <a:r>
            <a:rPr lang="ru-RU" sz="1600" dirty="0"/>
            <a:t> на 5 </a:t>
          </a:r>
          <a:r>
            <a:rPr lang="ru-RU" sz="1600" dirty="0" err="1"/>
            <a:t>років</a:t>
          </a:r>
          <a:r>
            <a:rPr lang="ru-RU" sz="1600" dirty="0"/>
            <a:t> з </a:t>
          </a:r>
          <a:r>
            <a:rPr lang="ru-RU" sz="1600" dirty="0" err="1"/>
            <a:t>можливістю</a:t>
          </a:r>
          <a:r>
            <a:rPr lang="ru-RU" sz="1600" dirty="0"/>
            <a:t> </a:t>
          </a:r>
          <a:r>
            <a:rPr lang="ru-RU" sz="1600" dirty="0" err="1"/>
            <a:t>її</a:t>
          </a:r>
          <a:r>
            <a:rPr lang="ru-RU" sz="1600" dirty="0"/>
            <a:t> </a:t>
          </a:r>
          <a:r>
            <a:rPr lang="ru-RU" sz="1600" dirty="0" err="1"/>
            <a:t>конвертації</a:t>
          </a:r>
          <a:r>
            <a:rPr lang="ru-RU" sz="1600" dirty="0"/>
            <a:t> у долю в </a:t>
          </a:r>
          <a:r>
            <a:rPr lang="ru-RU" sz="1600" dirty="0" err="1"/>
            <a:t>акціонерному</a:t>
          </a:r>
          <a:r>
            <a:rPr lang="ru-RU" sz="1600" dirty="0"/>
            <a:t> </a:t>
          </a:r>
          <a:r>
            <a:rPr lang="ru-RU" sz="1600" dirty="0" err="1"/>
            <a:t>капіталі</a:t>
          </a:r>
          <a:r>
            <a:rPr lang="ru-RU" sz="1600" dirty="0"/>
            <a:t> банку</a:t>
          </a:r>
        </a:p>
      </dgm:t>
    </dgm:pt>
    <dgm:pt modelId="{B4F4D003-D228-420A-8E04-3B956A42B472}" type="parTrans" cxnId="{D8C3D85D-4F82-4E00-BE64-B813FA9430F3}">
      <dgm:prSet/>
      <dgm:spPr/>
      <dgm:t>
        <a:bodyPr/>
        <a:lstStyle/>
        <a:p>
          <a:endParaRPr lang="ru-RU"/>
        </a:p>
      </dgm:t>
    </dgm:pt>
    <dgm:pt modelId="{83FBC7AE-0609-41D8-B081-6B879B580F98}" type="sibTrans" cxnId="{D8C3D85D-4F82-4E00-BE64-B813FA9430F3}">
      <dgm:prSet/>
      <dgm:spPr/>
      <dgm:t>
        <a:bodyPr/>
        <a:lstStyle/>
        <a:p>
          <a:endParaRPr lang="ru-RU"/>
        </a:p>
      </dgm:t>
    </dgm:pt>
    <dgm:pt modelId="{AFE6C713-E005-4E44-9800-9472F721CF63}">
      <dgm:prSet custT="1"/>
      <dgm:spPr/>
      <dgm:t>
        <a:bodyPr/>
        <a:lstStyle/>
        <a:p>
          <a:pPr rtl="0"/>
          <a:r>
            <a:rPr lang="ru-RU" sz="1600" dirty="0" err="1"/>
            <a:t>Відзначимо</a:t>
          </a:r>
          <a:r>
            <a:rPr lang="ru-RU" sz="1600" dirty="0"/>
            <a:t>, у 2017 </a:t>
          </a:r>
          <a:r>
            <a:rPr lang="ru-RU" sz="1600" dirty="0" err="1"/>
            <a:t>році</a:t>
          </a:r>
          <a:r>
            <a:rPr lang="ru-RU" sz="1600" dirty="0"/>
            <a:t> </a:t>
          </a:r>
          <a:r>
            <a:rPr lang="ru-RU" sz="1600" dirty="0" err="1"/>
            <a:t>Україна</a:t>
          </a:r>
          <a:r>
            <a:rPr lang="ru-RU" sz="1600" dirty="0"/>
            <a:t> та </a:t>
          </a:r>
          <a:r>
            <a:rPr lang="ru-RU" sz="1600" dirty="0" err="1"/>
            <a:t>Світовий</a:t>
          </a:r>
          <a:r>
            <a:rPr lang="ru-RU" sz="1600" dirty="0"/>
            <a:t> банк </a:t>
          </a:r>
          <a:r>
            <a:rPr lang="ru-RU" sz="1600" dirty="0" err="1"/>
            <a:t>підписали</a:t>
          </a:r>
          <a:r>
            <a:rPr lang="ru-RU" sz="1600" dirty="0"/>
            <a:t> меморандум про </a:t>
          </a:r>
          <a:r>
            <a:rPr lang="ru-RU" sz="1600" dirty="0" err="1"/>
            <a:t>взаєморозуміння</a:t>
          </a:r>
          <a:r>
            <a:rPr lang="ru-RU" sz="1600" dirty="0"/>
            <a:t> </a:t>
          </a:r>
          <a:r>
            <a:rPr lang="ru-RU" sz="1600" dirty="0" err="1"/>
            <a:t>щодо</a:t>
          </a:r>
          <a:r>
            <a:rPr lang="ru-RU" sz="1600" dirty="0"/>
            <a:t> </a:t>
          </a:r>
          <a:r>
            <a:rPr lang="ru-RU" sz="1600" dirty="0" err="1"/>
            <a:t>підтримки</a:t>
          </a:r>
          <a:r>
            <a:rPr lang="ru-RU" sz="1600" dirty="0"/>
            <a:t> </a:t>
          </a:r>
          <a:r>
            <a:rPr lang="ru-RU" sz="1600" dirty="0" err="1"/>
            <a:t>приватизації</a:t>
          </a:r>
          <a:r>
            <a:rPr lang="ru-RU" sz="1600" dirty="0"/>
            <a:t> державного </a:t>
          </a:r>
          <a:r>
            <a:rPr lang="ru-RU" sz="1600" dirty="0" err="1"/>
            <a:t>Укргазбанку</a:t>
          </a:r>
          <a:r>
            <a:rPr lang="ru-RU" sz="1600" dirty="0"/>
            <a:t>.</a:t>
          </a:r>
        </a:p>
      </dgm:t>
    </dgm:pt>
    <dgm:pt modelId="{46E8427A-565D-42BF-B3A1-A233CD7ABBBF}" type="parTrans" cxnId="{D6570C5C-537D-4C4E-AA31-C7118146AC52}">
      <dgm:prSet/>
      <dgm:spPr/>
      <dgm:t>
        <a:bodyPr/>
        <a:lstStyle/>
        <a:p>
          <a:endParaRPr lang="ru-RU"/>
        </a:p>
      </dgm:t>
    </dgm:pt>
    <dgm:pt modelId="{4FCE05CE-1A2B-4623-AADB-630EA2A7B955}" type="sibTrans" cxnId="{D6570C5C-537D-4C4E-AA31-C7118146AC52}">
      <dgm:prSet/>
      <dgm:spPr/>
      <dgm:t>
        <a:bodyPr/>
        <a:lstStyle/>
        <a:p>
          <a:endParaRPr lang="ru-RU"/>
        </a:p>
      </dgm:t>
    </dgm:pt>
    <dgm:pt modelId="{038A73B2-1555-448E-B620-FEE099DC07F4}">
      <dgm:prSet custT="1"/>
      <dgm:spPr/>
      <dgm:t>
        <a:bodyPr/>
        <a:lstStyle/>
        <a:p>
          <a:pPr rtl="0"/>
          <a:r>
            <a:rPr lang="ru-RU" sz="1600" dirty="0"/>
            <a:t>Уряд </a:t>
          </a:r>
          <a:r>
            <a:rPr lang="ru-RU" sz="1600" dirty="0" err="1"/>
            <a:t>продовжує</a:t>
          </a:r>
          <a:r>
            <a:rPr lang="ru-RU" sz="1600" dirty="0"/>
            <a:t> </a:t>
          </a:r>
          <a:r>
            <a:rPr lang="ru-RU" sz="1600" dirty="0" err="1"/>
            <a:t>працювати</a:t>
          </a:r>
          <a:r>
            <a:rPr lang="ru-RU" sz="1600" dirty="0"/>
            <a:t> над </a:t>
          </a:r>
          <a:r>
            <a:rPr lang="ru-RU" sz="1600" dirty="0" err="1"/>
            <a:t>зменшенням</a:t>
          </a:r>
          <a:r>
            <a:rPr lang="ru-RU" sz="1600" dirty="0"/>
            <a:t> </a:t>
          </a:r>
          <a:r>
            <a:rPr lang="ru-RU" sz="1600" dirty="0" err="1"/>
            <a:t>частки</a:t>
          </a:r>
          <a:r>
            <a:rPr lang="ru-RU" sz="1600" dirty="0"/>
            <a:t> </a:t>
          </a:r>
          <a:r>
            <a:rPr lang="ru-RU" sz="1600" dirty="0" err="1"/>
            <a:t>держави</a:t>
          </a:r>
          <a:r>
            <a:rPr lang="ru-RU" sz="1600" dirty="0"/>
            <a:t> в </a:t>
          </a:r>
          <a:r>
            <a:rPr lang="ru-RU" sz="1600" dirty="0" err="1"/>
            <a:t>банківській</a:t>
          </a:r>
          <a:r>
            <a:rPr lang="ru-RU" sz="1600" dirty="0"/>
            <a:t> </a:t>
          </a:r>
          <a:r>
            <a:rPr lang="ru-RU" sz="1600" dirty="0" err="1"/>
            <a:t>системі</a:t>
          </a:r>
          <a:r>
            <a:rPr lang="ru-RU" sz="1600" dirty="0"/>
            <a:t> </a:t>
          </a:r>
          <a:r>
            <a:rPr lang="ru-RU" sz="1600" dirty="0" err="1"/>
            <a:t>України</a:t>
          </a:r>
          <a:r>
            <a:rPr lang="ru-RU" sz="1600" dirty="0"/>
            <a:t> до 25% до 2025 року, як </a:t>
          </a:r>
          <a:r>
            <a:rPr lang="ru-RU" sz="1600" dirty="0" err="1"/>
            <a:t>це</a:t>
          </a:r>
          <a:r>
            <a:rPr lang="ru-RU" sz="1600" dirty="0"/>
            <a:t> </a:t>
          </a:r>
          <a:r>
            <a:rPr lang="ru-RU" sz="1600" dirty="0" err="1"/>
            <a:t>передбачено</a:t>
          </a:r>
          <a:r>
            <a:rPr lang="ru-RU" sz="1600" dirty="0"/>
            <a:t> </a:t>
          </a:r>
          <a:r>
            <a:rPr lang="ru-RU" sz="1600" dirty="0" err="1"/>
            <a:t>міжнародними</a:t>
          </a:r>
          <a:r>
            <a:rPr lang="ru-RU" sz="1600" dirty="0"/>
            <a:t> </a:t>
          </a:r>
          <a:r>
            <a:rPr lang="ru-RU" sz="1600" dirty="0" err="1"/>
            <a:t>зобов’язаннями</a:t>
          </a:r>
          <a:r>
            <a:rPr lang="ru-RU" sz="1600" dirty="0"/>
            <a:t>.</a:t>
          </a:r>
        </a:p>
      </dgm:t>
    </dgm:pt>
    <dgm:pt modelId="{AAC74A79-E620-4C4B-89D5-D21551F64AF5}" type="parTrans" cxnId="{DD7ADB44-C2C0-42FD-9366-8411C65F110B}">
      <dgm:prSet/>
      <dgm:spPr/>
      <dgm:t>
        <a:bodyPr/>
        <a:lstStyle/>
        <a:p>
          <a:endParaRPr lang="ru-RU"/>
        </a:p>
      </dgm:t>
    </dgm:pt>
    <dgm:pt modelId="{64EDAE1C-5B10-4B16-BF7A-E127FFA6A3C8}" type="sibTrans" cxnId="{DD7ADB44-C2C0-42FD-9366-8411C65F110B}">
      <dgm:prSet/>
      <dgm:spPr/>
      <dgm:t>
        <a:bodyPr/>
        <a:lstStyle/>
        <a:p>
          <a:endParaRPr lang="ru-RU"/>
        </a:p>
      </dgm:t>
    </dgm:pt>
    <dgm:pt modelId="{0D25F615-5D03-4F40-96F4-EB75AA84BEF4}">
      <dgm:prSet custT="1"/>
      <dgm:spPr/>
      <dgm:t>
        <a:bodyPr/>
        <a:lstStyle/>
        <a:p>
          <a:pPr rtl="0"/>
          <a:r>
            <a:rPr lang="ru-RU" sz="1600" dirty="0"/>
            <a:t>Держава </a:t>
          </a:r>
          <a:r>
            <a:rPr lang="ru-RU" sz="1600" dirty="0" err="1"/>
            <a:t>володіє</a:t>
          </a:r>
          <a:r>
            <a:rPr lang="ru-RU" sz="1600" dirty="0"/>
            <a:t> 94,94% </a:t>
          </a:r>
          <a:r>
            <a:rPr lang="ru-RU" sz="1600" dirty="0" err="1"/>
            <a:t>акцій</a:t>
          </a:r>
          <a:r>
            <a:rPr lang="ru-RU" sz="1600" dirty="0"/>
            <a:t> "</a:t>
          </a:r>
          <a:r>
            <a:rPr lang="ru-RU" sz="1600" dirty="0" err="1"/>
            <a:t>Укргазбанку</a:t>
          </a:r>
          <a:r>
            <a:rPr lang="ru-RU" sz="1600" dirty="0"/>
            <a:t>".</a:t>
          </a:r>
        </a:p>
      </dgm:t>
    </dgm:pt>
    <dgm:pt modelId="{D1BD8C56-D4AF-4823-933F-4AC0BC535D48}" type="parTrans" cxnId="{2155520C-7FC4-41F5-97DE-D589A923296C}">
      <dgm:prSet/>
      <dgm:spPr/>
      <dgm:t>
        <a:bodyPr/>
        <a:lstStyle/>
        <a:p>
          <a:endParaRPr lang="ru-RU"/>
        </a:p>
      </dgm:t>
    </dgm:pt>
    <dgm:pt modelId="{B647CBCC-FB1A-4FE4-BD99-2E497C3164CD}" type="sibTrans" cxnId="{2155520C-7FC4-41F5-97DE-D589A923296C}">
      <dgm:prSet/>
      <dgm:spPr/>
      <dgm:t>
        <a:bodyPr/>
        <a:lstStyle/>
        <a:p>
          <a:endParaRPr lang="ru-RU"/>
        </a:p>
      </dgm:t>
    </dgm:pt>
    <dgm:pt modelId="{414E0851-F853-490C-B88C-B3178F8BF778}">
      <dgm:prSet custT="1"/>
      <dgm:spPr/>
      <dgm:t>
        <a:bodyPr/>
        <a:lstStyle/>
        <a:p>
          <a:pPr rtl="0"/>
          <a:r>
            <a:rPr lang="ru-RU" sz="1600" dirty="0" err="1"/>
            <a:t>Імплементація</a:t>
          </a:r>
          <a:r>
            <a:rPr lang="ru-RU" sz="1600" dirty="0"/>
            <a:t> угоди є </a:t>
          </a:r>
          <a:r>
            <a:rPr lang="ru-RU" sz="1600" dirty="0" err="1"/>
            <a:t>виконанням</a:t>
          </a:r>
          <a:r>
            <a:rPr lang="ru-RU" sz="1600" dirty="0"/>
            <a:t> одного </a:t>
          </a:r>
          <a:r>
            <a:rPr lang="ru-RU" sz="1600" dirty="0" err="1"/>
            <a:t>із</a:t>
          </a:r>
          <a:r>
            <a:rPr lang="ru-RU" sz="1600" dirty="0"/>
            <a:t> </a:t>
          </a:r>
          <a:r>
            <a:rPr lang="ru-RU" sz="1600" dirty="0" err="1"/>
            <a:t>зобов'язань</a:t>
          </a:r>
          <a:r>
            <a:rPr lang="ru-RU" sz="1600" dirty="0"/>
            <a:t> </a:t>
          </a:r>
          <a:r>
            <a:rPr lang="ru-RU" sz="1600" dirty="0" err="1"/>
            <a:t>держави</a:t>
          </a:r>
          <a:r>
            <a:rPr lang="ru-RU" sz="1600" dirty="0"/>
            <a:t> в рамках </a:t>
          </a:r>
          <a:r>
            <a:rPr lang="ru-RU" sz="1600" dirty="0" err="1"/>
            <a:t>спільної</a:t>
          </a:r>
          <a:r>
            <a:rPr lang="ru-RU" sz="1600" dirty="0"/>
            <a:t> з МВФ </a:t>
          </a:r>
          <a:r>
            <a:rPr lang="ru-RU" sz="1600" dirty="0" err="1"/>
            <a:t>програми</a:t>
          </a:r>
          <a:r>
            <a:rPr lang="ru-RU" sz="1600" dirty="0"/>
            <a:t> </a:t>
          </a:r>
          <a:r>
            <a:rPr lang="en-US" sz="1600" dirty="0"/>
            <a:t>Stand-by"</a:t>
          </a:r>
          <a:endParaRPr lang="ru-RU" sz="1600" dirty="0"/>
        </a:p>
      </dgm:t>
    </dgm:pt>
    <dgm:pt modelId="{E84AD0E7-B78B-421D-BAB4-A647B780FAAA}" type="parTrans" cxnId="{6E0D3036-A1B1-4B28-95C3-700E9ED34D6A}">
      <dgm:prSet/>
      <dgm:spPr/>
      <dgm:t>
        <a:bodyPr/>
        <a:lstStyle/>
        <a:p>
          <a:endParaRPr lang="ru-RU"/>
        </a:p>
      </dgm:t>
    </dgm:pt>
    <dgm:pt modelId="{90F9AAD5-A46D-42FE-A987-853D93E247BA}" type="sibTrans" cxnId="{6E0D3036-A1B1-4B28-95C3-700E9ED34D6A}">
      <dgm:prSet/>
      <dgm:spPr/>
      <dgm:t>
        <a:bodyPr/>
        <a:lstStyle/>
        <a:p>
          <a:endParaRPr lang="ru-RU"/>
        </a:p>
      </dgm:t>
    </dgm:pt>
    <dgm:pt modelId="{21A7A95F-E7CF-41AC-81F3-6AD58F70A330}" type="pres">
      <dgm:prSet presAssocID="{AAE33FD0-55EB-4FF5-ABEF-E2FBA6C9342F}" presName="linearFlow" presStyleCnt="0">
        <dgm:presLayoutVars>
          <dgm:resizeHandles val="exact"/>
        </dgm:presLayoutVars>
      </dgm:prSet>
      <dgm:spPr/>
    </dgm:pt>
    <dgm:pt modelId="{5078FAC7-30FF-49E4-B01B-143509E250BA}" type="pres">
      <dgm:prSet presAssocID="{6112EBCA-FBE8-4D87-97EA-0051A4062DE3}" presName="node" presStyleLbl="node1" presStyleIdx="0" presStyleCnt="6" custScaleX="230882" custScaleY="160675">
        <dgm:presLayoutVars>
          <dgm:bulletEnabled val="1"/>
        </dgm:presLayoutVars>
      </dgm:prSet>
      <dgm:spPr/>
    </dgm:pt>
    <dgm:pt modelId="{E61E1082-1C4E-4D09-94D7-64C6B4FAE0FF}" type="pres">
      <dgm:prSet presAssocID="{0B074AFA-A822-4BE1-9183-B83D26DF7CAE}" presName="sibTrans" presStyleLbl="sibTrans2D1" presStyleIdx="0" presStyleCnt="5"/>
      <dgm:spPr/>
    </dgm:pt>
    <dgm:pt modelId="{B49270ED-0BAB-4162-B8E0-69A638D2DFE2}" type="pres">
      <dgm:prSet presAssocID="{0B074AFA-A822-4BE1-9183-B83D26DF7CAE}" presName="connectorText" presStyleLbl="sibTrans2D1" presStyleIdx="0" presStyleCnt="5"/>
      <dgm:spPr/>
    </dgm:pt>
    <dgm:pt modelId="{BAA5D2A3-8F9D-4DCF-9A60-EC3E03E97100}" type="pres">
      <dgm:prSet presAssocID="{50CEA670-80A8-46BC-9F67-7FDABC5F9393}" presName="node" presStyleLbl="node1" presStyleIdx="1" presStyleCnt="6" custScaleX="230882">
        <dgm:presLayoutVars>
          <dgm:bulletEnabled val="1"/>
        </dgm:presLayoutVars>
      </dgm:prSet>
      <dgm:spPr/>
    </dgm:pt>
    <dgm:pt modelId="{97918D6B-A288-46B3-98BA-6F74B9CD014C}" type="pres">
      <dgm:prSet presAssocID="{83FBC7AE-0609-41D8-B081-6B879B580F98}" presName="sibTrans" presStyleLbl="sibTrans2D1" presStyleIdx="1" presStyleCnt="5"/>
      <dgm:spPr/>
    </dgm:pt>
    <dgm:pt modelId="{6F36573D-2B7A-493B-9604-87F5403D1092}" type="pres">
      <dgm:prSet presAssocID="{83FBC7AE-0609-41D8-B081-6B879B580F98}" presName="connectorText" presStyleLbl="sibTrans2D1" presStyleIdx="1" presStyleCnt="5"/>
      <dgm:spPr/>
    </dgm:pt>
    <dgm:pt modelId="{FA1DBCFE-F164-4806-92AB-6816310BBF08}" type="pres">
      <dgm:prSet presAssocID="{AFE6C713-E005-4E44-9800-9472F721CF63}" presName="node" presStyleLbl="node1" presStyleIdx="2" presStyleCnt="6" custScaleX="228987">
        <dgm:presLayoutVars>
          <dgm:bulletEnabled val="1"/>
        </dgm:presLayoutVars>
      </dgm:prSet>
      <dgm:spPr/>
    </dgm:pt>
    <dgm:pt modelId="{A6933F68-FF6A-4338-B8C9-7F7AD1D59973}" type="pres">
      <dgm:prSet presAssocID="{4FCE05CE-1A2B-4623-AADB-630EA2A7B955}" presName="sibTrans" presStyleLbl="sibTrans2D1" presStyleIdx="2" presStyleCnt="5"/>
      <dgm:spPr/>
    </dgm:pt>
    <dgm:pt modelId="{00AC775F-3F94-4371-9B1B-BF8308C15541}" type="pres">
      <dgm:prSet presAssocID="{4FCE05CE-1A2B-4623-AADB-630EA2A7B955}" presName="connectorText" presStyleLbl="sibTrans2D1" presStyleIdx="2" presStyleCnt="5"/>
      <dgm:spPr/>
    </dgm:pt>
    <dgm:pt modelId="{B5A8840F-7BFE-4C79-B5A0-926A921464FF}" type="pres">
      <dgm:prSet presAssocID="{038A73B2-1555-448E-B620-FEE099DC07F4}" presName="node" presStyleLbl="node1" presStyleIdx="3" presStyleCnt="6" custScaleX="222969">
        <dgm:presLayoutVars>
          <dgm:bulletEnabled val="1"/>
        </dgm:presLayoutVars>
      </dgm:prSet>
      <dgm:spPr/>
    </dgm:pt>
    <dgm:pt modelId="{767665EF-32D8-4B90-BDF8-E0D80E27FF3E}" type="pres">
      <dgm:prSet presAssocID="{64EDAE1C-5B10-4B16-BF7A-E127FFA6A3C8}" presName="sibTrans" presStyleLbl="sibTrans2D1" presStyleIdx="3" presStyleCnt="5"/>
      <dgm:spPr/>
    </dgm:pt>
    <dgm:pt modelId="{99689801-EFD5-4E9D-9CBC-5CBC531DAA57}" type="pres">
      <dgm:prSet presAssocID="{64EDAE1C-5B10-4B16-BF7A-E127FFA6A3C8}" presName="connectorText" presStyleLbl="sibTrans2D1" presStyleIdx="3" presStyleCnt="5"/>
      <dgm:spPr/>
    </dgm:pt>
    <dgm:pt modelId="{005B8EF7-6744-4A15-9A6E-65635E6F2B1E}" type="pres">
      <dgm:prSet presAssocID="{0D25F615-5D03-4F40-96F4-EB75AA84BEF4}" presName="node" presStyleLbl="node1" presStyleIdx="4" presStyleCnt="6" custScaleX="222969" custScaleY="56572">
        <dgm:presLayoutVars>
          <dgm:bulletEnabled val="1"/>
        </dgm:presLayoutVars>
      </dgm:prSet>
      <dgm:spPr/>
    </dgm:pt>
    <dgm:pt modelId="{E65C0070-6426-4991-A0BF-34B83BC566A0}" type="pres">
      <dgm:prSet presAssocID="{B647CBCC-FB1A-4FE4-BD99-2E497C3164CD}" presName="sibTrans" presStyleLbl="sibTrans2D1" presStyleIdx="4" presStyleCnt="5"/>
      <dgm:spPr/>
    </dgm:pt>
    <dgm:pt modelId="{3FD20144-308F-45C8-B28C-80A61ED863C3}" type="pres">
      <dgm:prSet presAssocID="{B647CBCC-FB1A-4FE4-BD99-2E497C3164CD}" presName="connectorText" presStyleLbl="sibTrans2D1" presStyleIdx="4" presStyleCnt="5"/>
      <dgm:spPr/>
    </dgm:pt>
    <dgm:pt modelId="{FBEB227B-7679-4BAE-B921-CD57A92EEC5A}" type="pres">
      <dgm:prSet presAssocID="{414E0851-F853-490C-B88C-B3178F8BF778}" presName="node" presStyleLbl="node1" presStyleIdx="5" presStyleCnt="6" custScaleX="216950">
        <dgm:presLayoutVars>
          <dgm:bulletEnabled val="1"/>
        </dgm:presLayoutVars>
      </dgm:prSet>
      <dgm:spPr/>
    </dgm:pt>
  </dgm:ptLst>
  <dgm:cxnLst>
    <dgm:cxn modelId="{2155520C-7FC4-41F5-97DE-D589A923296C}" srcId="{AAE33FD0-55EB-4FF5-ABEF-E2FBA6C9342F}" destId="{0D25F615-5D03-4F40-96F4-EB75AA84BEF4}" srcOrd="4" destOrd="0" parTransId="{D1BD8C56-D4AF-4823-933F-4AC0BC535D48}" sibTransId="{B647CBCC-FB1A-4FE4-BD99-2E497C3164CD}"/>
    <dgm:cxn modelId="{BC805D1E-D50E-4B0C-B806-25EA6904A79C}" type="presOf" srcId="{50CEA670-80A8-46BC-9F67-7FDABC5F9393}" destId="{BAA5D2A3-8F9D-4DCF-9A60-EC3E03E97100}" srcOrd="0" destOrd="0" presId="urn:microsoft.com/office/officeart/2005/8/layout/process2"/>
    <dgm:cxn modelId="{6E0D3036-A1B1-4B28-95C3-700E9ED34D6A}" srcId="{AAE33FD0-55EB-4FF5-ABEF-E2FBA6C9342F}" destId="{414E0851-F853-490C-B88C-B3178F8BF778}" srcOrd="5" destOrd="0" parTransId="{E84AD0E7-B78B-421D-BAB4-A647B780FAAA}" sibTransId="{90F9AAD5-A46D-42FE-A987-853D93E247BA}"/>
    <dgm:cxn modelId="{D6570C5C-537D-4C4E-AA31-C7118146AC52}" srcId="{AAE33FD0-55EB-4FF5-ABEF-E2FBA6C9342F}" destId="{AFE6C713-E005-4E44-9800-9472F721CF63}" srcOrd="2" destOrd="0" parTransId="{46E8427A-565D-42BF-B3A1-A233CD7ABBBF}" sibTransId="{4FCE05CE-1A2B-4623-AADB-630EA2A7B955}"/>
    <dgm:cxn modelId="{D8C3D85D-4F82-4E00-BE64-B813FA9430F3}" srcId="{AAE33FD0-55EB-4FF5-ABEF-E2FBA6C9342F}" destId="{50CEA670-80A8-46BC-9F67-7FDABC5F9393}" srcOrd="1" destOrd="0" parTransId="{B4F4D003-D228-420A-8E04-3B956A42B472}" sibTransId="{83FBC7AE-0609-41D8-B081-6B879B580F98}"/>
    <dgm:cxn modelId="{2CBE8143-5B5C-4897-AB5B-BD8BCD780BF4}" type="presOf" srcId="{6112EBCA-FBE8-4D87-97EA-0051A4062DE3}" destId="{5078FAC7-30FF-49E4-B01B-143509E250BA}" srcOrd="0" destOrd="0" presId="urn:microsoft.com/office/officeart/2005/8/layout/process2"/>
    <dgm:cxn modelId="{DD7ADB44-C2C0-42FD-9366-8411C65F110B}" srcId="{AAE33FD0-55EB-4FF5-ABEF-E2FBA6C9342F}" destId="{038A73B2-1555-448E-B620-FEE099DC07F4}" srcOrd="3" destOrd="0" parTransId="{AAC74A79-E620-4C4B-89D5-D21551F64AF5}" sibTransId="{64EDAE1C-5B10-4B16-BF7A-E127FFA6A3C8}"/>
    <dgm:cxn modelId="{8576AB47-FE16-4969-9636-1A5B8A5DC1AE}" type="presOf" srcId="{4FCE05CE-1A2B-4623-AADB-630EA2A7B955}" destId="{00AC775F-3F94-4371-9B1B-BF8308C15541}" srcOrd="1" destOrd="0" presId="urn:microsoft.com/office/officeart/2005/8/layout/process2"/>
    <dgm:cxn modelId="{37129C6B-BEC4-447D-8F76-A6FA78E687FF}" type="presOf" srcId="{AFE6C713-E005-4E44-9800-9472F721CF63}" destId="{FA1DBCFE-F164-4806-92AB-6816310BBF08}" srcOrd="0" destOrd="0" presId="urn:microsoft.com/office/officeart/2005/8/layout/process2"/>
    <dgm:cxn modelId="{B64D5A4C-F884-4C92-BDCB-A5A96915A78E}" type="presOf" srcId="{AAE33FD0-55EB-4FF5-ABEF-E2FBA6C9342F}" destId="{21A7A95F-E7CF-41AC-81F3-6AD58F70A330}" srcOrd="0" destOrd="0" presId="urn:microsoft.com/office/officeart/2005/8/layout/process2"/>
    <dgm:cxn modelId="{6E024270-F42E-4DBE-A88F-EFF831126842}" type="presOf" srcId="{83FBC7AE-0609-41D8-B081-6B879B580F98}" destId="{97918D6B-A288-46B3-98BA-6F74B9CD014C}" srcOrd="0" destOrd="0" presId="urn:microsoft.com/office/officeart/2005/8/layout/process2"/>
    <dgm:cxn modelId="{7C554F75-8726-4B44-A931-111AE415D6CD}" type="presOf" srcId="{4FCE05CE-1A2B-4623-AADB-630EA2A7B955}" destId="{A6933F68-FF6A-4338-B8C9-7F7AD1D59973}" srcOrd="0" destOrd="0" presId="urn:microsoft.com/office/officeart/2005/8/layout/process2"/>
    <dgm:cxn modelId="{F25F2677-BAFC-43A3-B922-9AD2122074C2}" srcId="{AAE33FD0-55EB-4FF5-ABEF-E2FBA6C9342F}" destId="{6112EBCA-FBE8-4D87-97EA-0051A4062DE3}" srcOrd="0" destOrd="0" parTransId="{B27AA523-F55B-4273-906F-5D72DD832DC8}" sibTransId="{0B074AFA-A822-4BE1-9183-B83D26DF7CAE}"/>
    <dgm:cxn modelId="{D8B3F677-712C-4012-97F8-EF4D7E22238F}" type="presOf" srcId="{64EDAE1C-5B10-4B16-BF7A-E127FFA6A3C8}" destId="{99689801-EFD5-4E9D-9CBC-5CBC531DAA57}" srcOrd="1" destOrd="0" presId="urn:microsoft.com/office/officeart/2005/8/layout/process2"/>
    <dgm:cxn modelId="{B9A2B678-5AD4-4A40-9BDB-E6A63A000055}" type="presOf" srcId="{414E0851-F853-490C-B88C-B3178F8BF778}" destId="{FBEB227B-7679-4BAE-B921-CD57A92EEC5A}" srcOrd="0" destOrd="0" presId="urn:microsoft.com/office/officeart/2005/8/layout/process2"/>
    <dgm:cxn modelId="{2B802488-EDB0-4281-9CD4-0A2210461EBC}" type="presOf" srcId="{B647CBCC-FB1A-4FE4-BD99-2E497C3164CD}" destId="{3FD20144-308F-45C8-B28C-80A61ED863C3}" srcOrd="1" destOrd="0" presId="urn:microsoft.com/office/officeart/2005/8/layout/process2"/>
    <dgm:cxn modelId="{3F46DB8B-1573-463B-804E-CCD188A51618}" type="presOf" srcId="{83FBC7AE-0609-41D8-B081-6B879B580F98}" destId="{6F36573D-2B7A-493B-9604-87F5403D1092}" srcOrd="1" destOrd="0" presId="urn:microsoft.com/office/officeart/2005/8/layout/process2"/>
    <dgm:cxn modelId="{310D6090-E8E7-4572-AB89-7257EF9A10E8}" type="presOf" srcId="{038A73B2-1555-448E-B620-FEE099DC07F4}" destId="{B5A8840F-7BFE-4C79-B5A0-926A921464FF}" srcOrd="0" destOrd="0" presId="urn:microsoft.com/office/officeart/2005/8/layout/process2"/>
    <dgm:cxn modelId="{C39F7E95-CA4D-404F-A4C1-96D878575161}" type="presOf" srcId="{0B074AFA-A822-4BE1-9183-B83D26DF7CAE}" destId="{B49270ED-0BAB-4162-B8E0-69A638D2DFE2}" srcOrd="1" destOrd="0" presId="urn:microsoft.com/office/officeart/2005/8/layout/process2"/>
    <dgm:cxn modelId="{1BD06CB9-82C8-455A-9823-FCB00FC2B75F}" type="presOf" srcId="{64EDAE1C-5B10-4B16-BF7A-E127FFA6A3C8}" destId="{767665EF-32D8-4B90-BDF8-E0D80E27FF3E}" srcOrd="0" destOrd="0" presId="urn:microsoft.com/office/officeart/2005/8/layout/process2"/>
    <dgm:cxn modelId="{670902CC-CCC3-46CE-BB71-668717072088}" type="presOf" srcId="{0D25F615-5D03-4F40-96F4-EB75AA84BEF4}" destId="{005B8EF7-6744-4A15-9A6E-65635E6F2B1E}" srcOrd="0" destOrd="0" presId="urn:microsoft.com/office/officeart/2005/8/layout/process2"/>
    <dgm:cxn modelId="{957ED7E4-62A7-4D55-8F66-024E7A829967}" type="presOf" srcId="{B647CBCC-FB1A-4FE4-BD99-2E497C3164CD}" destId="{E65C0070-6426-4991-A0BF-34B83BC566A0}" srcOrd="0" destOrd="0" presId="urn:microsoft.com/office/officeart/2005/8/layout/process2"/>
    <dgm:cxn modelId="{DFC0E6F8-0C27-4F0F-8B7F-B30FBB1F0614}" type="presOf" srcId="{0B074AFA-A822-4BE1-9183-B83D26DF7CAE}" destId="{E61E1082-1C4E-4D09-94D7-64C6B4FAE0FF}" srcOrd="0" destOrd="0" presId="urn:microsoft.com/office/officeart/2005/8/layout/process2"/>
    <dgm:cxn modelId="{FA3B3EBD-B5FC-43BF-A2D3-B2B8633657CF}" type="presParOf" srcId="{21A7A95F-E7CF-41AC-81F3-6AD58F70A330}" destId="{5078FAC7-30FF-49E4-B01B-143509E250BA}" srcOrd="0" destOrd="0" presId="urn:microsoft.com/office/officeart/2005/8/layout/process2"/>
    <dgm:cxn modelId="{F36F1A93-7E62-4131-A2AB-851B81384A81}" type="presParOf" srcId="{21A7A95F-E7CF-41AC-81F3-6AD58F70A330}" destId="{E61E1082-1C4E-4D09-94D7-64C6B4FAE0FF}" srcOrd="1" destOrd="0" presId="urn:microsoft.com/office/officeart/2005/8/layout/process2"/>
    <dgm:cxn modelId="{8E73DE63-4EF5-40E0-8469-9FB9F0B1098C}" type="presParOf" srcId="{E61E1082-1C4E-4D09-94D7-64C6B4FAE0FF}" destId="{B49270ED-0BAB-4162-B8E0-69A638D2DFE2}" srcOrd="0" destOrd="0" presId="urn:microsoft.com/office/officeart/2005/8/layout/process2"/>
    <dgm:cxn modelId="{4175C1B7-D5E6-438B-A8BF-8F1AC0C8CCA5}" type="presParOf" srcId="{21A7A95F-E7CF-41AC-81F3-6AD58F70A330}" destId="{BAA5D2A3-8F9D-4DCF-9A60-EC3E03E97100}" srcOrd="2" destOrd="0" presId="urn:microsoft.com/office/officeart/2005/8/layout/process2"/>
    <dgm:cxn modelId="{20706BC5-709C-4169-B304-B0D43CC608AD}" type="presParOf" srcId="{21A7A95F-E7CF-41AC-81F3-6AD58F70A330}" destId="{97918D6B-A288-46B3-98BA-6F74B9CD014C}" srcOrd="3" destOrd="0" presId="urn:microsoft.com/office/officeart/2005/8/layout/process2"/>
    <dgm:cxn modelId="{1C0B1A1C-5FB9-4CBD-98F5-81D9205A1039}" type="presParOf" srcId="{97918D6B-A288-46B3-98BA-6F74B9CD014C}" destId="{6F36573D-2B7A-493B-9604-87F5403D1092}" srcOrd="0" destOrd="0" presId="urn:microsoft.com/office/officeart/2005/8/layout/process2"/>
    <dgm:cxn modelId="{3E6DA7D3-8C8E-4D75-A296-1BBE8A5CE416}" type="presParOf" srcId="{21A7A95F-E7CF-41AC-81F3-6AD58F70A330}" destId="{FA1DBCFE-F164-4806-92AB-6816310BBF08}" srcOrd="4" destOrd="0" presId="urn:microsoft.com/office/officeart/2005/8/layout/process2"/>
    <dgm:cxn modelId="{284CEF3C-4CEF-4889-AB24-DC053E5A274E}" type="presParOf" srcId="{21A7A95F-E7CF-41AC-81F3-6AD58F70A330}" destId="{A6933F68-FF6A-4338-B8C9-7F7AD1D59973}" srcOrd="5" destOrd="0" presId="urn:microsoft.com/office/officeart/2005/8/layout/process2"/>
    <dgm:cxn modelId="{F903D1AD-D6A0-4F94-9F17-B62B272F1F8F}" type="presParOf" srcId="{A6933F68-FF6A-4338-B8C9-7F7AD1D59973}" destId="{00AC775F-3F94-4371-9B1B-BF8308C15541}" srcOrd="0" destOrd="0" presId="urn:microsoft.com/office/officeart/2005/8/layout/process2"/>
    <dgm:cxn modelId="{C79BA779-F031-4CE8-B7F6-41C0DF65FFB3}" type="presParOf" srcId="{21A7A95F-E7CF-41AC-81F3-6AD58F70A330}" destId="{B5A8840F-7BFE-4C79-B5A0-926A921464FF}" srcOrd="6" destOrd="0" presId="urn:microsoft.com/office/officeart/2005/8/layout/process2"/>
    <dgm:cxn modelId="{41DE2265-6208-4304-A927-23799258B1EA}" type="presParOf" srcId="{21A7A95F-E7CF-41AC-81F3-6AD58F70A330}" destId="{767665EF-32D8-4B90-BDF8-E0D80E27FF3E}" srcOrd="7" destOrd="0" presId="urn:microsoft.com/office/officeart/2005/8/layout/process2"/>
    <dgm:cxn modelId="{410D3B16-72B8-448E-8E3C-FC6843FDA447}" type="presParOf" srcId="{767665EF-32D8-4B90-BDF8-E0D80E27FF3E}" destId="{99689801-EFD5-4E9D-9CBC-5CBC531DAA57}" srcOrd="0" destOrd="0" presId="urn:microsoft.com/office/officeart/2005/8/layout/process2"/>
    <dgm:cxn modelId="{915B5236-4DEB-4133-9BB9-6C4642628763}" type="presParOf" srcId="{21A7A95F-E7CF-41AC-81F3-6AD58F70A330}" destId="{005B8EF7-6744-4A15-9A6E-65635E6F2B1E}" srcOrd="8" destOrd="0" presId="urn:microsoft.com/office/officeart/2005/8/layout/process2"/>
    <dgm:cxn modelId="{AFD51D71-80B2-40A6-B5A0-1A661FEA8364}" type="presParOf" srcId="{21A7A95F-E7CF-41AC-81F3-6AD58F70A330}" destId="{E65C0070-6426-4991-A0BF-34B83BC566A0}" srcOrd="9" destOrd="0" presId="urn:microsoft.com/office/officeart/2005/8/layout/process2"/>
    <dgm:cxn modelId="{D2CEAA53-76B8-4D13-AF42-7855622B65E5}" type="presParOf" srcId="{E65C0070-6426-4991-A0BF-34B83BC566A0}" destId="{3FD20144-308F-45C8-B28C-80A61ED863C3}" srcOrd="0" destOrd="0" presId="urn:microsoft.com/office/officeart/2005/8/layout/process2"/>
    <dgm:cxn modelId="{E853E8BB-1AD4-4A8D-948E-0602CE2F0C96}" type="presParOf" srcId="{21A7A95F-E7CF-41AC-81F3-6AD58F70A330}" destId="{FBEB227B-7679-4BAE-B921-CD57A92EEC5A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4448929-2D9B-4A2E-8127-802AE1B40B6D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ru-RU"/>
        </a:p>
      </dgm:t>
    </dgm:pt>
    <dgm:pt modelId="{49F6A4A7-6D43-4FF6-B045-66CAEDBAD01C}">
      <dgm:prSet/>
      <dgm:spPr/>
      <dgm:t>
        <a:bodyPr/>
        <a:lstStyle/>
        <a:p>
          <a:pPr rtl="0"/>
          <a:r>
            <a:rPr lang="ru-RU"/>
            <a:t>Утворене </a:t>
          </a:r>
          <a:r>
            <a:rPr lang="ru-RU" dirty="0"/>
            <a:t>для того, </a:t>
          </a:r>
          <a:r>
            <a:rPr lang="ru-RU" dirty="0" err="1"/>
            <a:t>щоб</a:t>
          </a:r>
          <a:r>
            <a:rPr lang="ru-RU" dirty="0"/>
            <a:t> </a:t>
          </a:r>
          <a:r>
            <a:rPr lang="ru-RU" dirty="0" err="1"/>
            <a:t>забезпечити</a:t>
          </a:r>
          <a:r>
            <a:rPr lang="ru-RU" dirty="0"/>
            <a:t> </a:t>
          </a:r>
          <a:r>
            <a:rPr lang="ru-RU" dirty="0" err="1"/>
            <a:t>потенційних</a:t>
          </a:r>
          <a:r>
            <a:rPr lang="ru-RU" dirty="0"/>
            <a:t> </a:t>
          </a:r>
          <a:r>
            <a:rPr lang="ru-RU" dirty="0" err="1"/>
            <a:t>інвесторів</a:t>
          </a:r>
          <a:r>
            <a:rPr lang="ru-RU" dirty="0"/>
            <a:t>  до </a:t>
          </a:r>
          <a:r>
            <a:rPr lang="ru-RU" dirty="0" err="1"/>
            <a:t>країн</a:t>
          </a:r>
          <a:r>
            <a:rPr lang="ru-RU" dirty="0"/>
            <a:t>, </a:t>
          </a:r>
          <a:r>
            <a:rPr lang="ru-RU" dirty="0" err="1"/>
            <a:t>що</a:t>
          </a:r>
          <a:r>
            <a:rPr lang="ru-RU" dirty="0"/>
            <a:t> </a:t>
          </a:r>
          <a:r>
            <a:rPr lang="ru-RU" dirty="0" err="1"/>
            <a:t>розвиваються</a:t>
          </a:r>
          <a:r>
            <a:rPr lang="ru-RU" dirty="0"/>
            <a:t>, </a:t>
          </a:r>
          <a:r>
            <a:rPr lang="ru-RU" dirty="0" err="1"/>
            <a:t>від</a:t>
          </a:r>
          <a:r>
            <a:rPr lang="ru-RU" dirty="0"/>
            <a:t> </a:t>
          </a:r>
          <a:r>
            <a:rPr lang="ru-RU" dirty="0" err="1"/>
            <a:t>некомерціиних</a:t>
          </a:r>
          <a:r>
            <a:rPr lang="ru-RU" dirty="0"/>
            <a:t> </a:t>
          </a:r>
          <a:r>
            <a:rPr lang="ru-RU" dirty="0" err="1"/>
            <a:t>ризиків</a:t>
          </a:r>
          <a:r>
            <a:rPr lang="ru-RU" dirty="0"/>
            <a:t> і таким чином </a:t>
          </a:r>
          <a:r>
            <a:rPr lang="ru-RU" dirty="0" err="1"/>
            <a:t>стимулювала</a:t>
          </a:r>
          <a:r>
            <a:rPr lang="ru-RU" dirty="0"/>
            <a:t> </a:t>
          </a:r>
          <a:r>
            <a:rPr lang="ru-RU" dirty="0" err="1"/>
            <a:t>туди</a:t>
          </a:r>
          <a:r>
            <a:rPr lang="ru-RU" dirty="0"/>
            <a:t> потоки </a:t>
          </a:r>
          <a:r>
            <a:rPr lang="ru-RU" dirty="0" err="1"/>
            <a:t>інвестицій</a:t>
          </a:r>
          <a:r>
            <a:rPr lang="ru-RU" dirty="0"/>
            <a:t>. </a:t>
          </a:r>
        </a:p>
      </dgm:t>
    </dgm:pt>
    <dgm:pt modelId="{80E073E3-E8FF-4AB3-9C53-DCD308757CD1}" type="parTrans" cxnId="{8AAF0CD3-F50D-4CA9-A5F7-9DF1DC4AB802}">
      <dgm:prSet/>
      <dgm:spPr/>
      <dgm:t>
        <a:bodyPr/>
        <a:lstStyle/>
        <a:p>
          <a:endParaRPr lang="ru-RU"/>
        </a:p>
      </dgm:t>
    </dgm:pt>
    <dgm:pt modelId="{F0698293-113D-4232-B0B9-1DB9EF4FE800}" type="sibTrans" cxnId="{8AAF0CD3-F50D-4CA9-A5F7-9DF1DC4AB802}">
      <dgm:prSet/>
      <dgm:spPr/>
      <dgm:t>
        <a:bodyPr/>
        <a:lstStyle/>
        <a:p>
          <a:endParaRPr lang="ru-RU"/>
        </a:p>
      </dgm:t>
    </dgm:pt>
    <dgm:pt modelId="{B4EA4FB4-0FA9-4001-A5C4-80A4FFFAD39C}">
      <dgm:prSet/>
      <dgm:spPr/>
      <dgm:t>
        <a:bodyPr/>
        <a:lstStyle/>
        <a:p>
          <a:pPr rtl="0"/>
          <a:r>
            <a:rPr lang="ru-RU"/>
            <a:t>До некомерційних ризиків належать: війни, соціальні вибухи, експропріація вкладеного капіталу, неможливість переказу прибутку за кордон і таке інше.</a:t>
          </a:r>
        </a:p>
      </dgm:t>
    </dgm:pt>
    <dgm:pt modelId="{BA00E73C-DA3B-44CC-9075-EF47E1022E98}" type="parTrans" cxnId="{FA5CD261-9EAB-40CF-AD9E-E36FF684EA77}">
      <dgm:prSet/>
      <dgm:spPr/>
      <dgm:t>
        <a:bodyPr/>
        <a:lstStyle/>
        <a:p>
          <a:endParaRPr lang="ru-RU"/>
        </a:p>
      </dgm:t>
    </dgm:pt>
    <dgm:pt modelId="{3410F105-F40F-4F25-B741-A08062141D00}" type="sibTrans" cxnId="{FA5CD261-9EAB-40CF-AD9E-E36FF684EA77}">
      <dgm:prSet/>
      <dgm:spPr/>
      <dgm:t>
        <a:bodyPr/>
        <a:lstStyle/>
        <a:p>
          <a:endParaRPr lang="ru-RU"/>
        </a:p>
      </dgm:t>
    </dgm:pt>
    <dgm:pt modelId="{C0DD06F5-7576-489C-A683-8F46DBDA8856}">
      <dgm:prSet/>
      <dgm:spPr/>
      <dgm:t>
        <a:bodyPr/>
        <a:lstStyle/>
        <a:p>
          <a:pPr rtl="0"/>
          <a:r>
            <a:rPr lang="ru-RU"/>
            <a:t>Гарантії надають тільки інвесторам із країн-членів БАГІ. Строк гарантій — 15-20 років на прямі інвестиції, на позики — понад три роки. </a:t>
          </a:r>
        </a:p>
      </dgm:t>
    </dgm:pt>
    <dgm:pt modelId="{D763FD3D-F327-4183-B344-CE394C037DAB}" type="parTrans" cxnId="{1E2C9296-1327-463B-B451-4D3D36FEEF68}">
      <dgm:prSet/>
      <dgm:spPr/>
      <dgm:t>
        <a:bodyPr/>
        <a:lstStyle/>
        <a:p>
          <a:endParaRPr lang="ru-RU"/>
        </a:p>
      </dgm:t>
    </dgm:pt>
    <dgm:pt modelId="{02872A5A-2610-4838-9143-856CD0BB7FD9}" type="sibTrans" cxnId="{1E2C9296-1327-463B-B451-4D3D36FEEF68}">
      <dgm:prSet/>
      <dgm:spPr/>
      <dgm:t>
        <a:bodyPr/>
        <a:lstStyle/>
        <a:p>
          <a:endParaRPr lang="ru-RU"/>
        </a:p>
      </dgm:t>
    </dgm:pt>
    <dgm:pt modelId="{B617329A-7C2B-489C-A099-E6EB7C2F6138}">
      <dgm:prSet/>
      <dgm:spPr/>
      <dgm:t>
        <a:bodyPr/>
        <a:lstStyle/>
        <a:p>
          <a:pPr rtl="0"/>
          <a:r>
            <a:rPr lang="ru-RU"/>
            <a:t>Гарантії БАГІ, по суті, є страховкою, за одержання якої треба сплатити від 0,25 % до 1,25 % за кожні 100 доларів вартості гарантії. </a:t>
          </a:r>
        </a:p>
      </dgm:t>
    </dgm:pt>
    <dgm:pt modelId="{4FB31C07-BFF2-43BA-81FC-6FE63F9DE49C}" type="parTrans" cxnId="{48C6F36A-5BE2-4BD0-8EE3-EB2B1E6CB3E1}">
      <dgm:prSet/>
      <dgm:spPr/>
      <dgm:t>
        <a:bodyPr/>
        <a:lstStyle/>
        <a:p>
          <a:endParaRPr lang="ru-RU"/>
        </a:p>
      </dgm:t>
    </dgm:pt>
    <dgm:pt modelId="{6220BD0A-FA38-46DB-A63A-313128B054CF}" type="sibTrans" cxnId="{48C6F36A-5BE2-4BD0-8EE3-EB2B1E6CB3E1}">
      <dgm:prSet/>
      <dgm:spPr/>
      <dgm:t>
        <a:bodyPr/>
        <a:lstStyle/>
        <a:p>
          <a:endParaRPr lang="ru-RU"/>
        </a:p>
      </dgm:t>
    </dgm:pt>
    <dgm:pt modelId="{D1719BCC-213D-48D7-BD1A-6CF87B705F2E}">
      <dgm:prSet/>
      <dgm:spPr/>
      <dgm:t>
        <a:bodyPr/>
        <a:lstStyle/>
        <a:p>
          <a:pPr rtl="0"/>
          <a:r>
            <a:rPr lang="ru-RU"/>
            <a:t>БАГІ надає консультативні й рекламні послуги через спеціальний Департамент політичних і консультативних послуг.</a:t>
          </a:r>
        </a:p>
      </dgm:t>
    </dgm:pt>
    <dgm:pt modelId="{5F2A141E-6840-40B3-9F46-E6B968D88C4A}" type="parTrans" cxnId="{1164D2FE-726C-4D8B-AA82-B7D813EB0ADC}">
      <dgm:prSet/>
      <dgm:spPr/>
      <dgm:t>
        <a:bodyPr/>
        <a:lstStyle/>
        <a:p>
          <a:endParaRPr lang="ru-RU"/>
        </a:p>
      </dgm:t>
    </dgm:pt>
    <dgm:pt modelId="{482F23F5-E754-47E9-B619-ECA3BC45974A}" type="sibTrans" cxnId="{1164D2FE-726C-4D8B-AA82-B7D813EB0ADC}">
      <dgm:prSet/>
      <dgm:spPr/>
      <dgm:t>
        <a:bodyPr/>
        <a:lstStyle/>
        <a:p>
          <a:endParaRPr lang="ru-RU"/>
        </a:p>
      </dgm:t>
    </dgm:pt>
    <dgm:pt modelId="{BFF40985-E217-493D-8942-9D8BC11751E3}" type="pres">
      <dgm:prSet presAssocID="{D4448929-2D9B-4A2E-8127-802AE1B40B6D}" presName="linear" presStyleCnt="0">
        <dgm:presLayoutVars>
          <dgm:animLvl val="lvl"/>
          <dgm:resizeHandles val="exact"/>
        </dgm:presLayoutVars>
      </dgm:prSet>
      <dgm:spPr/>
    </dgm:pt>
    <dgm:pt modelId="{FD2A4122-73E5-48CF-833A-9A7BC8EA1238}" type="pres">
      <dgm:prSet presAssocID="{49F6A4A7-6D43-4FF6-B045-66CAEDBAD01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BB7E6B9-F765-49ED-A4E5-5123E74E8790}" type="pres">
      <dgm:prSet presAssocID="{F0698293-113D-4232-B0B9-1DB9EF4FE800}" presName="spacer" presStyleCnt="0"/>
      <dgm:spPr/>
    </dgm:pt>
    <dgm:pt modelId="{06A75451-B14B-4F6E-8006-2079D59D4311}" type="pres">
      <dgm:prSet presAssocID="{B4EA4FB4-0FA9-4001-A5C4-80A4FFFAD39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3BD71CF-D605-43D1-9B65-160752B5F251}" type="pres">
      <dgm:prSet presAssocID="{3410F105-F40F-4F25-B741-A08062141D00}" presName="spacer" presStyleCnt="0"/>
      <dgm:spPr/>
    </dgm:pt>
    <dgm:pt modelId="{C227E3E7-11E0-49DF-9BFB-05D0E25E7AF0}" type="pres">
      <dgm:prSet presAssocID="{C0DD06F5-7576-489C-A683-8F46DBDA885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C4285DC-74E7-4B91-9537-8D86AEDBBD95}" type="pres">
      <dgm:prSet presAssocID="{02872A5A-2610-4838-9143-856CD0BB7FD9}" presName="spacer" presStyleCnt="0"/>
      <dgm:spPr/>
    </dgm:pt>
    <dgm:pt modelId="{7793F22A-9D1C-404B-B353-4DF713426717}" type="pres">
      <dgm:prSet presAssocID="{B617329A-7C2B-489C-A099-E6EB7C2F613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04B53E3-9AB1-4389-9449-8B71C5A60BDB}" type="pres">
      <dgm:prSet presAssocID="{6220BD0A-FA38-46DB-A63A-313128B054CF}" presName="spacer" presStyleCnt="0"/>
      <dgm:spPr/>
    </dgm:pt>
    <dgm:pt modelId="{9E1BCF89-BA48-4FCA-9273-6AE7A6140260}" type="pres">
      <dgm:prSet presAssocID="{D1719BCC-213D-48D7-BD1A-6CF87B705F2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A5CD261-9EAB-40CF-AD9E-E36FF684EA77}" srcId="{D4448929-2D9B-4A2E-8127-802AE1B40B6D}" destId="{B4EA4FB4-0FA9-4001-A5C4-80A4FFFAD39C}" srcOrd="1" destOrd="0" parTransId="{BA00E73C-DA3B-44CC-9075-EF47E1022E98}" sibTransId="{3410F105-F40F-4F25-B741-A08062141D00}"/>
    <dgm:cxn modelId="{48C6F36A-5BE2-4BD0-8EE3-EB2B1E6CB3E1}" srcId="{D4448929-2D9B-4A2E-8127-802AE1B40B6D}" destId="{B617329A-7C2B-489C-A099-E6EB7C2F6138}" srcOrd="3" destOrd="0" parTransId="{4FB31C07-BFF2-43BA-81FC-6FE63F9DE49C}" sibTransId="{6220BD0A-FA38-46DB-A63A-313128B054CF}"/>
    <dgm:cxn modelId="{A0CBA28D-CABD-441A-9EEC-0221B295FD06}" type="presOf" srcId="{C0DD06F5-7576-489C-A683-8F46DBDA8856}" destId="{C227E3E7-11E0-49DF-9BFB-05D0E25E7AF0}" srcOrd="0" destOrd="0" presId="urn:microsoft.com/office/officeart/2005/8/layout/vList2"/>
    <dgm:cxn modelId="{E547C794-83E8-49E6-9ABA-BD556D011DAD}" type="presOf" srcId="{B617329A-7C2B-489C-A099-E6EB7C2F6138}" destId="{7793F22A-9D1C-404B-B353-4DF713426717}" srcOrd="0" destOrd="0" presId="urn:microsoft.com/office/officeart/2005/8/layout/vList2"/>
    <dgm:cxn modelId="{1E2C9296-1327-463B-B451-4D3D36FEEF68}" srcId="{D4448929-2D9B-4A2E-8127-802AE1B40B6D}" destId="{C0DD06F5-7576-489C-A683-8F46DBDA8856}" srcOrd="2" destOrd="0" parTransId="{D763FD3D-F327-4183-B344-CE394C037DAB}" sibTransId="{02872A5A-2610-4838-9143-856CD0BB7FD9}"/>
    <dgm:cxn modelId="{B16054D0-19D7-4B32-AD08-BAA9E3A48D49}" type="presOf" srcId="{B4EA4FB4-0FA9-4001-A5C4-80A4FFFAD39C}" destId="{06A75451-B14B-4F6E-8006-2079D59D4311}" srcOrd="0" destOrd="0" presId="urn:microsoft.com/office/officeart/2005/8/layout/vList2"/>
    <dgm:cxn modelId="{94F80CD1-A556-4A99-80AB-B4874C276637}" type="presOf" srcId="{D4448929-2D9B-4A2E-8127-802AE1B40B6D}" destId="{BFF40985-E217-493D-8942-9D8BC11751E3}" srcOrd="0" destOrd="0" presId="urn:microsoft.com/office/officeart/2005/8/layout/vList2"/>
    <dgm:cxn modelId="{8AAF0CD3-F50D-4CA9-A5F7-9DF1DC4AB802}" srcId="{D4448929-2D9B-4A2E-8127-802AE1B40B6D}" destId="{49F6A4A7-6D43-4FF6-B045-66CAEDBAD01C}" srcOrd="0" destOrd="0" parTransId="{80E073E3-E8FF-4AB3-9C53-DCD308757CD1}" sibTransId="{F0698293-113D-4232-B0B9-1DB9EF4FE800}"/>
    <dgm:cxn modelId="{CE65B5E3-8760-4EED-A66B-D2D04E868D69}" type="presOf" srcId="{D1719BCC-213D-48D7-BD1A-6CF87B705F2E}" destId="{9E1BCF89-BA48-4FCA-9273-6AE7A6140260}" srcOrd="0" destOrd="0" presId="urn:microsoft.com/office/officeart/2005/8/layout/vList2"/>
    <dgm:cxn modelId="{E008D2E7-40CB-46F9-8FBC-81B5650032A3}" type="presOf" srcId="{49F6A4A7-6D43-4FF6-B045-66CAEDBAD01C}" destId="{FD2A4122-73E5-48CF-833A-9A7BC8EA1238}" srcOrd="0" destOrd="0" presId="urn:microsoft.com/office/officeart/2005/8/layout/vList2"/>
    <dgm:cxn modelId="{1164D2FE-726C-4D8B-AA82-B7D813EB0ADC}" srcId="{D4448929-2D9B-4A2E-8127-802AE1B40B6D}" destId="{D1719BCC-213D-48D7-BD1A-6CF87B705F2E}" srcOrd="4" destOrd="0" parTransId="{5F2A141E-6840-40B3-9F46-E6B968D88C4A}" sibTransId="{482F23F5-E754-47E9-B619-ECA3BC45974A}"/>
    <dgm:cxn modelId="{9270DD94-2A5B-497B-856A-A4381BD3DD88}" type="presParOf" srcId="{BFF40985-E217-493D-8942-9D8BC11751E3}" destId="{FD2A4122-73E5-48CF-833A-9A7BC8EA1238}" srcOrd="0" destOrd="0" presId="urn:microsoft.com/office/officeart/2005/8/layout/vList2"/>
    <dgm:cxn modelId="{228B6E5E-E7F6-4FE5-8068-AF91A00C8CC2}" type="presParOf" srcId="{BFF40985-E217-493D-8942-9D8BC11751E3}" destId="{6BB7E6B9-F765-49ED-A4E5-5123E74E8790}" srcOrd="1" destOrd="0" presId="urn:microsoft.com/office/officeart/2005/8/layout/vList2"/>
    <dgm:cxn modelId="{28F8C99E-2FEA-4FA8-85DF-7D5706F899FB}" type="presParOf" srcId="{BFF40985-E217-493D-8942-9D8BC11751E3}" destId="{06A75451-B14B-4F6E-8006-2079D59D4311}" srcOrd="2" destOrd="0" presId="urn:microsoft.com/office/officeart/2005/8/layout/vList2"/>
    <dgm:cxn modelId="{BC0C690F-62B1-459C-A74F-CD018ACBA2DD}" type="presParOf" srcId="{BFF40985-E217-493D-8942-9D8BC11751E3}" destId="{F3BD71CF-D605-43D1-9B65-160752B5F251}" srcOrd="3" destOrd="0" presId="urn:microsoft.com/office/officeart/2005/8/layout/vList2"/>
    <dgm:cxn modelId="{AF415EA6-E61D-428F-8F99-37B5E277B842}" type="presParOf" srcId="{BFF40985-E217-493D-8942-9D8BC11751E3}" destId="{C227E3E7-11E0-49DF-9BFB-05D0E25E7AF0}" srcOrd="4" destOrd="0" presId="urn:microsoft.com/office/officeart/2005/8/layout/vList2"/>
    <dgm:cxn modelId="{1578D82B-15E1-4EC6-8696-97358494E14E}" type="presParOf" srcId="{BFF40985-E217-493D-8942-9D8BC11751E3}" destId="{3C4285DC-74E7-4B91-9537-8D86AEDBBD95}" srcOrd="5" destOrd="0" presId="urn:microsoft.com/office/officeart/2005/8/layout/vList2"/>
    <dgm:cxn modelId="{2715CF68-70AE-4232-AFF3-1BE47C38DAC4}" type="presParOf" srcId="{BFF40985-E217-493D-8942-9D8BC11751E3}" destId="{7793F22A-9D1C-404B-B353-4DF713426717}" srcOrd="6" destOrd="0" presId="urn:microsoft.com/office/officeart/2005/8/layout/vList2"/>
    <dgm:cxn modelId="{07A98396-5008-4D28-9D56-FE8B50B204C4}" type="presParOf" srcId="{BFF40985-E217-493D-8942-9D8BC11751E3}" destId="{F04B53E3-9AB1-4389-9449-8B71C5A60BDB}" srcOrd="7" destOrd="0" presId="urn:microsoft.com/office/officeart/2005/8/layout/vList2"/>
    <dgm:cxn modelId="{349BB714-2DD1-447C-9544-423ED45F31EF}" type="presParOf" srcId="{BFF40985-E217-493D-8942-9D8BC11751E3}" destId="{9E1BCF89-BA48-4FCA-9273-6AE7A614026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C002EE5-46F9-4135-9EA8-DE376CEE4A35}" type="doc">
      <dgm:prSet loTypeId="urn:microsoft.com/office/officeart/2005/8/layout/orgChart1" loCatId="hierarchy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660D6D35-4900-4740-92EC-A5FFFF7BAFA9}">
      <dgm:prSet/>
      <dgm:spPr/>
      <dgm:t>
        <a:bodyPr/>
        <a:lstStyle/>
        <a:p>
          <a:pPr rtl="0"/>
          <a:r>
            <a:rPr lang="ru-RU" b="1" dirty="0" err="1"/>
            <a:t>Процес</a:t>
          </a:r>
          <a:r>
            <a:rPr lang="ru-RU" b="1" dirty="0"/>
            <a:t> </a:t>
          </a:r>
          <a:r>
            <a:rPr lang="ru-RU" b="1" dirty="0" err="1"/>
            <a:t>урегулювання</a:t>
          </a:r>
          <a:r>
            <a:rPr lang="ru-RU" b="1" dirty="0"/>
            <a:t> </a:t>
          </a:r>
          <a:r>
            <a:rPr lang="ru-RU" b="1" dirty="0" err="1"/>
            <a:t>інвестиційних</a:t>
          </a:r>
          <a:r>
            <a:rPr lang="ru-RU" b="1" dirty="0"/>
            <a:t> </a:t>
          </a:r>
          <a:r>
            <a:rPr lang="ru-RU" b="1" dirty="0" err="1"/>
            <a:t>спорів</a:t>
          </a:r>
          <a:r>
            <a:rPr lang="ru-RU" b="1" dirty="0"/>
            <a:t> </a:t>
          </a:r>
          <a:r>
            <a:rPr lang="ru-RU" b="1" dirty="0" err="1"/>
            <a:t>має</a:t>
          </a:r>
          <a:r>
            <a:rPr lang="ru-RU" b="1" dirty="0"/>
            <a:t> </a:t>
          </a:r>
          <a:r>
            <a:rPr lang="ru-RU" b="1" dirty="0" err="1"/>
            <a:t>дві</a:t>
          </a:r>
          <a:r>
            <a:rPr lang="ru-RU" b="1" dirty="0"/>
            <a:t> </a:t>
          </a:r>
          <a:r>
            <a:rPr lang="ru-RU" b="1" dirty="0" err="1"/>
            <a:t>форми</a:t>
          </a:r>
          <a:endParaRPr lang="ru-RU" b="1" dirty="0"/>
        </a:p>
      </dgm:t>
    </dgm:pt>
    <dgm:pt modelId="{7FE0D5CD-38FD-4806-847F-88A16A59A9B6}" type="parTrans" cxnId="{F7112375-1FAC-42DF-8D19-75C6118ABB04}">
      <dgm:prSet/>
      <dgm:spPr/>
      <dgm:t>
        <a:bodyPr/>
        <a:lstStyle/>
        <a:p>
          <a:endParaRPr lang="ru-RU"/>
        </a:p>
      </dgm:t>
    </dgm:pt>
    <dgm:pt modelId="{FF570D4A-33D5-43AF-8C1C-1D9F8CEB657D}" type="sibTrans" cxnId="{F7112375-1FAC-42DF-8D19-75C6118ABB04}">
      <dgm:prSet/>
      <dgm:spPr/>
      <dgm:t>
        <a:bodyPr/>
        <a:lstStyle/>
        <a:p>
          <a:endParaRPr lang="ru-RU"/>
        </a:p>
      </dgm:t>
    </dgm:pt>
    <dgm:pt modelId="{CDDE6681-27F2-43E1-9994-76355FD27857}">
      <dgm:prSet custT="1"/>
      <dgm:spPr/>
      <dgm:t>
        <a:bodyPr/>
        <a:lstStyle/>
        <a:p>
          <a:pPr rtl="0"/>
          <a:r>
            <a:rPr lang="ru-RU" sz="1600" b="1" dirty="0" err="1"/>
            <a:t>Примирення</a:t>
          </a:r>
          <a:r>
            <a:rPr lang="ru-RU" sz="1600" dirty="0"/>
            <a:t> </a:t>
          </a:r>
          <a:r>
            <a:rPr lang="ru-RU" sz="1600" dirty="0" err="1"/>
            <a:t>досягається</a:t>
          </a:r>
          <a:r>
            <a:rPr lang="ru-RU" sz="1600" dirty="0"/>
            <a:t> в тому </a:t>
          </a:r>
          <a:r>
            <a:rPr lang="ru-RU" sz="1600" dirty="0" err="1"/>
            <a:t>випадку</a:t>
          </a:r>
          <a:r>
            <a:rPr lang="ru-RU" sz="1600" dirty="0"/>
            <a:t>, </a:t>
          </a:r>
          <a:r>
            <a:rPr lang="ru-RU" sz="1600" dirty="0" err="1"/>
            <a:t>якщо</a:t>
          </a:r>
          <a:r>
            <a:rPr lang="ru-RU" sz="1600" dirty="0"/>
            <a:t> </a:t>
          </a:r>
          <a:r>
            <a:rPr lang="ru-RU" sz="1600" dirty="0" err="1"/>
            <a:t>вдається</a:t>
          </a:r>
          <a:r>
            <a:rPr lang="ru-RU" sz="1600" dirty="0"/>
            <a:t> </a:t>
          </a:r>
          <a:r>
            <a:rPr lang="ru-RU" sz="1600" dirty="0" err="1"/>
            <a:t>переконати</a:t>
          </a:r>
          <a:r>
            <a:rPr lang="ru-RU" sz="1600" dirty="0"/>
            <a:t> </a:t>
          </a:r>
          <a:r>
            <a:rPr lang="ru-RU" sz="1600" dirty="0" err="1"/>
            <a:t>обидві</a:t>
          </a:r>
          <a:r>
            <a:rPr lang="ru-RU" sz="1600" dirty="0"/>
            <a:t> </a:t>
          </a:r>
          <a:r>
            <a:rPr lang="ru-RU" sz="1600" dirty="0" err="1"/>
            <a:t>сторони</a:t>
          </a:r>
          <a:r>
            <a:rPr lang="ru-RU" sz="1600" dirty="0"/>
            <a:t> у </a:t>
          </a:r>
          <a:r>
            <a:rPr lang="ru-RU" sz="1600" dirty="0" err="1"/>
            <a:t>можливості</a:t>
          </a:r>
          <a:r>
            <a:rPr lang="ru-RU" sz="1600" dirty="0"/>
            <a:t> </a:t>
          </a:r>
          <a:r>
            <a:rPr lang="ru-RU" sz="1600" dirty="0" err="1"/>
            <a:t>вирішити</a:t>
          </a:r>
          <a:r>
            <a:rPr lang="ru-RU" sz="1600" dirty="0"/>
            <a:t> </a:t>
          </a:r>
          <a:r>
            <a:rPr lang="ru-RU" sz="1600" dirty="0" err="1"/>
            <a:t>конфлікт</a:t>
          </a:r>
          <a:r>
            <a:rPr lang="ru-RU" sz="1600" dirty="0"/>
            <a:t> </a:t>
          </a:r>
          <a:r>
            <a:rPr lang="ru-RU" sz="1600" dirty="0" err="1"/>
            <a:t>узгоджено</a:t>
          </a:r>
          <a:r>
            <a:rPr lang="ru-RU" sz="1600" dirty="0"/>
            <a:t>, через </a:t>
          </a:r>
          <a:r>
            <a:rPr lang="ru-RU" sz="1600" dirty="0" err="1"/>
            <a:t>взаємні</a:t>
          </a:r>
          <a:r>
            <a:rPr lang="ru-RU" sz="1600" dirty="0"/>
            <a:t> поступки. </a:t>
          </a:r>
        </a:p>
      </dgm:t>
    </dgm:pt>
    <dgm:pt modelId="{5E094C28-7F45-4869-84AD-F75275D0C26D}" type="parTrans" cxnId="{6502196C-CB19-456B-A4E8-4FD2CF3B673F}">
      <dgm:prSet/>
      <dgm:spPr/>
      <dgm:t>
        <a:bodyPr/>
        <a:lstStyle/>
        <a:p>
          <a:endParaRPr lang="ru-RU"/>
        </a:p>
      </dgm:t>
    </dgm:pt>
    <dgm:pt modelId="{F37C13E2-1FCC-4447-A04B-4A11BC7A31B7}" type="sibTrans" cxnId="{6502196C-CB19-456B-A4E8-4FD2CF3B673F}">
      <dgm:prSet/>
      <dgm:spPr/>
      <dgm:t>
        <a:bodyPr/>
        <a:lstStyle/>
        <a:p>
          <a:endParaRPr lang="ru-RU"/>
        </a:p>
      </dgm:t>
    </dgm:pt>
    <dgm:pt modelId="{005412D8-8A0F-4811-88E0-A36D6D58347D}">
      <dgm:prSet/>
      <dgm:spPr/>
      <dgm:t>
        <a:bodyPr/>
        <a:lstStyle/>
        <a:p>
          <a:pPr rtl="0"/>
          <a:r>
            <a:rPr lang="ru-RU" dirty="0" err="1"/>
            <a:t>Якщо</a:t>
          </a:r>
          <a:r>
            <a:rPr lang="ru-RU" dirty="0"/>
            <a:t> ж </a:t>
          </a:r>
          <a:r>
            <a:rPr lang="ru-RU" dirty="0" err="1"/>
            <a:t>примирення</a:t>
          </a:r>
          <a:r>
            <a:rPr lang="ru-RU" dirty="0"/>
            <a:t> </a:t>
          </a:r>
          <a:r>
            <a:rPr lang="ru-RU" dirty="0" err="1"/>
            <a:t>неможливе</a:t>
          </a:r>
          <a:r>
            <a:rPr lang="ru-RU" dirty="0"/>
            <a:t>, то МЦУІС </a:t>
          </a:r>
          <a:r>
            <a:rPr lang="ru-RU" dirty="0" err="1"/>
            <a:t>виносить</a:t>
          </a:r>
          <a:r>
            <a:rPr lang="ru-RU" dirty="0"/>
            <a:t> </a:t>
          </a:r>
          <a:r>
            <a:rPr lang="ru-RU" dirty="0" err="1"/>
            <a:t>аргументоване</a:t>
          </a:r>
          <a:r>
            <a:rPr lang="ru-RU" dirty="0"/>
            <a:t> </a:t>
          </a:r>
          <a:r>
            <a:rPr lang="ru-RU" dirty="0" err="1"/>
            <a:t>рішення</a:t>
          </a:r>
          <a:r>
            <a:rPr lang="ru-RU" dirty="0"/>
            <a:t> на </a:t>
          </a:r>
          <a:r>
            <a:rPr lang="ru-RU" dirty="0" err="1"/>
            <a:t>користь</a:t>
          </a:r>
          <a:r>
            <a:rPr lang="ru-RU" dirty="0"/>
            <a:t> </a:t>
          </a:r>
          <a:r>
            <a:rPr lang="ru-RU" dirty="0" err="1"/>
            <a:t>однієї</a:t>
          </a:r>
          <a:r>
            <a:rPr lang="ru-RU" dirty="0"/>
            <a:t> з </a:t>
          </a:r>
          <a:r>
            <a:rPr lang="ru-RU" dirty="0" err="1"/>
            <a:t>сторін</a:t>
          </a:r>
          <a:r>
            <a:rPr lang="ru-RU" dirty="0"/>
            <a:t>; </a:t>
          </a:r>
          <a:r>
            <a:rPr lang="ru-RU" dirty="0" err="1"/>
            <a:t>така</a:t>
          </a:r>
          <a:r>
            <a:rPr lang="ru-RU" dirty="0"/>
            <a:t> процедура </a:t>
          </a:r>
          <a:r>
            <a:rPr lang="ru-RU" dirty="0" err="1"/>
            <a:t>має</a:t>
          </a:r>
          <a:r>
            <a:rPr lang="ru-RU" dirty="0"/>
            <a:t> </a:t>
          </a:r>
          <a:r>
            <a:rPr lang="ru-RU" dirty="0" err="1"/>
            <a:t>назву</a:t>
          </a:r>
          <a:r>
            <a:rPr lang="ru-RU" dirty="0"/>
            <a:t> </a:t>
          </a:r>
          <a:r>
            <a:rPr lang="ru-RU" b="1" dirty="0" err="1"/>
            <a:t>арбітражу</a:t>
          </a:r>
          <a:r>
            <a:rPr lang="ru-RU" dirty="0"/>
            <a:t>.</a:t>
          </a:r>
        </a:p>
      </dgm:t>
    </dgm:pt>
    <dgm:pt modelId="{26103240-19B1-449C-9944-3DD1BE5C53F1}" type="parTrans" cxnId="{04147E4A-C9CC-4BBB-AF9A-5CE9124E41AB}">
      <dgm:prSet/>
      <dgm:spPr/>
      <dgm:t>
        <a:bodyPr/>
        <a:lstStyle/>
        <a:p>
          <a:endParaRPr lang="ru-RU"/>
        </a:p>
      </dgm:t>
    </dgm:pt>
    <dgm:pt modelId="{7230094B-67A7-43C4-9525-F698A84E2BFA}" type="sibTrans" cxnId="{04147E4A-C9CC-4BBB-AF9A-5CE9124E41AB}">
      <dgm:prSet/>
      <dgm:spPr/>
      <dgm:t>
        <a:bodyPr/>
        <a:lstStyle/>
        <a:p>
          <a:endParaRPr lang="ru-RU"/>
        </a:p>
      </dgm:t>
    </dgm:pt>
    <dgm:pt modelId="{50AAA1DA-73D2-42B2-BB73-4268851079D4}" type="pres">
      <dgm:prSet presAssocID="{8C002EE5-46F9-4135-9EA8-DE376CEE4A3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B0FB31C-DFA9-4D62-BDBE-95D60DB74A4F}" type="pres">
      <dgm:prSet presAssocID="{660D6D35-4900-4740-92EC-A5FFFF7BAFA9}" presName="hierRoot1" presStyleCnt="0">
        <dgm:presLayoutVars>
          <dgm:hierBranch val="init"/>
        </dgm:presLayoutVars>
      </dgm:prSet>
      <dgm:spPr/>
    </dgm:pt>
    <dgm:pt modelId="{69B3D81E-88DC-4F1C-8DC0-39FB24333D87}" type="pres">
      <dgm:prSet presAssocID="{660D6D35-4900-4740-92EC-A5FFFF7BAFA9}" presName="rootComposite1" presStyleCnt="0"/>
      <dgm:spPr/>
    </dgm:pt>
    <dgm:pt modelId="{7CB149F6-ADE0-4B8E-974E-2484FF884E21}" type="pres">
      <dgm:prSet presAssocID="{660D6D35-4900-4740-92EC-A5FFFF7BAFA9}" presName="rootText1" presStyleLbl="node0" presStyleIdx="0" presStyleCnt="1" custScaleY="57769">
        <dgm:presLayoutVars>
          <dgm:chPref val="3"/>
        </dgm:presLayoutVars>
      </dgm:prSet>
      <dgm:spPr/>
    </dgm:pt>
    <dgm:pt modelId="{D66BF785-C78C-418C-AD7E-AAB1B121C5E1}" type="pres">
      <dgm:prSet presAssocID="{660D6D35-4900-4740-92EC-A5FFFF7BAFA9}" presName="rootConnector1" presStyleLbl="node1" presStyleIdx="0" presStyleCnt="0"/>
      <dgm:spPr/>
    </dgm:pt>
    <dgm:pt modelId="{EE69EDE3-5918-4A13-9D18-DF573CDF515C}" type="pres">
      <dgm:prSet presAssocID="{660D6D35-4900-4740-92EC-A5FFFF7BAFA9}" presName="hierChild2" presStyleCnt="0"/>
      <dgm:spPr/>
    </dgm:pt>
    <dgm:pt modelId="{9F6B3E27-BF81-475A-B4FE-0E8EE469487F}" type="pres">
      <dgm:prSet presAssocID="{5E094C28-7F45-4869-84AD-F75275D0C26D}" presName="Name37" presStyleLbl="parChTrans1D2" presStyleIdx="0" presStyleCnt="2"/>
      <dgm:spPr/>
    </dgm:pt>
    <dgm:pt modelId="{A981B287-3654-4BAB-8F08-328CAB2A9F96}" type="pres">
      <dgm:prSet presAssocID="{CDDE6681-27F2-43E1-9994-76355FD27857}" presName="hierRoot2" presStyleCnt="0">
        <dgm:presLayoutVars>
          <dgm:hierBranch val="init"/>
        </dgm:presLayoutVars>
      </dgm:prSet>
      <dgm:spPr/>
    </dgm:pt>
    <dgm:pt modelId="{8E96D3A9-D0D2-453C-B1FC-1273B201FD3E}" type="pres">
      <dgm:prSet presAssocID="{CDDE6681-27F2-43E1-9994-76355FD27857}" presName="rootComposite" presStyleCnt="0"/>
      <dgm:spPr/>
    </dgm:pt>
    <dgm:pt modelId="{7AE37900-319B-42F6-9828-525A080044A0}" type="pres">
      <dgm:prSet presAssocID="{CDDE6681-27F2-43E1-9994-76355FD27857}" presName="rootText" presStyleLbl="node2" presStyleIdx="0" presStyleCnt="2" custScaleX="110471" custScaleY="115562">
        <dgm:presLayoutVars>
          <dgm:chPref val="3"/>
        </dgm:presLayoutVars>
      </dgm:prSet>
      <dgm:spPr/>
    </dgm:pt>
    <dgm:pt modelId="{5C704E3D-0E09-4181-87F9-3EFC598FBAD6}" type="pres">
      <dgm:prSet presAssocID="{CDDE6681-27F2-43E1-9994-76355FD27857}" presName="rootConnector" presStyleLbl="node2" presStyleIdx="0" presStyleCnt="2"/>
      <dgm:spPr/>
    </dgm:pt>
    <dgm:pt modelId="{10579126-F245-4364-9612-EDE1BF28E62C}" type="pres">
      <dgm:prSet presAssocID="{CDDE6681-27F2-43E1-9994-76355FD27857}" presName="hierChild4" presStyleCnt="0"/>
      <dgm:spPr/>
    </dgm:pt>
    <dgm:pt modelId="{E79F68FD-AE01-43A3-8834-AFC176BC9F63}" type="pres">
      <dgm:prSet presAssocID="{CDDE6681-27F2-43E1-9994-76355FD27857}" presName="hierChild5" presStyleCnt="0"/>
      <dgm:spPr/>
    </dgm:pt>
    <dgm:pt modelId="{EBDB88AE-05A9-45AA-8BDD-354A0D2C8CD3}" type="pres">
      <dgm:prSet presAssocID="{26103240-19B1-449C-9944-3DD1BE5C53F1}" presName="Name37" presStyleLbl="parChTrans1D2" presStyleIdx="1" presStyleCnt="2"/>
      <dgm:spPr/>
    </dgm:pt>
    <dgm:pt modelId="{5B87D347-A420-4781-B85A-F5875DB5F66C}" type="pres">
      <dgm:prSet presAssocID="{005412D8-8A0F-4811-88E0-A36D6D58347D}" presName="hierRoot2" presStyleCnt="0">
        <dgm:presLayoutVars>
          <dgm:hierBranch val="init"/>
        </dgm:presLayoutVars>
      </dgm:prSet>
      <dgm:spPr/>
    </dgm:pt>
    <dgm:pt modelId="{40DDED6D-2F64-4EF5-8F7F-C76F7D8453A2}" type="pres">
      <dgm:prSet presAssocID="{005412D8-8A0F-4811-88E0-A36D6D58347D}" presName="rootComposite" presStyleCnt="0"/>
      <dgm:spPr/>
    </dgm:pt>
    <dgm:pt modelId="{ACF78DD4-FAD7-4728-A11F-7239784DED52}" type="pres">
      <dgm:prSet presAssocID="{005412D8-8A0F-4811-88E0-A36D6D58347D}" presName="rootText" presStyleLbl="node2" presStyleIdx="1" presStyleCnt="2" custScaleX="109084" custScaleY="115562">
        <dgm:presLayoutVars>
          <dgm:chPref val="3"/>
        </dgm:presLayoutVars>
      </dgm:prSet>
      <dgm:spPr/>
    </dgm:pt>
    <dgm:pt modelId="{4FAD0D77-F4CA-4F2F-84FA-74FEC1A6E09C}" type="pres">
      <dgm:prSet presAssocID="{005412D8-8A0F-4811-88E0-A36D6D58347D}" presName="rootConnector" presStyleLbl="node2" presStyleIdx="1" presStyleCnt="2"/>
      <dgm:spPr/>
    </dgm:pt>
    <dgm:pt modelId="{0AAE065F-273A-4CC8-AAEE-4C86F61D3FF6}" type="pres">
      <dgm:prSet presAssocID="{005412D8-8A0F-4811-88E0-A36D6D58347D}" presName="hierChild4" presStyleCnt="0"/>
      <dgm:spPr/>
    </dgm:pt>
    <dgm:pt modelId="{51C46348-E68B-4D27-979E-924EA2F447AF}" type="pres">
      <dgm:prSet presAssocID="{005412D8-8A0F-4811-88E0-A36D6D58347D}" presName="hierChild5" presStyleCnt="0"/>
      <dgm:spPr/>
    </dgm:pt>
    <dgm:pt modelId="{F78A27CC-D677-4A56-808E-417F1A6184E2}" type="pres">
      <dgm:prSet presAssocID="{660D6D35-4900-4740-92EC-A5FFFF7BAFA9}" presName="hierChild3" presStyleCnt="0"/>
      <dgm:spPr/>
    </dgm:pt>
  </dgm:ptLst>
  <dgm:cxnLst>
    <dgm:cxn modelId="{6109E213-FA24-4422-94CC-56EF88A8DE87}" type="presOf" srcId="{8C002EE5-46F9-4135-9EA8-DE376CEE4A35}" destId="{50AAA1DA-73D2-42B2-BB73-4268851079D4}" srcOrd="0" destOrd="0" presId="urn:microsoft.com/office/officeart/2005/8/layout/orgChart1"/>
    <dgm:cxn modelId="{C2D3B42B-7AF7-406B-A19A-1DB09239A018}" type="presOf" srcId="{660D6D35-4900-4740-92EC-A5FFFF7BAFA9}" destId="{7CB149F6-ADE0-4B8E-974E-2484FF884E21}" srcOrd="0" destOrd="0" presId="urn:microsoft.com/office/officeart/2005/8/layout/orgChart1"/>
    <dgm:cxn modelId="{8C3A8734-C4CD-419C-9E47-4CEE797528DC}" type="presOf" srcId="{CDDE6681-27F2-43E1-9994-76355FD27857}" destId="{7AE37900-319B-42F6-9828-525A080044A0}" srcOrd="0" destOrd="0" presId="urn:microsoft.com/office/officeart/2005/8/layout/orgChart1"/>
    <dgm:cxn modelId="{90132546-9AD0-4E00-9EBF-7EE9FD90078C}" type="presOf" srcId="{5E094C28-7F45-4869-84AD-F75275D0C26D}" destId="{9F6B3E27-BF81-475A-B4FE-0E8EE469487F}" srcOrd="0" destOrd="0" presId="urn:microsoft.com/office/officeart/2005/8/layout/orgChart1"/>
    <dgm:cxn modelId="{04147E4A-C9CC-4BBB-AF9A-5CE9124E41AB}" srcId="{660D6D35-4900-4740-92EC-A5FFFF7BAFA9}" destId="{005412D8-8A0F-4811-88E0-A36D6D58347D}" srcOrd="1" destOrd="0" parTransId="{26103240-19B1-449C-9944-3DD1BE5C53F1}" sibTransId="{7230094B-67A7-43C4-9525-F698A84E2BFA}"/>
    <dgm:cxn modelId="{6502196C-CB19-456B-A4E8-4FD2CF3B673F}" srcId="{660D6D35-4900-4740-92EC-A5FFFF7BAFA9}" destId="{CDDE6681-27F2-43E1-9994-76355FD27857}" srcOrd="0" destOrd="0" parTransId="{5E094C28-7F45-4869-84AD-F75275D0C26D}" sibTransId="{F37C13E2-1FCC-4447-A04B-4A11BC7A31B7}"/>
    <dgm:cxn modelId="{73D2534E-005C-4544-A01B-D78BB0D85854}" type="presOf" srcId="{660D6D35-4900-4740-92EC-A5FFFF7BAFA9}" destId="{D66BF785-C78C-418C-AD7E-AAB1B121C5E1}" srcOrd="1" destOrd="0" presId="urn:microsoft.com/office/officeart/2005/8/layout/orgChart1"/>
    <dgm:cxn modelId="{F7112375-1FAC-42DF-8D19-75C6118ABB04}" srcId="{8C002EE5-46F9-4135-9EA8-DE376CEE4A35}" destId="{660D6D35-4900-4740-92EC-A5FFFF7BAFA9}" srcOrd="0" destOrd="0" parTransId="{7FE0D5CD-38FD-4806-847F-88A16A59A9B6}" sibTransId="{FF570D4A-33D5-43AF-8C1C-1D9F8CEB657D}"/>
    <dgm:cxn modelId="{C6E1A485-CF31-4361-B4C2-702929651E9C}" type="presOf" srcId="{005412D8-8A0F-4811-88E0-A36D6D58347D}" destId="{ACF78DD4-FAD7-4728-A11F-7239784DED52}" srcOrd="0" destOrd="0" presId="urn:microsoft.com/office/officeart/2005/8/layout/orgChart1"/>
    <dgm:cxn modelId="{A709119D-EF8F-4297-8F2E-8D7C81DA07DD}" type="presOf" srcId="{005412D8-8A0F-4811-88E0-A36D6D58347D}" destId="{4FAD0D77-F4CA-4F2F-84FA-74FEC1A6E09C}" srcOrd="1" destOrd="0" presId="urn:microsoft.com/office/officeart/2005/8/layout/orgChart1"/>
    <dgm:cxn modelId="{9C662FA1-B29D-467D-AD9E-7AF402979E98}" type="presOf" srcId="{CDDE6681-27F2-43E1-9994-76355FD27857}" destId="{5C704E3D-0E09-4181-87F9-3EFC598FBAD6}" srcOrd="1" destOrd="0" presId="urn:microsoft.com/office/officeart/2005/8/layout/orgChart1"/>
    <dgm:cxn modelId="{B57DBFA8-C189-4766-BCCC-8FC23E1632CA}" type="presOf" srcId="{26103240-19B1-449C-9944-3DD1BE5C53F1}" destId="{EBDB88AE-05A9-45AA-8BDD-354A0D2C8CD3}" srcOrd="0" destOrd="0" presId="urn:microsoft.com/office/officeart/2005/8/layout/orgChart1"/>
    <dgm:cxn modelId="{8A990758-BAA8-439C-8F2A-60C9E0D98901}" type="presParOf" srcId="{50AAA1DA-73D2-42B2-BB73-4268851079D4}" destId="{3B0FB31C-DFA9-4D62-BDBE-95D60DB74A4F}" srcOrd="0" destOrd="0" presId="urn:microsoft.com/office/officeart/2005/8/layout/orgChart1"/>
    <dgm:cxn modelId="{DDFF09C1-D7BC-4C4A-95A5-9236FB18CD70}" type="presParOf" srcId="{3B0FB31C-DFA9-4D62-BDBE-95D60DB74A4F}" destId="{69B3D81E-88DC-4F1C-8DC0-39FB24333D87}" srcOrd="0" destOrd="0" presId="urn:microsoft.com/office/officeart/2005/8/layout/orgChart1"/>
    <dgm:cxn modelId="{B22781A9-7D73-429C-8200-0E162817026D}" type="presParOf" srcId="{69B3D81E-88DC-4F1C-8DC0-39FB24333D87}" destId="{7CB149F6-ADE0-4B8E-974E-2484FF884E21}" srcOrd="0" destOrd="0" presId="urn:microsoft.com/office/officeart/2005/8/layout/orgChart1"/>
    <dgm:cxn modelId="{618E70C3-5AC3-43B5-ABDC-B41D76B0E24A}" type="presParOf" srcId="{69B3D81E-88DC-4F1C-8DC0-39FB24333D87}" destId="{D66BF785-C78C-418C-AD7E-AAB1B121C5E1}" srcOrd="1" destOrd="0" presId="urn:microsoft.com/office/officeart/2005/8/layout/orgChart1"/>
    <dgm:cxn modelId="{10DDF3A6-D8C2-47B9-8E03-ADCF3F357384}" type="presParOf" srcId="{3B0FB31C-DFA9-4D62-BDBE-95D60DB74A4F}" destId="{EE69EDE3-5918-4A13-9D18-DF573CDF515C}" srcOrd="1" destOrd="0" presId="urn:microsoft.com/office/officeart/2005/8/layout/orgChart1"/>
    <dgm:cxn modelId="{1015D8BA-BE1A-44E4-B802-31E4930A9398}" type="presParOf" srcId="{EE69EDE3-5918-4A13-9D18-DF573CDF515C}" destId="{9F6B3E27-BF81-475A-B4FE-0E8EE469487F}" srcOrd="0" destOrd="0" presId="urn:microsoft.com/office/officeart/2005/8/layout/orgChart1"/>
    <dgm:cxn modelId="{F6EB4C09-29FD-457E-91A4-2EDD5CC5A4B7}" type="presParOf" srcId="{EE69EDE3-5918-4A13-9D18-DF573CDF515C}" destId="{A981B287-3654-4BAB-8F08-328CAB2A9F96}" srcOrd="1" destOrd="0" presId="urn:microsoft.com/office/officeart/2005/8/layout/orgChart1"/>
    <dgm:cxn modelId="{8B064F61-8353-4BA8-9116-8DD65D912690}" type="presParOf" srcId="{A981B287-3654-4BAB-8F08-328CAB2A9F96}" destId="{8E96D3A9-D0D2-453C-B1FC-1273B201FD3E}" srcOrd="0" destOrd="0" presId="urn:microsoft.com/office/officeart/2005/8/layout/orgChart1"/>
    <dgm:cxn modelId="{5FEBDDCB-777B-4AF9-BCE8-CC55226954FF}" type="presParOf" srcId="{8E96D3A9-D0D2-453C-B1FC-1273B201FD3E}" destId="{7AE37900-319B-42F6-9828-525A080044A0}" srcOrd="0" destOrd="0" presId="urn:microsoft.com/office/officeart/2005/8/layout/orgChart1"/>
    <dgm:cxn modelId="{49C7A552-FC61-44F1-AAEB-1D69F7C3BF65}" type="presParOf" srcId="{8E96D3A9-D0D2-453C-B1FC-1273B201FD3E}" destId="{5C704E3D-0E09-4181-87F9-3EFC598FBAD6}" srcOrd="1" destOrd="0" presId="urn:microsoft.com/office/officeart/2005/8/layout/orgChart1"/>
    <dgm:cxn modelId="{D75F4D3E-D4D0-42A8-9AB3-3E6860C80588}" type="presParOf" srcId="{A981B287-3654-4BAB-8F08-328CAB2A9F96}" destId="{10579126-F245-4364-9612-EDE1BF28E62C}" srcOrd="1" destOrd="0" presId="urn:microsoft.com/office/officeart/2005/8/layout/orgChart1"/>
    <dgm:cxn modelId="{4BC93FD6-8C23-4871-B059-B1B1191DF834}" type="presParOf" srcId="{A981B287-3654-4BAB-8F08-328CAB2A9F96}" destId="{E79F68FD-AE01-43A3-8834-AFC176BC9F63}" srcOrd="2" destOrd="0" presId="urn:microsoft.com/office/officeart/2005/8/layout/orgChart1"/>
    <dgm:cxn modelId="{9FFB1C54-9068-440F-8EE0-90A2CF6B3BB0}" type="presParOf" srcId="{EE69EDE3-5918-4A13-9D18-DF573CDF515C}" destId="{EBDB88AE-05A9-45AA-8BDD-354A0D2C8CD3}" srcOrd="2" destOrd="0" presId="urn:microsoft.com/office/officeart/2005/8/layout/orgChart1"/>
    <dgm:cxn modelId="{BDD5F359-053B-4370-8311-EDB27A5B45BD}" type="presParOf" srcId="{EE69EDE3-5918-4A13-9D18-DF573CDF515C}" destId="{5B87D347-A420-4781-B85A-F5875DB5F66C}" srcOrd="3" destOrd="0" presId="urn:microsoft.com/office/officeart/2005/8/layout/orgChart1"/>
    <dgm:cxn modelId="{66CC51F4-FC48-48F5-9726-3820A60DAC48}" type="presParOf" srcId="{5B87D347-A420-4781-B85A-F5875DB5F66C}" destId="{40DDED6D-2F64-4EF5-8F7F-C76F7D8453A2}" srcOrd="0" destOrd="0" presId="urn:microsoft.com/office/officeart/2005/8/layout/orgChart1"/>
    <dgm:cxn modelId="{9FCE5397-1CB2-4874-9DCB-4336A8BC0965}" type="presParOf" srcId="{40DDED6D-2F64-4EF5-8F7F-C76F7D8453A2}" destId="{ACF78DD4-FAD7-4728-A11F-7239784DED52}" srcOrd="0" destOrd="0" presId="urn:microsoft.com/office/officeart/2005/8/layout/orgChart1"/>
    <dgm:cxn modelId="{DC3E6A49-6F16-4F5E-83C2-5AEC69386C36}" type="presParOf" srcId="{40DDED6D-2F64-4EF5-8F7F-C76F7D8453A2}" destId="{4FAD0D77-F4CA-4F2F-84FA-74FEC1A6E09C}" srcOrd="1" destOrd="0" presId="urn:microsoft.com/office/officeart/2005/8/layout/orgChart1"/>
    <dgm:cxn modelId="{037328AC-F6D7-4B0D-986B-354A54BE4C96}" type="presParOf" srcId="{5B87D347-A420-4781-B85A-F5875DB5F66C}" destId="{0AAE065F-273A-4CC8-AAEE-4C86F61D3FF6}" srcOrd="1" destOrd="0" presId="urn:microsoft.com/office/officeart/2005/8/layout/orgChart1"/>
    <dgm:cxn modelId="{DA89D0FA-1123-48B2-9DCD-ED4ED5B7113B}" type="presParOf" srcId="{5B87D347-A420-4781-B85A-F5875DB5F66C}" destId="{51C46348-E68B-4D27-979E-924EA2F447AF}" srcOrd="2" destOrd="0" presId="urn:microsoft.com/office/officeart/2005/8/layout/orgChart1"/>
    <dgm:cxn modelId="{42AD0B16-705F-46CD-9DBC-4D148E90FA97}" type="presParOf" srcId="{3B0FB31C-DFA9-4D62-BDBE-95D60DB74A4F}" destId="{F78A27CC-D677-4A56-808E-417F1A6184E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49DE17-2017-45E0-83E7-B53A36F1B926}" type="doc">
      <dgm:prSet loTypeId="urn:microsoft.com/office/officeart/2005/8/layout/vList2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BD92DCD7-DE19-4711-B2CC-E85364FB99C2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ru-RU" dirty="0" err="1"/>
            <a:t>Міжнародний</a:t>
          </a:r>
          <a:r>
            <a:rPr lang="ru-RU" dirty="0"/>
            <a:t> банк </a:t>
          </a:r>
          <a:r>
            <a:rPr lang="ru-RU" dirty="0" err="1"/>
            <a:t>реконструкції</a:t>
          </a:r>
          <a:r>
            <a:rPr lang="ru-RU" dirty="0"/>
            <a:t> та </a:t>
          </a:r>
          <a:r>
            <a:rPr lang="ru-RU" dirty="0" err="1"/>
            <a:t>розвитку</a:t>
          </a:r>
          <a:r>
            <a:rPr lang="ru-RU" dirty="0"/>
            <a:t> (МБРР) - </a:t>
          </a:r>
          <a:r>
            <a:rPr lang="ru-RU" dirty="0" err="1"/>
            <a:t>головний</a:t>
          </a:r>
          <a:r>
            <a:rPr lang="ru-RU" dirty="0"/>
            <a:t> </a:t>
          </a:r>
          <a:r>
            <a:rPr lang="ru-RU" dirty="0" err="1"/>
            <a:t>інститут</a:t>
          </a:r>
          <a:r>
            <a:rPr lang="ru-RU" dirty="0"/>
            <a:t> в </a:t>
          </a:r>
          <a:r>
            <a:rPr lang="ru-RU" dirty="0" err="1"/>
            <a:t>складі</a:t>
          </a:r>
          <a:r>
            <a:rPr lang="ru-RU" dirty="0"/>
            <a:t> </a:t>
          </a:r>
          <a:r>
            <a:rPr lang="ru-RU" dirty="0" err="1"/>
            <a:t>групи</a:t>
          </a:r>
          <a:r>
            <a:rPr lang="ru-RU" dirty="0"/>
            <a:t> </a:t>
          </a:r>
          <a:r>
            <a:rPr lang="ru-RU" dirty="0" err="1"/>
            <a:t>заснований</a:t>
          </a:r>
          <a:r>
            <a:rPr lang="ru-RU" dirty="0"/>
            <a:t> в рамках </a:t>
          </a:r>
          <a:r>
            <a:rPr lang="ru-RU" dirty="0" err="1"/>
            <a:t>Бреттон-Вудських</a:t>
          </a:r>
          <a:r>
            <a:rPr lang="ru-RU" dirty="0"/>
            <a:t> </a:t>
          </a:r>
          <a:r>
            <a:rPr lang="ru-RU" dirty="0" err="1"/>
            <a:t>угод</a:t>
          </a:r>
          <a:r>
            <a:rPr lang="ru-RU" dirty="0"/>
            <a:t> в </a:t>
          </a:r>
          <a:r>
            <a:rPr lang="ru-RU" dirty="0" err="1"/>
            <a:t>липні</a:t>
          </a:r>
          <a:r>
            <a:rPr lang="ru-RU" dirty="0"/>
            <a:t> 1944 р </a:t>
          </a:r>
          <a:r>
            <a:rPr lang="ru-RU" dirty="0" err="1"/>
            <a:t>одночасно</a:t>
          </a:r>
          <a:r>
            <a:rPr lang="ru-RU" dirty="0"/>
            <a:t> з МВФ.</a:t>
          </a:r>
        </a:p>
      </dgm:t>
    </dgm:pt>
    <dgm:pt modelId="{A08301A2-89A6-4FA1-97DB-BD6C64565EED}" type="parTrans" cxnId="{EB3B4F54-A8DA-49BE-91D4-A365547E357E}">
      <dgm:prSet/>
      <dgm:spPr/>
      <dgm:t>
        <a:bodyPr/>
        <a:lstStyle/>
        <a:p>
          <a:endParaRPr lang="ru-RU"/>
        </a:p>
      </dgm:t>
    </dgm:pt>
    <dgm:pt modelId="{6A157DFA-79B4-4597-B837-EA0159CCF76C}" type="sibTrans" cxnId="{EB3B4F54-A8DA-49BE-91D4-A365547E357E}">
      <dgm:prSet/>
      <dgm:spPr/>
      <dgm:t>
        <a:bodyPr/>
        <a:lstStyle/>
        <a:p>
          <a:endParaRPr lang="ru-RU"/>
        </a:p>
      </dgm:t>
    </dgm:pt>
    <dgm:pt modelId="{A408B1F8-A765-46E6-A521-7385D3D21286}">
      <dgm:prSet/>
      <dgm:spPr>
        <a:solidFill>
          <a:schemeClr val="accent5">
            <a:lumMod val="40000"/>
            <a:lumOff val="60000"/>
            <a:alpha val="50000"/>
          </a:schemeClr>
        </a:solidFill>
      </dgm:spPr>
      <dgm:t>
        <a:bodyPr/>
        <a:lstStyle/>
        <a:p>
          <a:pPr rtl="0"/>
          <a:r>
            <a:rPr lang="ru-RU" dirty="0"/>
            <a:t>В </a:t>
          </a:r>
          <a:r>
            <a:rPr lang="ru-RU" dirty="0" err="1"/>
            <a:t>даний</a:t>
          </a:r>
          <a:r>
            <a:rPr lang="ru-RU" dirty="0"/>
            <a:t> час МБРР </a:t>
          </a:r>
          <a:r>
            <a:rPr lang="ru-RU" dirty="0" err="1"/>
            <a:t>об'єднує</a:t>
          </a:r>
          <a:r>
            <a:rPr lang="ru-RU" dirty="0"/>
            <a:t> 189 держав. Членство в МБРР </a:t>
          </a:r>
          <a:r>
            <a:rPr lang="ru-RU" dirty="0" err="1"/>
            <a:t>відкрито</a:t>
          </a:r>
          <a:r>
            <a:rPr lang="ru-RU" dirty="0"/>
            <a:t> для держав-</a:t>
          </a:r>
          <a:r>
            <a:rPr lang="ru-RU" dirty="0" err="1"/>
            <a:t>членів</a:t>
          </a:r>
          <a:r>
            <a:rPr lang="ru-RU" dirty="0"/>
            <a:t> МВФ на </a:t>
          </a:r>
          <a:r>
            <a:rPr lang="ru-RU" dirty="0" err="1"/>
            <a:t>умовах</a:t>
          </a:r>
          <a:r>
            <a:rPr lang="ru-RU" dirty="0"/>
            <a:t>, </a:t>
          </a:r>
          <a:r>
            <a:rPr lang="ru-RU" dirty="0" err="1"/>
            <a:t>що</a:t>
          </a:r>
          <a:r>
            <a:rPr lang="ru-RU" dirty="0"/>
            <a:t> </a:t>
          </a:r>
          <a:r>
            <a:rPr lang="ru-RU" dirty="0" err="1"/>
            <a:t>визначаються</a:t>
          </a:r>
          <a:r>
            <a:rPr lang="ru-RU" dirty="0"/>
            <a:t> </a:t>
          </a:r>
          <a:r>
            <a:rPr lang="ru-RU" dirty="0" err="1"/>
            <a:t>Світовим</a:t>
          </a:r>
          <a:r>
            <a:rPr lang="ru-RU" dirty="0"/>
            <a:t> банком</a:t>
          </a:r>
        </a:p>
      </dgm:t>
    </dgm:pt>
    <dgm:pt modelId="{4DBA74AC-CC88-43E8-8CAA-DD6BFD4F31ED}" type="parTrans" cxnId="{315C1730-F2FC-4D80-9F56-624F395620CA}">
      <dgm:prSet/>
      <dgm:spPr/>
      <dgm:t>
        <a:bodyPr/>
        <a:lstStyle/>
        <a:p>
          <a:endParaRPr lang="ru-RU"/>
        </a:p>
      </dgm:t>
    </dgm:pt>
    <dgm:pt modelId="{9EB5A638-2DFA-43F7-90CA-8F286C3E3CC5}" type="sibTrans" cxnId="{315C1730-F2FC-4D80-9F56-624F395620CA}">
      <dgm:prSet/>
      <dgm:spPr/>
      <dgm:t>
        <a:bodyPr/>
        <a:lstStyle/>
        <a:p>
          <a:endParaRPr lang="ru-RU"/>
        </a:p>
      </dgm:t>
    </dgm:pt>
    <dgm:pt modelId="{3DA0C214-96BD-44AF-A08F-BC27FA6978CD}" type="pres">
      <dgm:prSet presAssocID="{FB49DE17-2017-45E0-83E7-B53A36F1B926}" presName="linear" presStyleCnt="0">
        <dgm:presLayoutVars>
          <dgm:animLvl val="lvl"/>
          <dgm:resizeHandles val="exact"/>
        </dgm:presLayoutVars>
      </dgm:prSet>
      <dgm:spPr/>
    </dgm:pt>
    <dgm:pt modelId="{0A83C885-C998-40FD-9561-50CDE9EFA41D}" type="pres">
      <dgm:prSet presAssocID="{BD92DCD7-DE19-4711-B2CC-E85364FB99C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40A7A2B-2EBF-4012-B354-8F6146437D1F}" type="pres">
      <dgm:prSet presAssocID="{6A157DFA-79B4-4597-B837-EA0159CCF76C}" presName="spacer" presStyleCnt="0"/>
      <dgm:spPr/>
    </dgm:pt>
    <dgm:pt modelId="{67EE7282-D72B-4C62-8349-8A2792D56762}" type="pres">
      <dgm:prSet presAssocID="{A408B1F8-A765-46E6-A521-7385D3D2128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15C1730-F2FC-4D80-9F56-624F395620CA}" srcId="{FB49DE17-2017-45E0-83E7-B53A36F1B926}" destId="{A408B1F8-A765-46E6-A521-7385D3D21286}" srcOrd="1" destOrd="0" parTransId="{4DBA74AC-CC88-43E8-8CAA-DD6BFD4F31ED}" sibTransId="{9EB5A638-2DFA-43F7-90CA-8F286C3E3CC5}"/>
    <dgm:cxn modelId="{50D93D6C-BEE7-45AE-97FB-3090EB0FBE31}" type="presOf" srcId="{FB49DE17-2017-45E0-83E7-B53A36F1B926}" destId="{3DA0C214-96BD-44AF-A08F-BC27FA6978CD}" srcOrd="0" destOrd="0" presId="urn:microsoft.com/office/officeart/2005/8/layout/vList2"/>
    <dgm:cxn modelId="{EB3B4F54-A8DA-49BE-91D4-A365547E357E}" srcId="{FB49DE17-2017-45E0-83E7-B53A36F1B926}" destId="{BD92DCD7-DE19-4711-B2CC-E85364FB99C2}" srcOrd="0" destOrd="0" parTransId="{A08301A2-89A6-4FA1-97DB-BD6C64565EED}" sibTransId="{6A157DFA-79B4-4597-B837-EA0159CCF76C}"/>
    <dgm:cxn modelId="{F66B8279-7F0E-461A-8325-A6080E607B4A}" type="presOf" srcId="{A408B1F8-A765-46E6-A521-7385D3D21286}" destId="{67EE7282-D72B-4C62-8349-8A2792D56762}" srcOrd="0" destOrd="0" presId="urn:microsoft.com/office/officeart/2005/8/layout/vList2"/>
    <dgm:cxn modelId="{BDEE0ADF-DE09-4B98-B3D5-610CD2851D33}" type="presOf" srcId="{BD92DCD7-DE19-4711-B2CC-E85364FB99C2}" destId="{0A83C885-C998-40FD-9561-50CDE9EFA41D}" srcOrd="0" destOrd="0" presId="urn:microsoft.com/office/officeart/2005/8/layout/vList2"/>
    <dgm:cxn modelId="{ABCC27B1-0F2A-4EB7-AF81-703F9D392C70}" type="presParOf" srcId="{3DA0C214-96BD-44AF-A08F-BC27FA6978CD}" destId="{0A83C885-C998-40FD-9561-50CDE9EFA41D}" srcOrd="0" destOrd="0" presId="urn:microsoft.com/office/officeart/2005/8/layout/vList2"/>
    <dgm:cxn modelId="{84F952AA-13C8-4D4A-95AA-F939EC3F4D9D}" type="presParOf" srcId="{3DA0C214-96BD-44AF-A08F-BC27FA6978CD}" destId="{540A7A2B-2EBF-4012-B354-8F6146437D1F}" srcOrd="1" destOrd="0" presId="urn:microsoft.com/office/officeart/2005/8/layout/vList2"/>
    <dgm:cxn modelId="{44D2410D-7635-4D48-91A8-071788475F2C}" type="presParOf" srcId="{3DA0C214-96BD-44AF-A08F-BC27FA6978CD}" destId="{67EE7282-D72B-4C62-8349-8A2792D5676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DC663F-A4F1-4AE2-A6D9-C0E3C2E8F22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6A8C8DF-1DF1-49E8-AF21-96941BDC392A}">
      <dgm:prSet/>
      <dgm:spPr/>
      <dgm:t>
        <a:bodyPr/>
        <a:lstStyle/>
        <a:p>
          <a:pPr rtl="0"/>
          <a:r>
            <a:rPr lang="ru-RU"/>
            <a:t>Організаційна структура МБРР:</a:t>
          </a:r>
        </a:p>
      </dgm:t>
    </dgm:pt>
    <dgm:pt modelId="{CF17CC51-96E0-4B2A-9680-86483D6910E5}" type="parTrans" cxnId="{05AEB8CF-DDCF-476A-B789-2279730EE123}">
      <dgm:prSet/>
      <dgm:spPr/>
      <dgm:t>
        <a:bodyPr/>
        <a:lstStyle/>
        <a:p>
          <a:endParaRPr lang="ru-RU"/>
        </a:p>
      </dgm:t>
    </dgm:pt>
    <dgm:pt modelId="{6415C520-A4C8-4D63-AA3C-AAF17C327924}" type="sibTrans" cxnId="{05AEB8CF-DDCF-476A-B789-2279730EE123}">
      <dgm:prSet/>
      <dgm:spPr/>
      <dgm:t>
        <a:bodyPr/>
        <a:lstStyle/>
        <a:p>
          <a:endParaRPr lang="ru-RU"/>
        </a:p>
      </dgm:t>
    </dgm:pt>
    <dgm:pt modelId="{A70D4050-A9AA-4EE1-B4D8-045C2B2916D7}" type="pres">
      <dgm:prSet presAssocID="{E9DC663F-A4F1-4AE2-A6D9-C0E3C2E8F22C}" presName="linear" presStyleCnt="0">
        <dgm:presLayoutVars>
          <dgm:animLvl val="lvl"/>
          <dgm:resizeHandles val="exact"/>
        </dgm:presLayoutVars>
      </dgm:prSet>
      <dgm:spPr/>
    </dgm:pt>
    <dgm:pt modelId="{C70E0D2B-430A-4A6D-9AF8-C6DC9532DFFD}" type="pres">
      <dgm:prSet presAssocID="{A6A8C8DF-1DF1-49E8-AF21-96941BDC392A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A420FA4-2991-419B-8BC8-DE00E0123C9C}" type="presOf" srcId="{E9DC663F-A4F1-4AE2-A6D9-C0E3C2E8F22C}" destId="{A70D4050-A9AA-4EE1-B4D8-045C2B2916D7}" srcOrd="0" destOrd="0" presId="urn:microsoft.com/office/officeart/2005/8/layout/vList2"/>
    <dgm:cxn modelId="{05AEB8CF-DDCF-476A-B789-2279730EE123}" srcId="{E9DC663F-A4F1-4AE2-A6D9-C0E3C2E8F22C}" destId="{A6A8C8DF-1DF1-49E8-AF21-96941BDC392A}" srcOrd="0" destOrd="0" parTransId="{CF17CC51-96E0-4B2A-9680-86483D6910E5}" sibTransId="{6415C520-A4C8-4D63-AA3C-AAF17C327924}"/>
    <dgm:cxn modelId="{526705FD-4C43-49B1-860F-B8A2AD67930D}" type="presOf" srcId="{A6A8C8DF-1DF1-49E8-AF21-96941BDC392A}" destId="{C70E0D2B-430A-4A6D-9AF8-C6DC9532DFFD}" srcOrd="0" destOrd="0" presId="urn:microsoft.com/office/officeart/2005/8/layout/vList2"/>
    <dgm:cxn modelId="{EA4CAC3C-207D-4F03-9E67-068E620F3FDC}" type="presParOf" srcId="{A70D4050-A9AA-4EE1-B4D8-045C2B2916D7}" destId="{C70E0D2B-430A-4A6D-9AF8-C6DC9532DFF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476B3C-5C86-4E4C-A27D-006B30EBC93B}" type="doc">
      <dgm:prSet loTypeId="urn:microsoft.com/office/officeart/2005/8/layout/process2" loCatId="process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F225E3BE-2E6C-4F36-B836-AA05AF6B28E5}">
      <dgm:prSet/>
      <dgm:spPr/>
      <dgm:t>
        <a:bodyPr/>
        <a:lstStyle/>
        <a:p>
          <a:pPr rtl="0"/>
          <a:r>
            <a:rPr lang="ru-RU" dirty="0" err="1"/>
            <a:t>Уставний</a:t>
          </a:r>
          <a:r>
            <a:rPr lang="ru-RU" dirty="0"/>
            <a:t> </a:t>
          </a:r>
          <a:r>
            <a:rPr lang="ru-RU" dirty="0" err="1"/>
            <a:t>капітал</a:t>
          </a:r>
          <a:r>
            <a:rPr lang="ru-RU" dirty="0"/>
            <a:t> банку </a:t>
          </a:r>
          <a:r>
            <a:rPr lang="ru-RU" dirty="0" err="1"/>
            <a:t>формується</a:t>
          </a:r>
          <a:r>
            <a:rPr lang="ru-RU" dirty="0"/>
            <a:t> </a:t>
          </a:r>
          <a:r>
            <a:rPr lang="ru-RU" dirty="0" err="1"/>
            <a:t>нетрадиційно</a:t>
          </a:r>
          <a:r>
            <a:rPr lang="ru-RU" dirty="0"/>
            <a:t>. Уряди </a:t>
          </a:r>
          <a:r>
            <a:rPr lang="ru-RU" dirty="0" err="1"/>
            <a:t>країн-членів</a:t>
          </a:r>
          <a:r>
            <a:rPr lang="ru-RU" dirty="0"/>
            <a:t> </a:t>
          </a:r>
          <a:r>
            <a:rPr lang="ru-RU" dirty="0" err="1"/>
            <a:t>купують</a:t>
          </a:r>
          <a:r>
            <a:rPr lang="ru-RU" dirty="0"/>
            <a:t> </a:t>
          </a:r>
          <a:r>
            <a:rPr lang="ru-RU" dirty="0" err="1"/>
            <a:t>акції</a:t>
          </a:r>
          <a:r>
            <a:rPr lang="ru-RU" dirty="0"/>
            <a:t>, але </a:t>
          </a:r>
          <a:r>
            <a:rPr lang="ru-RU" dirty="0" err="1"/>
            <a:t>сплачують</a:t>
          </a:r>
          <a:r>
            <a:rPr lang="ru-RU" dirty="0"/>
            <a:t> </a:t>
          </a:r>
          <a:r>
            <a:rPr lang="ru-RU" dirty="0" err="1"/>
            <a:t>лише</a:t>
          </a:r>
          <a:r>
            <a:rPr lang="ru-RU" dirty="0"/>
            <a:t> </a:t>
          </a:r>
          <a:r>
            <a:rPr lang="ru-RU" dirty="0" err="1"/>
            <a:t>невелику</a:t>
          </a:r>
          <a:r>
            <a:rPr lang="ru-RU" dirty="0"/>
            <a:t> </a:t>
          </a:r>
          <a:r>
            <a:rPr lang="ru-RU" dirty="0" err="1"/>
            <a:t>частину</a:t>
          </a:r>
          <a:r>
            <a:rPr lang="ru-RU" dirty="0"/>
            <a:t> </a:t>
          </a:r>
          <a:r>
            <a:rPr lang="ru-RU" dirty="0" err="1"/>
            <a:t>їх</a:t>
          </a:r>
          <a:r>
            <a:rPr lang="ru-RU" dirty="0"/>
            <a:t> </a:t>
          </a:r>
          <a:r>
            <a:rPr lang="ru-RU" dirty="0" err="1"/>
            <a:t>вартості</a:t>
          </a:r>
          <a:r>
            <a:rPr lang="ru-RU" dirty="0"/>
            <a:t> (6%). </a:t>
          </a:r>
          <a:r>
            <a:rPr lang="ru-RU" dirty="0" err="1"/>
            <a:t>Решта</a:t>
          </a:r>
          <a:r>
            <a:rPr lang="ru-RU" dirty="0"/>
            <a:t> </a:t>
          </a:r>
          <a:r>
            <a:rPr lang="ru-RU" dirty="0" err="1"/>
            <a:t>капіталу</a:t>
          </a:r>
          <a:r>
            <a:rPr lang="ru-RU" dirty="0"/>
            <a:t> є "</a:t>
          </a:r>
          <a:r>
            <a:rPr lang="ru-RU" dirty="0" err="1"/>
            <a:t>недоторканою</a:t>
          </a:r>
          <a:r>
            <a:rPr lang="ru-RU" dirty="0"/>
            <a:t>" і </a:t>
          </a:r>
          <a:r>
            <a:rPr lang="ru-RU" dirty="0" err="1"/>
            <a:t>може</a:t>
          </a:r>
          <a:r>
            <a:rPr lang="ru-RU" dirty="0"/>
            <a:t> бути </a:t>
          </a:r>
          <a:r>
            <a:rPr lang="ru-RU" dirty="0" err="1"/>
            <a:t>затребувана</a:t>
          </a:r>
          <a:r>
            <a:rPr lang="ru-RU" dirty="0"/>
            <a:t> банком </a:t>
          </a:r>
          <a:r>
            <a:rPr lang="ru-RU" dirty="0" err="1"/>
            <a:t>лише</a:t>
          </a:r>
          <a:r>
            <a:rPr lang="ru-RU" dirty="0"/>
            <a:t> в </a:t>
          </a:r>
          <a:r>
            <a:rPr lang="ru-RU" dirty="0" err="1"/>
            <a:t>разі</a:t>
          </a:r>
          <a:r>
            <a:rPr lang="ru-RU" dirty="0"/>
            <a:t> </a:t>
          </a:r>
          <a:r>
            <a:rPr lang="ru-RU" dirty="0" err="1"/>
            <a:t>відсутності</a:t>
          </a:r>
          <a:r>
            <a:rPr lang="ru-RU" dirty="0"/>
            <a:t> в </a:t>
          </a:r>
          <a:r>
            <a:rPr lang="ru-RU" dirty="0" err="1"/>
            <a:t>нього</a:t>
          </a:r>
          <a:r>
            <a:rPr lang="ru-RU" dirty="0"/>
            <a:t> </a:t>
          </a:r>
          <a:r>
            <a:rPr lang="ru-RU" dirty="0" err="1"/>
            <a:t>ресурсів</a:t>
          </a:r>
          <a:r>
            <a:rPr lang="ru-RU" dirty="0"/>
            <a:t> для </a:t>
          </a:r>
          <a:r>
            <a:rPr lang="ru-RU" dirty="0" err="1"/>
            <a:t>термінового</a:t>
          </a:r>
          <a:r>
            <a:rPr lang="ru-RU" dirty="0"/>
            <a:t> </a:t>
          </a:r>
          <a:r>
            <a:rPr lang="ru-RU" dirty="0" err="1"/>
            <a:t>погашення</a:t>
          </a:r>
          <a:r>
            <a:rPr lang="ru-RU" dirty="0"/>
            <a:t> </a:t>
          </a:r>
          <a:r>
            <a:rPr lang="ru-RU" dirty="0" err="1"/>
            <a:t>своїх</a:t>
          </a:r>
          <a:r>
            <a:rPr lang="ru-RU" dirty="0"/>
            <a:t> </a:t>
          </a:r>
          <a:r>
            <a:rPr lang="ru-RU" dirty="0" err="1"/>
            <a:t>зобов'язань</a:t>
          </a:r>
          <a:r>
            <a:rPr lang="ru-RU" dirty="0"/>
            <a:t>. </a:t>
          </a:r>
        </a:p>
      </dgm:t>
    </dgm:pt>
    <dgm:pt modelId="{BAF52A03-7BA0-461E-80CE-3483366E5E19}" type="parTrans" cxnId="{8B9E207C-5EA1-45DD-8870-89AD4713EF08}">
      <dgm:prSet/>
      <dgm:spPr/>
      <dgm:t>
        <a:bodyPr/>
        <a:lstStyle/>
        <a:p>
          <a:endParaRPr lang="ru-RU"/>
        </a:p>
      </dgm:t>
    </dgm:pt>
    <dgm:pt modelId="{211A9A9A-E4F4-47FF-92CE-8FC2E7561182}" type="sibTrans" cxnId="{8B9E207C-5EA1-45DD-8870-89AD4713EF08}">
      <dgm:prSet/>
      <dgm:spPr/>
      <dgm:t>
        <a:bodyPr/>
        <a:lstStyle/>
        <a:p>
          <a:endParaRPr lang="ru-RU"/>
        </a:p>
      </dgm:t>
    </dgm:pt>
    <dgm:pt modelId="{88FFEB68-18C4-45E6-A9DA-BCD44ED13478}">
      <dgm:prSet/>
      <dgm:spPr/>
      <dgm:t>
        <a:bodyPr/>
        <a:lstStyle/>
        <a:p>
          <a:pPr rtl="0"/>
          <a:r>
            <a:rPr lang="ru-RU" dirty="0" err="1"/>
            <a:t>Підписка</a:t>
          </a:r>
          <a:r>
            <a:rPr lang="ru-RU" dirty="0"/>
            <a:t> </a:t>
          </a:r>
          <a:r>
            <a:rPr lang="ru-RU" dirty="0" err="1"/>
            <a:t>країн-членів</a:t>
          </a:r>
          <a:r>
            <a:rPr lang="ru-RU" dirty="0"/>
            <a:t> на </a:t>
          </a:r>
          <a:r>
            <a:rPr lang="ru-RU" dirty="0" err="1"/>
            <a:t>акції</a:t>
          </a:r>
          <a:r>
            <a:rPr lang="ru-RU" dirty="0"/>
            <a:t> банку </a:t>
          </a:r>
          <a:r>
            <a:rPr lang="ru-RU" dirty="0" err="1"/>
            <a:t>здійснюється</a:t>
          </a:r>
          <a:r>
            <a:rPr lang="ru-RU" dirty="0"/>
            <a:t> </a:t>
          </a:r>
          <a:r>
            <a:rPr lang="ru-RU" dirty="0" err="1"/>
            <a:t>згідно</a:t>
          </a:r>
          <a:r>
            <a:rPr lang="ru-RU" dirty="0"/>
            <a:t> з </a:t>
          </a:r>
          <a:r>
            <a:rPr lang="ru-RU" dirty="0" err="1"/>
            <a:t>їхньою</a:t>
          </a:r>
          <a:r>
            <a:rPr lang="ru-RU" dirty="0"/>
            <a:t> </a:t>
          </a:r>
          <a:r>
            <a:rPr lang="ru-RU" dirty="0" err="1"/>
            <a:t>економічною</a:t>
          </a:r>
          <a:r>
            <a:rPr lang="ru-RU" dirty="0"/>
            <a:t> </a:t>
          </a:r>
          <a:r>
            <a:rPr lang="ru-RU" dirty="0" err="1"/>
            <a:t>потужністю</a:t>
          </a:r>
          <a:r>
            <a:rPr lang="ru-RU" dirty="0"/>
            <a:t>. </a:t>
          </a:r>
          <a:r>
            <a:rPr lang="ru-RU" dirty="0" err="1"/>
            <a:t>Кожна</a:t>
          </a:r>
          <a:r>
            <a:rPr lang="ru-RU" dirty="0"/>
            <a:t> </a:t>
          </a:r>
          <a:r>
            <a:rPr lang="ru-RU" dirty="0" err="1"/>
            <a:t>країна</a:t>
          </a:r>
          <a:r>
            <a:rPr lang="ru-RU" dirty="0"/>
            <a:t> </a:t>
          </a:r>
          <a:r>
            <a:rPr lang="ru-RU" dirty="0" err="1"/>
            <a:t>має</a:t>
          </a:r>
          <a:r>
            <a:rPr lang="ru-RU" dirty="0"/>
            <a:t> свою квоту в уставному </a:t>
          </a:r>
          <a:r>
            <a:rPr lang="ru-RU" dirty="0" err="1"/>
            <a:t>капіталі</a:t>
          </a:r>
          <a:r>
            <a:rPr lang="ru-RU" dirty="0"/>
            <a:t>. Квота </a:t>
          </a:r>
          <a:r>
            <a:rPr lang="ru-RU" dirty="0" err="1"/>
            <a:t>України</a:t>
          </a:r>
          <a:r>
            <a:rPr lang="ru-RU" dirty="0"/>
            <a:t> становить 0.8% </a:t>
          </a:r>
          <a:r>
            <a:rPr lang="ru-RU" dirty="0" err="1"/>
            <a:t>капіталу</a:t>
          </a:r>
          <a:r>
            <a:rPr lang="ru-RU" dirty="0"/>
            <a:t> банку, США – 17% , </a:t>
          </a:r>
          <a:r>
            <a:rPr lang="ru-RU" dirty="0" err="1"/>
            <a:t>Японії</a:t>
          </a:r>
          <a:r>
            <a:rPr lang="ru-RU" dirty="0"/>
            <a:t> – 6, 24% . </a:t>
          </a:r>
          <a:r>
            <a:rPr lang="ru-RU" dirty="0" err="1"/>
            <a:t>Росії</a:t>
          </a:r>
          <a:r>
            <a:rPr lang="ru-RU" dirty="0"/>
            <a:t>, </a:t>
          </a:r>
          <a:r>
            <a:rPr lang="ru-RU" dirty="0" err="1"/>
            <a:t>Канади</a:t>
          </a:r>
          <a:r>
            <a:rPr lang="ru-RU" dirty="0"/>
            <a:t>, </a:t>
          </a:r>
          <a:r>
            <a:rPr lang="ru-RU" dirty="0" err="1"/>
            <a:t>Саудівської</a:t>
          </a:r>
          <a:r>
            <a:rPr lang="ru-RU" dirty="0"/>
            <a:t> </a:t>
          </a:r>
          <a:r>
            <a:rPr lang="ru-RU" dirty="0" err="1"/>
            <a:t>Аравії</a:t>
          </a:r>
          <a:r>
            <a:rPr lang="ru-RU" dirty="0"/>
            <a:t>, </a:t>
          </a:r>
          <a:r>
            <a:rPr lang="ru-RU" dirty="0" err="1"/>
            <a:t>Індії</a:t>
          </a:r>
          <a:r>
            <a:rPr lang="ru-RU" dirty="0"/>
            <a:t> та </a:t>
          </a:r>
          <a:r>
            <a:rPr lang="ru-RU" dirty="0" err="1"/>
            <a:t>Італії</a:t>
          </a:r>
          <a:r>
            <a:rPr lang="ru-RU" dirty="0"/>
            <a:t> – по 2,99%.</a:t>
          </a:r>
        </a:p>
      </dgm:t>
    </dgm:pt>
    <dgm:pt modelId="{B5519D47-A38F-46CA-9747-947A51CFF1F2}" type="parTrans" cxnId="{260E5D98-1579-4C4B-9B6C-B5DEF6FD82E2}">
      <dgm:prSet/>
      <dgm:spPr/>
      <dgm:t>
        <a:bodyPr/>
        <a:lstStyle/>
        <a:p>
          <a:endParaRPr lang="ru-RU"/>
        </a:p>
      </dgm:t>
    </dgm:pt>
    <dgm:pt modelId="{12103015-ABB3-4CB8-AEA4-EFC2DACA4818}" type="sibTrans" cxnId="{260E5D98-1579-4C4B-9B6C-B5DEF6FD82E2}">
      <dgm:prSet/>
      <dgm:spPr/>
      <dgm:t>
        <a:bodyPr/>
        <a:lstStyle/>
        <a:p>
          <a:endParaRPr lang="ru-RU"/>
        </a:p>
      </dgm:t>
    </dgm:pt>
    <dgm:pt modelId="{752ED319-4419-48AC-BA2F-BA4BD715D3AF}">
      <dgm:prSet/>
      <dgm:spPr/>
      <dgm:t>
        <a:bodyPr/>
        <a:lstStyle/>
        <a:p>
          <a:pPr rtl="0"/>
          <a:r>
            <a:rPr lang="ru-RU" dirty="0"/>
            <a:t>МБРР є </a:t>
          </a:r>
          <a:r>
            <a:rPr lang="ru-RU" dirty="0" err="1"/>
            <a:t>значним</a:t>
          </a:r>
          <a:r>
            <a:rPr lang="ru-RU" dirty="0"/>
            <a:t> </a:t>
          </a:r>
          <a:r>
            <a:rPr lang="ru-RU" dirty="0" err="1"/>
            <a:t>позичальником</a:t>
          </a:r>
          <a:r>
            <a:rPr lang="ru-RU" dirty="0"/>
            <a:t> на </a:t>
          </a:r>
          <a:r>
            <a:rPr lang="ru-RU" dirty="0" err="1"/>
            <a:t>світовому</a:t>
          </a:r>
          <a:r>
            <a:rPr lang="ru-RU" dirty="0"/>
            <a:t> </a:t>
          </a:r>
          <a:r>
            <a:rPr lang="ru-RU" dirty="0" err="1"/>
            <a:t>фінансовому</a:t>
          </a:r>
          <a:r>
            <a:rPr lang="ru-RU" dirty="0"/>
            <a:t> ринку. </a:t>
          </a:r>
          <a:r>
            <a:rPr lang="ru-RU" dirty="0" err="1"/>
            <a:t>Він</a:t>
          </a:r>
          <a:r>
            <a:rPr lang="ru-RU" dirty="0"/>
            <a:t> </a:t>
          </a:r>
          <a:r>
            <a:rPr lang="ru-RU" dirty="0" err="1"/>
            <a:t>випускає</a:t>
          </a:r>
          <a:r>
            <a:rPr lang="ru-RU" dirty="0"/>
            <a:t> </a:t>
          </a:r>
          <a:r>
            <a:rPr lang="ru-RU" dirty="0" err="1"/>
            <a:t>облігації</a:t>
          </a:r>
          <a:r>
            <a:rPr lang="ru-RU" dirty="0"/>
            <a:t> </a:t>
          </a:r>
          <a:r>
            <a:rPr lang="ru-RU" dirty="0" err="1"/>
            <a:t>під</a:t>
          </a:r>
          <a:r>
            <a:rPr lang="ru-RU" dirty="0"/>
            <a:t> 7% </a:t>
          </a:r>
          <a:r>
            <a:rPr lang="ru-RU" dirty="0" err="1"/>
            <a:t>щорічних</a:t>
          </a:r>
          <a:r>
            <a:rPr lang="ru-RU" dirty="0"/>
            <a:t>,. </a:t>
          </a:r>
          <a:r>
            <a:rPr lang="ru-RU" dirty="0" err="1"/>
            <a:t>Крім</a:t>
          </a:r>
          <a:r>
            <a:rPr lang="ru-RU" dirty="0"/>
            <a:t> того, </a:t>
          </a:r>
          <a:r>
            <a:rPr lang="ru-RU" dirty="0" err="1"/>
            <a:t>приватні</a:t>
          </a:r>
          <a:r>
            <a:rPr lang="ru-RU" dirty="0"/>
            <a:t> банки й </a:t>
          </a:r>
          <a:r>
            <a:rPr lang="ru-RU" dirty="0" err="1"/>
            <a:t>інші</a:t>
          </a:r>
          <a:r>
            <a:rPr lang="ru-RU" dirty="0"/>
            <a:t> </a:t>
          </a:r>
          <a:r>
            <a:rPr lang="ru-RU" dirty="0" err="1"/>
            <a:t>кредитні</a:t>
          </a:r>
          <a:r>
            <a:rPr lang="ru-RU" dirty="0"/>
            <a:t> </a:t>
          </a:r>
          <a:r>
            <a:rPr lang="ru-RU" dirty="0" err="1"/>
            <a:t>інститути</a:t>
          </a:r>
          <a:r>
            <a:rPr lang="ru-RU" dirty="0"/>
            <a:t> </a:t>
          </a:r>
          <a:r>
            <a:rPr lang="ru-RU" dirty="0" err="1"/>
            <a:t>вкладають</a:t>
          </a:r>
          <a:r>
            <a:rPr lang="ru-RU" dirty="0"/>
            <a:t> </a:t>
          </a:r>
          <a:r>
            <a:rPr lang="ru-RU" dirty="0" err="1"/>
            <a:t>також</a:t>
          </a:r>
          <a:r>
            <a:rPr lang="ru-RU" dirty="0"/>
            <a:t> </a:t>
          </a:r>
          <a:r>
            <a:rPr lang="ru-RU" dirty="0" err="1"/>
            <a:t>свої</a:t>
          </a:r>
          <a:r>
            <a:rPr lang="ru-RU" dirty="0"/>
            <a:t> </a:t>
          </a:r>
          <a:r>
            <a:rPr lang="ru-RU" dirty="0" err="1"/>
            <a:t>капітали</a:t>
          </a:r>
          <a:r>
            <a:rPr lang="ru-RU" dirty="0"/>
            <a:t> в </a:t>
          </a:r>
          <a:r>
            <a:rPr lang="ru-RU" dirty="0" err="1"/>
            <a:t>облігації</a:t>
          </a:r>
          <a:r>
            <a:rPr lang="ru-RU" dirty="0"/>
            <a:t> МБРР. За </a:t>
          </a:r>
          <a:r>
            <a:rPr lang="ru-RU" dirty="0" err="1"/>
            <a:t>рахунок</a:t>
          </a:r>
          <a:r>
            <a:rPr lang="ru-RU" dirty="0"/>
            <a:t> </a:t>
          </a:r>
          <a:r>
            <a:rPr lang="ru-RU" dirty="0" err="1"/>
            <a:t>емісії</a:t>
          </a:r>
          <a:r>
            <a:rPr lang="ru-RU" dirty="0"/>
            <a:t> </a:t>
          </a:r>
          <a:r>
            <a:rPr lang="ru-RU" dirty="0" err="1"/>
            <a:t>облігацій</a:t>
          </a:r>
          <a:r>
            <a:rPr lang="ru-RU" dirty="0"/>
            <a:t> МБРР </a:t>
          </a:r>
          <a:r>
            <a:rPr lang="ru-RU" dirty="0" err="1"/>
            <a:t>формує</a:t>
          </a:r>
          <a:r>
            <a:rPr lang="ru-RU" dirty="0"/>
            <a:t> 94% </a:t>
          </a:r>
          <a:r>
            <a:rPr lang="ru-RU" dirty="0" err="1"/>
            <a:t>своїх</a:t>
          </a:r>
          <a:r>
            <a:rPr lang="ru-RU" dirty="0"/>
            <a:t> </a:t>
          </a:r>
          <a:r>
            <a:rPr lang="ru-RU" dirty="0" err="1"/>
            <a:t>ресурсів</a:t>
          </a:r>
          <a:r>
            <a:rPr lang="ru-RU" dirty="0"/>
            <a:t>.</a:t>
          </a:r>
        </a:p>
      </dgm:t>
    </dgm:pt>
    <dgm:pt modelId="{97441A36-64E9-4869-8E64-E6EF72365805}" type="parTrans" cxnId="{B8B17170-5AC0-4D5A-A805-543B3940C8AD}">
      <dgm:prSet/>
      <dgm:spPr/>
      <dgm:t>
        <a:bodyPr/>
        <a:lstStyle/>
        <a:p>
          <a:endParaRPr lang="ru-RU"/>
        </a:p>
      </dgm:t>
    </dgm:pt>
    <dgm:pt modelId="{FDF21DD1-D4AE-4151-8688-70DB6390C107}" type="sibTrans" cxnId="{B8B17170-5AC0-4D5A-A805-543B3940C8AD}">
      <dgm:prSet/>
      <dgm:spPr/>
      <dgm:t>
        <a:bodyPr/>
        <a:lstStyle/>
        <a:p>
          <a:endParaRPr lang="ru-RU"/>
        </a:p>
      </dgm:t>
    </dgm:pt>
    <dgm:pt modelId="{709C8A0D-85C5-4565-9980-7977A7CCFE80}" type="pres">
      <dgm:prSet presAssocID="{89476B3C-5C86-4E4C-A27D-006B30EBC93B}" presName="linearFlow" presStyleCnt="0">
        <dgm:presLayoutVars>
          <dgm:resizeHandles val="exact"/>
        </dgm:presLayoutVars>
      </dgm:prSet>
      <dgm:spPr/>
    </dgm:pt>
    <dgm:pt modelId="{CC0DC690-DDAC-4907-91BE-21B631199E1B}" type="pres">
      <dgm:prSet presAssocID="{F225E3BE-2E6C-4F36-B836-AA05AF6B28E5}" presName="node" presStyleLbl="node1" presStyleIdx="0" presStyleCnt="3" custScaleX="104545">
        <dgm:presLayoutVars>
          <dgm:bulletEnabled val="1"/>
        </dgm:presLayoutVars>
      </dgm:prSet>
      <dgm:spPr/>
    </dgm:pt>
    <dgm:pt modelId="{00F7A394-0622-47E1-8064-3629732ABDA6}" type="pres">
      <dgm:prSet presAssocID="{211A9A9A-E4F4-47FF-92CE-8FC2E7561182}" presName="sibTrans" presStyleLbl="sibTrans2D1" presStyleIdx="0" presStyleCnt="2"/>
      <dgm:spPr/>
    </dgm:pt>
    <dgm:pt modelId="{1C7A5AD0-CA0D-4B8F-B485-CE037BD7589B}" type="pres">
      <dgm:prSet presAssocID="{211A9A9A-E4F4-47FF-92CE-8FC2E7561182}" presName="connectorText" presStyleLbl="sibTrans2D1" presStyleIdx="0" presStyleCnt="2"/>
      <dgm:spPr/>
    </dgm:pt>
    <dgm:pt modelId="{5700C511-CB33-4AF1-AB35-A10C571F5CBA}" type="pres">
      <dgm:prSet presAssocID="{88FFEB68-18C4-45E6-A9DA-BCD44ED13478}" presName="node" presStyleLbl="node1" presStyleIdx="1" presStyleCnt="3" custScaleX="104545">
        <dgm:presLayoutVars>
          <dgm:bulletEnabled val="1"/>
        </dgm:presLayoutVars>
      </dgm:prSet>
      <dgm:spPr/>
    </dgm:pt>
    <dgm:pt modelId="{31BFA03F-E67D-403D-8C91-755370E69927}" type="pres">
      <dgm:prSet presAssocID="{12103015-ABB3-4CB8-AEA4-EFC2DACA4818}" presName="sibTrans" presStyleLbl="sibTrans2D1" presStyleIdx="1" presStyleCnt="2"/>
      <dgm:spPr/>
    </dgm:pt>
    <dgm:pt modelId="{EFB41109-1519-4C15-A8AE-8A285016AB13}" type="pres">
      <dgm:prSet presAssocID="{12103015-ABB3-4CB8-AEA4-EFC2DACA4818}" presName="connectorText" presStyleLbl="sibTrans2D1" presStyleIdx="1" presStyleCnt="2"/>
      <dgm:spPr/>
    </dgm:pt>
    <dgm:pt modelId="{0368D28A-1332-48FA-84F2-B0DD8B41DA44}" type="pres">
      <dgm:prSet presAssocID="{752ED319-4419-48AC-BA2F-BA4BD715D3AF}" presName="node" presStyleLbl="node1" presStyleIdx="2" presStyleCnt="3" custScaleX="104545">
        <dgm:presLayoutVars>
          <dgm:bulletEnabled val="1"/>
        </dgm:presLayoutVars>
      </dgm:prSet>
      <dgm:spPr/>
    </dgm:pt>
  </dgm:ptLst>
  <dgm:cxnLst>
    <dgm:cxn modelId="{179A5A1A-1B27-4B3A-99EC-6B60D48F250F}" type="presOf" srcId="{752ED319-4419-48AC-BA2F-BA4BD715D3AF}" destId="{0368D28A-1332-48FA-84F2-B0DD8B41DA44}" srcOrd="0" destOrd="0" presId="urn:microsoft.com/office/officeart/2005/8/layout/process2"/>
    <dgm:cxn modelId="{BE338F1C-C337-4944-A6ED-EAC503540180}" type="presOf" srcId="{211A9A9A-E4F4-47FF-92CE-8FC2E7561182}" destId="{00F7A394-0622-47E1-8064-3629732ABDA6}" srcOrd="0" destOrd="0" presId="urn:microsoft.com/office/officeart/2005/8/layout/process2"/>
    <dgm:cxn modelId="{1F5F2B2A-2D94-4DE9-9DA8-C833CD79F88A}" type="presOf" srcId="{12103015-ABB3-4CB8-AEA4-EFC2DACA4818}" destId="{31BFA03F-E67D-403D-8C91-755370E69927}" srcOrd="0" destOrd="0" presId="urn:microsoft.com/office/officeart/2005/8/layout/process2"/>
    <dgm:cxn modelId="{B8B17170-5AC0-4D5A-A805-543B3940C8AD}" srcId="{89476B3C-5C86-4E4C-A27D-006B30EBC93B}" destId="{752ED319-4419-48AC-BA2F-BA4BD715D3AF}" srcOrd="2" destOrd="0" parTransId="{97441A36-64E9-4869-8E64-E6EF72365805}" sibTransId="{FDF21DD1-D4AE-4151-8688-70DB6390C107}"/>
    <dgm:cxn modelId="{5EDF8850-8420-4B29-B88B-3FFA0AD3F962}" type="presOf" srcId="{89476B3C-5C86-4E4C-A27D-006B30EBC93B}" destId="{709C8A0D-85C5-4565-9980-7977A7CCFE80}" srcOrd="0" destOrd="0" presId="urn:microsoft.com/office/officeart/2005/8/layout/process2"/>
    <dgm:cxn modelId="{8B9E207C-5EA1-45DD-8870-89AD4713EF08}" srcId="{89476B3C-5C86-4E4C-A27D-006B30EBC93B}" destId="{F225E3BE-2E6C-4F36-B836-AA05AF6B28E5}" srcOrd="0" destOrd="0" parTransId="{BAF52A03-7BA0-461E-80CE-3483366E5E19}" sibTransId="{211A9A9A-E4F4-47FF-92CE-8FC2E7561182}"/>
    <dgm:cxn modelId="{260E5D98-1579-4C4B-9B6C-B5DEF6FD82E2}" srcId="{89476B3C-5C86-4E4C-A27D-006B30EBC93B}" destId="{88FFEB68-18C4-45E6-A9DA-BCD44ED13478}" srcOrd="1" destOrd="0" parTransId="{B5519D47-A38F-46CA-9747-947A51CFF1F2}" sibTransId="{12103015-ABB3-4CB8-AEA4-EFC2DACA4818}"/>
    <dgm:cxn modelId="{DE5B199A-B95C-45AA-A8E6-8AEE1C500D87}" type="presOf" srcId="{88FFEB68-18C4-45E6-A9DA-BCD44ED13478}" destId="{5700C511-CB33-4AF1-AB35-A10C571F5CBA}" srcOrd="0" destOrd="0" presId="urn:microsoft.com/office/officeart/2005/8/layout/process2"/>
    <dgm:cxn modelId="{8B64859B-38F3-4367-8AAB-05C07C145168}" type="presOf" srcId="{12103015-ABB3-4CB8-AEA4-EFC2DACA4818}" destId="{EFB41109-1519-4C15-A8AE-8A285016AB13}" srcOrd="1" destOrd="0" presId="urn:microsoft.com/office/officeart/2005/8/layout/process2"/>
    <dgm:cxn modelId="{32EA389C-56EF-4AFE-B12D-78623D48322D}" type="presOf" srcId="{F225E3BE-2E6C-4F36-B836-AA05AF6B28E5}" destId="{CC0DC690-DDAC-4907-91BE-21B631199E1B}" srcOrd="0" destOrd="0" presId="urn:microsoft.com/office/officeart/2005/8/layout/process2"/>
    <dgm:cxn modelId="{65AB61CE-D60B-4B41-855B-628B4C0CC3F3}" type="presOf" srcId="{211A9A9A-E4F4-47FF-92CE-8FC2E7561182}" destId="{1C7A5AD0-CA0D-4B8F-B485-CE037BD7589B}" srcOrd="1" destOrd="0" presId="urn:microsoft.com/office/officeart/2005/8/layout/process2"/>
    <dgm:cxn modelId="{48A9EADA-C09F-48CE-B164-E05DA4B32EC1}" type="presParOf" srcId="{709C8A0D-85C5-4565-9980-7977A7CCFE80}" destId="{CC0DC690-DDAC-4907-91BE-21B631199E1B}" srcOrd="0" destOrd="0" presId="urn:microsoft.com/office/officeart/2005/8/layout/process2"/>
    <dgm:cxn modelId="{CC054D28-E4E0-4EA6-AFB1-6321AF6AE0A3}" type="presParOf" srcId="{709C8A0D-85C5-4565-9980-7977A7CCFE80}" destId="{00F7A394-0622-47E1-8064-3629732ABDA6}" srcOrd="1" destOrd="0" presId="urn:microsoft.com/office/officeart/2005/8/layout/process2"/>
    <dgm:cxn modelId="{71C5A500-3EDA-40A3-AE81-1348FA133562}" type="presParOf" srcId="{00F7A394-0622-47E1-8064-3629732ABDA6}" destId="{1C7A5AD0-CA0D-4B8F-B485-CE037BD7589B}" srcOrd="0" destOrd="0" presId="urn:microsoft.com/office/officeart/2005/8/layout/process2"/>
    <dgm:cxn modelId="{B057E943-9C31-4A23-BFC9-D2E45846A8C5}" type="presParOf" srcId="{709C8A0D-85C5-4565-9980-7977A7CCFE80}" destId="{5700C511-CB33-4AF1-AB35-A10C571F5CBA}" srcOrd="2" destOrd="0" presId="urn:microsoft.com/office/officeart/2005/8/layout/process2"/>
    <dgm:cxn modelId="{15342F0A-AAE7-4BA2-883F-4AE91BA38CF0}" type="presParOf" srcId="{709C8A0D-85C5-4565-9980-7977A7CCFE80}" destId="{31BFA03F-E67D-403D-8C91-755370E69927}" srcOrd="3" destOrd="0" presId="urn:microsoft.com/office/officeart/2005/8/layout/process2"/>
    <dgm:cxn modelId="{047C5943-9ABB-4675-835D-617C5935358C}" type="presParOf" srcId="{31BFA03F-E67D-403D-8C91-755370E69927}" destId="{EFB41109-1519-4C15-A8AE-8A285016AB13}" srcOrd="0" destOrd="0" presId="urn:microsoft.com/office/officeart/2005/8/layout/process2"/>
    <dgm:cxn modelId="{29215491-0BB3-4BFC-8C71-806937514BB9}" type="presParOf" srcId="{709C8A0D-85C5-4565-9980-7977A7CCFE80}" destId="{0368D28A-1332-48FA-84F2-B0DD8B41DA4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58F8B6-1CAC-4D25-8836-FFEF83B0259B}" type="doc">
      <dgm:prSet loTypeId="urn:microsoft.com/office/officeart/2005/8/layout/vList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981EB6D-9F17-4DC6-B59E-5618C1D2AF14}">
      <dgm:prSet custT="1"/>
      <dgm:spPr/>
      <dgm:t>
        <a:bodyPr/>
        <a:lstStyle/>
        <a:p>
          <a:pPr rtl="0"/>
          <a:r>
            <a:rPr lang="ru-RU" sz="1600" dirty="0" err="1"/>
            <a:t>Основне</a:t>
          </a:r>
          <a:r>
            <a:rPr lang="ru-RU" sz="1600" dirty="0"/>
            <a:t> </a:t>
          </a:r>
          <a:r>
            <a:rPr lang="ru-RU" sz="1600" dirty="0" err="1"/>
            <a:t>призначення</a:t>
          </a:r>
          <a:r>
            <a:rPr lang="ru-RU" sz="1600" dirty="0"/>
            <a:t> </a:t>
          </a:r>
          <a:r>
            <a:rPr lang="ru-RU" sz="1600" dirty="0" err="1"/>
            <a:t>кредитів</a:t>
          </a:r>
          <a:r>
            <a:rPr lang="ru-RU" sz="1600" dirty="0"/>
            <a:t> – </a:t>
          </a:r>
          <a:r>
            <a:rPr lang="ru-RU" sz="1600" dirty="0" err="1"/>
            <a:t>стимулювання</a:t>
          </a:r>
          <a:r>
            <a:rPr lang="ru-RU" sz="1600" dirty="0"/>
            <a:t> </a:t>
          </a:r>
          <a:r>
            <a:rPr lang="ru-RU" sz="1600" dirty="0" err="1"/>
            <a:t>розвитку</a:t>
          </a:r>
          <a:r>
            <a:rPr lang="ru-RU" sz="1600" dirty="0"/>
            <a:t> приватного сектору в </a:t>
          </a:r>
          <a:r>
            <a:rPr lang="ru-RU" sz="1600" dirty="0" err="1"/>
            <a:t>країнах</a:t>
          </a:r>
          <a:r>
            <a:rPr lang="ru-RU" sz="1600" dirty="0"/>
            <a:t>-членах. </a:t>
          </a:r>
        </a:p>
      </dgm:t>
    </dgm:pt>
    <dgm:pt modelId="{CF92F9CB-568A-4D9A-820B-F43A96717ACC}" type="parTrans" cxnId="{274F1A70-8DA3-430B-9693-DA78DC54A46F}">
      <dgm:prSet/>
      <dgm:spPr/>
      <dgm:t>
        <a:bodyPr/>
        <a:lstStyle/>
        <a:p>
          <a:endParaRPr lang="ru-RU"/>
        </a:p>
      </dgm:t>
    </dgm:pt>
    <dgm:pt modelId="{F8326385-647B-4087-9C2B-C7AE198D8656}" type="sibTrans" cxnId="{274F1A70-8DA3-430B-9693-DA78DC54A46F}">
      <dgm:prSet/>
      <dgm:spPr/>
      <dgm:t>
        <a:bodyPr/>
        <a:lstStyle/>
        <a:p>
          <a:endParaRPr lang="ru-RU"/>
        </a:p>
      </dgm:t>
    </dgm:pt>
    <dgm:pt modelId="{42282322-0932-4430-84CC-8E0079743C6A}">
      <dgm:prSet custT="1"/>
      <dgm:spPr/>
      <dgm:t>
        <a:bodyPr/>
        <a:lstStyle/>
        <a:p>
          <a:pPr rtl="0"/>
          <a:r>
            <a:rPr lang="ru-RU" sz="1600" dirty="0"/>
            <a:t>До </a:t>
          </a:r>
          <a:r>
            <a:rPr lang="ru-RU" sz="1600" dirty="0" err="1"/>
            <a:t>прийняття</a:t>
          </a:r>
          <a:r>
            <a:rPr lang="ru-RU" sz="1600" dirty="0"/>
            <a:t> </a:t>
          </a:r>
          <a:r>
            <a:rPr lang="ru-RU" sz="1600" dirty="0" err="1"/>
            <a:t>рішення</a:t>
          </a:r>
          <a:r>
            <a:rPr lang="ru-RU" sz="1600" dirty="0"/>
            <a:t> про </a:t>
          </a:r>
          <a:r>
            <a:rPr lang="ru-RU" sz="1600" dirty="0" err="1"/>
            <a:t>надання</a:t>
          </a:r>
          <a:r>
            <a:rPr lang="ru-RU" sz="1600" dirty="0"/>
            <a:t> кредиту в </a:t>
          </a:r>
          <a:r>
            <a:rPr lang="ru-RU" sz="1600" dirty="0" err="1"/>
            <a:t>країну</a:t>
          </a:r>
          <a:r>
            <a:rPr lang="ru-RU" sz="1600" dirty="0"/>
            <a:t> </a:t>
          </a:r>
          <a:r>
            <a:rPr lang="ru-RU" sz="1600" dirty="0" err="1"/>
            <a:t>прямує</a:t>
          </a:r>
          <a:r>
            <a:rPr lang="ru-RU" sz="1600" dirty="0"/>
            <a:t> </a:t>
          </a:r>
          <a:r>
            <a:rPr lang="ru-RU" sz="1600" dirty="0" err="1"/>
            <a:t>місія</a:t>
          </a:r>
          <a:r>
            <a:rPr lang="ru-RU" sz="1600" dirty="0"/>
            <a:t> МБРР, яка </a:t>
          </a:r>
          <a:r>
            <a:rPr lang="ru-RU" sz="1600" dirty="0" err="1"/>
            <a:t>вивчає</a:t>
          </a:r>
          <a:r>
            <a:rPr lang="ru-RU" sz="1600" dirty="0"/>
            <a:t> </a:t>
          </a:r>
          <a:r>
            <a:rPr lang="ru-RU" sz="1600" dirty="0" err="1"/>
            <a:t>економічну</a:t>
          </a:r>
          <a:r>
            <a:rPr lang="ru-RU" sz="1600" dirty="0"/>
            <a:t> </a:t>
          </a:r>
          <a:r>
            <a:rPr lang="ru-RU" sz="1600" dirty="0" err="1"/>
            <a:t>ситуацію</a:t>
          </a:r>
          <a:r>
            <a:rPr lang="ru-RU" sz="1600" dirty="0"/>
            <a:t>, </a:t>
          </a:r>
          <a:r>
            <a:rPr lang="ru-RU" sz="1600" dirty="0" err="1"/>
            <a:t>оцінює</a:t>
          </a:r>
          <a:r>
            <a:rPr lang="ru-RU" sz="1600" dirty="0"/>
            <a:t> </a:t>
          </a:r>
          <a:r>
            <a:rPr lang="ru-RU" sz="1600" dirty="0" err="1"/>
            <a:t>доцільність</a:t>
          </a:r>
          <a:r>
            <a:rPr lang="ru-RU" sz="1600" dirty="0"/>
            <a:t> </a:t>
          </a:r>
          <a:r>
            <a:rPr lang="ru-RU" sz="1600" dirty="0" err="1"/>
            <a:t>здійснення</a:t>
          </a:r>
          <a:r>
            <a:rPr lang="ru-RU" sz="1600" dirty="0"/>
            <a:t> </a:t>
          </a:r>
          <a:r>
            <a:rPr lang="ru-RU" sz="1600" dirty="0" err="1"/>
            <a:t>проектів</a:t>
          </a:r>
          <a:r>
            <a:rPr lang="ru-RU" sz="1600" dirty="0"/>
            <a:t>, </a:t>
          </a:r>
          <a:r>
            <a:rPr lang="ru-RU" sz="1600" dirty="0" err="1"/>
            <a:t>під</a:t>
          </a:r>
          <a:r>
            <a:rPr lang="ru-RU" sz="1600" dirty="0"/>
            <a:t> </a:t>
          </a:r>
          <a:r>
            <a:rPr lang="ru-RU" sz="1600" dirty="0" err="1"/>
            <a:t>які</a:t>
          </a:r>
          <a:r>
            <a:rPr lang="ru-RU" sz="1600" dirty="0"/>
            <a:t> </a:t>
          </a:r>
          <a:r>
            <a:rPr lang="ru-RU" sz="1600" dirty="0" err="1"/>
            <a:t>плануються</a:t>
          </a:r>
          <a:r>
            <a:rPr lang="ru-RU" sz="1600" dirty="0"/>
            <a:t> </a:t>
          </a:r>
          <a:r>
            <a:rPr lang="ru-RU" sz="1600" dirty="0" err="1"/>
            <a:t>кредити</a:t>
          </a:r>
          <a:r>
            <a:rPr lang="ru-RU" sz="1600" dirty="0"/>
            <a:t>. </a:t>
          </a:r>
          <a:r>
            <a:rPr lang="ru-RU" sz="1600" dirty="0" err="1"/>
            <a:t>Місія</a:t>
          </a:r>
          <a:r>
            <a:rPr lang="ru-RU" sz="1600" dirty="0"/>
            <a:t> </a:t>
          </a:r>
          <a:r>
            <a:rPr lang="ru-RU" sz="1600" dirty="0" err="1"/>
            <a:t>складає</a:t>
          </a:r>
          <a:r>
            <a:rPr lang="ru-RU" sz="1600" dirty="0"/>
            <a:t> </a:t>
          </a:r>
          <a:r>
            <a:rPr lang="ru-RU" sz="1600" dirty="0" err="1"/>
            <a:t>свій</a:t>
          </a:r>
          <a:r>
            <a:rPr lang="ru-RU" sz="1600" dirty="0"/>
            <a:t> </a:t>
          </a:r>
          <a:r>
            <a:rPr lang="ru-RU" sz="1600" dirty="0" err="1"/>
            <a:t>висновок</a:t>
          </a:r>
          <a:r>
            <a:rPr lang="ru-RU" sz="1600" dirty="0"/>
            <a:t> і </a:t>
          </a:r>
          <a:r>
            <a:rPr lang="ru-RU" sz="1600" dirty="0" err="1"/>
            <a:t>рекомендації</a:t>
          </a:r>
          <a:r>
            <a:rPr lang="ru-RU" sz="1600" dirty="0"/>
            <a:t>, </a:t>
          </a:r>
          <a:r>
            <a:rPr lang="ru-RU" sz="1600" dirty="0" err="1"/>
            <a:t>які</a:t>
          </a:r>
          <a:r>
            <a:rPr lang="ru-RU" sz="1600" dirty="0"/>
            <a:t> </a:t>
          </a:r>
          <a:r>
            <a:rPr lang="ru-RU" sz="1600" dirty="0" err="1"/>
            <a:t>країна</a:t>
          </a:r>
          <a:r>
            <a:rPr lang="ru-RU" sz="1600" dirty="0"/>
            <a:t> </a:t>
          </a:r>
          <a:r>
            <a:rPr lang="ru-RU" sz="1600" dirty="0" err="1"/>
            <a:t>мусить</a:t>
          </a:r>
          <a:r>
            <a:rPr lang="ru-RU" sz="1600" dirty="0"/>
            <a:t> </a:t>
          </a:r>
          <a:r>
            <a:rPr lang="ru-RU" sz="1600" dirty="0" err="1"/>
            <a:t>прийняти</a:t>
          </a:r>
          <a:r>
            <a:rPr lang="ru-RU" sz="1600" dirty="0"/>
            <a:t>, </a:t>
          </a:r>
          <a:r>
            <a:rPr lang="ru-RU" sz="1600" dirty="0" err="1"/>
            <a:t>інакше</a:t>
          </a:r>
          <a:r>
            <a:rPr lang="ru-RU" sz="1600" dirty="0"/>
            <a:t> </a:t>
          </a:r>
          <a:r>
            <a:rPr lang="ru-RU" sz="1600" dirty="0" err="1"/>
            <a:t>може</a:t>
          </a:r>
          <a:r>
            <a:rPr lang="ru-RU" sz="1600" dirty="0"/>
            <a:t> й не </a:t>
          </a:r>
          <a:r>
            <a:rPr lang="ru-RU" sz="1600" dirty="0" err="1"/>
            <a:t>одержати</a:t>
          </a:r>
          <a:r>
            <a:rPr lang="ru-RU" sz="1600" dirty="0"/>
            <a:t> кредиту.</a:t>
          </a:r>
        </a:p>
      </dgm:t>
    </dgm:pt>
    <dgm:pt modelId="{32AD45E8-A2E5-4820-BDB7-5041953B17D8}" type="parTrans" cxnId="{98CCC8E7-5AE1-4DEE-8F55-6F5E6223C884}">
      <dgm:prSet/>
      <dgm:spPr/>
      <dgm:t>
        <a:bodyPr/>
        <a:lstStyle/>
        <a:p>
          <a:endParaRPr lang="ru-RU"/>
        </a:p>
      </dgm:t>
    </dgm:pt>
    <dgm:pt modelId="{557CEB44-0076-4DB7-846E-A35D1E93E1F1}" type="sibTrans" cxnId="{98CCC8E7-5AE1-4DEE-8F55-6F5E6223C884}">
      <dgm:prSet/>
      <dgm:spPr/>
      <dgm:t>
        <a:bodyPr/>
        <a:lstStyle/>
        <a:p>
          <a:endParaRPr lang="ru-RU"/>
        </a:p>
      </dgm:t>
    </dgm:pt>
    <dgm:pt modelId="{496ED6D6-799D-4F2C-9DC1-073AD1BEB158}">
      <dgm:prSet custT="1"/>
      <dgm:spPr/>
      <dgm:t>
        <a:bodyPr/>
        <a:lstStyle/>
        <a:p>
          <a:pPr rtl="0"/>
          <a:r>
            <a:rPr lang="ru-RU" sz="1600" dirty="0" err="1"/>
            <a:t>Кредити</a:t>
          </a:r>
          <a:r>
            <a:rPr lang="ru-RU" sz="1600" dirty="0"/>
            <a:t> </a:t>
          </a:r>
          <a:r>
            <a:rPr lang="ru-RU" sz="1600" dirty="0" err="1"/>
            <a:t>надаються</a:t>
          </a:r>
          <a:r>
            <a:rPr lang="ru-RU" sz="1600" dirty="0"/>
            <a:t> </a:t>
          </a:r>
          <a:r>
            <a:rPr lang="ru-RU" sz="1600" dirty="0" err="1"/>
            <a:t>тільки</a:t>
          </a:r>
          <a:r>
            <a:rPr lang="ru-RU" sz="1600" dirty="0"/>
            <a:t> урядам, </a:t>
          </a:r>
          <a:r>
            <a:rPr lang="ru-RU" sz="1600" dirty="0" err="1"/>
            <a:t>відповідно</a:t>
          </a:r>
          <a:r>
            <a:rPr lang="ru-RU" sz="1600" dirty="0"/>
            <a:t> </a:t>
          </a:r>
          <a:r>
            <a:rPr lang="ru-RU" sz="1600" dirty="0" err="1"/>
            <a:t>їх</a:t>
          </a:r>
          <a:r>
            <a:rPr lang="ru-RU" sz="1600" dirty="0"/>
            <a:t> </a:t>
          </a:r>
          <a:r>
            <a:rPr lang="ru-RU" sz="1600" dirty="0" err="1"/>
            <a:t>центральним</a:t>
          </a:r>
          <a:r>
            <a:rPr lang="ru-RU" sz="1600" dirty="0"/>
            <a:t> банкам для </a:t>
          </a:r>
          <a:r>
            <a:rPr lang="ru-RU" sz="1600" dirty="0" err="1"/>
            <a:t>фінансування</a:t>
          </a:r>
          <a:r>
            <a:rPr lang="ru-RU" sz="1600" dirty="0"/>
            <a:t> великих </a:t>
          </a:r>
          <a:r>
            <a:rPr lang="ru-RU" sz="1600" dirty="0" err="1"/>
            <a:t>проектів</a:t>
          </a:r>
          <a:r>
            <a:rPr lang="ru-RU" sz="1600" dirty="0"/>
            <a:t> </a:t>
          </a:r>
          <a:r>
            <a:rPr lang="ru-RU" sz="1600" dirty="0" err="1"/>
            <a:t>під</a:t>
          </a:r>
          <a:r>
            <a:rPr lang="ru-RU" sz="1600" dirty="0"/>
            <a:t> </a:t>
          </a:r>
          <a:r>
            <a:rPr lang="ru-RU" sz="1600" dirty="0" err="1"/>
            <a:t>гарантії</a:t>
          </a:r>
          <a:r>
            <a:rPr lang="ru-RU" sz="1600" dirty="0"/>
            <a:t> </a:t>
          </a:r>
          <a:r>
            <a:rPr lang="ru-RU" sz="1600" dirty="0" err="1"/>
            <a:t>урядів</a:t>
          </a:r>
          <a:r>
            <a:rPr lang="ru-RU" sz="1600" dirty="0"/>
            <a:t>. </a:t>
          </a:r>
        </a:p>
      </dgm:t>
    </dgm:pt>
    <dgm:pt modelId="{ED941350-E73D-49F8-AE57-6AF3FCE7A8E2}" type="parTrans" cxnId="{07E6744D-87F1-4EBE-BC40-F598BC668D19}">
      <dgm:prSet/>
      <dgm:spPr/>
      <dgm:t>
        <a:bodyPr/>
        <a:lstStyle/>
        <a:p>
          <a:endParaRPr lang="ru-RU"/>
        </a:p>
      </dgm:t>
    </dgm:pt>
    <dgm:pt modelId="{7BD78F66-C29F-43E0-BC3D-1B8C3C7D6C0A}" type="sibTrans" cxnId="{07E6744D-87F1-4EBE-BC40-F598BC668D19}">
      <dgm:prSet/>
      <dgm:spPr/>
      <dgm:t>
        <a:bodyPr/>
        <a:lstStyle/>
        <a:p>
          <a:endParaRPr lang="ru-RU"/>
        </a:p>
      </dgm:t>
    </dgm:pt>
    <dgm:pt modelId="{21F28B24-6160-4D24-9B04-6BC4DF42E676}">
      <dgm:prSet custT="1"/>
      <dgm:spPr/>
      <dgm:t>
        <a:bodyPr/>
        <a:lstStyle/>
        <a:p>
          <a:pPr rtl="0"/>
          <a:r>
            <a:rPr lang="ru-RU" sz="1600" dirty="0" err="1"/>
            <a:t>Кредити</a:t>
          </a:r>
          <a:r>
            <a:rPr lang="ru-RU" sz="1600" dirty="0"/>
            <a:t> </a:t>
          </a:r>
          <a:r>
            <a:rPr lang="ru-RU" sz="1600" dirty="0" err="1"/>
            <a:t>надаються</a:t>
          </a:r>
          <a:r>
            <a:rPr lang="ru-RU" sz="1600" dirty="0"/>
            <a:t> на строк 15-20 </a:t>
          </a:r>
          <a:r>
            <a:rPr lang="ru-RU" sz="1600" dirty="0" err="1"/>
            <a:t>років</a:t>
          </a:r>
          <a:r>
            <a:rPr lang="ru-RU" sz="1600" dirty="0"/>
            <a:t>. Ставка кредиту в </a:t>
          </a:r>
          <a:r>
            <a:rPr lang="ru-RU" sz="1600" dirty="0" err="1"/>
            <a:t>середньому</a:t>
          </a:r>
          <a:r>
            <a:rPr lang="ru-RU" sz="1600" dirty="0"/>
            <a:t> </a:t>
          </a:r>
          <a:r>
            <a:rPr lang="ru-RU" sz="1600" dirty="0" err="1"/>
            <a:t>перевищує</a:t>
          </a:r>
          <a:r>
            <a:rPr lang="ru-RU" sz="1600" dirty="0"/>
            <a:t> на 0,5% ставку по </a:t>
          </a:r>
          <a:r>
            <a:rPr lang="ru-RU" sz="1600" dirty="0" err="1"/>
            <a:t>позиковим</a:t>
          </a:r>
          <a:r>
            <a:rPr lang="ru-RU" sz="1600" dirty="0"/>
            <a:t> коштам банку. </a:t>
          </a:r>
          <a:r>
            <a:rPr lang="ru-RU" sz="1600" dirty="0" err="1"/>
            <a:t>Оскільки</a:t>
          </a:r>
          <a:r>
            <a:rPr lang="ru-RU" sz="1600" dirty="0"/>
            <a:t> МБРР </a:t>
          </a:r>
          <a:r>
            <a:rPr lang="ru-RU" sz="1600" dirty="0" err="1"/>
            <a:t>залучає</a:t>
          </a:r>
          <a:r>
            <a:rPr lang="ru-RU" sz="1600" dirty="0"/>
            <a:t> </a:t>
          </a:r>
          <a:r>
            <a:rPr lang="ru-RU" sz="1600" dirty="0" err="1"/>
            <a:t>позики</a:t>
          </a:r>
          <a:r>
            <a:rPr lang="ru-RU" sz="1600" dirty="0"/>
            <a:t> з </a:t>
          </a:r>
          <a:r>
            <a:rPr lang="ru-RU" sz="1600" dirty="0" err="1"/>
            <a:t>розрахунку</a:t>
          </a:r>
          <a:r>
            <a:rPr lang="ru-RU" sz="1600" dirty="0"/>
            <a:t> 7% </a:t>
          </a:r>
          <a:r>
            <a:rPr lang="ru-RU" sz="1600" dirty="0" err="1"/>
            <a:t>щорічних</a:t>
          </a:r>
          <a:r>
            <a:rPr lang="ru-RU" sz="1600" dirty="0"/>
            <a:t>, то </a:t>
          </a:r>
          <a:r>
            <a:rPr lang="ru-RU" sz="1600" dirty="0" err="1"/>
            <a:t>кредитна</a:t>
          </a:r>
          <a:r>
            <a:rPr lang="ru-RU" sz="1600" dirty="0"/>
            <a:t> ставка становить в </a:t>
          </a:r>
          <a:r>
            <a:rPr lang="ru-RU" sz="1600" dirty="0" err="1"/>
            <a:t>середньому</a:t>
          </a:r>
          <a:r>
            <a:rPr lang="ru-RU" sz="1600" dirty="0"/>
            <a:t> 7,5% .</a:t>
          </a:r>
        </a:p>
      </dgm:t>
    </dgm:pt>
    <dgm:pt modelId="{375694C3-0085-4896-86B3-2107F4DE8F15}" type="parTrans" cxnId="{AED9ADE1-37BE-42DE-B93F-5498ECCDEEF3}">
      <dgm:prSet/>
      <dgm:spPr/>
      <dgm:t>
        <a:bodyPr/>
        <a:lstStyle/>
        <a:p>
          <a:endParaRPr lang="ru-RU"/>
        </a:p>
      </dgm:t>
    </dgm:pt>
    <dgm:pt modelId="{2B7D7D38-F511-46DF-BCED-FB53444BA421}" type="sibTrans" cxnId="{AED9ADE1-37BE-42DE-B93F-5498ECCDEEF3}">
      <dgm:prSet/>
      <dgm:spPr/>
      <dgm:t>
        <a:bodyPr/>
        <a:lstStyle/>
        <a:p>
          <a:endParaRPr lang="ru-RU"/>
        </a:p>
      </dgm:t>
    </dgm:pt>
    <dgm:pt modelId="{DEC7B7D7-AB5D-4FDA-B878-101EE4BED0F2}">
      <dgm:prSet custT="1"/>
      <dgm:spPr/>
      <dgm:t>
        <a:bodyPr/>
        <a:lstStyle/>
        <a:p>
          <a:pPr rtl="0"/>
          <a:r>
            <a:rPr lang="ru-RU" sz="1600" dirty="0"/>
            <a:t>Для </a:t>
          </a:r>
          <a:r>
            <a:rPr lang="ru-RU" sz="1600" dirty="0" err="1"/>
            <a:t>країн</a:t>
          </a:r>
          <a:r>
            <a:rPr lang="ru-RU" sz="1600" dirty="0"/>
            <a:t>, </a:t>
          </a:r>
          <a:r>
            <a:rPr lang="ru-RU" sz="1600" dirty="0" err="1"/>
            <a:t>що</a:t>
          </a:r>
          <a:r>
            <a:rPr lang="ru-RU" sz="1600" dirty="0"/>
            <a:t> </a:t>
          </a:r>
          <a:r>
            <a:rPr lang="ru-RU" sz="1600" dirty="0" err="1"/>
            <a:t>розвиваються</a:t>
          </a:r>
          <a:r>
            <a:rPr lang="ru-RU" sz="1600" dirty="0"/>
            <a:t>, ставка </a:t>
          </a:r>
          <a:r>
            <a:rPr lang="ru-RU" sz="1600" dirty="0" err="1"/>
            <a:t>дещо</a:t>
          </a:r>
          <a:r>
            <a:rPr lang="ru-RU" sz="1600" dirty="0"/>
            <a:t> </a:t>
          </a:r>
          <a:r>
            <a:rPr lang="ru-RU" sz="1600" dirty="0" err="1"/>
            <a:t>нижча</a:t>
          </a:r>
          <a:r>
            <a:rPr lang="ru-RU" sz="1600" dirty="0"/>
            <a:t>. </a:t>
          </a:r>
          <a:r>
            <a:rPr lang="ru-RU" sz="1600" dirty="0" err="1"/>
            <a:t>Найбіднішим</a:t>
          </a:r>
          <a:r>
            <a:rPr lang="ru-RU" sz="1600" dirty="0"/>
            <a:t> </a:t>
          </a:r>
          <a:r>
            <a:rPr lang="ru-RU" sz="1600" dirty="0" err="1"/>
            <a:t>країнам</a:t>
          </a:r>
          <a:r>
            <a:rPr lang="ru-RU" sz="1600" dirty="0"/>
            <a:t> МБРР </a:t>
          </a:r>
          <a:r>
            <a:rPr lang="ru-RU" sz="1600" dirty="0" err="1"/>
            <a:t>може</a:t>
          </a:r>
          <a:r>
            <a:rPr lang="ru-RU" sz="1600" dirty="0"/>
            <a:t> </a:t>
          </a:r>
          <a:r>
            <a:rPr lang="ru-RU" sz="1600" dirty="0" err="1"/>
            <a:t>надати</a:t>
          </a:r>
          <a:r>
            <a:rPr lang="ru-RU" sz="1600" dirty="0"/>
            <a:t> </a:t>
          </a:r>
          <a:r>
            <a:rPr lang="ru-RU" sz="1600" dirty="0" err="1"/>
            <a:t>безвідсотковий</a:t>
          </a:r>
          <a:r>
            <a:rPr lang="ru-RU" sz="1600" dirty="0"/>
            <a:t> кредит.</a:t>
          </a:r>
        </a:p>
      </dgm:t>
    </dgm:pt>
    <dgm:pt modelId="{B5FD593C-8455-4EF6-8D31-01089735F5C5}" type="parTrans" cxnId="{8F578EEE-4CD9-4579-A63F-CB6B0E7C3761}">
      <dgm:prSet/>
      <dgm:spPr/>
      <dgm:t>
        <a:bodyPr/>
        <a:lstStyle/>
        <a:p>
          <a:endParaRPr lang="ru-RU"/>
        </a:p>
      </dgm:t>
    </dgm:pt>
    <dgm:pt modelId="{DECA172B-D419-4709-BCB9-7529FDEA1849}" type="sibTrans" cxnId="{8F578EEE-4CD9-4579-A63F-CB6B0E7C3761}">
      <dgm:prSet/>
      <dgm:spPr/>
      <dgm:t>
        <a:bodyPr/>
        <a:lstStyle/>
        <a:p>
          <a:endParaRPr lang="ru-RU"/>
        </a:p>
      </dgm:t>
    </dgm:pt>
    <dgm:pt modelId="{EE5CAA11-4521-4960-B540-C8FC59A98A50}" type="pres">
      <dgm:prSet presAssocID="{AF58F8B6-1CAC-4D25-8836-FFEF83B0259B}" presName="linear" presStyleCnt="0">
        <dgm:presLayoutVars>
          <dgm:animLvl val="lvl"/>
          <dgm:resizeHandles val="exact"/>
        </dgm:presLayoutVars>
      </dgm:prSet>
      <dgm:spPr/>
    </dgm:pt>
    <dgm:pt modelId="{DD218F23-4CA7-48CC-9C11-3FECDB8F93C2}" type="pres">
      <dgm:prSet presAssocID="{D981EB6D-9F17-4DC6-B59E-5618C1D2AF14}" presName="parentText" presStyleLbl="node1" presStyleIdx="0" presStyleCnt="5" custScaleY="42273">
        <dgm:presLayoutVars>
          <dgm:chMax val="0"/>
          <dgm:bulletEnabled val="1"/>
        </dgm:presLayoutVars>
      </dgm:prSet>
      <dgm:spPr/>
    </dgm:pt>
    <dgm:pt modelId="{29605C65-6CE7-42E6-B4E4-28138BA7106D}" type="pres">
      <dgm:prSet presAssocID="{F8326385-647B-4087-9C2B-C7AE198D8656}" presName="spacer" presStyleCnt="0"/>
      <dgm:spPr/>
    </dgm:pt>
    <dgm:pt modelId="{CCA5FF38-7F97-4B41-833F-9F9ABFF4D52E}" type="pres">
      <dgm:prSet presAssocID="{42282322-0932-4430-84CC-8E0079743C6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DC47FB0-133F-4CB9-A9D1-08A67D28C816}" type="pres">
      <dgm:prSet presAssocID="{557CEB44-0076-4DB7-846E-A35D1E93E1F1}" presName="spacer" presStyleCnt="0"/>
      <dgm:spPr/>
    </dgm:pt>
    <dgm:pt modelId="{18865652-B294-43FD-8509-D730839FF878}" type="pres">
      <dgm:prSet presAssocID="{496ED6D6-799D-4F2C-9DC1-073AD1BEB158}" presName="parentText" presStyleLbl="node1" presStyleIdx="2" presStyleCnt="5" custScaleY="50548">
        <dgm:presLayoutVars>
          <dgm:chMax val="0"/>
          <dgm:bulletEnabled val="1"/>
        </dgm:presLayoutVars>
      </dgm:prSet>
      <dgm:spPr/>
    </dgm:pt>
    <dgm:pt modelId="{AF9938B2-0481-49AF-8426-41A7E399A08D}" type="pres">
      <dgm:prSet presAssocID="{7BD78F66-C29F-43E0-BC3D-1B8C3C7D6C0A}" presName="spacer" presStyleCnt="0"/>
      <dgm:spPr/>
    </dgm:pt>
    <dgm:pt modelId="{371D197E-3C2F-4625-BBC1-099C3E270AF1}" type="pres">
      <dgm:prSet presAssocID="{21F28B24-6160-4D24-9B04-6BC4DF42E676}" presName="parentText" presStyleLbl="node1" presStyleIdx="3" presStyleCnt="5" custScaleY="61074">
        <dgm:presLayoutVars>
          <dgm:chMax val="0"/>
          <dgm:bulletEnabled val="1"/>
        </dgm:presLayoutVars>
      </dgm:prSet>
      <dgm:spPr/>
    </dgm:pt>
    <dgm:pt modelId="{CFFD2A35-A1BA-4EA0-962A-4D2493F8C562}" type="pres">
      <dgm:prSet presAssocID="{2B7D7D38-F511-46DF-BCED-FB53444BA421}" presName="spacer" presStyleCnt="0"/>
      <dgm:spPr/>
    </dgm:pt>
    <dgm:pt modelId="{0BC44DCA-5E0C-4797-9DF5-1538246F96FE}" type="pres">
      <dgm:prSet presAssocID="{DEC7B7D7-AB5D-4FDA-B878-101EE4BED0F2}" presName="parentText" presStyleLbl="node1" presStyleIdx="4" presStyleCnt="5" custScaleY="49415">
        <dgm:presLayoutVars>
          <dgm:chMax val="0"/>
          <dgm:bulletEnabled val="1"/>
        </dgm:presLayoutVars>
      </dgm:prSet>
      <dgm:spPr/>
    </dgm:pt>
  </dgm:ptLst>
  <dgm:cxnLst>
    <dgm:cxn modelId="{12F5C112-B382-429E-AFA5-3B9DE848F513}" type="presOf" srcId="{496ED6D6-799D-4F2C-9DC1-073AD1BEB158}" destId="{18865652-B294-43FD-8509-D730839FF878}" srcOrd="0" destOrd="0" presId="urn:microsoft.com/office/officeart/2005/8/layout/vList2"/>
    <dgm:cxn modelId="{BC8A311F-0F04-437B-833F-933304939585}" type="presOf" srcId="{42282322-0932-4430-84CC-8E0079743C6A}" destId="{CCA5FF38-7F97-4B41-833F-9F9ABFF4D52E}" srcOrd="0" destOrd="0" presId="urn:microsoft.com/office/officeart/2005/8/layout/vList2"/>
    <dgm:cxn modelId="{AD76CC2E-CA02-42F2-BF9C-7D99A23FF685}" type="presOf" srcId="{21F28B24-6160-4D24-9B04-6BC4DF42E676}" destId="{371D197E-3C2F-4625-BBC1-099C3E270AF1}" srcOrd="0" destOrd="0" presId="urn:microsoft.com/office/officeart/2005/8/layout/vList2"/>
    <dgm:cxn modelId="{07E6744D-87F1-4EBE-BC40-F598BC668D19}" srcId="{AF58F8B6-1CAC-4D25-8836-FFEF83B0259B}" destId="{496ED6D6-799D-4F2C-9DC1-073AD1BEB158}" srcOrd="2" destOrd="0" parTransId="{ED941350-E73D-49F8-AE57-6AF3FCE7A8E2}" sibTransId="{7BD78F66-C29F-43E0-BC3D-1B8C3C7D6C0A}"/>
    <dgm:cxn modelId="{274F1A70-8DA3-430B-9693-DA78DC54A46F}" srcId="{AF58F8B6-1CAC-4D25-8836-FFEF83B0259B}" destId="{D981EB6D-9F17-4DC6-B59E-5618C1D2AF14}" srcOrd="0" destOrd="0" parTransId="{CF92F9CB-568A-4D9A-820B-F43A96717ACC}" sibTransId="{F8326385-647B-4087-9C2B-C7AE198D8656}"/>
    <dgm:cxn modelId="{E17ED987-B73B-411A-A73D-9172EA83DF60}" type="presOf" srcId="{DEC7B7D7-AB5D-4FDA-B878-101EE4BED0F2}" destId="{0BC44DCA-5E0C-4797-9DF5-1538246F96FE}" srcOrd="0" destOrd="0" presId="urn:microsoft.com/office/officeart/2005/8/layout/vList2"/>
    <dgm:cxn modelId="{AED9ADE1-37BE-42DE-B93F-5498ECCDEEF3}" srcId="{AF58F8B6-1CAC-4D25-8836-FFEF83B0259B}" destId="{21F28B24-6160-4D24-9B04-6BC4DF42E676}" srcOrd="3" destOrd="0" parTransId="{375694C3-0085-4896-86B3-2107F4DE8F15}" sibTransId="{2B7D7D38-F511-46DF-BCED-FB53444BA421}"/>
    <dgm:cxn modelId="{98CCC8E7-5AE1-4DEE-8F55-6F5E6223C884}" srcId="{AF58F8B6-1CAC-4D25-8836-FFEF83B0259B}" destId="{42282322-0932-4430-84CC-8E0079743C6A}" srcOrd="1" destOrd="0" parTransId="{32AD45E8-A2E5-4820-BDB7-5041953B17D8}" sibTransId="{557CEB44-0076-4DB7-846E-A35D1E93E1F1}"/>
    <dgm:cxn modelId="{90DF82E8-8FF3-4D1E-8F2A-F6083F6C3E74}" type="presOf" srcId="{D981EB6D-9F17-4DC6-B59E-5618C1D2AF14}" destId="{DD218F23-4CA7-48CC-9C11-3FECDB8F93C2}" srcOrd="0" destOrd="0" presId="urn:microsoft.com/office/officeart/2005/8/layout/vList2"/>
    <dgm:cxn modelId="{1E289EEA-2C83-4E07-B771-02817E8E089F}" type="presOf" srcId="{AF58F8B6-1CAC-4D25-8836-FFEF83B0259B}" destId="{EE5CAA11-4521-4960-B540-C8FC59A98A50}" srcOrd="0" destOrd="0" presId="urn:microsoft.com/office/officeart/2005/8/layout/vList2"/>
    <dgm:cxn modelId="{8F578EEE-4CD9-4579-A63F-CB6B0E7C3761}" srcId="{AF58F8B6-1CAC-4D25-8836-FFEF83B0259B}" destId="{DEC7B7D7-AB5D-4FDA-B878-101EE4BED0F2}" srcOrd="4" destOrd="0" parTransId="{B5FD593C-8455-4EF6-8D31-01089735F5C5}" sibTransId="{DECA172B-D419-4709-BCB9-7529FDEA1849}"/>
    <dgm:cxn modelId="{73EBE2EF-A01C-455D-9204-A7E72D2C2B11}" type="presParOf" srcId="{EE5CAA11-4521-4960-B540-C8FC59A98A50}" destId="{DD218F23-4CA7-48CC-9C11-3FECDB8F93C2}" srcOrd="0" destOrd="0" presId="urn:microsoft.com/office/officeart/2005/8/layout/vList2"/>
    <dgm:cxn modelId="{513F081A-28A3-4A87-A3EC-02736B23041A}" type="presParOf" srcId="{EE5CAA11-4521-4960-B540-C8FC59A98A50}" destId="{29605C65-6CE7-42E6-B4E4-28138BA7106D}" srcOrd="1" destOrd="0" presId="urn:microsoft.com/office/officeart/2005/8/layout/vList2"/>
    <dgm:cxn modelId="{E179A825-75B8-4022-B98F-5C9D794403E0}" type="presParOf" srcId="{EE5CAA11-4521-4960-B540-C8FC59A98A50}" destId="{CCA5FF38-7F97-4B41-833F-9F9ABFF4D52E}" srcOrd="2" destOrd="0" presId="urn:microsoft.com/office/officeart/2005/8/layout/vList2"/>
    <dgm:cxn modelId="{C6B43E1D-1836-490E-9B59-7B487EEA72E1}" type="presParOf" srcId="{EE5CAA11-4521-4960-B540-C8FC59A98A50}" destId="{4DC47FB0-133F-4CB9-A9D1-08A67D28C816}" srcOrd="3" destOrd="0" presId="urn:microsoft.com/office/officeart/2005/8/layout/vList2"/>
    <dgm:cxn modelId="{77E5679F-5D9C-4A7F-8C03-C0F46744185B}" type="presParOf" srcId="{EE5CAA11-4521-4960-B540-C8FC59A98A50}" destId="{18865652-B294-43FD-8509-D730839FF878}" srcOrd="4" destOrd="0" presId="urn:microsoft.com/office/officeart/2005/8/layout/vList2"/>
    <dgm:cxn modelId="{8C7C6ECF-2A22-44B7-A6D0-5DF75B7B6912}" type="presParOf" srcId="{EE5CAA11-4521-4960-B540-C8FC59A98A50}" destId="{AF9938B2-0481-49AF-8426-41A7E399A08D}" srcOrd="5" destOrd="0" presId="urn:microsoft.com/office/officeart/2005/8/layout/vList2"/>
    <dgm:cxn modelId="{0728BDF3-29A0-4A48-87FB-C3DBE2F79DEB}" type="presParOf" srcId="{EE5CAA11-4521-4960-B540-C8FC59A98A50}" destId="{371D197E-3C2F-4625-BBC1-099C3E270AF1}" srcOrd="6" destOrd="0" presId="urn:microsoft.com/office/officeart/2005/8/layout/vList2"/>
    <dgm:cxn modelId="{2F894206-4C66-4D65-9B64-BA062724AF38}" type="presParOf" srcId="{EE5CAA11-4521-4960-B540-C8FC59A98A50}" destId="{CFFD2A35-A1BA-4EA0-962A-4D2493F8C562}" srcOrd="7" destOrd="0" presId="urn:microsoft.com/office/officeart/2005/8/layout/vList2"/>
    <dgm:cxn modelId="{D3ABE46C-CD0C-454F-915B-6F80BD22992A}" type="presParOf" srcId="{EE5CAA11-4521-4960-B540-C8FC59A98A50}" destId="{0BC44DCA-5E0C-4797-9DF5-1538246F96F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706F14-1110-46D9-9273-D8D746C41387}" type="doc">
      <dgm:prSet loTypeId="urn:microsoft.com/office/officeart/2005/8/layout/vList2" loCatId="list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13BE5920-3787-4F25-8FF2-081C04E36173}">
      <dgm:prSet custT="1"/>
      <dgm:spPr/>
      <dgm:t>
        <a:bodyPr/>
        <a:lstStyle/>
        <a:p>
          <a:pPr rtl="0"/>
          <a:r>
            <a:rPr lang="ru-RU" sz="1600" dirty="0" err="1"/>
            <a:t>Однією</a:t>
          </a:r>
          <a:r>
            <a:rPr lang="ru-RU" sz="1600" dirty="0"/>
            <a:t> з </a:t>
          </a:r>
          <a:r>
            <a:rPr lang="ru-RU" sz="1600" dirty="0" err="1"/>
            <a:t>особливостей</a:t>
          </a:r>
          <a:r>
            <a:rPr lang="ru-RU" sz="1600" dirty="0"/>
            <a:t> </a:t>
          </a:r>
          <a:r>
            <a:rPr lang="ru-RU" sz="1600" dirty="0" err="1"/>
            <a:t>діяльності</a:t>
          </a:r>
          <a:r>
            <a:rPr lang="ru-RU" sz="1600" dirty="0"/>
            <a:t> МБРР є </a:t>
          </a:r>
          <a:r>
            <a:rPr lang="ru-RU" sz="1600" dirty="0" err="1"/>
            <a:t>відмова</a:t>
          </a:r>
          <a:r>
            <a:rPr lang="ru-RU" sz="1600" dirty="0"/>
            <a:t> </a:t>
          </a:r>
          <a:r>
            <a:rPr lang="ru-RU" sz="1600" dirty="0" err="1"/>
            <a:t>від</a:t>
          </a:r>
          <a:r>
            <a:rPr lang="ru-RU" sz="1600" dirty="0"/>
            <a:t> </a:t>
          </a:r>
          <a:r>
            <a:rPr lang="ru-RU" sz="1600" dirty="0" err="1"/>
            <a:t>реструктуризації</a:t>
          </a:r>
          <a:r>
            <a:rPr lang="ru-RU" sz="1600" dirty="0"/>
            <a:t> </a:t>
          </a:r>
          <a:r>
            <a:rPr lang="ru-RU" sz="1600" dirty="0" err="1"/>
            <a:t>заборгованості</a:t>
          </a:r>
          <a:r>
            <a:rPr lang="ru-RU" sz="1600" dirty="0"/>
            <a:t> </a:t>
          </a:r>
          <a:r>
            <a:rPr lang="ru-RU" sz="1600" dirty="0" err="1"/>
            <a:t>клієнтів</a:t>
          </a:r>
          <a:r>
            <a:rPr lang="ru-RU" sz="1600" dirty="0"/>
            <a:t>: </a:t>
          </a:r>
          <a:r>
            <a:rPr lang="ru-RU" sz="1600" dirty="0" err="1"/>
            <a:t>випадків</a:t>
          </a:r>
          <a:r>
            <a:rPr lang="ru-RU" sz="1600" dirty="0"/>
            <a:t> </a:t>
          </a:r>
          <a:r>
            <a:rPr lang="ru-RU" sz="1600" dirty="0" err="1"/>
            <a:t>неповернення</a:t>
          </a:r>
          <a:r>
            <a:rPr lang="ru-RU" sz="1600" dirty="0"/>
            <a:t> </a:t>
          </a:r>
          <a:r>
            <a:rPr lang="ru-RU" sz="1600" dirty="0" err="1"/>
            <a:t>кредитів</a:t>
          </a:r>
          <a:r>
            <a:rPr lang="ru-RU" sz="1600" dirty="0"/>
            <a:t> </a:t>
          </a:r>
          <a:r>
            <a:rPr lang="ru-RU" sz="1600" dirty="0" err="1"/>
            <a:t>ще</a:t>
          </a:r>
          <a:r>
            <a:rPr lang="ru-RU" sz="1600" dirty="0"/>
            <a:t> не </a:t>
          </a:r>
          <a:r>
            <a:rPr lang="ru-RU" sz="1600" dirty="0" err="1"/>
            <a:t>було</a:t>
          </a:r>
          <a:r>
            <a:rPr lang="ru-RU" sz="1600" dirty="0"/>
            <a:t>. </a:t>
          </a:r>
        </a:p>
      </dgm:t>
    </dgm:pt>
    <dgm:pt modelId="{0FAD2AC0-B862-4956-9DA7-EB1C9A319456}" type="parTrans" cxnId="{C8A9E70B-D6F9-4F61-A792-28703330698F}">
      <dgm:prSet/>
      <dgm:spPr/>
      <dgm:t>
        <a:bodyPr/>
        <a:lstStyle/>
        <a:p>
          <a:endParaRPr lang="ru-RU"/>
        </a:p>
      </dgm:t>
    </dgm:pt>
    <dgm:pt modelId="{2B0EABF3-00AF-4D41-93C6-F0DB65701C42}" type="sibTrans" cxnId="{C8A9E70B-D6F9-4F61-A792-28703330698F}">
      <dgm:prSet/>
      <dgm:spPr/>
      <dgm:t>
        <a:bodyPr/>
        <a:lstStyle/>
        <a:p>
          <a:endParaRPr lang="ru-RU"/>
        </a:p>
      </dgm:t>
    </dgm:pt>
    <dgm:pt modelId="{770F9F9A-D773-4D27-A146-A6AF5DC74340}">
      <dgm:prSet custT="1"/>
      <dgm:spPr/>
      <dgm:t>
        <a:bodyPr/>
        <a:lstStyle/>
        <a:p>
          <a:pPr rtl="0"/>
          <a:r>
            <a:rPr lang="ru-RU" sz="1600" dirty="0" err="1"/>
            <a:t>Діяльність</a:t>
          </a:r>
          <a:r>
            <a:rPr lang="ru-RU" sz="1600" dirty="0"/>
            <a:t> МБРР як </a:t>
          </a:r>
          <a:r>
            <a:rPr lang="ru-RU" sz="1600" dirty="0" err="1"/>
            <a:t>кооперативної</a:t>
          </a:r>
          <a:r>
            <a:rPr lang="ru-RU" sz="1600" dirty="0"/>
            <a:t> </a:t>
          </a:r>
          <a:r>
            <a:rPr lang="ru-RU" sz="1600" dirty="0" err="1"/>
            <a:t>організації</a:t>
          </a:r>
          <a:r>
            <a:rPr lang="ru-RU" sz="1600" dirty="0"/>
            <a:t> не </a:t>
          </a:r>
          <a:r>
            <a:rPr lang="ru-RU" sz="1600" dirty="0" err="1"/>
            <a:t>передбачає</a:t>
          </a:r>
          <a:r>
            <a:rPr lang="ru-RU" sz="1600" dirty="0"/>
            <a:t> </a:t>
          </a:r>
          <a:r>
            <a:rPr lang="ru-RU" sz="1600" dirty="0" err="1"/>
            <a:t>одержання</a:t>
          </a:r>
          <a:r>
            <a:rPr lang="ru-RU" sz="1600" dirty="0"/>
            <a:t> максимального </a:t>
          </a:r>
          <a:r>
            <a:rPr lang="ru-RU" sz="1600" dirty="0" err="1"/>
            <a:t>прибутку</a:t>
          </a:r>
          <a:r>
            <a:rPr lang="ru-RU" sz="1600" dirty="0"/>
            <a:t>. За </a:t>
          </a:r>
          <a:r>
            <a:rPr lang="ru-RU" sz="1600" dirty="0" err="1"/>
            <a:t>період</a:t>
          </a:r>
          <a:r>
            <a:rPr lang="ru-RU" sz="1600" dirty="0"/>
            <a:t> 2014–2018 </a:t>
          </a:r>
          <a:r>
            <a:rPr lang="ru-RU" sz="1600" dirty="0" err="1"/>
            <a:t>років</a:t>
          </a:r>
          <a:r>
            <a:rPr lang="ru-RU" sz="1600" dirty="0"/>
            <a:t>  </a:t>
          </a:r>
          <a:r>
            <a:rPr lang="ru-RU" sz="1600" dirty="0" err="1"/>
            <a:t>лише</a:t>
          </a:r>
          <a:r>
            <a:rPr lang="ru-RU" sz="1600" dirty="0"/>
            <a:t> в 2016 та 2018 </a:t>
          </a:r>
          <a:r>
            <a:rPr lang="ru-RU" sz="1600" dirty="0" err="1"/>
            <a:t>рр</a:t>
          </a:r>
          <a:r>
            <a:rPr lang="ru-RU" sz="1600" dirty="0"/>
            <a:t>. </a:t>
          </a:r>
          <a:r>
            <a:rPr lang="ru-RU" sz="1600" dirty="0" err="1"/>
            <a:t>спостерігається</a:t>
          </a:r>
          <a:r>
            <a:rPr lang="ru-RU" sz="1600" dirty="0"/>
            <a:t> </a:t>
          </a:r>
          <a:r>
            <a:rPr lang="ru-RU" sz="1600" dirty="0" err="1"/>
            <a:t>наявність</a:t>
          </a:r>
          <a:r>
            <a:rPr lang="ru-RU" sz="1600" dirty="0"/>
            <a:t> чистого </a:t>
          </a:r>
          <a:r>
            <a:rPr lang="ru-RU" sz="1600" dirty="0" err="1"/>
            <a:t>прибутку</a:t>
          </a:r>
          <a:r>
            <a:rPr lang="ru-RU" sz="1600" dirty="0"/>
            <a:t> (495 млн. дол. США та 698 млн. дол. США </a:t>
          </a:r>
          <a:r>
            <a:rPr lang="ru-RU" sz="1600" dirty="0" err="1"/>
            <a:t>відповідно</a:t>
          </a:r>
          <a:r>
            <a:rPr lang="ru-RU" sz="1600" dirty="0"/>
            <a:t>)</a:t>
          </a:r>
        </a:p>
      </dgm:t>
    </dgm:pt>
    <dgm:pt modelId="{7A2431EE-954D-40E2-BAD6-DBD0A89751A8}" type="parTrans" cxnId="{88FFBFAD-9517-408A-8A67-72A6C4C8E237}">
      <dgm:prSet/>
      <dgm:spPr/>
      <dgm:t>
        <a:bodyPr/>
        <a:lstStyle/>
        <a:p>
          <a:endParaRPr lang="ru-RU"/>
        </a:p>
      </dgm:t>
    </dgm:pt>
    <dgm:pt modelId="{BA1C8956-22A3-409D-B7F6-9AA550F9C34A}" type="sibTrans" cxnId="{88FFBFAD-9517-408A-8A67-72A6C4C8E237}">
      <dgm:prSet/>
      <dgm:spPr/>
      <dgm:t>
        <a:bodyPr/>
        <a:lstStyle/>
        <a:p>
          <a:endParaRPr lang="ru-RU"/>
        </a:p>
      </dgm:t>
    </dgm:pt>
    <dgm:pt modelId="{1BA15C3E-C2A3-4F5B-B0F5-9E24DD3411F8}">
      <dgm:prSet custT="1"/>
      <dgm:spPr/>
      <dgm:t>
        <a:bodyPr/>
        <a:lstStyle/>
        <a:p>
          <a:pPr rtl="0"/>
          <a:r>
            <a:rPr lang="ru-RU" sz="1600" dirty="0" err="1"/>
            <a:t>Дивідендів</a:t>
          </a:r>
          <a:r>
            <a:rPr lang="ru-RU" sz="1600" dirty="0"/>
            <a:t> </a:t>
          </a:r>
          <a:r>
            <a:rPr lang="ru-RU" sz="1600" dirty="0" err="1"/>
            <a:t>своїм</a:t>
          </a:r>
          <a:r>
            <a:rPr lang="ru-RU" sz="1600" dirty="0"/>
            <a:t> членам банк не </a:t>
          </a:r>
          <a:r>
            <a:rPr lang="ru-RU" sz="1600" dirty="0" err="1"/>
            <a:t>сплачує</a:t>
          </a:r>
          <a:r>
            <a:rPr lang="ru-RU" sz="1600" dirty="0"/>
            <a:t>.</a:t>
          </a:r>
        </a:p>
      </dgm:t>
    </dgm:pt>
    <dgm:pt modelId="{965409D9-15F4-4562-BC90-E3DC795DC31D}" type="parTrans" cxnId="{055631C8-9BEA-494C-B925-1B2FF2BBFD43}">
      <dgm:prSet/>
      <dgm:spPr/>
      <dgm:t>
        <a:bodyPr/>
        <a:lstStyle/>
        <a:p>
          <a:endParaRPr lang="ru-RU"/>
        </a:p>
      </dgm:t>
    </dgm:pt>
    <dgm:pt modelId="{22F1600F-02F5-4F53-B389-991011C71666}" type="sibTrans" cxnId="{055631C8-9BEA-494C-B925-1B2FF2BBFD43}">
      <dgm:prSet/>
      <dgm:spPr/>
      <dgm:t>
        <a:bodyPr/>
        <a:lstStyle/>
        <a:p>
          <a:endParaRPr lang="ru-RU"/>
        </a:p>
      </dgm:t>
    </dgm:pt>
    <dgm:pt modelId="{A829D6C5-9E63-4F0C-8987-47ECBD90A271}" type="pres">
      <dgm:prSet presAssocID="{0D706F14-1110-46D9-9273-D8D746C41387}" presName="linear" presStyleCnt="0">
        <dgm:presLayoutVars>
          <dgm:animLvl val="lvl"/>
          <dgm:resizeHandles val="exact"/>
        </dgm:presLayoutVars>
      </dgm:prSet>
      <dgm:spPr/>
    </dgm:pt>
    <dgm:pt modelId="{F7FEF147-BB1A-4722-AB97-44A1655F770E}" type="pres">
      <dgm:prSet presAssocID="{13BE5920-3787-4F25-8FF2-081C04E36173}" presName="parentText" presStyleLbl="node1" presStyleIdx="0" presStyleCnt="3" custScaleY="59375" custLinFactNeighborY="-24817">
        <dgm:presLayoutVars>
          <dgm:chMax val="0"/>
          <dgm:bulletEnabled val="1"/>
        </dgm:presLayoutVars>
      </dgm:prSet>
      <dgm:spPr/>
    </dgm:pt>
    <dgm:pt modelId="{000ABBA7-3ABC-4B52-B677-11845CA2681A}" type="pres">
      <dgm:prSet presAssocID="{2B0EABF3-00AF-4D41-93C6-F0DB65701C42}" presName="spacer" presStyleCnt="0"/>
      <dgm:spPr/>
    </dgm:pt>
    <dgm:pt modelId="{4040EBB7-DB5D-4960-B6A7-89D3A548DDB4}" type="pres">
      <dgm:prSet presAssocID="{770F9F9A-D773-4D27-A146-A6AF5DC74340}" presName="parentText" presStyleLbl="node1" presStyleIdx="1" presStyleCnt="3" custScaleY="86377" custLinFactNeighborY="-78134">
        <dgm:presLayoutVars>
          <dgm:chMax val="0"/>
          <dgm:bulletEnabled val="1"/>
        </dgm:presLayoutVars>
      </dgm:prSet>
      <dgm:spPr/>
    </dgm:pt>
    <dgm:pt modelId="{B04BD6D3-C77F-4CE7-B5B3-A9D72BE8C226}" type="pres">
      <dgm:prSet presAssocID="{BA1C8956-22A3-409D-B7F6-9AA550F9C34A}" presName="spacer" presStyleCnt="0"/>
      <dgm:spPr/>
    </dgm:pt>
    <dgm:pt modelId="{5A596370-28ED-4D45-AD1E-AD7CEFAE3822}" type="pres">
      <dgm:prSet presAssocID="{1BA15C3E-C2A3-4F5B-B0F5-9E24DD3411F8}" presName="parentText" presStyleLbl="node1" presStyleIdx="2" presStyleCnt="3" custScaleY="33917" custLinFactY="-3950" custLinFactNeighborY="-100000">
        <dgm:presLayoutVars>
          <dgm:chMax val="0"/>
          <dgm:bulletEnabled val="1"/>
        </dgm:presLayoutVars>
      </dgm:prSet>
      <dgm:spPr/>
    </dgm:pt>
  </dgm:ptLst>
  <dgm:cxnLst>
    <dgm:cxn modelId="{C8A9E70B-D6F9-4F61-A792-28703330698F}" srcId="{0D706F14-1110-46D9-9273-D8D746C41387}" destId="{13BE5920-3787-4F25-8FF2-081C04E36173}" srcOrd="0" destOrd="0" parTransId="{0FAD2AC0-B862-4956-9DA7-EB1C9A319456}" sibTransId="{2B0EABF3-00AF-4D41-93C6-F0DB65701C42}"/>
    <dgm:cxn modelId="{5EC23C2C-AE7A-40BA-B26A-0BE4C3F4783D}" type="presOf" srcId="{13BE5920-3787-4F25-8FF2-081C04E36173}" destId="{F7FEF147-BB1A-4722-AB97-44A1655F770E}" srcOrd="0" destOrd="0" presId="urn:microsoft.com/office/officeart/2005/8/layout/vList2"/>
    <dgm:cxn modelId="{4F867962-DC44-49B3-9702-0CAB213CF55B}" type="presOf" srcId="{770F9F9A-D773-4D27-A146-A6AF5DC74340}" destId="{4040EBB7-DB5D-4960-B6A7-89D3A548DDB4}" srcOrd="0" destOrd="0" presId="urn:microsoft.com/office/officeart/2005/8/layout/vList2"/>
    <dgm:cxn modelId="{88FFBFAD-9517-408A-8A67-72A6C4C8E237}" srcId="{0D706F14-1110-46D9-9273-D8D746C41387}" destId="{770F9F9A-D773-4D27-A146-A6AF5DC74340}" srcOrd="1" destOrd="0" parTransId="{7A2431EE-954D-40E2-BAD6-DBD0A89751A8}" sibTransId="{BA1C8956-22A3-409D-B7F6-9AA550F9C34A}"/>
    <dgm:cxn modelId="{055631C8-9BEA-494C-B925-1B2FF2BBFD43}" srcId="{0D706F14-1110-46D9-9273-D8D746C41387}" destId="{1BA15C3E-C2A3-4F5B-B0F5-9E24DD3411F8}" srcOrd="2" destOrd="0" parTransId="{965409D9-15F4-4562-BC90-E3DC795DC31D}" sibTransId="{22F1600F-02F5-4F53-B389-991011C71666}"/>
    <dgm:cxn modelId="{0FE2F4E2-BBEB-47C4-9EC6-EEF8634C2E97}" type="presOf" srcId="{1BA15C3E-C2A3-4F5B-B0F5-9E24DD3411F8}" destId="{5A596370-28ED-4D45-AD1E-AD7CEFAE3822}" srcOrd="0" destOrd="0" presId="urn:microsoft.com/office/officeart/2005/8/layout/vList2"/>
    <dgm:cxn modelId="{230967EB-5204-4DC6-8A59-8E5E95DB39B2}" type="presOf" srcId="{0D706F14-1110-46D9-9273-D8D746C41387}" destId="{A829D6C5-9E63-4F0C-8987-47ECBD90A271}" srcOrd="0" destOrd="0" presId="urn:microsoft.com/office/officeart/2005/8/layout/vList2"/>
    <dgm:cxn modelId="{428E5619-DA0D-4F71-BFD8-C7A209AFA8AF}" type="presParOf" srcId="{A829D6C5-9E63-4F0C-8987-47ECBD90A271}" destId="{F7FEF147-BB1A-4722-AB97-44A1655F770E}" srcOrd="0" destOrd="0" presId="urn:microsoft.com/office/officeart/2005/8/layout/vList2"/>
    <dgm:cxn modelId="{91D0C196-3AA7-42AC-94D5-B29078DA3DBE}" type="presParOf" srcId="{A829D6C5-9E63-4F0C-8987-47ECBD90A271}" destId="{000ABBA7-3ABC-4B52-B677-11845CA2681A}" srcOrd="1" destOrd="0" presId="urn:microsoft.com/office/officeart/2005/8/layout/vList2"/>
    <dgm:cxn modelId="{3CE238F5-C522-472E-A60B-77415BEFA554}" type="presParOf" srcId="{A829D6C5-9E63-4F0C-8987-47ECBD90A271}" destId="{4040EBB7-DB5D-4960-B6A7-89D3A548DDB4}" srcOrd="2" destOrd="0" presId="urn:microsoft.com/office/officeart/2005/8/layout/vList2"/>
    <dgm:cxn modelId="{D81FF37A-7B70-4B50-8CCC-79E428931536}" type="presParOf" srcId="{A829D6C5-9E63-4F0C-8987-47ECBD90A271}" destId="{B04BD6D3-C77F-4CE7-B5B3-A9D72BE8C226}" srcOrd="3" destOrd="0" presId="urn:microsoft.com/office/officeart/2005/8/layout/vList2"/>
    <dgm:cxn modelId="{D59E4711-7936-4376-9724-6D09836EE64A}" type="presParOf" srcId="{A829D6C5-9E63-4F0C-8987-47ECBD90A271}" destId="{5A596370-28ED-4D45-AD1E-AD7CEFAE382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8FEFD3A-F945-4846-8681-29AC7BE68F73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4B528CF-DBB5-44BB-A503-965DA1959E0A}">
      <dgm:prSet custT="1"/>
      <dgm:spPr/>
      <dgm:t>
        <a:bodyPr/>
        <a:lstStyle/>
        <a:p>
          <a:pPr rtl="0"/>
          <a:r>
            <a:rPr lang="ru-RU" sz="1600" dirty="0" err="1"/>
            <a:t>Співробітництво</a:t>
          </a:r>
          <a:r>
            <a:rPr lang="ru-RU" sz="1600" dirty="0"/>
            <a:t> </a:t>
          </a:r>
          <a:r>
            <a:rPr lang="ru-RU" sz="1600" dirty="0" err="1"/>
            <a:t>України</a:t>
          </a:r>
          <a:r>
            <a:rPr lang="ru-RU" sz="1600" dirty="0"/>
            <a:t> з МБРР </a:t>
          </a:r>
          <a:r>
            <a:rPr lang="ru-RU" sz="1600" dirty="0" err="1"/>
            <a:t>здійснюється</a:t>
          </a:r>
          <a:r>
            <a:rPr lang="ru-RU" sz="1600" dirty="0"/>
            <a:t> у </a:t>
          </a:r>
          <a:r>
            <a:rPr lang="ru-RU" sz="1600" dirty="0" err="1"/>
            <a:t>вигляді</a:t>
          </a:r>
          <a:r>
            <a:rPr lang="ru-RU" sz="1600" dirty="0"/>
            <a:t>:</a:t>
          </a:r>
        </a:p>
      </dgm:t>
    </dgm:pt>
    <dgm:pt modelId="{9023DEB2-0CD4-40A3-A1DD-29CA90D855ED}" type="parTrans" cxnId="{2B62D71B-800B-4A7A-9255-D596EE2EDA12}">
      <dgm:prSet/>
      <dgm:spPr/>
      <dgm:t>
        <a:bodyPr/>
        <a:lstStyle/>
        <a:p>
          <a:endParaRPr lang="ru-RU"/>
        </a:p>
      </dgm:t>
    </dgm:pt>
    <dgm:pt modelId="{82415B6A-E6D5-414C-910A-146626CF1755}" type="sibTrans" cxnId="{2B62D71B-800B-4A7A-9255-D596EE2EDA12}">
      <dgm:prSet/>
      <dgm:spPr/>
      <dgm:t>
        <a:bodyPr/>
        <a:lstStyle/>
        <a:p>
          <a:endParaRPr lang="ru-RU"/>
        </a:p>
      </dgm:t>
    </dgm:pt>
    <dgm:pt modelId="{8AFF8F3D-7458-44AF-A92D-001FFC94148C}">
      <dgm:prSet/>
      <dgm:spPr/>
      <dgm:t>
        <a:bodyPr/>
        <a:lstStyle/>
        <a:p>
          <a:pPr rtl="0"/>
          <a:r>
            <a:rPr lang="ru-RU" i="1" dirty="0"/>
            <a:t> </a:t>
          </a:r>
          <a:r>
            <a:rPr lang="ru-RU" i="1" dirty="0" err="1"/>
            <a:t>інвестиційних</a:t>
          </a:r>
          <a:r>
            <a:rPr lang="ru-RU" i="1" dirty="0"/>
            <a:t> та </a:t>
          </a:r>
          <a:r>
            <a:rPr lang="ru-RU" i="1" dirty="0" err="1"/>
            <a:t>системних</a:t>
          </a:r>
          <a:r>
            <a:rPr lang="ru-RU" i="1" dirty="0"/>
            <a:t> </a:t>
          </a:r>
          <a:r>
            <a:rPr lang="ru-RU" i="1" dirty="0" err="1"/>
            <a:t>позик</a:t>
          </a:r>
          <a:r>
            <a:rPr lang="ru-RU" dirty="0"/>
            <a:t>, </a:t>
          </a:r>
          <a:r>
            <a:rPr lang="ru-RU" dirty="0" err="1"/>
            <a:t>що</a:t>
          </a:r>
          <a:r>
            <a:rPr lang="ru-RU" dirty="0"/>
            <a:t> </a:t>
          </a:r>
          <a:r>
            <a:rPr lang="ru-RU" dirty="0" err="1"/>
            <a:t>обслуговуються</a:t>
          </a:r>
          <a:r>
            <a:rPr lang="ru-RU" dirty="0"/>
            <a:t> державою </a:t>
          </a:r>
          <a:r>
            <a:rPr lang="ru-RU" dirty="0" err="1"/>
            <a:t>або</a:t>
          </a:r>
          <a:r>
            <a:rPr lang="ru-RU" dirty="0"/>
            <a:t> </a:t>
          </a:r>
          <a:r>
            <a:rPr lang="ru-RU" dirty="0" err="1"/>
            <a:t>під</a:t>
          </a:r>
          <a:r>
            <a:rPr lang="ru-RU" dirty="0"/>
            <a:t> </a:t>
          </a:r>
          <a:r>
            <a:rPr lang="ru-RU" dirty="0" err="1"/>
            <a:t>державні</a:t>
          </a:r>
          <a:r>
            <a:rPr lang="ru-RU" dirty="0"/>
            <a:t> </a:t>
          </a:r>
          <a:r>
            <a:rPr lang="ru-RU" dirty="0" err="1"/>
            <a:t>гарантії</a:t>
          </a:r>
          <a:r>
            <a:rPr lang="ru-RU" dirty="0"/>
            <a:t> (</a:t>
          </a:r>
          <a:r>
            <a:rPr lang="ru-RU" dirty="0" err="1"/>
            <a:t>відповідальний</a:t>
          </a:r>
          <a:r>
            <a:rPr lang="ru-RU" dirty="0"/>
            <a:t> </a:t>
          </a:r>
          <a:r>
            <a:rPr lang="ru-RU" dirty="0" err="1"/>
            <a:t>Мінфін</a:t>
          </a:r>
          <a:r>
            <a:rPr lang="ru-RU" dirty="0"/>
            <a:t>); </a:t>
          </a:r>
        </a:p>
      </dgm:t>
    </dgm:pt>
    <dgm:pt modelId="{511ADC89-F752-4B0B-A94F-A5AC92A6E80C}" type="parTrans" cxnId="{72EF1342-8644-4223-9145-203C48626C16}">
      <dgm:prSet/>
      <dgm:spPr/>
      <dgm:t>
        <a:bodyPr/>
        <a:lstStyle/>
        <a:p>
          <a:endParaRPr lang="ru-RU"/>
        </a:p>
      </dgm:t>
    </dgm:pt>
    <dgm:pt modelId="{3F6C7562-B2E4-4F80-BBC4-BB496873537C}" type="sibTrans" cxnId="{72EF1342-8644-4223-9145-203C48626C16}">
      <dgm:prSet/>
      <dgm:spPr/>
      <dgm:t>
        <a:bodyPr/>
        <a:lstStyle/>
        <a:p>
          <a:endParaRPr lang="ru-RU"/>
        </a:p>
      </dgm:t>
    </dgm:pt>
    <dgm:pt modelId="{084B7B10-DE85-4389-8505-3CC466FD508D}">
      <dgm:prSet/>
      <dgm:spPr/>
      <dgm:t>
        <a:bodyPr/>
        <a:lstStyle/>
        <a:p>
          <a:pPr rtl="0"/>
          <a:r>
            <a:rPr lang="ru-RU" i="1" dirty="0" err="1"/>
            <a:t>технічної</a:t>
          </a:r>
          <a:r>
            <a:rPr lang="ru-RU" i="1" dirty="0"/>
            <a:t> </a:t>
          </a:r>
          <a:r>
            <a:rPr lang="ru-RU" i="1" dirty="0" err="1"/>
            <a:t>допомоги</a:t>
          </a:r>
          <a:r>
            <a:rPr lang="ru-RU" i="1" dirty="0"/>
            <a:t> </a:t>
          </a:r>
          <a:r>
            <a:rPr lang="ru-RU" dirty="0"/>
            <a:t>у </a:t>
          </a:r>
          <a:r>
            <a:rPr lang="ru-RU" dirty="0" err="1"/>
            <a:t>вигляді</a:t>
          </a:r>
          <a:r>
            <a:rPr lang="ru-RU" dirty="0"/>
            <a:t> </a:t>
          </a:r>
          <a:r>
            <a:rPr lang="ru-RU" dirty="0" err="1"/>
            <a:t>грантів</a:t>
          </a:r>
          <a:r>
            <a:rPr lang="ru-RU" dirty="0"/>
            <a:t> на </a:t>
          </a:r>
          <a:r>
            <a:rPr lang="ru-RU" dirty="0" err="1"/>
            <a:t>підготовку</a:t>
          </a:r>
          <a:r>
            <a:rPr lang="ru-RU" dirty="0"/>
            <a:t> </a:t>
          </a:r>
          <a:r>
            <a:rPr lang="ru-RU" dirty="0" err="1"/>
            <a:t>проектів</a:t>
          </a:r>
          <a:r>
            <a:rPr lang="ru-RU" dirty="0"/>
            <a:t> та </a:t>
          </a:r>
          <a:r>
            <a:rPr lang="ru-RU" dirty="0" err="1"/>
            <a:t>дорадчо-консультативної</a:t>
          </a:r>
          <a:r>
            <a:rPr lang="ru-RU" dirty="0"/>
            <a:t> </a:t>
          </a:r>
          <a:r>
            <a:rPr lang="ru-RU" dirty="0" err="1"/>
            <a:t>допомоги</a:t>
          </a:r>
          <a:r>
            <a:rPr lang="ru-RU" dirty="0"/>
            <a:t> (</a:t>
          </a:r>
          <a:r>
            <a:rPr lang="ru-RU" dirty="0" err="1"/>
            <a:t>відповідальне</a:t>
          </a:r>
          <a:r>
            <a:rPr lang="ru-RU" dirty="0"/>
            <a:t> </a:t>
          </a:r>
          <a:r>
            <a:rPr lang="ru-RU" dirty="0" err="1"/>
            <a:t>Мінекономрозвитку</a:t>
          </a:r>
          <a:r>
            <a:rPr lang="ru-RU" dirty="0"/>
            <a:t>).</a:t>
          </a:r>
        </a:p>
      </dgm:t>
    </dgm:pt>
    <dgm:pt modelId="{41DEDB51-5CC2-4B0C-AA55-90C3820A03AD}" type="parTrans" cxnId="{F45B7F48-BE44-4D6B-8BF2-476EF4E70679}">
      <dgm:prSet/>
      <dgm:spPr/>
      <dgm:t>
        <a:bodyPr/>
        <a:lstStyle/>
        <a:p>
          <a:endParaRPr lang="ru-RU"/>
        </a:p>
      </dgm:t>
    </dgm:pt>
    <dgm:pt modelId="{E08386C9-44DC-4176-BDE5-6A52FDD1F9FD}" type="sibTrans" cxnId="{F45B7F48-BE44-4D6B-8BF2-476EF4E70679}">
      <dgm:prSet/>
      <dgm:spPr/>
      <dgm:t>
        <a:bodyPr/>
        <a:lstStyle/>
        <a:p>
          <a:endParaRPr lang="ru-RU"/>
        </a:p>
      </dgm:t>
    </dgm:pt>
    <dgm:pt modelId="{45664251-702B-4E4B-9D6C-59D352A816E2}" type="pres">
      <dgm:prSet presAssocID="{88FEFD3A-F945-4846-8681-29AC7BE68F7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CB3424D-AA5E-4C29-AF07-2F8A62467755}" type="pres">
      <dgm:prSet presAssocID="{24B528CF-DBB5-44BB-A503-965DA1959E0A}" presName="hierRoot1" presStyleCnt="0">
        <dgm:presLayoutVars>
          <dgm:hierBranch val="init"/>
        </dgm:presLayoutVars>
      </dgm:prSet>
      <dgm:spPr/>
    </dgm:pt>
    <dgm:pt modelId="{C9A4E6AF-D49C-4A3B-BA67-C0C3BF8706AF}" type="pres">
      <dgm:prSet presAssocID="{24B528CF-DBB5-44BB-A503-965DA1959E0A}" presName="rootComposite1" presStyleCnt="0"/>
      <dgm:spPr/>
    </dgm:pt>
    <dgm:pt modelId="{0CB74358-E600-4496-89A2-26BCE868F899}" type="pres">
      <dgm:prSet presAssocID="{24B528CF-DBB5-44BB-A503-965DA1959E0A}" presName="rootText1" presStyleLbl="node0" presStyleIdx="0" presStyleCnt="1" custScaleX="107275" custScaleY="63592">
        <dgm:presLayoutVars>
          <dgm:chPref val="3"/>
        </dgm:presLayoutVars>
      </dgm:prSet>
      <dgm:spPr/>
    </dgm:pt>
    <dgm:pt modelId="{9BFFDB7C-7711-4DE1-A7C8-6520903C32FC}" type="pres">
      <dgm:prSet presAssocID="{24B528CF-DBB5-44BB-A503-965DA1959E0A}" presName="rootConnector1" presStyleLbl="node1" presStyleIdx="0" presStyleCnt="0"/>
      <dgm:spPr/>
    </dgm:pt>
    <dgm:pt modelId="{3E9B773C-835E-47BF-8FF3-E8679364AAEE}" type="pres">
      <dgm:prSet presAssocID="{24B528CF-DBB5-44BB-A503-965DA1959E0A}" presName="hierChild2" presStyleCnt="0"/>
      <dgm:spPr/>
    </dgm:pt>
    <dgm:pt modelId="{FEC76D15-46F9-42A7-8192-7262C3266B07}" type="pres">
      <dgm:prSet presAssocID="{511ADC89-F752-4B0B-A94F-A5AC92A6E80C}" presName="Name37" presStyleLbl="parChTrans1D2" presStyleIdx="0" presStyleCnt="2"/>
      <dgm:spPr/>
    </dgm:pt>
    <dgm:pt modelId="{7483FA71-21CD-4217-B1A7-510892F9D602}" type="pres">
      <dgm:prSet presAssocID="{8AFF8F3D-7458-44AF-A92D-001FFC94148C}" presName="hierRoot2" presStyleCnt="0">
        <dgm:presLayoutVars>
          <dgm:hierBranch val="init"/>
        </dgm:presLayoutVars>
      </dgm:prSet>
      <dgm:spPr/>
    </dgm:pt>
    <dgm:pt modelId="{E136B8FD-E9F9-429B-AC35-C98AE890E9EA}" type="pres">
      <dgm:prSet presAssocID="{8AFF8F3D-7458-44AF-A92D-001FFC94148C}" presName="rootComposite" presStyleCnt="0"/>
      <dgm:spPr/>
    </dgm:pt>
    <dgm:pt modelId="{95A1ACFA-9862-40C2-8248-99B7DA04C5DA}" type="pres">
      <dgm:prSet presAssocID="{8AFF8F3D-7458-44AF-A92D-001FFC94148C}" presName="rootText" presStyleLbl="node2" presStyleIdx="0" presStyleCnt="2" custScaleX="109346" custScaleY="126793">
        <dgm:presLayoutVars>
          <dgm:chPref val="3"/>
        </dgm:presLayoutVars>
      </dgm:prSet>
      <dgm:spPr/>
    </dgm:pt>
    <dgm:pt modelId="{0010D221-DE72-4C8B-A82F-FC3D07D3B717}" type="pres">
      <dgm:prSet presAssocID="{8AFF8F3D-7458-44AF-A92D-001FFC94148C}" presName="rootConnector" presStyleLbl="node2" presStyleIdx="0" presStyleCnt="2"/>
      <dgm:spPr/>
    </dgm:pt>
    <dgm:pt modelId="{EDE541DB-C419-4369-A0DB-256B831D4C98}" type="pres">
      <dgm:prSet presAssocID="{8AFF8F3D-7458-44AF-A92D-001FFC94148C}" presName="hierChild4" presStyleCnt="0"/>
      <dgm:spPr/>
    </dgm:pt>
    <dgm:pt modelId="{1B34F607-D115-429E-985E-457461A2309C}" type="pres">
      <dgm:prSet presAssocID="{8AFF8F3D-7458-44AF-A92D-001FFC94148C}" presName="hierChild5" presStyleCnt="0"/>
      <dgm:spPr/>
    </dgm:pt>
    <dgm:pt modelId="{8A415E70-36B8-4B89-968E-5318F704C7D6}" type="pres">
      <dgm:prSet presAssocID="{41DEDB51-5CC2-4B0C-AA55-90C3820A03AD}" presName="Name37" presStyleLbl="parChTrans1D2" presStyleIdx="1" presStyleCnt="2"/>
      <dgm:spPr/>
    </dgm:pt>
    <dgm:pt modelId="{16C47989-AEA7-4652-9574-11F888660D9B}" type="pres">
      <dgm:prSet presAssocID="{084B7B10-DE85-4389-8505-3CC466FD508D}" presName="hierRoot2" presStyleCnt="0">
        <dgm:presLayoutVars>
          <dgm:hierBranch val="init"/>
        </dgm:presLayoutVars>
      </dgm:prSet>
      <dgm:spPr/>
    </dgm:pt>
    <dgm:pt modelId="{5790FA33-0789-49A1-8D91-35F7CFFBB726}" type="pres">
      <dgm:prSet presAssocID="{084B7B10-DE85-4389-8505-3CC466FD508D}" presName="rootComposite" presStyleCnt="0"/>
      <dgm:spPr/>
    </dgm:pt>
    <dgm:pt modelId="{82C07DDD-640D-4FE2-BC65-D0F5F8741B57}" type="pres">
      <dgm:prSet presAssocID="{084B7B10-DE85-4389-8505-3CC466FD508D}" presName="rootText" presStyleLbl="node2" presStyleIdx="1" presStyleCnt="2" custScaleX="114722" custScaleY="126604">
        <dgm:presLayoutVars>
          <dgm:chPref val="3"/>
        </dgm:presLayoutVars>
      </dgm:prSet>
      <dgm:spPr/>
    </dgm:pt>
    <dgm:pt modelId="{79B83D5D-ACDF-4AEB-B4BC-940B2D920B6A}" type="pres">
      <dgm:prSet presAssocID="{084B7B10-DE85-4389-8505-3CC466FD508D}" presName="rootConnector" presStyleLbl="node2" presStyleIdx="1" presStyleCnt="2"/>
      <dgm:spPr/>
    </dgm:pt>
    <dgm:pt modelId="{98E805A9-F2A6-4CD0-B4B2-EE584E307C93}" type="pres">
      <dgm:prSet presAssocID="{084B7B10-DE85-4389-8505-3CC466FD508D}" presName="hierChild4" presStyleCnt="0"/>
      <dgm:spPr/>
    </dgm:pt>
    <dgm:pt modelId="{4D9C4755-C0E4-4C55-888A-73B4B77C7483}" type="pres">
      <dgm:prSet presAssocID="{084B7B10-DE85-4389-8505-3CC466FD508D}" presName="hierChild5" presStyleCnt="0"/>
      <dgm:spPr/>
    </dgm:pt>
    <dgm:pt modelId="{7B3BE56A-4314-4EA1-95F6-03562D2BBBBA}" type="pres">
      <dgm:prSet presAssocID="{24B528CF-DBB5-44BB-A503-965DA1959E0A}" presName="hierChild3" presStyleCnt="0"/>
      <dgm:spPr/>
    </dgm:pt>
  </dgm:ptLst>
  <dgm:cxnLst>
    <dgm:cxn modelId="{9731C205-711E-46E2-84D9-DAF2DD51544C}" type="presOf" srcId="{8AFF8F3D-7458-44AF-A92D-001FFC94148C}" destId="{0010D221-DE72-4C8B-A82F-FC3D07D3B717}" srcOrd="1" destOrd="0" presId="urn:microsoft.com/office/officeart/2005/8/layout/orgChart1"/>
    <dgm:cxn modelId="{0B16DE1A-5979-43B4-BAB2-F81031FA55A7}" type="presOf" srcId="{084B7B10-DE85-4389-8505-3CC466FD508D}" destId="{79B83D5D-ACDF-4AEB-B4BC-940B2D920B6A}" srcOrd="1" destOrd="0" presId="urn:microsoft.com/office/officeart/2005/8/layout/orgChart1"/>
    <dgm:cxn modelId="{2B62D71B-800B-4A7A-9255-D596EE2EDA12}" srcId="{88FEFD3A-F945-4846-8681-29AC7BE68F73}" destId="{24B528CF-DBB5-44BB-A503-965DA1959E0A}" srcOrd="0" destOrd="0" parTransId="{9023DEB2-0CD4-40A3-A1DD-29CA90D855ED}" sibTransId="{82415B6A-E6D5-414C-910A-146626CF1755}"/>
    <dgm:cxn modelId="{4F071A1C-FEE5-4952-A508-06F7D00233DB}" type="presOf" srcId="{084B7B10-DE85-4389-8505-3CC466FD508D}" destId="{82C07DDD-640D-4FE2-BC65-D0F5F8741B57}" srcOrd="0" destOrd="0" presId="urn:microsoft.com/office/officeart/2005/8/layout/orgChart1"/>
    <dgm:cxn modelId="{5CC88B23-19E5-444A-91F8-23307330D79D}" type="presOf" srcId="{24B528CF-DBB5-44BB-A503-965DA1959E0A}" destId="{0CB74358-E600-4496-89A2-26BCE868F899}" srcOrd="0" destOrd="0" presId="urn:microsoft.com/office/officeart/2005/8/layout/orgChart1"/>
    <dgm:cxn modelId="{3119FD25-6E63-498B-934C-120DFF2275A1}" type="presOf" srcId="{511ADC89-F752-4B0B-A94F-A5AC92A6E80C}" destId="{FEC76D15-46F9-42A7-8192-7262C3266B07}" srcOrd="0" destOrd="0" presId="urn:microsoft.com/office/officeart/2005/8/layout/orgChart1"/>
    <dgm:cxn modelId="{A906A55E-2791-4475-8E48-96C845B0D7F7}" type="presOf" srcId="{8AFF8F3D-7458-44AF-A92D-001FFC94148C}" destId="{95A1ACFA-9862-40C2-8248-99B7DA04C5DA}" srcOrd="0" destOrd="0" presId="urn:microsoft.com/office/officeart/2005/8/layout/orgChart1"/>
    <dgm:cxn modelId="{72EF1342-8644-4223-9145-203C48626C16}" srcId="{24B528CF-DBB5-44BB-A503-965DA1959E0A}" destId="{8AFF8F3D-7458-44AF-A92D-001FFC94148C}" srcOrd="0" destOrd="0" parTransId="{511ADC89-F752-4B0B-A94F-A5AC92A6E80C}" sibTransId="{3F6C7562-B2E4-4F80-BBC4-BB496873537C}"/>
    <dgm:cxn modelId="{A6348E67-628C-478C-9B59-1ED23649F109}" type="presOf" srcId="{88FEFD3A-F945-4846-8681-29AC7BE68F73}" destId="{45664251-702B-4E4B-9D6C-59D352A816E2}" srcOrd="0" destOrd="0" presId="urn:microsoft.com/office/officeart/2005/8/layout/orgChart1"/>
    <dgm:cxn modelId="{F45B7F48-BE44-4D6B-8BF2-476EF4E70679}" srcId="{24B528CF-DBB5-44BB-A503-965DA1959E0A}" destId="{084B7B10-DE85-4389-8505-3CC466FD508D}" srcOrd="1" destOrd="0" parTransId="{41DEDB51-5CC2-4B0C-AA55-90C3820A03AD}" sibTransId="{E08386C9-44DC-4176-BDE5-6A52FDD1F9FD}"/>
    <dgm:cxn modelId="{4DFFDADF-2160-485A-99B6-6AC5BCCDA719}" type="presOf" srcId="{41DEDB51-5CC2-4B0C-AA55-90C3820A03AD}" destId="{8A415E70-36B8-4B89-968E-5318F704C7D6}" srcOrd="0" destOrd="0" presId="urn:microsoft.com/office/officeart/2005/8/layout/orgChart1"/>
    <dgm:cxn modelId="{42BCEBF4-165D-471A-8C0A-A2BD782954AD}" type="presOf" srcId="{24B528CF-DBB5-44BB-A503-965DA1959E0A}" destId="{9BFFDB7C-7711-4DE1-A7C8-6520903C32FC}" srcOrd="1" destOrd="0" presId="urn:microsoft.com/office/officeart/2005/8/layout/orgChart1"/>
    <dgm:cxn modelId="{919D0611-87EB-4658-9CD9-00429ED02250}" type="presParOf" srcId="{45664251-702B-4E4B-9D6C-59D352A816E2}" destId="{7CB3424D-AA5E-4C29-AF07-2F8A62467755}" srcOrd="0" destOrd="0" presId="urn:microsoft.com/office/officeart/2005/8/layout/orgChart1"/>
    <dgm:cxn modelId="{20052EE2-DD77-4735-917B-882F0441C67C}" type="presParOf" srcId="{7CB3424D-AA5E-4C29-AF07-2F8A62467755}" destId="{C9A4E6AF-D49C-4A3B-BA67-C0C3BF8706AF}" srcOrd="0" destOrd="0" presId="urn:microsoft.com/office/officeart/2005/8/layout/orgChart1"/>
    <dgm:cxn modelId="{7CA98C54-D89E-423F-A53C-B5544760D22E}" type="presParOf" srcId="{C9A4E6AF-D49C-4A3B-BA67-C0C3BF8706AF}" destId="{0CB74358-E600-4496-89A2-26BCE868F899}" srcOrd="0" destOrd="0" presId="urn:microsoft.com/office/officeart/2005/8/layout/orgChart1"/>
    <dgm:cxn modelId="{C34C11A2-1F9D-4BE0-B8D8-784D5608C105}" type="presParOf" srcId="{C9A4E6AF-D49C-4A3B-BA67-C0C3BF8706AF}" destId="{9BFFDB7C-7711-4DE1-A7C8-6520903C32FC}" srcOrd="1" destOrd="0" presId="urn:microsoft.com/office/officeart/2005/8/layout/orgChart1"/>
    <dgm:cxn modelId="{34256B77-9D2F-4421-872A-67EB14FC6511}" type="presParOf" srcId="{7CB3424D-AA5E-4C29-AF07-2F8A62467755}" destId="{3E9B773C-835E-47BF-8FF3-E8679364AAEE}" srcOrd="1" destOrd="0" presId="urn:microsoft.com/office/officeart/2005/8/layout/orgChart1"/>
    <dgm:cxn modelId="{CCDBCE62-748D-4A36-B20D-D31118A680D9}" type="presParOf" srcId="{3E9B773C-835E-47BF-8FF3-E8679364AAEE}" destId="{FEC76D15-46F9-42A7-8192-7262C3266B07}" srcOrd="0" destOrd="0" presId="urn:microsoft.com/office/officeart/2005/8/layout/orgChart1"/>
    <dgm:cxn modelId="{54709893-F71D-401B-8E67-358A6B823F33}" type="presParOf" srcId="{3E9B773C-835E-47BF-8FF3-E8679364AAEE}" destId="{7483FA71-21CD-4217-B1A7-510892F9D602}" srcOrd="1" destOrd="0" presId="urn:microsoft.com/office/officeart/2005/8/layout/orgChart1"/>
    <dgm:cxn modelId="{4C2BFC1D-AF6B-4F42-97CB-20CE2E63A61A}" type="presParOf" srcId="{7483FA71-21CD-4217-B1A7-510892F9D602}" destId="{E136B8FD-E9F9-429B-AC35-C98AE890E9EA}" srcOrd="0" destOrd="0" presId="urn:microsoft.com/office/officeart/2005/8/layout/orgChart1"/>
    <dgm:cxn modelId="{7F13DC2B-27C7-4188-AC9F-3AB029C29256}" type="presParOf" srcId="{E136B8FD-E9F9-429B-AC35-C98AE890E9EA}" destId="{95A1ACFA-9862-40C2-8248-99B7DA04C5DA}" srcOrd="0" destOrd="0" presId="urn:microsoft.com/office/officeart/2005/8/layout/orgChart1"/>
    <dgm:cxn modelId="{D376C453-5780-47D6-ABD7-6009ADFF6A7D}" type="presParOf" srcId="{E136B8FD-E9F9-429B-AC35-C98AE890E9EA}" destId="{0010D221-DE72-4C8B-A82F-FC3D07D3B717}" srcOrd="1" destOrd="0" presId="urn:microsoft.com/office/officeart/2005/8/layout/orgChart1"/>
    <dgm:cxn modelId="{E577A739-2C4A-47B0-901F-4FE3C1CB243E}" type="presParOf" srcId="{7483FA71-21CD-4217-B1A7-510892F9D602}" destId="{EDE541DB-C419-4369-A0DB-256B831D4C98}" srcOrd="1" destOrd="0" presId="urn:microsoft.com/office/officeart/2005/8/layout/orgChart1"/>
    <dgm:cxn modelId="{DE667C3F-BC4E-45A2-9421-D38703232B09}" type="presParOf" srcId="{7483FA71-21CD-4217-B1A7-510892F9D602}" destId="{1B34F607-D115-429E-985E-457461A2309C}" srcOrd="2" destOrd="0" presId="urn:microsoft.com/office/officeart/2005/8/layout/orgChart1"/>
    <dgm:cxn modelId="{55C776FA-C6BB-4A10-BC30-4A6E8D5C1969}" type="presParOf" srcId="{3E9B773C-835E-47BF-8FF3-E8679364AAEE}" destId="{8A415E70-36B8-4B89-968E-5318F704C7D6}" srcOrd="2" destOrd="0" presId="urn:microsoft.com/office/officeart/2005/8/layout/orgChart1"/>
    <dgm:cxn modelId="{12562569-1578-424D-9203-97A67FBA879B}" type="presParOf" srcId="{3E9B773C-835E-47BF-8FF3-E8679364AAEE}" destId="{16C47989-AEA7-4652-9574-11F888660D9B}" srcOrd="3" destOrd="0" presId="urn:microsoft.com/office/officeart/2005/8/layout/orgChart1"/>
    <dgm:cxn modelId="{AB51E5C8-B6FA-44CB-86F4-A724E0635C90}" type="presParOf" srcId="{16C47989-AEA7-4652-9574-11F888660D9B}" destId="{5790FA33-0789-49A1-8D91-35F7CFFBB726}" srcOrd="0" destOrd="0" presId="urn:microsoft.com/office/officeart/2005/8/layout/orgChart1"/>
    <dgm:cxn modelId="{065F2196-3BE7-40BC-88EB-1BACE6E4E473}" type="presParOf" srcId="{5790FA33-0789-49A1-8D91-35F7CFFBB726}" destId="{82C07DDD-640D-4FE2-BC65-D0F5F8741B57}" srcOrd="0" destOrd="0" presId="urn:microsoft.com/office/officeart/2005/8/layout/orgChart1"/>
    <dgm:cxn modelId="{8FB9801F-396C-499F-8AA6-5F0545120F9C}" type="presParOf" srcId="{5790FA33-0789-49A1-8D91-35F7CFFBB726}" destId="{79B83D5D-ACDF-4AEB-B4BC-940B2D920B6A}" srcOrd="1" destOrd="0" presId="urn:microsoft.com/office/officeart/2005/8/layout/orgChart1"/>
    <dgm:cxn modelId="{62863127-53D2-466E-9E57-905C1266851A}" type="presParOf" srcId="{16C47989-AEA7-4652-9574-11F888660D9B}" destId="{98E805A9-F2A6-4CD0-B4B2-EE584E307C93}" srcOrd="1" destOrd="0" presId="urn:microsoft.com/office/officeart/2005/8/layout/orgChart1"/>
    <dgm:cxn modelId="{95EB86C9-F0EA-46DC-ACEA-BF2EF969CBEE}" type="presParOf" srcId="{16C47989-AEA7-4652-9574-11F888660D9B}" destId="{4D9C4755-C0E4-4C55-888A-73B4B77C7483}" srcOrd="2" destOrd="0" presId="urn:microsoft.com/office/officeart/2005/8/layout/orgChart1"/>
    <dgm:cxn modelId="{B01E7AC8-0A6C-44C0-9788-6B46B851958C}" type="presParOf" srcId="{7CB3424D-AA5E-4C29-AF07-2F8A62467755}" destId="{7B3BE56A-4314-4EA1-95F6-03562D2BBBB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277B1CA-1E33-4A86-9EBE-38406DB612C2}" type="doc">
      <dgm:prSet loTypeId="urn:microsoft.com/office/officeart/2005/8/layout/vList2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AE53DDB7-5EF9-4628-9DC9-61C6D24147CD}">
      <dgm:prSet/>
      <dgm:spPr/>
      <dgm:t>
        <a:bodyPr/>
        <a:lstStyle/>
        <a:p>
          <a:pPr rtl="0"/>
          <a:r>
            <a:rPr lang="ru-RU" dirty="0"/>
            <a:t>17 </a:t>
          </a:r>
          <a:r>
            <a:rPr lang="ru-RU" dirty="0" err="1"/>
            <a:t>грудня</a:t>
          </a:r>
          <a:r>
            <a:rPr lang="ru-RU" dirty="0"/>
            <a:t> 2020 року </a:t>
          </a:r>
          <a:r>
            <a:rPr lang="ru-RU" dirty="0" err="1"/>
            <a:t>Україна</a:t>
          </a:r>
          <a:r>
            <a:rPr lang="ru-RU" dirty="0"/>
            <a:t> </a:t>
          </a:r>
          <a:r>
            <a:rPr lang="ru-RU" dirty="0" err="1"/>
            <a:t>підписала</a:t>
          </a:r>
          <a:r>
            <a:rPr lang="ru-RU" dirty="0"/>
            <a:t> угоду про </a:t>
          </a:r>
          <a:r>
            <a:rPr lang="ru-RU" dirty="0" err="1"/>
            <a:t>залучення</a:t>
          </a:r>
          <a:r>
            <a:rPr lang="ru-RU" dirty="0"/>
            <a:t> 100 </a:t>
          </a:r>
          <a:r>
            <a:rPr lang="ru-RU" dirty="0" err="1"/>
            <a:t>мільйонів</a:t>
          </a:r>
          <a:r>
            <a:rPr lang="ru-RU" dirty="0"/>
            <a:t> </a:t>
          </a:r>
          <a:r>
            <a:rPr lang="ru-RU" dirty="0" err="1"/>
            <a:t>доларів</a:t>
          </a:r>
          <a:r>
            <a:rPr lang="ru-RU" dirty="0"/>
            <a:t> </a:t>
          </a:r>
          <a:r>
            <a:rPr lang="ru-RU" dirty="0" err="1"/>
            <a:t>позики</a:t>
          </a:r>
          <a:r>
            <a:rPr lang="ru-RU" dirty="0"/>
            <a:t> у МБРР у рамках </a:t>
          </a:r>
          <a:r>
            <a:rPr lang="ru-RU" dirty="0" err="1"/>
            <a:t>проєкту</a:t>
          </a:r>
          <a:r>
            <a:rPr lang="ru-RU" dirty="0"/>
            <a:t> "</a:t>
          </a:r>
          <a:r>
            <a:rPr lang="ru-RU" dirty="0" err="1"/>
            <a:t>Східна</a:t>
          </a:r>
          <a:r>
            <a:rPr lang="ru-RU" dirty="0"/>
            <a:t> </a:t>
          </a:r>
          <a:r>
            <a:rPr lang="ru-RU" dirty="0" err="1"/>
            <a:t>Україна</a:t>
          </a:r>
          <a:r>
            <a:rPr lang="ru-RU" dirty="0"/>
            <a:t>: </a:t>
          </a:r>
          <a:r>
            <a:rPr lang="ru-RU" dirty="0" err="1"/>
            <a:t>возз'єднання</a:t>
          </a:r>
          <a:r>
            <a:rPr lang="ru-RU" dirty="0"/>
            <a:t>, </a:t>
          </a:r>
          <a:r>
            <a:rPr lang="ru-RU" dirty="0" err="1"/>
            <a:t>відновлення</a:t>
          </a:r>
          <a:r>
            <a:rPr lang="ru-RU" dirty="0"/>
            <a:t> та </a:t>
          </a:r>
          <a:r>
            <a:rPr lang="ru-RU" dirty="0" err="1"/>
            <a:t>відродження</a:t>
          </a:r>
          <a:r>
            <a:rPr lang="ru-RU" dirty="0"/>
            <a:t>".</a:t>
          </a:r>
        </a:p>
      </dgm:t>
    </dgm:pt>
    <dgm:pt modelId="{8A7A1442-602F-4499-820D-DADF3E05F808}" type="parTrans" cxnId="{689C1D85-FE1C-4673-9CD3-B03A8A8C052F}">
      <dgm:prSet/>
      <dgm:spPr/>
      <dgm:t>
        <a:bodyPr/>
        <a:lstStyle/>
        <a:p>
          <a:endParaRPr lang="ru-RU"/>
        </a:p>
      </dgm:t>
    </dgm:pt>
    <dgm:pt modelId="{895D375A-4924-4C0E-8E1E-CF30FC682F42}" type="sibTrans" cxnId="{689C1D85-FE1C-4673-9CD3-B03A8A8C052F}">
      <dgm:prSet/>
      <dgm:spPr/>
      <dgm:t>
        <a:bodyPr/>
        <a:lstStyle/>
        <a:p>
          <a:endParaRPr lang="ru-RU"/>
        </a:p>
      </dgm:t>
    </dgm:pt>
    <dgm:pt modelId="{7E613A25-332E-4F06-AB2A-0ED32B3E5230}">
      <dgm:prSet/>
      <dgm:spPr/>
      <dgm:t>
        <a:bodyPr/>
        <a:lstStyle/>
        <a:p>
          <a:pPr rtl="0"/>
          <a:r>
            <a:rPr lang="ru-RU" dirty="0" err="1"/>
            <a:t>Зазначається</a:t>
          </a:r>
          <a:r>
            <a:rPr lang="ru-RU" dirty="0"/>
            <a:t>, </a:t>
          </a:r>
          <a:r>
            <a:rPr lang="ru-RU" dirty="0" err="1"/>
            <a:t>що</a:t>
          </a:r>
          <a:r>
            <a:rPr lang="ru-RU" dirty="0"/>
            <a:t> кредит </a:t>
          </a:r>
          <a:r>
            <a:rPr lang="ru-RU" dirty="0" err="1"/>
            <a:t>надається</a:t>
          </a:r>
          <a:r>
            <a:rPr lang="ru-RU" dirty="0"/>
            <a:t> на 27 </a:t>
          </a:r>
          <a:r>
            <a:rPr lang="ru-RU" dirty="0" err="1"/>
            <a:t>років</a:t>
          </a:r>
          <a:r>
            <a:rPr lang="ru-RU" dirty="0"/>
            <a:t> </a:t>
          </a:r>
          <a:r>
            <a:rPr lang="ru-RU" dirty="0" err="1"/>
            <a:t>під</a:t>
          </a:r>
          <a:r>
            <a:rPr lang="ru-RU" dirty="0"/>
            <a:t> 0,25% </a:t>
          </a:r>
          <a:r>
            <a:rPr lang="ru-RU" dirty="0" err="1"/>
            <a:t>річних</a:t>
          </a:r>
          <a:r>
            <a:rPr lang="ru-RU" dirty="0"/>
            <a:t>, </a:t>
          </a:r>
          <a:r>
            <a:rPr lang="ru-RU" dirty="0" err="1"/>
            <a:t>перші</a:t>
          </a:r>
          <a:r>
            <a:rPr lang="ru-RU" dirty="0"/>
            <a:t> 12 </a:t>
          </a:r>
          <a:r>
            <a:rPr lang="ru-RU" dirty="0" err="1"/>
            <a:t>років</a:t>
          </a:r>
          <a:r>
            <a:rPr lang="ru-RU" dirty="0"/>
            <a:t> - </a:t>
          </a:r>
          <a:r>
            <a:rPr lang="ru-RU" dirty="0" err="1"/>
            <a:t>пільгові</a:t>
          </a:r>
          <a:r>
            <a:rPr lang="ru-RU" dirty="0"/>
            <a:t>.</a:t>
          </a:r>
        </a:p>
      </dgm:t>
    </dgm:pt>
    <dgm:pt modelId="{5E3F6320-A15E-4B99-84D1-A2CAF8EB3677}" type="parTrans" cxnId="{BAC13FED-5FD8-4ECB-98B4-9F39D7975B16}">
      <dgm:prSet/>
      <dgm:spPr/>
      <dgm:t>
        <a:bodyPr/>
        <a:lstStyle/>
        <a:p>
          <a:endParaRPr lang="ru-RU"/>
        </a:p>
      </dgm:t>
    </dgm:pt>
    <dgm:pt modelId="{E43A4261-7AA8-4A75-90C1-6EC0EFE547CD}" type="sibTrans" cxnId="{BAC13FED-5FD8-4ECB-98B4-9F39D7975B16}">
      <dgm:prSet/>
      <dgm:spPr/>
      <dgm:t>
        <a:bodyPr/>
        <a:lstStyle/>
        <a:p>
          <a:endParaRPr lang="ru-RU"/>
        </a:p>
      </dgm:t>
    </dgm:pt>
    <dgm:pt modelId="{B971852C-3E59-4F61-ABF7-D1F4AC8984E7}">
      <dgm:prSet/>
      <dgm:spPr/>
      <dgm:t>
        <a:bodyPr/>
        <a:lstStyle/>
        <a:p>
          <a:pPr rtl="0"/>
          <a:r>
            <a:rPr lang="ru-RU" dirty="0"/>
            <a:t>Проектом </a:t>
          </a:r>
          <a:r>
            <a:rPr lang="ru-RU" dirty="0" err="1"/>
            <a:t>передбачено</a:t>
          </a:r>
          <a:r>
            <a:rPr lang="ru-RU" dirty="0"/>
            <a:t> </a:t>
          </a:r>
          <a:r>
            <a:rPr lang="ru-RU" dirty="0" err="1"/>
            <a:t>проведення</a:t>
          </a:r>
          <a:r>
            <a:rPr lang="ru-RU" dirty="0"/>
            <a:t> </a:t>
          </a:r>
          <a:r>
            <a:rPr lang="ru-RU" dirty="0" err="1"/>
            <a:t>капітального</a:t>
          </a:r>
          <a:r>
            <a:rPr lang="ru-RU" dirty="0"/>
            <a:t> ремонту </a:t>
          </a:r>
          <a:r>
            <a:rPr lang="ru-RU" dirty="0" err="1"/>
            <a:t>близько</a:t>
          </a:r>
          <a:r>
            <a:rPr lang="ru-RU" dirty="0"/>
            <a:t> 183 км </a:t>
          </a:r>
          <a:r>
            <a:rPr lang="ru-RU" dirty="0" err="1"/>
            <a:t>автомобільних</a:t>
          </a:r>
          <a:r>
            <a:rPr lang="ru-RU" dirty="0"/>
            <a:t> </a:t>
          </a:r>
          <a:r>
            <a:rPr lang="ru-RU" dirty="0" err="1"/>
            <a:t>доріг</a:t>
          </a:r>
          <a:r>
            <a:rPr lang="ru-RU" dirty="0"/>
            <a:t> в </a:t>
          </a:r>
          <a:r>
            <a:rPr lang="ru-RU" dirty="0" err="1"/>
            <a:t>Луганській</a:t>
          </a:r>
          <a:r>
            <a:rPr lang="ru-RU" dirty="0"/>
            <a:t> </a:t>
          </a:r>
          <a:r>
            <a:rPr lang="ru-RU" dirty="0" err="1"/>
            <a:t>області</a:t>
          </a:r>
          <a:r>
            <a:rPr lang="ru-RU" dirty="0"/>
            <a:t>, </a:t>
          </a:r>
          <a:r>
            <a:rPr lang="ru-RU" dirty="0" err="1"/>
            <a:t>які</a:t>
          </a:r>
          <a:r>
            <a:rPr lang="ru-RU" dirty="0"/>
            <a:t> є </a:t>
          </a:r>
          <a:r>
            <a:rPr lang="ru-RU" dirty="0" err="1"/>
            <a:t>ключовими</a:t>
          </a:r>
          <a:r>
            <a:rPr lang="ru-RU" dirty="0"/>
            <a:t> </a:t>
          </a:r>
          <a:r>
            <a:rPr lang="ru-RU" dirty="0" err="1"/>
            <a:t>транспортними</a:t>
          </a:r>
          <a:r>
            <a:rPr lang="ru-RU" dirty="0"/>
            <a:t> коридорами в </a:t>
          </a:r>
          <a:r>
            <a:rPr lang="ru-RU" dirty="0" err="1"/>
            <a:t>регіоні</a:t>
          </a:r>
          <a:r>
            <a:rPr lang="ru-RU" dirty="0"/>
            <a:t>, та </a:t>
          </a:r>
          <a:r>
            <a:rPr lang="ru-RU" dirty="0" err="1"/>
            <a:t>залучення</a:t>
          </a:r>
          <a:r>
            <a:rPr lang="ru-RU" dirty="0"/>
            <a:t> </a:t>
          </a:r>
          <a:r>
            <a:rPr lang="ru-RU" dirty="0" err="1"/>
            <a:t>інвестицій</a:t>
          </a:r>
          <a:r>
            <a:rPr lang="ru-RU" dirty="0"/>
            <a:t> для </a:t>
          </a:r>
          <a:r>
            <a:rPr lang="ru-RU" dirty="0" err="1"/>
            <a:t>відновлення</a:t>
          </a:r>
          <a:r>
            <a:rPr lang="ru-RU" dirty="0"/>
            <a:t> </a:t>
          </a:r>
          <a:r>
            <a:rPr lang="ru-RU" dirty="0" err="1"/>
            <a:t>сільського</a:t>
          </a:r>
          <a:r>
            <a:rPr lang="ru-RU" dirty="0"/>
            <a:t> </a:t>
          </a:r>
          <a:r>
            <a:rPr lang="ru-RU" dirty="0" err="1"/>
            <a:t>господарства</a:t>
          </a:r>
          <a:r>
            <a:rPr lang="ru-RU" dirty="0"/>
            <a:t> на </a:t>
          </a:r>
          <a:r>
            <a:rPr lang="ru-RU" dirty="0" err="1"/>
            <a:t>території</a:t>
          </a:r>
          <a:r>
            <a:rPr lang="ru-RU" dirty="0"/>
            <a:t> </a:t>
          </a:r>
          <a:r>
            <a:rPr lang="ru-RU" dirty="0" err="1"/>
            <a:t>Луганської</a:t>
          </a:r>
          <a:r>
            <a:rPr lang="ru-RU" dirty="0"/>
            <a:t> </a:t>
          </a:r>
          <a:r>
            <a:rPr lang="ru-RU" dirty="0" err="1"/>
            <a:t>області</a:t>
          </a:r>
          <a:r>
            <a:rPr lang="ru-RU" dirty="0"/>
            <a:t>, </a:t>
          </a:r>
          <a:r>
            <a:rPr lang="ru-RU" dirty="0" err="1"/>
            <a:t>підконтрольній</a:t>
          </a:r>
          <a:r>
            <a:rPr lang="ru-RU" dirty="0"/>
            <a:t> уряду </a:t>
          </a:r>
          <a:r>
            <a:rPr lang="ru-RU" dirty="0" err="1"/>
            <a:t>України</a:t>
          </a:r>
          <a:r>
            <a:rPr lang="ru-RU" dirty="0"/>
            <a:t>.</a:t>
          </a:r>
        </a:p>
      </dgm:t>
    </dgm:pt>
    <dgm:pt modelId="{E41FCE39-D4CB-4492-A702-6A1DBE78994C}" type="parTrans" cxnId="{E62B480E-677D-4C7C-8D6C-F6AE3E03BE6D}">
      <dgm:prSet/>
      <dgm:spPr/>
      <dgm:t>
        <a:bodyPr/>
        <a:lstStyle/>
        <a:p>
          <a:endParaRPr lang="ru-RU"/>
        </a:p>
      </dgm:t>
    </dgm:pt>
    <dgm:pt modelId="{43E49872-4D84-4383-8CFC-5ECA2A497A60}" type="sibTrans" cxnId="{E62B480E-677D-4C7C-8D6C-F6AE3E03BE6D}">
      <dgm:prSet/>
      <dgm:spPr/>
      <dgm:t>
        <a:bodyPr/>
        <a:lstStyle/>
        <a:p>
          <a:endParaRPr lang="ru-RU"/>
        </a:p>
      </dgm:t>
    </dgm:pt>
    <dgm:pt modelId="{12C4AD73-4309-4F86-A10C-80EB8C8C9F3C}" type="pres">
      <dgm:prSet presAssocID="{3277B1CA-1E33-4A86-9EBE-38406DB612C2}" presName="linear" presStyleCnt="0">
        <dgm:presLayoutVars>
          <dgm:animLvl val="lvl"/>
          <dgm:resizeHandles val="exact"/>
        </dgm:presLayoutVars>
      </dgm:prSet>
      <dgm:spPr/>
    </dgm:pt>
    <dgm:pt modelId="{6520C426-9758-4DA6-A24C-757CD1EFE754}" type="pres">
      <dgm:prSet presAssocID="{AE53DDB7-5EF9-4628-9DC9-61C6D24147CD}" presName="parentText" presStyleLbl="node1" presStyleIdx="0" presStyleCnt="3" custScaleY="54156">
        <dgm:presLayoutVars>
          <dgm:chMax val="0"/>
          <dgm:bulletEnabled val="1"/>
        </dgm:presLayoutVars>
      </dgm:prSet>
      <dgm:spPr/>
    </dgm:pt>
    <dgm:pt modelId="{B44CBC3E-CA52-47B6-BFCE-D24DE3EAC157}" type="pres">
      <dgm:prSet presAssocID="{895D375A-4924-4C0E-8E1E-CF30FC682F42}" presName="spacer" presStyleCnt="0"/>
      <dgm:spPr/>
    </dgm:pt>
    <dgm:pt modelId="{17DBB1D5-8C6F-4059-817F-CB77C2D7FE81}" type="pres">
      <dgm:prSet presAssocID="{7E613A25-332E-4F06-AB2A-0ED32B3E5230}" presName="parentText" presStyleLbl="node1" presStyleIdx="1" presStyleCnt="3" custScaleY="36515">
        <dgm:presLayoutVars>
          <dgm:chMax val="0"/>
          <dgm:bulletEnabled val="1"/>
        </dgm:presLayoutVars>
      </dgm:prSet>
      <dgm:spPr/>
    </dgm:pt>
    <dgm:pt modelId="{CD976E6B-BEE0-46BD-90DF-8F7082B1B003}" type="pres">
      <dgm:prSet presAssocID="{E43A4261-7AA8-4A75-90C1-6EC0EFE547CD}" presName="spacer" presStyleCnt="0"/>
      <dgm:spPr/>
    </dgm:pt>
    <dgm:pt modelId="{C46B525C-8FCB-4745-BC83-542B58DE2F59}" type="pres">
      <dgm:prSet presAssocID="{B971852C-3E59-4F61-ABF7-D1F4AC8984E7}" presName="parentText" presStyleLbl="node1" presStyleIdx="2" presStyleCnt="3" custScaleY="80056">
        <dgm:presLayoutVars>
          <dgm:chMax val="0"/>
          <dgm:bulletEnabled val="1"/>
        </dgm:presLayoutVars>
      </dgm:prSet>
      <dgm:spPr/>
    </dgm:pt>
  </dgm:ptLst>
  <dgm:cxnLst>
    <dgm:cxn modelId="{E62B480E-677D-4C7C-8D6C-F6AE3E03BE6D}" srcId="{3277B1CA-1E33-4A86-9EBE-38406DB612C2}" destId="{B971852C-3E59-4F61-ABF7-D1F4AC8984E7}" srcOrd="2" destOrd="0" parTransId="{E41FCE39-D4CB-4492-A702-6A1DBE78994C}" sibTransId="{43E49872-4D84-4383-8CFC-5ECA2A497A60}"/>
    <dgm:cxn modelId="{285A0F12-ED5C-49E0-B79A-B7606BAC2708}" type="presOf" srcId="{7E613A25-332E-4F06-AB2A-0ED32B3E5230}" destId="{17DBB1D5-8C6F-4059-817F-CB77C2D7FE81}" srcOrd="0" destOrd="0" presId="urn:microsoft.com/office/officeart/2005/8/layout/vList2"/>
    <dgm:cxn modelId="{EDCA5827-A194-4CEC-A525-08F9E173A0D9}" type="presOf" srcId="{AE53DDB7-5EF9-4628-9DC9-61C6D24147CD}" destId="{6520C426-9758-4DA6-A24C-757CD1EFE754}" srcOrd="0" destOrd="0" presId="urn:microsoft.com/office/officeart/2005/8/layout/vList2"/>
    <dgm:cxn modelId="{5DB2A530-C716-49A7-B96E-9EA243ED1C3A}" type="presOf" srcId="{3277B1CA-1E33-4A86-9EBE-38406DB612C2}" destId="{12C4AD73-4309-4F86-A10C-80EB8C8C9F3C}" srcOrd="0" destOrd="0" presId="urn:microsoft.com/office/officeart/2005/8/layout/vList2"/>
    <dgm:cxn modelId="{689C1D85-FE1C-4673-9CD3-B03A8A8C052F}" srcId="{3277B1CA-1E33-4A86-9EBE-38406DB612C2}" destId="{AE53DDB7-5EF9-4628-9DC9-61C6D24147CD}" srcOrd="0" destOrd="0" parTransId="{8A7A1442-602F-4499-820D-DADF3E05F808}" sibTransId="{895D375A-4924-4C0E-8E1E-CF30FC682F42}"/>
    <dgm:cxn modelId="{67FB2FD2-81B0-4661-9EFD-1544516B1FA3}" type="presOf" srcId="{B971852C-3E59-4F61-ABF7-D1F4AC8984E7}" destId="{C46B525C-8FCB-4745-BC83-542B58DE2F59}" srcOrd="0" destOrd="0" presId="urn:microsoft.com/office/officeart/2005/8/layout/vList2"/>
    <dgm:cxn modelId="{BAC13FED-5FD8-4ECB-98B4-9F39D7975B16}" srcId="{3277B1CA-1E33-4A86-9EBE-38406DB612C2}" destId="{7E613A25-332E-4F06-AB2A-0ED32B3E5230}" srcOrd="1" destOrd="0" parTransId="{5E3F6320-A15E-4B99-84D1-A2CAF8EB3677}" sibTransId="{E43A4261-7AA8-4A75-90C1-6EC0EFE547CD}"/>
    <dgm:cxn modelId="{BD93B8AE-DE83-43C7-8495-D19585CE65D7}" type="presParOf" srcId="{12C4AD73-4309-4F86-A10C-80EB8C8C9F3C}" destId="{6520C426-9758-4DA6-A24C-757CD1EFE754}" srcOrd="0" destOrd="0" presId="urn:microsoft.com/office/officeart/2005/8/layout/vList2"/>
    <dgm:cxn modelId="{27AA855F-FA7F-4A1A-8C69-B44A7B56D058}" type="presParOf" srcId="{12C4AD73-4309-4F86-A10C-80EB8C8C9F3C}" destId="{B44CBC3E-CA52-47B6-BFCE-D24DE3EAC157}" srcOrd="1" destOrd="0" presId="urn:microsoft.com/office/officeart/2005/8/layout/vList2"/>
    <dgm:cxn modelId="{5048F0BF-DCB5-4066-9FF1-429434FCD3FE}" type="presParOf" srcId="{12C4AD73-4309-4F86-A10C-80EB8C8C9F3C}" destId="{17DBB1D5-8C6F-4059-817F-CB77C2D7FE81}" srcOrd="2" destOrd="0" presId="urn:microsoft.com/office/officeart/2005/8/layout/vList2"/>
    <dgm:cxn modelId="{933483F5-01D0-43BB-9C8F-C59A8AB882B6}" type="presParOf" srcId="{12C4AD73-4309-4F86-A10C-80EB8C8C9F3C}" destId="{CD976E6B-BEE0-46BD-90DF-8F7082B1B003}" srcOrd="3" destOrd="0" presId="urn:microsoft.com/office/officeart/2005/8/layout/vList2"/>
    <dgm:cxn modelId="{70D6B987-83CB-42CC-8FB3-36025F7DE3A7}" type="presParOf" srcId="{12C4AD73-4309-4F86-A10C-80EB8C8C9F3C}" destId="{C46B525C-8FCB-4745-BC83-542B58DE2F5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971331B-F9ED-42E3-8322-3516DA14CD5B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04B5BD5-C00E-4F6A-AB40-E373F6242C72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dirty="0"/>
            <a:t>14 </a:t>
          </a:r>
          <a:r>
            <a:rPr lang="ru-RU" dirty="0" err="1"/>
            <a:t>грудня</a:t>
          </a:r>
          <a:r>
            <a:rPr lang="ru-RU" dirty="0"/>
            <a:t> 2020 року </a:t>
          </a:r>
          <a:r>
            <a:rPr lang="ru-RU" dirty="0" err="1"/>
            <a:t>між</a:t>
          </a:r>
          <a:r>
            <a:rPr lang="ru-RU" dirty="0"/>
            <a:t> </a:t>
          </a:r>
          <a:r>
            <a:rPr lang="ru-RU" dirty="0" err="1"/>
            <a:t>Україною</a:t>
          </a:r>
          <a:r>
            <a:rPr lang="ru-RU" dirty="0"/>
            <a:t> та МБРР </a:t>
          </a:r>
          <a:r>
            <a:rPr lang="ru-RU" dirty="0" err="1"/>
            <a:t>підписано</a:t>
          </a:r>
          <a:r>
            <a:rPr lang="ru-RU" dirty="0"/>
            <a:t> Угоду про Друге </a:t>
          </a:r>
          <a:r>
            <a:rPr lang="ru-RU" dirty="0" err="1"/>
            <a:t>додаткове</a:t>
          </a:r>
          <a:r>
            <a:rPr lang="ru-RU" dirty="0"/>
            <a:t> </a:t>
          </a:r>
          <a:r>
            <a:rPr lang="ru-RU" dirty="0" err="1"/>
            <a:t>фінансування</a:t>
          </a:r>
          <a:r>
            <a:rPr lang="ru-RU" dirty="0"/>
            <a:t> в </a:t>
          </a:r>
          <a:r>
            <a:rPr lang="ru-RU" dirty="0" err="1"/>
            <a:t>розмірі</a:t>
          </a:r>
          <a:r>
            <a:rPr lang="ru-RU" dirty="0"/>
            <a:t> 300 млн дол. США, </a:t>
          </a:r>
          <a:r>
            <a:rPr lang="ru-RU" dirty="0" err="1"/>
            <a:t>спрямоване</a:t>
          </a:r>
          <a:r>
            <a:rPr lang="ru-RU" dirty="0"/>
            <a:t> на </a:t>
          </a:r>
          <a:r>
            <a:rPr lang="ru-RU" dirty="0" err="1"/>
            <a:t>подолання</a:t>
          </a:r>
          <a:r>
            <a:rPr lang="ru-RU" dirty="0"/>
            <a:t> </a:t>
          </a:r>
          <a:r>
            <a:rPr lang="ru-RU" dirty="0" err="1"/>
            <a:t>наслідків</a:t>
          </a:r>
          <a:r>
            <a:rPr lang="ru-RU" dirty="0"/>
            <a:t> </a:t>
          </a:r>
          <a:r>
            <a:rPr lang="ru-RU" dirty="0" err="1"/>
            <a:t>пандемії</a:t>
          </a:r>
          <a:r>
            <a:rPr lang="ru-RU" dirty="0"/>
            <a:t> </a:t>
          </a:r>
          <a:r>
            <a:rPr lang="en-US" dirty="0"/>
            <a:t>COVID-19, </a:t>
          </a:r>
          <a:r>
            <a:rPr lang="ru-RU" dirty="0"/>
            <a:t>для проекту «</a:t>
          </a:r>
          <a:r>
            <a:rPr lang="ru-RU" dirty="0" err="1"/>
            <a:t>Модернізація</a:t>
          </a:r>
          <a:r>
            <a:rPr lang="ru-RU" dirty="0"/>
            <a:t> </a:t>
          </a:r>
          <a:r>
            <a:rPr lang="ru-RU" dirty="0" err="1"/>
            <a:t>системи</a:t>
          </a:r>
          <a:r>
            <a:rPr lang="ru-RU" dirty="0"/>
            <a:t> </a:t>
          </a:r>
          <a:r>
            <a:rPr lang="ru-RU" dirty="0" err="1"/>
            <a:t>соціальної</a:t>
          </a:r>
          <a:r>
            <a:rPr lang="ru-RU" dirty="0"/>
            <a:t> </a:t>
          </a:r>
          <a:r>
            <a:rPr lang="ru-RU" dirty="0" err="1"/>
            <a:t>підтримки</a:t>
          </a:r>
          <a:r>
            <a:rPr lang="ru-RU" dirty="0"/>
            <a:t> </a:t>
          </a:r>
          <a:r>
            <a:rPr lang="ru-RU" dirty="0" err="1"/>
            <a:t>населення</a:t>
          </a:r>
          <a:r>
            <a:rPr lang="ru-RU" dirty="0"/>
            <a:t> </a:t>
          </a:r>
          <a:r>
            <a:rPr lang="ru-RU" dirty="0" err="1"/>
            <a:t>України</a:t>
          </a:r>
          <a:r>
            <a:rPr lang="ru-RU" dirty="0"/>
            <a:t>».</a:t>
          </a:r>
        </a:p>
      </dgm:t>
    </dgm:pt>
    <dgm:pt modelId="{65BE14D5-3DFD-475D-A442-4D769E343EE0}" type="parTrans" cxnId="{E9848C96-4365-4795-A264-4CD5155B572E}">
      <dgm:prSet/>
      <dgm:spPr/>
      <dgm:t>
        <a:bodyPr/>
        <a:lstStyle/>
        <a:p>
          <a:endParaRPr lang="ru-RU"/>
        </a:p>
      </dgm:t>
    </dgm:pt>
    <dgm:pt modelId="{90FBB286-F7A8-4128-B48F-FB920A10E2EB}" type="sibTrans" cxnId="{E9848C96-4365-4795-A264-4CD5155B572E}">
      <dgm:prSet/>
      <dgm:spPr/>
      <dgm:t>
        <a:bodyPr/>
        <a:lstStyle/>
        <a:p>
          <a:endParaRPr lang="ru-RU"/>
        </a:p>
      </dgm:t>
    </dgm:pt>
    <dgm:pt modelId="{FC8450D9-C5D1-4323-9C11-62E81CC72BE2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dirty="0"/>
            <a:t>17 </a:t>
          </a:r>
          <a:r>
            <a:rPr lang="ru-RU" dirty="0" err="1"/>
            <a:t>березня</a:t>
          </a:r>
          <a:r>
            <a:rPr lang="ru-RU" dirty="0"/>
            <a:t> 2021 року, Уряд </a:t>
          </a:r>
          <a:r>
            <a:rPr lang="ru-RU" dirty="0" err="1"/>
            <a:t>ухвалив</a:t>
          </a:r>
          <a:r>
            <a:rPr lang="ru-RU" dirty="0"/>
            <a:t> </a:t>
          </a:r>
          <a:r>
            <a:rPr lang="ru-RU" dirty="0" err="1"/>
            <a:t>розпорядження</a:t>
          </a:r>
          <a:r>
            <a:rPr lang="ru-RU" dirty="0"/>
            <a:t> </a:t>
          </a:r>
          <a:r>
            <a:rPr lang="ru-RU" dirty="0" err="1"/>
            <a:t>Кабінету</a:t>
          </a:r>
          <a:r>
            <a:rPr lang="ru-RU" dirty="0"/>
            <a:t> </a:t>
          </a:r>
          <a:r>
            <a:rPr lang="ru-RU" dirty="0" err="1"/>
            <a:t>Міністрів</a:t>
          </a:r>
          <a:r>
            <a:rPr lang="ru-RU" dirty="0"/>
            <a:t> </a:t>
          </a:r>
          <a:r>
            <a:rPr lang="ru-RU" dirty="0" err="1"/>
            <a:t>України</a:t>
          </a:r>
          <a:r>
            <a:rPr lang="ru-RU" dirty="0"/>
            <a:t> </a:t>
          </a:r>
          <a:r>
            <a:rPr lang="ru-RU" dirty="0" err="1"/>
            <a:t>щодо</a:t>
          </a:r>
          <a:r>
            <a:rPr lang="ru-RU" dirty="0"/>
            <a:t> </a:t>
          </a:r>
          <a:r>
            <a:rPr lang="ru-RU" dirty="0" err="1"/>
            <a:t>залучення</a:t>
          </a:r>
          <a:r>
            <a:rPr lang="ru-RU" dirty="0"/>
            <a:t> </a:t>
          </a:r>
          <a:r>
            <a:rPr lang="ru-RU" dirty="0" err="1"/>
            <a:t>коштів</a:t>
          </a:r>
          <a:r>
            <a:rPr lang="ru-RU" dirty="0"/>
            <a:t> </a:t>
          </a:r>
          <a:r>
            <a:rPr lang="ru-RU" dirty="0" err="1"/>
            <a:t>позики</a:t>
          </a:r>
          <a:r>
            <a:rPr lang="ru-RU" dirty="0"/>
            <a:t> </a:t>
          </a:r>
          <a:r>
            <a:rPr lang="ru-RU" dirty="0" err="1"/>
            <a:t>від</a:t>
          </a:r>
          <a:r>
            <a:rPr lang="ru-RU" dirty="0"/>
            <a:t> МБРР для </a:t>
          </a:r>
          <a:r>
            <a:rPr lang="ru-RU" dirty="0" err="1"/>
            <a:t>реалізації</a:t>
          </a:r>
          <a:r>
            <a:rPr lang="ru-RU" dirty="0"/>
            <a:t> </a:t>
          </a:r>
          <a:r>
            <a:rPr lang="ru-RU" dirty="0" err="1"/>
            <a:t>проєкту</a:t>
          </a:r>
          <a:r>
            <a:rPr lang="ru-RU" dirty="0"/>
            <a:t> «</a:t>
          </a:r>
          <a:r>
            <a:rPr lang="ru-RU" dirty="0" err="1"/>
            <a:t>Удосконалення</a:t>
          </a:r>
          <a:r>
            <a:rPr lang="ru-RU" dirty="0"/>
            <a:t> </a:t>
          </a:r>
          <a:r>
            <a:rPr lang="ru-RU" dirty="0" err="1"/>
            <a:t>вищої</a:t>
          </a:r>
          <a:r>
            <a:rPr lang="ru-RU" dirty="0"/>
            <a:t> </a:t>
          </a:r>
          <a:r>
            <a:rPr lang="ru-RU" dirty="0" err="1"/>
            <a:t>освіти</a:t>
          </a:r>
          <a:r>
            <a:rPr lang="ru-RU" dirty="0"/>
            <a:t> в </a:t>
          </a:r>
          <a:r>
            <a:rPr lang="ru-RU" dirty="0" err="1"/>
            <a:t>Україні</a:t>
          </a:r>
          <a:r>
            <a:rPr lang="ru-RU" dirty="0"/>
            <a:t> </a:t>
          </a:r>
          <a:r>
            <a:rPr lang="ru-RU" dirty="0" err="1"/>
            <a:t>заради</a:t>
          </a:r>
          <a:r>
            <a:rPr lang="ru-RU" dirty="0"/>
            <a:t> </a:t>
          </a:r>
          <a:r>
            <a:rPr lang="ru-RU" dirty="0" err="1"/>
            <a:t>результатів</a:t>
          </a:r>
          <a:r>
            <a:rPr lang="ru-RU" dirty="0"/>
            <a:t>» у </a:t>
          </a:r>
          <a:r>
            <a:rPr lang="ru-RU" dirty="0" err="1"/>
            <a:t>розмірі</a:t>
          </a:r>
          <a:r>
            <a:rPr lang="ru-RU" dirty="0"/>
            <a:t> 200 млн </a:t>
          </a:r>
          <a:r>
            <a:rPr lang="ru-RU" dirty="0" err="1"/>
            <a:t>доларів</a:t>
          </a:r>
          <a:r>
            <a:rPr lang="ru-RU" dirty="0"/>
            <a:t> США.</a:t>
          </a:r>
        </a:p>
      </dgm:t>
    </dgm:pt>
    <dgm:pt modelId="{BE153C91-5A84-4D49-9B57-47E5F5764A6C}" type="parTrans" cxnId="{4F10C9D1-F25E-4F9D-9896-7184D77D18FB}">
      <dgm:prSet/>
      <dgm:spPr/>
      <dgm:t>
        <a:bodyPr/>
        <a:lstStyle/>
        <a:p>
          <a:endParaRPr lang="ru-RU"/>
        </a:p>
      </dgm:t>
    </dgm:pt>
    <dgm:pt modelId="{0B81053E-56E0-4005-AD32-045297BDC9FC}" type="sibTrans" cxnId="{4F10C9D1-F25E-4F9D-9896-7184D77D18FB}">
      <dgm:prSet/>
      <dgm:spPr/>
      <dgm:t>
        <a:bodyPr/>
        <a:lstStyle/>
        <a:p>
          <a:endParaRPr lang="ru-RU"/>
        </a:p>
      </dgm:t>
    </dgm:pt>
    <dgm:pt modelId="{1464859D-B255-4B7A-9A2F-761CCA530A8D}" type="pres">
      <dgm:prSet presAssocID="{6971331B-F9ED-42E3-8322-3516DA14CD5B}" presName="linear" presStyleCnt="0">
        <dgm:presLayoutVars>
          <dgm:animLvl val="lvl"/>
          <dgm:resizeHandles val="exact"/>
        </dgm:presLayoutVars>
      </dgm:prSet>
      <dgm:spPr/>
    </dgm:pt>
    <dgm:pt modelId="{B0107EC7-7558-4FE8-9006-C6E0C1365665}" type="pres">
      <dgm:prSet presAssocID="{204B5BD5-C00E-4F6A-AB40-E373F6242C7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A4EE048-D053-47C7-B8B4-803AE4421B8A}" type="pres">
      <dgm:prSet presAssocID="{90FBB286-F7A8-4128-B48F-FB920A10E2EB}" presName="spacer" presStyleCnt="0"/>
      <dgm:spPr/>
    </dgm:pt>
    <dgm:pt modelId="{2AC0F4B1-09BC-400D-9F2F-2DCB9AF4FC3D}" type="pres">
      <dgm:prSet presAssocID="{FC8450D9-C5D1-4323-9C11-62E81CC72BE2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E707B0A-D510-419A-89A7-AC2ADA75C3A0}" type="presOf" srcId="{FC8450D9-C5D1-4323-9C11-62E81CC72BE2}" destId="{2AC0F4B1-09BC-400D-9F2F-2DCB9AF4FC3D}" srcOrd="0" destOrd="0" presId="urn:microsoft.com/office/officeart/2005/8/layout/vList2"/>
    <dgm:cxn modelId="{E9848C96-4365-4795-A264-4CD5155B572E}" srcId="{6971331B-F9ED-42E3-8322-3516DA14CD5B}" destId="{204B5BD5-C00E-4F6A-AB40-E373F6242C72}" srcOrd="0" destOrd="0" parTransId="{65BE14D5-3DFD-475D-A442-4D769E343EE0}" sibTransId="{90FBB286-F7A8-4128-B48F-FB920A10E2EB}"/>
    <dgm:cxn modelId="{4F10C9D1-F25E-4F9D-9896-7184D77D18FB}" srcId="{6971331B-F9ED-42E3-8322-3516DA14CD5B}" destId="{FC8450D9-C5D1-4323-9C11-62E81CC72BE2}" srcOrd="1" destOrd="0" parTransId="{BE153C91-5A84-4D49-9B57-47E5F5764A6C}" sibTransId="{0B81053E-56E0-4005-AD32-045297BDC9FC}"/>
    <dgm:cxn modelId="{9BE796D3-B079-44E7-A37E-32EFF4D742EC}" type="presOf" srcId="{6971331B-F9ED-42E3-8322-3516DA14CD5B}" destId="{1464859D-B255-4B7A-9A2F-761CCA530A8D}" srcOrd="0" destOrd="0" presId="urn:microsoft.com/office/officeart/2005/8/layout/vList2"/>
    <dgm:cxn modelId="{2839BBEB-4E37-4A38-9C98-94EF599771ED}" type="presOf" srcId="{204B5BD5-C00E-4F6A-AB40-E373F6242C72}" destId="{B0107EC7-7558-4FE8-9006-C6E0C1365665}" srcOrd="0" destOrd="0" presId="urn:microsoft.com/office/officeart/2005/8/layout/vList2"/>
    <dgm:cxn modelId="{7496EB0A-0E11-49CD-9400-D0C93BA6ADF8}" type="presParOf" srcId="{1464859D-B255-4B7A-9A2F-761CCA530A8D}" destId="{B0107EC7-7558-4FE8-9006-C6E0C1365665}" srcOrd="0" destOrd="0" presId="urn:microsoft.com/office/officeart/2005/8/layout/vList2"/>
    <dgm:cxn modelId="{F31B62CA-AC81-4FA5-BD37-E7B24965DF77}" type="presParOf" srcId="{1464859D-B255-4B7A-9A2F-761CCA530A8D}" destId="{1A4EE048-D053-47C7-B8B4-803AE4421B8A}" srcOrd="1" destOrd="0" presId="urn:microsoft.com/office/officeart/2005/8/layout/vList2"/>
    <dgm:cxn modelId="{1560B737-DFB0-462B-BD40-346229751339}" type="presParOf" srcId="{1464859D-B255-4B7A-9A2F-761CCA530A8D}" destId="{2AC0F4B1-09BC-400D-9F2F-2DCB9AF4FC3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9914AF-4FA2-486F-9A76-FE9C93342739}">
      <dsp:nvSpPr>
        <dsp:cNvPr id="0" name=""/>
        <dsp:cNvSpPr/>
      </dsp:nvSpPr>
      <dsp:spPr>
        <a:xfrm>
          <a:off x="0" y="135120"/>
          <a:ext cx="5727700" cy="8920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/>
            <a:t>Світовий</a:t>
          </a:r>
          <a:r>
            <a:rPr lang="ru-RU" sz="1600" kern="1200" dirty="0"/>
            <a:t> банк є </a:t>
          </a:r>
          <a:r>
            <a:rPr lang="ru-RU" sz="1600" kern="1200" dirty="0" err="1"/>
            <a:t>міжнародною</a:t>
          </a:r>
          <a:r>
            <a:rPr lang="ru-RU" sz="1600" kern="1200" dirty="0"/>
            <a:t> </a:t>
          </a:r>
          <a:r>
            <a:rPr lang="ru-RU" sz="1600" kern="1200" dirty="0" err="1"/>
            <a:t>організацією</a:t>
          </a:r>
          <a:r>
            <a:rPr lang="ru-RU" sz="1600" kern="1200" dirty="0"/>
            <a:t>, яка </a:t>
          </a:r>
          <a:r>
            <a:rPr lang="ru-RU" sz="1600" kern="1200" dirty="0" err="1"/>
            <a:t>була</a:t>
          </a:r>
          <a:r>
            <a:rPr lang="ru-RU" sz="1600" kern="1200" dirty="0"/>
            <a:t> створена у 1944 </a:t>
          </a:r>
          <a:r>
            <a:rPr lang="ru-RU" sz="1600" kern="1200" dirty="0" err="1"/>
            <a:t>році</a:t>
          </a:r>
          <a:r>
            <a:rPr lang="ru-RU" sz="1600" kern="1200" dirty="0"/>
            <a:t> як </a:t>
          </a:r>
          <a:r>
            <a:rPr lang="ru-RU" sz="1600" kern="1200" dirty="0" err="1"/>
            <a:t>Міжнародний</a:t>
          </a:r>
          <a:r>
            <a:rPr lang="ru-RU" sz="1600" kern="1200" dirty="0"/>
            <a:t> банк </a:t>
          </a:r>
          <a:r>
            <a:rPr lang="ru-RU" sz="1600" kern="1200" dirty="0" err="1"/>
            <a:t>реконструкції</a:t>
          </a:r>
          <a:r>
            <a:rPr lang="ru-RU" sz="1600" kern="1200" dirty="0"/>
            <a:t> та </a:t>
          </a:r>
          <a:r>
            <a:rPr lang="ru-RU" sz="1600" kern="1200" dirty="0" err="1"/>
            <a:t>розвитку</a:t>
          </a:r>
          <a:r>
            <a:rPr lang="ru-RU" sz="1600" kern="1200" dirty="0"/>
            <a:t>.</a:t>
          </a:r>
        </a:p>
      </dsp:txBody>
      <dsp:txXfrm>
        <a:off x="43544" y="178664"/>
        <a:ext cx="5640612" cy="804914"/>
      </dsp:txXfrm>
    </dsp:sp>
    <dsp:sp modelId="{234F33CC-45DF-4175-BDFF-5502AB172156}">
      <dsp:nvSpPr>
        <dsp:cNvPr id="0" name=""/>
        <dsp:cNvSpPr/>
      </dsp:nvSpPr>
      <dsp:spPr>
        <a:xfrm>
          <a:off x="0" y="1211443"/>
          <a:ext cx="5727700" cy="5110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До </a:t>
          </a:r>
          <a:r>
            <a:rPr lang="ru-RU" sz="1600" kern="1200" dirty="0" err="1"/>
            <a:t>його</a:t>
          </a:r>
          <a:r>
            <a:rPr lang="ru-RU" sz="1600" kern="1200" dirty="0"/>
            <a:t> складу входило 38 </a:t>
          </a:r>
          <a:r>
            <a:rPr lang="ru-RU" sz="1600" kern="1200" dirty="0" err="1"/>
            <a:t>країн</a:t>
          </a:r>
          <a:r>
            <a:rPr lang="ru-RU" sz="1600" kern="1200" dirty="0"/>
            <a:t>. </a:t>
          </a:r>
          <a:r>
            <a:rPr lang="ru-RU" sz="1600" kern="1200" dirty="0" err="1"/>
            <a:t>Сьогодні</a:t>
          </a:r>
          <a:r>
            <a:rPr lang="ru-RU" sz="1600" kern="1200" dirty="0"/>
            <a:t> - 189.</a:t>
          </a:r>
        </a:p>
      </dsp:txBody>
      <dsp:txXfrm>
        <a:off x="24946" y="1236389"/>
        <a:ext cx="5677808" cy="461137"/>
      </dsp:txXfrm>
    </dsp:sp>
    <dsp:sp modelId="{CD5DEF47-C68F-4931-B300-4B7ECB179AEA}">
      <dsp:nvSpPr>
        <dsp:cNvPr id="0" name=""/>
        <dsp:cNvSpPr/>
      </dsp:nvSpPr>
      <dsp:spPr>
        <a:xfrm>
          <a:off x="0" y="1906793"/>
          <a:ext cx="5727700" cy="84398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/>
            <a:t>Україна</a:t>
          </a:r>
          <a:r>
            <a:rPr lang="ru-RU" sz="1600" kern="1200" dirty="0"/>
            <a:t> стала 167 членом банку 3 </a:t>
          </a:r>
          <a:r>
            <a:rPr lang="ru-RU" sz="1600" kern="1200" dirty="0" err="1"/>
            <a:t>вересня</a:t>
          </a:r>
          <a:r>
            <a:rPr lang="ru-RU" sz="1600" kern="1200" dirty="0"/>
            <a:t> 1992 року, </a:t>
          </a:r>
          <a:r>
            <a:rPr lang="ru-RU" sz="1600" kern="1200" dirty="0" err="1"/>
            <a:t>здійснивши</a:t>
          </a:r>
          <a:r>
            <a:rPr lang="ru-RU" sz="1600" kern="1200" dirty="0"/>
            <a:t> </a:t>
          </a:r>
          <a:r>
            <a:rPr lang="ru-RU" sz="1600" kern="1200" dirty="0" err="1"/>
            <a:t>підписку</a:t>
          </a:r>
          <a:r>
            <a:rPr lang="ru-RU" sz="1600" kern="1200" dirty="0"/>
            <a:t> на 908 </a:t>
          </a:r>
          <a:r>
            <a:rPr lang="ru-RU" sz="1600" kern="1200" dirty="0" err="1"/>
            <a:t>акцій</a:t>
          </a:r>
          <a:r>
            <a:rPr lang="ru-RU" sz="1600" kern="1200" dirty="0"/>
            <a:t> ($1315,9 млн. </a:t>
          </a:r>
          <a:r>
            <a:rPr lang="ru-RU" sz="1600" kern="1200" dirty="0" err="1"/>
            <a:t>акціонерного</a:t>
          </a:r>
          <a:r>
            <a:rPr lang="ru-RU" sz="1600" kern="1200" dirty="0"/>
            <a:t> </a:t>
          </a:r>
          <a:r>
            <a:rPr lang="ru-RU" sz="1600" kern="1200" dirty="0" err="1"/>
            <a:t>капіталу</a:t>
          </a:r>
          <a:r>
            <a:rPr lang="ru-RU" sz="1600" kern="1200" dirty="0"/>
            <a:t>).</a:t>
          </a:r>
        </a:p>
      </dsp:txBody>
      <dsp:txXfrm>
        <a:off x="41200" y="1947993"/>
        <a:ext cx="5645300" cy="761589"/>
      </dsp:txXfrm>
    </dsp:sp>
    <dsp:sp modelId="{3E316BAC-9E78-4E53-9C67-855E93980F25}">
      <dsp:nvSpPr>
        <dsp:cNvPr id="0" name=""/>
        <dsp:cNvSpPr/>
      </dsp:nvSpPr>
      <dsp:spPr>
        <a:xfrm>
          <a:off x="0" y="2935102"/>
          <a:ext cx="5727700" cy="152939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/>
            <a:t>Група</a:t>
          </a:r>
          <a:r>
            <a:rPr lang="ru-RU" sz="1600" kern="1200" dirty="0"/>
            <a:t> </a:t>
          </a:r>
          <a:r>
            <a:rPr lang="ru-RU" sz="1600" kern="1200" dirty="0" err="1"/>
            <a:t>Світового</a:t>
          </a:r>
          <a:r>
            <a:rPr lang="ru-RU" sz="1600" kern="1200" dirty="0"/>
            <a:t> банку -</a:t>
          </a:r>
          <a:r>
            <a:rPr lang="ru-RU" sz="1600" kern="1200" dirty="0" err="1"/>
            <a:t>найбільший</a:t>
          </a:r>
          <a:r>
            <a:rPr lang="ru-RU" sz="1600" kern="1200" dirty="0"/>
            <a:t> в </a:t>
          </a:r>
          <a:r>
            <a:rPr lang="ru-RU" sz="1600" kern="1200" dirty="0" err="1"/>
            <a:t>світі</a:t>
          </a:r>
          <a:r>
            <a:rPr lang="ru-RU" sz="1600" kern="1200" dirty="0"/>
            <a:t> </a:t>
          </a:r>
          <a:r>
            <a:rPr lang="ru-RU" sz="1600" kern="1200" dirty="0" err="1"/>
            <a:t>інвестиційний</a:t>
          </a:r>
          <a:r>
            <a:rPr lang="ru-RU" sz="1600" kern="1200" dirty="0"/>
            <a:t> </a:t>
          </a:r>
          <a:r>
            <a:rPr lang="ru-RU" sz="1600" kern="1200" dirty="0" err="1"/>
            <a:t>інститут</a:t>
          </a:r>
          <a:r>
            <a:rPr lang="ru-RU" sz="1600" kern="1200" dirty="0"/>
            <a:t>, </a:t>
          </a:r>
          <a:r>
            <a:rPr lang="ru-RU" sz="1600" kern="1200" dirty="0" err="1"/>
            <a:t>завдання</a:t>
          </a:r>
          <a:r>
            <a:rPr lang="ru-RU" sz="1600" kern="1200" dirty="0"/>
            <a:t> </a:t>
          </a:r>
          <a:r>
            <a:rPr lang="ru-RU" sz="1600" kern="1200" dirty="0" err="1"/>
            <a:t>якого</a:t>
          </a:r>
          <a:r>
            <a:rPr lang="ru-RU" sz="1600" kern="1200" dirty="0"/>
            <a:t> </a:t>
          </a:r>
          <a:r>
            <a:rPr lang="ru-RU" sz="1600" kern="1200" dirty="0" err="1"/>
            <a:t>нині</a:t>
          </a:r>
          <a:r>
            <a:rPr lang="ru-RU" sz="1600" kern="1200" dirty="0"/>
            <a:t> </a:t>
          </a:r>
          <a:r>
            <a:rPr lang="ru-RU" sz="1600" kern="1200" dirty="0" err="1"/>
            <a:t>сфокусовані</a:t>
          </a:r>
          <a:r>
            <a:rPr lang="ru-RU" sz="1600" kern="1200" dirty="0"/>
            <a:t> на </a:t>
          </a:r>
          <a:r>
            <a:rPr lang="ru-RU" sz="1600" kern="1200" dirty="0" err="1"/>
            <a:t>боротьбі</a:t>
          </a:r>
          <a:r>
            <a:rPr lang="ru-RU" sz="1600" kern="1200" dirty="0"/>
            <a:t> з </a:t>
          </a:r>
          <a:r>
            <a:rPr lang="ru-RU" sz="1600" kern="1200" dirty="0" err="1"/>
            <a:t>бідністю</a:t>
          </a:r>
          <a:r>
            <a:rPr lang="ru-RU" sz="1600" kern="1200" dirty="0"/>
            <a:t> і </a:t>
          </a:r>
          <a:r>
            <a:rPr lang="ru-RU" sz="1600" kern="1200" dirty="0" err="1"/>
            <a:t>відсталістю</a:t>
          </a:r>
          <a:r>
            <a:rPr lang="ru-RU" sz="1600" kern="1200" dirty="0"/>
            <a:t>, </a:t>
          </a:r>
          <a:r>
            <a:rPr lang="ru-RU" sz="1600" kern="1200" dirty="0" err="1"/>
            <a:t>стимулюванні</a:t>
          </a:r>
          <a:r>
            <a:rPr lang="ru-RU" sz="1600" kern="1200" dirty="0"/>
            <a:t> </a:t>
          </a:r>
          <a:r>
            <a:rPr lang="ru-RU" sz="1600" kern="1200" dirty="0" err="1"/>
            <a:t>економічного</a:t>
          </a:r>
          <a:r>
            <a:rPr lang="ru-RU" sz="1600" kern="1200" dirty="0"/>
            <a:t> </a:t>
          </a:r>
          <a:r>
            <a:rPr lang="ru-RU" sz="1600" kern="1200" dirty="0" err="1"/>
            <a:t>зростання</a:t>
          </a:r>
          <a:r>
            <a:rPr lang="ru-RU" sz="1600" kern="1200" dirty="0"/>
            <a:t> і </a:t>
          </a:r>
          <a:r>
            <a:rPr lang="ru-RU" sz="1600" kern="1200" dirty="0" err="1"/>
            <a:t>ринкових</a:t>
          </a:r>
          <a:r>
            <a:rPr lang="ru-RU" sz="1600" kern="1200" dirty="0"/>
            <a:t> </a:t>
          </a:r>
          <a:r>
            <a:rPr lang="ru-RU" sz="1600" kern="1200" dirty="0" err="1"/>
            <a:t>відносин</a:t>
          </a:r>
          <a:r>
            <a:rPr lang="ru-RU" sz="1600" kern="1200" dirty="0"/>
            <a:t> в державах, </a:t>
          </a:r>
          <a:r>
            <a:rPr lang="ru-RU" sz="1600" kern="1200" dirty="0" err="1"/>
            <a:t>що</a:t>
          </a:r>
          <a:r>
            <a:rPr lang="ru-RU" sz="1600" kern="1200" dirty="0"/>
            <a:t> </a:t>
          </a:r>
          <a:r>
            <a:rPr lang="ru-RU" sz="1600" kern="1200" dirty="0" err="1"/>
            <a:t>розвиваються</a:t>
          </a:r>
          <a:r>
            <a:rPr lang="ru-RU" sz="1600" kern="1200" dirty="0"/>
            <a:t> і </a:t>
          </a:r>
          <a:r>
            <a:rPr lang="ru-RU" sz="1600" kern="1200" dirty="0" err="1"/>
            <a:t>країнах</a:t>
          </a:r>
          <a:r>
            <a:rPr lang="ru-RU" sz="1600" kern="1200" dirty="0"/>
            <a:t> з </a:t>
          </a:r>
          <a:r>
            <a:rPr lang="ru-RU" sz="1600" kern="1200" dirty="0" err="1"/>
            <a:t>перехідною</a:t>
          </a:r>
          <a:r>
            <a:rPr lang="ru-RU" sz="1600" kern="1200" dirty="0"/>
            <a:t> </a:t>
          </a:r>
          <a:r>
            <a:rPr lang="ru-RU" sz="1600" kern="1200" dirty="0" err="1"/>
            <a:t>економікою</a:t>
          </a:r>
          <a:r>
            <a:rPr lang="ru-RU" sz="1600" kern="1200" dirty="0"/>
            <a:t>.</a:t>
          </a:r>
        </a:p>
      </dsp:txBody>
      <dsp:txXfrm>
        <a:off x="74659" y="3009761"/>
        <a:ext cx="5578382" cy="1380076"/>
      </dsp:txXfrm>
    </dsp:sp>
    <dsp:sp modelId="{27B39AAE-B287-4C0C-9B5C-F4B1BB476D97}">
      <dsp:nvSpPr>
        <dsp:cNvPr id="0" name=""/>
        <dsp:cNvSpPr/>
      </dsp:nvSpPr>
      <dsp:spPr>
        <a:xfrm>
          <a:off x="0" y="4648816"/>
          <a:ext cx="5727700" cy="54465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/>
            <a:t>Його</a:t>
          </a:r>
          <a:r>
            <a:rPr lang="ru-RU" sz="1600" kern="1200" dirty="0"/>
            <a:t> штаб-квартира </a:t>
          </a:r>
          <a:r>
            <a:rPr lang="ru-RU" sz="1600" kern="1200" dirty="0" err="1"/>
            <a:t>розташована</a:t>
          </a:r>
          <a:r>
            <a:rPr lang="ru-RU" sz="1600" kern="1200" dirty="0"/>
            <a:t> у </a:t>
          </a:r>
          <a:r>
            <a:rPr lang="ru-RU" sz="1600" kern="1200" dirty="0" err="1"/>
            <a:t>Вашингтоні</a:t>
          </a:r>
          <a:r>
            <a:rPr lang="ru-RU" sz="1600" kern="1200" dirty="0"/>
            <a:t> (США).</a:t>
          </a:r>
        </a:p>
      </dsp:txBody>
      <dsp:txXfrm>
        <a:off x="26588" y="4675404"/>
        <a:ext cx="5674524" cy="49147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A1C8A4-81CC-4867-8169-C9B401824A74}">
      <dsp:nvSpPr>
        <dsp:cNvPr id="0" name=""/>
        <dsp:cNvSpPr/>
      </dsp:nvSpPr>
      <dsp:spPr>
        <a:xfrm>
          <a:off x="0" y="9351"/>
          <a:ext cx="6095573" cy="53998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/>
            <a:t>Нараховує</a:t>
          </a:r>
          <a:r>
            <a:rPr lang="ru-RU" sz="1600" kern="1200" dirty="0"/>
            <a:t> 160 </a:t>
          </a:r>
          <a:r>
            <a:rPr lang="ru-RU" sz="1600" kern="1200" dirty="0" err="1"/>
            <a:t>країн-учасниць</a:t>
          </a:r>
          <a:r>
            <a:rPr lang="ru-RU" sz="1600" kern="1200" dirty="0"/>
            <a:t>, </a:t>
          </a:r>
          <a:r>
            <a:rPr lang="ru-RU" sz="1600" kern="1200" dirty="0" err="1"/>
            <a:t>які</a:t>
          </a:r>
          <a:r>
            <a:rPr lang="ru-RU" sz="1600" kern="1200" dirty="0"/>
            <a:t> </a:t>
          </a:r>
          <a:r>
            <a:rPr lang="ru-RU" sz="1600" kern="1200" dirty="0" err="1"/>
            <a:t>поділяються</a:t>
          </a:r>
          <a:r>
            <a:rPr lang="ru-RU" sz="1600" kern="1200" dirty="0"/>
            <a:t> на </a:t>
          </a:r>
          <a:r>
            <a:rPr lang="ru-RU" sz="1600" kern="1200" dirty="0" err="1"/>
            <a:t>дві</a:t>
          </a:r>
          <a:r>
            <a:rPr lang="ru-RU" sz="1600" kern="1200" dirty="0"/>
            <a:t> </a:t>
          </a:r>
          <a:r>
            <a:rPr lang="ru-RU" sz="1600" kern="1200" dirty="0" err="1"/>
            <a:t>групи</a:t>
          </a:r>
          <a:r>
            <a:rPr lang="ru-RU" sz="1400" kern="1200" dirty="0"/>
            <a:t>. </a:t>
          </a:r>
        </a:p>
      </dsp:txBody>
      <dsp:txXfrm>
        <a:off x="26360" y="35711"/>
        <a:ext cx="6042853" cy="487262"/>
      </dsp:txXfrm>
    </dsp:sp>
    <dsp:sp modelId="{AF1220D2-504C-4295-AC9C-6EE508D49E10}">
      <dsp:nvSpPr>
        <dsp:cNvPr id="0" name=""/>
        <dsp:cNvSpPr/>
      </dsp:nvSpPr>
      <dsp:spPr>
        <a:xfrm>
          <a:off x="0" y="618454"/>
          <a:ext cx="6095573" cy="8690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i="1" kern="1200" dirty="0"/>
            <a:t>До </a:t>
          </a:r>
          <a:r>
            <a:rPr lang="ru-RU" sz="1600" i="1" kern="1200" dirty="0" err="1"/>
            <a:t>першої</a:t>
          </a:r>
          <a:r>
            <a:rPr lang="ru-RU" sz="1600" i="1" kern="1200" dirty="0"/>
            <a:t> </a:t>
          </a:r>
          <a:r>
            <a:rPr lang="ru-RU" sz="1600" i="1" kern="1200" dirty="0" err="1"/>
            <a:t>групи</a:t>
          </a:r>
          <a:r>
            <a:rPr lang="ru-RU" sz="1600" i="1" kern="1200" dirty="0"/>
            <a:t> </a:t>
          </a:r>
          <a:r>
            <a:rPr lang="ru-RU" sz="1600" kern="1200" dirty="0"/>
            <a:t>входить 22 </a:t>
          </a:r>
          <a:r>
            <a:rPr lang="ru-RU" sz="1600" kern="1200" dirty="0" err="1"/>
            <a:t>високорозвинуті</a:t>
          </a:r>
          <a:r>
            <a:rPr lang="ru-RU" sz="1600" kern="1200" dirty="0"/>
            <a:t> </a:t>
          </a:r>
          <a:r>
            <a:rPr lang="ru-RU" sz="1600" kern="1200" dirty="0" err="1"/>
            <a:t>країни</a:t>
          </a:r>
          <a:r>
            <a:rPr lang="ru-RU" sz="1600" kern="1200" dirty="0"/>
            <a:t>, а </a:t>
          </a:r>
          <a:r>
            <a:rPr lang="ru-RU" sz="1600" kern="1200" dirty="0" err="1"/>
            <a:t>також</a:t>
          </a:r>
          <a:r>
            <a:rPr lang="ru-RU" sz="1600" kern="1200" dirty="0"/>
            <a:t> Кувейт і </a:t>
          </a:r>
          <a:r>
            <a:rPr lang="ru-RU" sz="1600" kern="1200" dirty="0" err="1"/>
            <a:t>Об'єднані</a:t>
          </a:r>
          <a:r>
            <a:rPr lang="ru-RU" sz="1600" kern="1200" dirty="0"/>
            <a:t> </a:t>
          </a:r>
          <a:r>
            <a:rPr lang="ru-RU" sz="1600" kern="1200" dirty="0" err="1"/>
            <a:t>Арабські</a:t>
          </a:r>
          <a:r>
            <a:rPr lang="ru-RU" sz="1600" kern="1200" dirty="0"/>
            <a:t> </a:t>
          </a:r>
          <a:r>
            <a:rPr lang="ru-RU" sz="1600" kern="1200" dirty="0" err="1"/>
            <a:t>Емірати</a:t>
          </a:r>
          <a:r>
            <a:rPr lang="ru-RU" sz="1600" kern="1200" dirty="0"/>
            <a:t>. </a:t>
          </a:r>
        </a:p>
      </dsp:txBody>
      <dsp:txXfrm>
        <a:off x="42425" y="660879"/>
        <a:ext cx="6010723" cy="784235"/>
      </dsp:txXfrm>
    </dsp:sp>
    <dsp:sp modelId="{0BD91AE3-3EF9-4AB0-90D5-3944F41F57C4}">
      <dsp:nvSpPr>
        <dsp:cNvPr id="0" name=""/>
        <dsp:cNvSpPr/>
      </dsp:nvSpPr>
      <dsp:spPr>
        <a:xfrm>
          <a:off x="0" y="1556659"/>
          <a:ext cx="6095573" cy="9071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i="1" kern="1200" dirty="0"/>
            <a:t>Другу </a:t>
          </a:r>
          <a:r>
            <a:rPr lang="ru-RU" sz="1600" i="1" kern="1200" dirty="0" err="1"/>
            <a:t>групу</a:t>
          </a:r>
          <a:r>
            <a:rPr lang="ru-RU" sz="1600" i="1" kern="1200" dirty="0"/>
            <a:t> </a:t>
          </a:r>
          <a:r>
            <a:rPr lang="ru-RU" sz="1600" kern="1200" dirty="0" err="1"/>
            <a:t>складають</a:t>
          </a:r>
          <a:r>
            <a:rPr lang="ru-RU" sz="1600" kern="1200" dirty="0"/>
            <a:t> </a:t>
          </a:r>
          <a:r>
            <a:rPr lang="ru-RU" sz="1600" kern="1200" dirty="0" err="1"/>
            <a:t>країни</a:t>
          </a:r>
          <a:r>
            <a:rPr lang="ru-RU" sz="1600" kern="1200" dirty="0"/>
            <a:t>, </a:t>
          </a:r>
          <a:r>
            <a:rPr lang="ru-RU" sz="1600" kern="1200" dirty="0" err="1"/>
            <a:t>що</a:t>
          </a:r>
          <a:r>
            <a:rPr lang="ru-RU" sz="1600" kern="1200" dirty="0"/>
            <a:t> </a:t>
          </a:r>
          <a:r>
            <a:rPr lang="ru-RU" sz="1600" kern="1200" dirty="0" err="1"/>
            <a:t>розвиваються</a:t>
          </a:r>
          <a:r>
            <a:rPr lang="ru-RU" sz="1600" kern="1200" dirty="0"/>
            <a:t>, і </a:t>
          </a:r>
          <a:r>
            <a:rPr lang="ru-RU" sz="1600" kern="1200" dirty="0" err="1"/>
            <a:t>країни</a:t>
          </a:r>
          <a:r>
            <a:rPr lang="ru-RU" sz="1600" kern="1200" dirty="0"/>
            <a:t> з </a:t>
          </a:r>
          <a:r>
            <a:rPr lang="ru-RU" sz="1600" kern="1200" dirty="0" err="1"/>
            <a:t>перехідною</a:t>
          </a:r>
          <a:r>
            <a:rPr lang="ru-RU" sz="1600" kern="1200" dirty="0"/>
            <a:t> </a:t>
          </a:r>
          <a:r>
            <a:rPr lang="ru-RU" sz="1600" kern="1200" dirty="0" err="1"/>
            <a:t>економікою</a:t>
          </a:r>
          <a:r>
            <a:rPr lang="ru-RU" sz="1600" kern="1200" dirty="0"/>
            <a:t>.</a:t>
          </a:r>
        </a:p>
      </dsp:txBody>
      <dsp:txXfrm>
        <a:off x="44283" y="1600942"/>
        <a:ext cx="6007007" cy="818574"/>
      </dsp:txXfrm>
    </dsp:sp>
    <dsp:sp modelId="{82A6790D-D352-48CB-BC32-2C14E226F37A}">
      <dsp:nvSpPr>
        <dsp:cNvPr id="0" name=""/>
        <dsp:cNvSpPr/>
      </dsp:nvSpPr>
      <dsp:spPr>
        <a:xfrm>
          <a:off x="0" y="2532919"/>
          <a:ext cx="6095573" cy="121321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i="1" kern="1200" dirty="0" err="1"/>
            <a:t>Діяльність</a:t>
          </a:r>
          <a:r>
            <a:rPr lang="ru-RU" sz="1600" i="1" kern="1200" dirty="0"/>
            <a:t> МАР </a:t>
          </a:r>
          <a:r>
            <a:rPr lang="ru-RU" sz="1600" i="1" kern="1200" dirty="0" err="1"/>
            <a:t>спрямована</a:t>
          </a:r>
          <a:r>
            <a:rPr lang="ru-RU" sz="1600" kern="1200" dirty="0"/>
            <a:t>, </a:t>
          </a:r>
          <a:r>
            <a:rPr lang="ru-RU" sz="1600" kern="1200" dirty="0" err="1"/>
            <a:t>головним</a:t>
          </a:r>
          <a:r>
            <a:rPr lang="ru-RU" sz="1600" kern="1200" dirty="0"/>
            <a:t> чином, на </a:t>
          </a:r>
          <a:r>
            <a:rPr lang="ru-RU" sz="1600" kern="1200" dirty="0" err="1"/>
            <a:t>допомогу</a:t>
          </a:r>
          <a:r>
            <a:rPr lang="ru-RU" sz="1600" kern="1200" dirty="0"/>
            <a:t> </a:t>
          </a:r>
          <a:r>
            <a:rPr lang="ru-RU" sz="1600" kern="1200" dirty="0" err="1"/>
            <a:t>країнам</a:t>
          </a:r>
          <a:r>
            <a:rPr lang="ru-RU" sz="1600" kern="1200" dirty="0"/>
            <a:t>, </a:t>
          </a:r>
          <a:r>
            <a:rPr lang="ru-RU" sz="1600" kern="1200" dirty="0" err="1"/>
            <a:t>що</a:t>
          </a:r>
          <a:r>
            <a:rPr lang="ru-RU" sz="1600" kern="1200" dirty="0"/>
            <a:t> </a:t>
          </a:r>
          <a:r>
            <a:rPr lang="ru-RU" sz="1600" kern="1200" dirty="0" err="1"/>
            <a:t>розвиваються</a:t>
          </a:r>
          <a:r>
            <a:rPr lang="ru-RU" sz="1600" kern="1200" dirty="0"/>
            <a:t>, через </a:t>
          </a:r>
          <a:r>
            <a:rPr lang="ru-RU" sz="1600" kern="1200" dirty="0" err="1"/>
            <a:t>заохочення</a:t>
          </a:r>
          <a:r>
            <a:rPr lang="ru-RU" sz="1600" kern="1200" dirty="0"/>
            <a:t> </a:t>
          </a:r>
          <a:r>
            <a:rPr lang="ru-RU" sz="1600" kern="1200" dirty="0" err="1"/>
            <a:t>розвитку</a:t>
          </a:r>
          <a:r>
            <a:rPr lang="ru-RU" sz="1600" kern="1200" dirty="0"/>
            <a:t> приватного сектора, </a:t>
          </a:r>
          <a:r>
            <a:rPr lang="ru-RU" sz="1600" kern="1200" dirty="0" err="1"/>
            <a:t>мобілізації</a:t>
          </a:r>
          <a:r>
            <a:rPr lang="ru-RU" sz="1600" kern="1200" dirty="0"/>
            <a:t> </a:t>
          </a:r>
          <a:r>
            <a:rPr lang="ru-RU" sz="1600" kern="1200" dirty="0" err="1"/>
            <a:t>внутрішніх</a:t>
          </a:r>
          <a:r>
            <a:rPr lang="ru-RU" sz="1600" kern="1200" dirty="0"/>
            <a:t> і </a:t>
          </a:r>
          <a:r>
            <a:rPr lang="ru-RU" sz="1600" kern="1200" dirty="0" err="1"/>
            <a:t>зовнішніх</a:t>
          </a:r>
          <a:r>
            <a:rPr lang="ru-RU" sz="1600" kern="1200" dirty="0"/>
            <a:t> </a:t>
          </a:r>
          <a:r>
            <a:rPr lang="ru-RU" sz="1600" kern="1200" dirty="0" err="1"/>
            <a:t>джерел</a:t>
          </a:r>
          <a:r>
            <a:rPr lang="ru-RU" sz="1600" kern="1200" dirty="0"/>
            <a:t> </a:t>
          </a:r>
          <a:r>
            <a:rPr lang="ru-RU" sz="1600" kern="1200" dirty="0" err="1"/>
            <a:t>капіталу</a:t>
          </a:r>
          <a:r>
            <a:rPr lang="ru-RU" sz="1600" kern="1200" dirty="0"/>
            <a:t>.</a:t>
          </a:r>
        </a:p>
      </dsp:txBody>
      <dsp:txXfrm>
        <a:off x="59224" y="2592143"/>
        <a:ext cx="5977125" cy="1094763"/>
      </dsp:txXfrm>
    </dsp:sp>
    <dsp:sp modelId="{1D305C1C-C6E5-4C8D-955C-A3E865B208F3}">
      <dsp:nvSpPr>
        <dsp:cNvPr id="0" name=""/>
        <dsp:cNvSpPr/>
      </dsp:nvSpPr>
      <dsp:spPr>
        <a:xfrm>
          <a:off x="0" y="3815251"/>
          <a:ext cx="6095573" cy="92243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i="1" kern="1200" dirty="0" err="1"/>
            <a:t>Джерелами</a:t>
          </a:r>
          <a:r>
            <a:rPr lang="ru-RU" sz="1600" i="1" kern="1200" dirty="0"/>
            <a:t> </a:t>
          </a:r>
          <a:r>
            <a:rPr lang="ru-RU" sz="1600" i="1" kern="1200" dirty="0" err="1"/>
            <a:t>фінансування</a:t>
          </a:r>
          <a:r>
            <a:rPr lang="ru-RU" sz="1600" i="1" kern="1200" dirty="0"/>
            <a:t> </a:t>
          </a:r>
          <a:r>
            <a:rPr lang="ru-RU" sz="1600" kern="1200" dirty="0"/>
            <a:t>є: </a:t>
          </a:r>
          <a:r>
            <a:rPr lang="ru-RU" sz="1600" kern="1200" dirty="0" err="1"/>
            <a:t>прибутки</a:t>
          </a:r>
          <a:r>
            <a:rPr lang="ru-RU" sz="1600" kern="1200" dirty="0"/>
            <a:t> МБРР, </a:t>
          </a:r>
          <a:r>
            <a:rPr lang="ru-RU" sz="1600" kern="1200" dirty="0" err="1"/>
            <a:t>внески</a:t>
          </a:r>
          <a:r>
            <a:rPr lang="ru-RU" sz="1600" kern="1200" dirty="0"/>
            <a:t> </a:t>
          </a:r>
          <a:r>
            <a:rPr lang="ru-RU" sz="1600" kern="1200" dirty="0" err="1"/>
            <a:t>країн-членів</a:t>
          </a:r>
          <a:r>
            <a:rPr lang="ru-RU" sz="1600" kern="1200" dirty="0"/>
            <a:t> </a:t>
          </a:r>
          <a:r>
            <a:rPr lang="ru-RU" sz="1600" kern="1200" dirty="0" err="1"/>
            <a:t>першої</a:t>
          </a:r>
          <a:r>
            <a:rPr lang="ru-RU" sz="1600" kern="1200" dirty="0"/>
            <a:t> і </a:t>
          </a:r>
          <a:r>
            <a:rPr lang="ru-RU" sz="1600" kern="1200" dirty="0" err="1"/>
            <a:t>частково</a:t>
          </a:r>
          <a:r>
            <a:rPr lang="ru-RU" sz="1600" kern="1200" dirty="0"/>
            <a:t> </a:t>
          </a:r>
          <a:r>
            <a:rPr lang="ru-RU" sz="1600" kern="1200" dirty="0" err="1"/>
            <a:t>другої</a:t>
          </a:r>
          <a:r>
            <a:rPr lang="ru-RU" sz="1600" kern="1200" dirty="0"/>
            <a:t> </a:t>
          </a:r>
          <a:r>
            <a:rPr lang="ru-RU" sz="1600" kern="1200" dirty="0" err="1"/>
            <a:t>груп</a:t>
          </a:r>
          <a:r>
            <a:rPr lang="ru-RU" sz="1600" kern="1200" dirty="0"/>
            <a:t>; </a:t>
          </a:r>
          <a:r>
            <a:rPr lang="ru-RU" sz="1600" kern="1200" dirty="0" err="1"/>
            <a:t>повернення</a:t>
          </a:r>
          <a:r>
            <a:rPr lang="ru-RU" sz="1600" kern="1200" dirty="0"/>
            <a:t> </a:t>
          </a:r>
          <a:r>
            <a:rPr lang="ru-RU" sz="1600" kern="1200" dirty="0" err="1"/>
            <a:t>кредитів</a:t>
          </a:r>
          <a:r>
            <a:rPr lang="ru-RU" sz="1600" kern="1200" dirty="0"/>
            <a:t>, </a:t>
          </a:r>
          <a:r>
            <a:rPr lang="ru-RU" sz="1600" kern="1200" dirty="0" err="1"/>
            <a:t>що</a:t>
          </a:r>
          <a:r>
            <a:rPr lang="ru-RU" sz="1600" kern="1200" dirty="0"/>
            <a:t> </a:t>
          </a:r>
          <a:r>
            <a:rPr lang="ru-RU" sz="1600" kern="1200" dirty="0" err="1"/>
            <a:t>були</a:t>
          </a:r>
          <a:r>
            <a:rPr lang="ru-RU" sz="1600" kern="1200" dirty="0"/>
            <a:t> </a:t>
          </a:r>
          <a:r>
            <a:rPr lang="ru-RU" sz="1600" kern="1200" dirty="0" err="1"/>
            <a:t>надані</a:t>
          </a:r>
          <a:r>
            <a:rPr lang="ru-RU" sz="1600" kern="1200" dirty="0"/>
            <a:t> </a:t>
          </a:r>
          <a:r>
            <a:rPr lang="ru-RU" sz="1600" kern="1200" dirty="0" err="1"/>
            <a:t>раніше</a:t>
          </a:r>
          <a:r>
            <a:rPr lang="ru-RU" sz="1600" kern="1200" dirty="0"/>
            <a:t>. </a:t>
          </a:r>
        </a:p>
      </dsp:txBody>
      <dsp:txXfrm>
        <a:off x="45030" y="3860281"/>
        <a:ext cx="6005513" cy="832378"/>
      </dsp:txXfrm>
    </dsp:sp>
    <dsp:sp modelId="{5EF6C2CD-6899-487C-B68B-7FE834F9A277}">
      <dsp:nvSpPr>
        <dsp:cNvPr id="0" name=""/>
        <dsp:cNvSpPr/>
      </dsp:nvSpPr>
      <dsp:spPr>
        <a:xfrm>
          <a:off x="0" y="4806810"/>
          <a:ext cx="6095573" cy="94447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В основному </a:t>
          </a:r>
          <a:r>
            <a:rPr lang="ru-RU" sz="1600" i="1" kern="1200" dirty="0" err="1"/>
            <a:t>ресурси</a:t>
          </a:r>
          <a:r>
            <a:rPr lang="ru-RU" sz="1600" i="1" kern="1200" dirty="0"/>
            <a:t> МАР </a:t>
          </a:r>
          <a:r>
            <a:rPr lang="ru-RU" sz="1600" kern="1200" dirty="0" err="1"/>
            <a:t>формуються</a:t>
          </a:r>
          <a:r>
            <a:rPr lang="ru-RU" sz="1600" kern="1200" dirty="0"/>
            <a:t> за </a:t>
          </a:r>
          <a:r>
            <a:rPr lang="ru-RU" sz="1600" kern="1200" dirty="0" err="1"/>
            <a:t>рахунок</a:t>
          </a:r>
          <a:r>
            <a:rPr lang="ru-RU" sz="1600" kern="1200" dirty="0"/>
            <a:t> "</a:t>
          </a:r>
          <a:r>
            <a:rPr lang="ru-RU" sz="1600" kern="1200" dirty="0" err="1"/>
            <a:t>донорів</a:t>
          </a:r>
          <a:r>
            <a:rPr lang="ru-RU" sz="1600" kern="1200" dirty="0"/>
            <a:t>" – </a:t>
          </a:r>
          <a:r>
            <a:rPr lang="ru-RU" sz="1600" kern="1200" dirty="0" err="1"/>
            <a:t>країн</a:t>
          </a:r>
          <a:r>
            <a:rPr lang="ru-RU" sz="1600" kern="1200" dirty="0"/>
            <a:t> </a:t>
          </a:r>
          <a:r>
            <a:rPr lang="ru-RU" sz="1600" kern="1200" dirty="0" err="1"/>
            <a:t>першої</a:t>
          </a:r>
          <a:r>
            <a:rPr lang="ru-RU" sz="1600" kern="1200" dirty="0"/>
            <a:t> </a:t>
          </a:r>
          <a:r>
            <a:rPr lang="ru-RU" sz="1600" kern="1200" dirty="0" err="1"/>
            <a:t>групи</a:t>
          </a:r>
          <a:r>
            <a:rPr lang="ru-RU" sz="1600" kern="1200" dirty="0"/>
            <a:t>. </a:t>
          </a:r>
          <a:r>
            <a:rPr lang="ru-RU" sz="1600" kern="1200" dirty="0" err="1"/>
            <a:t>Частка</a:t>
          </a:r>
          <a:r>
            <a:rPr lang="ru-RU" sz="1600" kern="1200" dirty="0"/>
            <a:t> "</a:t>
          </a:r>
          <a:r>
            <a:rPr lang="ru-RU" sz="1600" kern="1200" dirty="0" err="1"/>
            <a:t>Великої</a:t>
          </a:r>
          <a:r>
            <a:rPr lang="ru-RU" sz="1600" kern="1200" dirty="0"/>
            <a:t> </a:t>
          </a:r>
          <a:r>
            <a:rPr lang="ru-RU" sz="1600" kern="1200" dirty="0" err="1"/>
            <a:t>Сімки</a:t>
          </a:r>
          <a:r>
            <a:rPr lang="ru-RU" sz="1600" kern="1200" dirty="0"/>
            <a:t>" становить 80% </a:t>
          </a:r>
          <a:r>
            <a:rPr lang="ru-RU" sz="1600" kern="1200" dirty="0" err="1"/>
            <a:t>загальної</a:t>
          </a:r>
          <a:r>
            <a:rPr lang="ru-RU" sz="1600" kern="1200" dirty="0"/>
            <a:t> </a:t>
          </a:r>
          <a:r>
            <a:rPr lang="ru-RU" sz="1600" kern="1200" dirty="0" err="1"/>
            <a:t>суми</a:t>
          </a:r>
          <a:r>
            <a:rPr lang="ru-RU" sz="1600" kern="1200" dirty="0"/>
            <a:t> </a:t>
          </a:r>
          <a:r>
            <a:rPr lang="ru-RU" sz="1600" kern="1200" dirty="0" err="1"/>
            <a:t>внесків</a:t>
          </a:r>
          <a:r>
            <a:rPr lang="ru-RU" sz="1600" kern="1200" dirty="0"/>
            <a:t>.</a:t>
          </a:r>
        </a:p>
      </dsp:txBody>
      <dsp:txXfrm>
        <a:off x="46106" y="4852916"/>
        <a:ext cx="6003361" cy="85226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EA323-5FD2-4EB3-86EB-E02803017F75}">
      <dsp:nvSpPr>
        <dsp:cNvPr id="0" name=""/>
        <dsp:cNvSpPr/>
      </dsp:nvSpPr>
      <dsp:spPr>
        <a:xfrm>
          <a:off x="0" y="4437536"/>
          <a:ext cx="5638800" cy="9708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МАР сформувала Фонд для скорочення боргів у 100 млн доларів; його призначено для найбідніших країн. Кредити надаються в національній валюті держав.</a:t>
          </a:r>
        </a:p>
      </dsp:txBody>
      <dsp:txXfrm>
        <a:off x="0" y="4437536"/>
        <a:ext cx="5638800" cy="970824"/>
      </dsp:txXfrm>
    </dsp:sp>
    <dsp:sp modelId="{1FDBA0A7-84FA-49D9-8758-0159F050E57C}">
      <dsp:nvSpPr>
        <dsp:cNvPr id="0" name=""/>
        <dsp:cNvSpPr/>
      </dsp:nvSpPr>
      <dsp:spPr>
        <a:xfrm rot="10800000">
          <a:off x="0" y="2958970"/>
          <a:ext cx="5638800" cy="1493128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Іноді МАР і МБРР спільно кредитують один і той же об'єкт, якщо на нього необхідні великі кошти. Кредити МАР надаються тільки урядам під їх гарантії. </a:t>
          </a:r>
        </a:p>
      </dsp:txBody>
      <dsp:txXfrm rot="10800000">
        <a:off x="0" y="2958970"/>
        <a:ext cx="5638800" cy="970190"/>
      </dsp:txXfrm>
    </dsp:sp>
    <dsp:sp modelId="{E2605EBB-0B9D-41FE-A3DB-086B26EB74C0}">
      <dsp:nvSpPr>
        <dsp:cNvPr id="0" name=""/>
        <dsp:cNvSpPr/>
      </dsp:nvSpPr>
      <dsp:spPr>
        <a:xfrm rot="10800000">
          <a:off x="0" y="1480404"/>
          <a:ext cx="5638800" cy="1493128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Позики МАР мають 10-річний пільговий період й погашаються протягом 35-40 років. Решті країн кредит надається за ставкою 5 % щорічних.</a:t>
          </a:r>
        </a:p>
      </dsp:txBody>
      <dsp:txXfrm rot="10800000">
        <a:off x="0" y="1480404"/>
        <a:ext cx="5638800" cy="970190"/>
      </dsp:txXfrm>
    </dsp:sp>
    <dsp:sp modelId="{B8564816-2F77-4763-95C6-9D380C9218CE}">
      <dsp:nvSpPr>
        <dsp:cNvPr id="0" name=""/>
        <dsp:cNvSpPr/>
      </dsp:nvSpPr>
      <dsp:spPr>
        <a:xfrm rot="10800000">
          <a:off x="0" y="1839"/>
          <a:ext cx="5638800" cy="1493128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МАР надає безпроцентні позики найбіднішим країнам. Критерієм «бідності» є рівень ВНП на душу населення, що не перевищує 925 доларів. </a:t>
          </a:r>
        </a:p>
      </dsp:txBody>
      <dsp:txXfrm rot="10800000">
        <a:off x="0" y="1839"/>
        <a:ext cx="5638800" cy="97019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0CDE1D-A12D-4F39-BDC4-A3CDAD8C99EA}">
      <dsp:nvSpPr>
        <dsp:cNvPr id="0" name=""/>
        <dsp:cNvSpPr/>
      </dsp:nvSpPr>
      <dsp:spPr>
        <a:xfrm>
          <a:off x="8" y="210842"/>
          <a:ext cx="5638783" cy="164758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 err="1"/>
            <a:t>Україна</a:t>
          </a:r>
          <a:r>
            <a:rPr lang="ru-RU" sz="1700" kern="1200" dirty="0"/>
            <a:t> стала членом </a:t>
          </a:r>
          <a:r>
            <a:rPr lang="ru-RU" sz="1700" kern="1200" dirty="0" err="1"/>
            <a:t>Міжнародної</a:t>
          </a:r>
          <a:r>
            <a:rPr lang="ru-RU" sz="1700" kern="1200" dirty="0"/>
            <a:t> </a:t>
          </a:r>
          <a:r>
            <a:rPr lang="ru-RU" sz="1700" kern="1200" dirty="0" err="1"/>
            <a:t>асоціації</a:t>
          </a:r>
          <a:r>
            <a:rPr lang="ru-RU" sz="1700" kern="1200" dirty="0"/>
            <a:t> </a:t>
          </a:r>
          <a:r>
            <a:rPr lang="ru-RU" sz="1700" kern="1200" dirty="0" err="1"/>
            <a:t>розвитку</a:t>
          </a:r>
          <a:r>
            <a:rPr lang="ru-RU" sz="1700" kern="1200" dirty="0"/>
            <a:t> у 2004 р. Угоду про </a:t>
          </a:r>
          <a:r>
            <a:rPr lang="ru-RU" sz="1700" kern="1200" dirty="0" err="1"/>
            <a:t>вступ</a:t>
          </a:r>
          <a:r>
            <a:rPr lang="ru-RU" sz="1700" kern="1200" dirty="0"/>
            <a:t> до МАР </a:t>
          </a:r>
          <a:r>
            <a:rPr lang="ru-RU" sz="1700" kern="1200" dirty="0" err="1"/>
            <a:t>підписав</a:t>
          </a:r>
          <a:r>
            <a:rPr lang="ru-RU" sz="1700" kern="1200" dirty="0"/>
            <a:t> </a:t>
          </a:r>
          <a:r>
            <a:rPr lang="ru-RU" sz="1700" kern="1200" dirty="0" err="1"/>
            <a:t>прем'єр-міністр</a:t>
          </a:r>
          <a:r>
            <a:rPr lang="ru-RU" sz="1700" kern="1200" dirty="0"/>
            <a:t> </a:t>
          </a:r>
          <a:r>
            <a:rPr lang="ru-RU" sz="1700" kern="1200" dirty="0" err="1"/>
            <a:t>України</a:t>
          </a:r>
          <a:r>
            <a:rPr lang="ru-RU" sz="1700" kern="1200" dirty="0"/>
            <a:t> М. Азаров. </a:t>
          </a:r>
          <a:r>
            <a:rPr lang="ru-RU" sz="1700" kern="1200" dirty="0" err="1"/>
            <a:t>Внесок</a:t>
          </a:r>
          <a:r>
            <a:rPr lang="ru-RU" sz="1700" kern="1200" dirty="0"/>
            <a:t> </a:t>
          </a:r>
          <a:r>
            <a:rPr lang="ru-RU" sz="1700" kern="1200" dirty="0" err="1"/>
            <a:t>України</a:t>
          </a:r>
          <a:r>
            <a:rPr lang="ru-RU" sz="1700" kern="1200" dirty="0"/>
            <a:t> до фонду МАР становив 90 млн дол. США.</a:t>
          </a:r>
        </a:p>
      </dsp:txBody>
      <dsp:txXfrm>
        <a:off x="823801" y="210842"/>
        <a:ext cx="3991197" cy="1647586"/>
      </dsp:txXfrm>
    </dsp:sp>
    <dsp:sp modelId="{17900114-3711-41FE-91EC-F8C9565F26AF}">
      <dsp:nvSpPr>
        <dsp:cNvPr id="0" name=""/>
        <dsp:cNvSpPr/>
      </dsp:nvSpPr>
      <dsp:spPr>
        <a:xfrm>
          <a:off x="8" y="2089091"/>
          <a:ext cx="5638783" cy="164758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 err="1"/>
            <a:t>Вступ</a:t>
          </a:r>
          <a:r>
            <a:rPr lang="ru-RU" sz="1700" kern="1200" dirty="0"/>
            <a:t> до МАР </a:t>
          </a:r>
          <a:r>
            <a:rPr lang="ru-RU" sz="1700" kern="1200" dirty="0" err="1"/>
            <a:t>був</a:t>
          </a:r>
          <a:r>
            <a:rPr lang="ru-RU" sz="1700" kern="1200" dirty="0"/>
            <a:t> </a:t>
          </a:r>
          <a:r>
            <a:rPr lang="ru-RU" sz="1700" kern="1200" dirty="0" err="1"/>
            <a:t>обґрунтований</a:t>
          </a:r>
          <a:r>
            <a:rPr lang="ru-RU" sz="1700" kern="1200" dirty="0"/>
            <a:t> </a:t>
          </a:r>
          <a:r>
            <a:rPr lang="ru-RU" sz="1700" kern="1200" dirty="0" err="1"/>
            <a:t>економічною</a:t>
          </a:r>
          <a:r>
            <a:rPr lang="ru-RU" sz="1700" kern="1200" dirty="0"/>
            <a:t> </a:t>
          </a:r>
          <a:r>
            <a:rPr lang="ru-RU" sz="1700" kern="1200" dirty="0" err="1"/>
            <a:t>привабливістю</a:t>
          </a:r>
          <a:r>
            <a:rPr lang="ru-RU" sz="1700" kern="1200" dirty="0"/>
            <a:t> </a:t>
          </a:r>
          <a:r>
            <a:rPr lang="ru-RU" sz="1700" kern="1200" dirty="0" err="1"/>
            <a:t>пільгових</a:t>
          </a:r>
          <a:r>
            <a:rPr lang="ru-RU" sz="1700" kern="1200" dirty="0"/>
            <a:t> </a:t>
          </a:r>
          <a:r>
            <a:rPr lang="ru-RU" sz="1700" kern="1200" dirty="0" err="1"/>
            <a:t>кредитів</a:t>
          </a:r>
          <a:r>
            <a:rPr lang="ru-RU" sz="1700" kern="1200" dirty="0"/>
            <a:t> за </a:t>
          </a:r>
          <a:r>
            <a:rPr lang="ru-RU" sz="1700" kern="1200" dirty="0" err="1"/>
            <a:t>лінією</a:t>
          </a:r>
          <a:r>
            <a:rPr lang="ru-RU" sz="1700" kern="1200" dirty="0"/>
            <a:t> МАР: </a:t>
          </a:r>
          <a:r>
            <a:rPr lang="ru-RU" sz="1700" kern="1200" dirty="0" err="1"/>
            <a:t>отримання</a:t>
          </a:r>
          <a:r>
            <a:rPr lang="ru-RU" sz="1700" kern="1200" dirty="0"/>
            <a:t> </a:t>
          </a:r>
          <a:r>
            <a:rPr lang="ru-RU" sz="1700" kern="1200" dirty="0" err="1"/>
            <a:t>безпроцентних</a:t>
          </a:r>
          <a:r>
            <a:rPr lang="ru-RU" sz="1700" kern="1200" dirty="0"/>
            <a:t> </a:t>
          </a:r>
          <a:r>
            <a:rPr lang="ru-RU" sz="1700" kern="1200" dirty="0" err="1"/>
            <a:t>довгострокових</a:t>
          </a:r>
          <a:r>
            <a:rPr lang="ru-RU" sz="1700" kern="1200" dirty="0"/>
            <a:t> </a:t>
          </a:r>
          <a:r>
            <a:rPr lang="ru-RU" sz="1700" kern="1200" dirty="0" err="1"/>
            <a:t>кредитів</a:t>
          </a:r>
          <a:r>
            <a:rPr lang="ru-RU" sz="1700" kern="1200" dirty="0"/>
            <a:t> у </a:t>
          </a:r>
          <a:r>
            <a:rPr lang="ru-RU" sz="1700" kern="1200" dirty="0" err="1"/>
            <a:t>соціальній</a:t>
          </a:r>
          <a:r>
            <a:rPr lang="ru-RU" sz="1700" kern="1200" dirty="0"/>
            <a:t>, </a:t>
          </a:r>
          <a:r>
            <a:rPr lang="ru-RU" sz="1700" kern="1200" dirty="0" err="1"/>
            <a:t>муніципальній</a:t>
          </a:r>
          <a:r>
            <a:rPr lang="ru-RU" sz="1700" kern="1200" dirty="0"/>
            <a:t> та </a:t>
          </a:r>
          <a:r>
            <a:rPr lang="ru-RU" sz="1700" kern="1200" dirty="0" err="1"/>
            <a:t>освітній</a:t>
          </a:r>
          <a:r>
            <a:rPr lang="ru-RU" sz="1700" kern="1200" dirty="0"/>
            <a:t> сферах. </a:t>
          </a:r>
        </a:p>
      </dsp:txBody>
      <dsp:txXfrm>
        <a:off x="823801" y="2089091"/>
        <a:ext cx="3991197" cy="1647586"/>
      </dsp:txXfrm>
    </dsp:sp>
    <dsp:sp modelId="{785A0B17-9408-428D-B2FF-75E07620F8BB}">
      <dsp:nvSpPr>
        <dsp:cNvPr id="0" name=""/>
        <dsp:cNvSpPr/>
      </dsp:nvSpPr>
      <dsp:spPr>
        <a:xfrm>
          <a:off x="8" y="3967341"/>
          <a:ext cx="5638783" cy="123201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Але у </a:t>
          </a:r>
          <a:r>
            <a:rPr lang="ru-RU" sz="1700" kern="1200" dirty="0" err="1"/>
            <a:t>зв'язку</a:t>
          </a:r>
          <a:r>
            <a:rPr lang="ru-RU" sz="1700" kern="1200" dirty="0"/>
            <a:t> </a:t>
          </a:r>
          <a:r>
            <a:rPr lang="ru-RU" sz="1700" kern="1200" dirty="0" err="1"/>
            <a:t>зі</a:t>
          </a:r>
          <a:r>
            <a:rPr lang="ru-RU" sz="1700" kern="1200" dirty="0"/>
            <a:t> </a:t>
          </a:r>
          <a:r>
            <a:rPr lang="ru-RU" sz="1700" kern="1200" dirty="0" err="1"/>
            <a:t>зміною</a:t>
          </a:r>
          <a:r>
            <a:rPr lang="ru-RU" sz="1700" kern="1200" dirty="0"/>
            <a:t> уряду в 2005 р. </a:t>
          </a:r>
          <a:r>
            <a:rPr lang="ru-RU" sz="1700" kern="1200" dirty="0" err="1"/>
            <a:t>співпраця</a:t>
          </a:r>
          <a:r>
            <a:rPr lang="ru-RU" sz="1700" kern="1200" dirty="0"/>
            <a:t> </a:t>
          </a:r>
          <a:r>
            <a:rPr lang="ru-RU" sz="1700" kern="1200" dirty="0" err="1"/>
            <a:t>України</a:t>
          </a:r>
          <a:r>
            <a:rPr lang="ru-RU" sz="1700" kern="1200" dirty="0"/>
            <a:t> з </a:t>
          </a:r>
          <a:r>
            <a:rPr lang="ru-RU" sz="1700" kern="1200" dirty="0" err="1"/>
            <a:t>Міжнародною</a:t>
          </a:r>
          <a:r>
            <a:rPr lang="ru-RU" sz="1700" kern="1200" dirty="0"/>
            <a:t> </a:t>
          </a:r>
          <a:r>
            <a:rPr lang="ru-RU" sz="1700" kern="1200" dirty="0" err="1"/>
            <a:t>асоціацією</a:t>
          </a:r>
          <a:r>
            <a:rPr lang="ru-RU" sz="1700" kern="1200" dirty="0"/>
            <a:t> </a:t>
          </a:r>
          <a:r>
            <a:rPr lang="ru-RU" sz="1700" kern="1200" dirty="0" err="1"/>
            <a:t>розвитку</a:t>
          </a:r>
          <a:r>
            <a:rPr lang="ru-RU" sz="1700" kern="1200" dirty="0"/>
            <a:t> </a:t>
          </a:r>
          <a:r>
            <a:rPr lang="ru-RU" sz="1700" kern="1200" dirty="0" err="1"/>
            <a:t>була</a:t>
          </a:r>
          <a:r>
            <a:rPr lang="ru-RU" sz="1700" kern="1200" dirty="0"/>
            <a:t> </a:t>
          </a:r>
          <a:r>
            <a:rPr lang="ru-RU" sz="1700" kern="1200" dirty="0" err="1"/>
            <a:t>призупинена</a:t>
          </a:r>
          <a:r>
            <a:rPr lang="ru-RU" sz="1700" kern="1200" dirty="0"/>
            <a:t>.</a:t>
          </a:r>
        </a:p>
      </dsp:txBody>
      <dsp:txXfrm>
        <a:off x="616016" y="3967341"/>
        <a:ext cx="4406767" cy="123201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FC264-0908-4F39-90DF-D18C29B9A767}">
      <dsp:nvSpPr>
        <dsp:cNvPr id="0" name=""/>
        <dsp:cNvSpPr/>
      </dsp:nvSpPr>
      <dsp:spPr>
        <a:xfrm>
          <a:off x="1" y="118063"/>
          <a:ext cx="5618415" cy="968955"/>
        </a:xfrm>
        <a:prstGeom prst="chevron">
          <a:avLst/>
        </a:prstGeom>
        <a:solidFill>
          <a:schemeClr val="lt1"/>
        </a:solidFill>
        <a:ln w="28575" cap="flat" cmpd="sng" algn="ctr">
          <a:solidFill>
            <a:schemeClr val="accent5"/>
          </a:solidFill>
          <a:prstDash val="sysDash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Головна мета МФК — сприяння економічному зростанню країн, що розвиваються, через заохочення приватного підприємництва у виробничому секторі.</a:t>
          </a:r>
        </a:p>
      </dsp:txBody>
      <dsp:txXfrm>
        <a:off x="484479" y="118063"/>
        <a:ext cx="4649460" cy="968955"/>
      </dsp:txXfrm>
    </dsp:sp>
    <dsp:sp modelId="{CFC84DE1-A315-42C2-9C83-4ACC58866E13}">
      <dsp:nvSpPr>
        <dsp:cNvPr id="0" name=""/>
        <dsp:cNvSpPr/>
      </dsp:nvSpPr>
      <dsp:spPr>
        <a:xfrm>
          <a:off x="1" y="1222673"/>
          <a:ext cx="5624786" cy="968955"/>
        </a:xfrm>
        <a:prstGeom prst="chevron">
          <a:avLst/>
        </a:prstGeom>
        <a:solidFill>
          <a:schemeClr val="lt1"/>
        </a:solidFill>
        <a:ln w="28575" cap="flat" cmpd="sng" algn="ctr">
          <a:solidFill>
            <a:schemeClr val="accent5"/>
          </a:solidFill>
          <a:prstDash val="sysDash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МФК, як правило, </a:t>
          </a:r>
          <a:r>
            <a:rPr lang="ru-RU" sz="1500" kern="1200" dirty="0" err="1"/>
            <a:t>кредитує</a:t>
          </a:r>
          <a:r>
            <a:rPr lang="ru-RU" sz="1500" kern="1200" dirty="0"/>
            <a:t> </a:t>
          </a:r>
          <a:r>
            <a:rPr lang="ru-RU" sz="1500" kern="1200" dirty="0" err="1"/>
            <a:t>тільки</a:t>
          </a:r>
          <a:r>
            <a:rPr lang="ru-RU" sz="1500" kern="1200" dirty="0"/>
            <a:t> </a:t>
          </a:r>
          <a:r>
            <a:rPr lang="ru-RU" sz="1500" kern="1200" dirty="0" err="1"/>
            <a:t>високорентабельні</a:t>
          </a:r>
          <a:r>
            <a:rPr lang="ru-RU" sz="1500" kern="1200" dirty="0"/>
            <a:t> </a:t>
          </a:r>
          <a:r>
            <a:rPr lang="ru-RU" sz="1500" kern="1200" dirty="0" err="1"/>
            <a:t>підприємства</a:t>
          </a:r>
          <a:r>
            <a:rPr lang="ru-RU" sz="1500" kern="1200" dirty="0"/>
            <a:t> в </a:t>
          </a:r>
          <a:r>
            <a:rPr lang="ru-RU" sz="1500" kern="1200" dirty="0" err="1"/>
            <a:t>нових</a:t>
          </a:r>
          <a:r>
            <a:rPr lang="ru-RU" sz="1500" kern="1200" dirty="0"/>
            <a:t> </a:t>
          </a:r>
          <a:r>
            <a:rPr lang="ru-RU" sz="1500" kern="1200" dirty="0" err="1"/>
            <a:t>індустріальних</a:t>
          </a:r>
          <a:r>
            <a:rPr lang="ru-RU" sz="1500" kern="1200" dirty="0"/>
            <a:t> </a:t>
          </a:r>
          <a:r>
            <a:rPr lang="ru-RU" sz="1500" kern="1200" dirty="0" err="1"/>
            <a:t>країнах</a:t>
          </a:r>
          <a:r>
            <a:rPr lang="ru-RU" sz="1500" kern="1200" dirty="0"/>
            <a:t>. </a:t>
          </a:r>
        </a:p>
      </dsp:txBody>
      <dsp:txXfrm>
        <a:off x="484479" y="1222673"/>
        <a:ext cx="4655831" cy="968955"/>
      </dsp:txXfrm>
    </dsp:sp>
    <dsp:sp modelId="{8393FAB8-BC23-428B-ACEA-00E1BE945305}">
      <dsp:nvSpPr>
        <dsp:cNvPr id="0" name=""/>
        <dsp:cNvSpPr/>
      </dsp:nvSpPr>
      <dsp:spPr>
        <a:xfrm>
          <a:off x="1" y="2327282"/>
          <a:ext cx="5631157" cy="968955"/>
        </a:xfrm>
        <a:prstGeom prst="chevron">
          <a:avLst/>
        </a:prstGeom>
        <a:solidFill>
          <a:schemeClr val="lt1"/>
        </a:solidFill>
        <a:ln w="28575" cap="flat" cmpd="sng" algn="ctr">
          <a:solidFill>
            <a:schemeClr val="accent5"/>
          </a:solidFill>
          <a:prstDash val="sysDash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 err="1"/>
            <a:t>Звичайно</a:t>
          </a:r>
          <a:r>
            <a:rPr lang="ru-RU" sz="1500" kern="1200" dirty="0"/>
            <a:t> МФК </a:t>
          </a:r>
          <a:r>
            <a:rPr lang="ru-RU" sz="1500" kern="1200" dirty="0" err="1"/>
            <a:t>фінансує</a:t>
          </a:r>
          <a:r>
            <a:rPr lang="ru-RU" sz="1500" kern="1200" dirty="0"/>
            <a:t> не </a:t>
          </a:r>
          <a:r>
            <a:rPr lang="ru-RU" sz="1500" kern="1200" dirty="0" err="1"/>
            <a:t>більше</a:t>
          </a:r>
          <a:r>
            <a:rPr lang="ru-RU" sz="1500" kern="1200" dirty="0"/>
            <a:t> як 25% </a:t>
          </a:r>
          <a:r>
            <a:rPr lang="ru-RU" sz="1500" kern="1200" dirty="0" err="1"/>
            <a:t>загальної</a:t>
          </a:r>
          <a:r>
            <a:rPr lang="ru-RU" sz="1500" kern="1200" dirty="0"/>
            <a:t> </a:t>
          </a:r>
          <a:r>
            <a:rPr lang="ru-RU" sz="1500" kern="1200" dirty="0" err="1"/>
            <a:t>вартості</a:t>
          </a:r>
          <a:r>
            <a:rPr lang="ru-RU" sz="1500" kern="1200" dirty="0"/>
            <a:t> проекту, </a:t>
          </a:r>
          <a:r>
            <a:rPr lang="ru-RU" sz="1500" kern="1200" dirty="0" err="1"/>
            <a:t>решта</a:t>
          </a:r>
          <a:r>
            <a:rPr lang="ru-RU" sz="1500" kern="1200" dirty="0"/>
            <a:t> </a:t>
          </a:r>
          <a:r>
            <a:rPr lang="ru-RU" sz="1500" kern="1200" dirty="0" err="1"/>
            <a:t>коштів</a:t>
          </a:r>
          <a:r>
            <a:rPr lang="ru-RU" sz="1500" kern="1200" dirty="0"/>
            <a:t> </a:t>
          </a:r>
          <a:r>
            <a:rPr lang="ru-RU" sz="1500" kern="1200" dirty="0" err="1"/>
            <a:t>відшукується</a:t>
          </a:r>
          <a:r>
            <a:rPr lang="ru-RU" sz="1500" kern="1200" dirty="0"/>
            <a:t> за </a:t>
          </a:r>
          <a:r>
            <a:rPr lang="ru-RU" sz="1500" kern="1200" dirty="0" err="1"/>
            <a:t>рахунок</a:t>
          </a:r>
          <a:r>
            <a:rPr lang="ru-RU" sz="1500" kern="1200" dirty="0"/>
            <a:t> </a:t>
          </a:r>
          <a:r>
            <a:rPr lang="ru-RU" sz="1500" kern="1200" dirty="0" err="1"/>
            <a:t>приватних</a:t>
          </a:r>
          <a:r>
            <a:rPr lang="ru-RU" sz="1500" kern="1200" dirty="0"/>
            <a:t> </a:t>
          </a:r>
          <a:r>
            <a:rPr lang="ru-RU" sz="1500" kern="1200" dirty="0" err="1"/>
            <a:t>компаній</a:t>
          </a:r>
          <a:r>
            <a:rPr lang="ru-RU" sz="1500" kern="1200" dirty="0"/>
            <a:t> і </a:t>
          </a:r>
          <a:r>
            <a:rPr lang="ru-RU" sz="1500" kern="1200" dirty="0" err="1"/>
            <a:t>комерційних</a:t>
          </a:r>
          <a:r>
            <a:rPr lang="ru-RU" sz="1500" kern="1200" dirty="0"/>
            <a:t> </a:t>
          </a:r>
          <a:r>
            <a:rPr lang="ru-RU" sz="1500" kern="1200" dirty="0" err="1"/>
            <a:t>банків</a:t>
          </a:r>
          <a:r>
            <a:rPr lang="ru-RU" sz="1500" kern="1200" dirty="0"/>
            <a:t>.</a:t>
          </a:r>
        </a:p>
      </dsp:txBody>
      <dsp:txXfrm>
        <a:off x="484479" y="2327282"/>
        <a:ext cx="4662202" cy="968955"/>
      </dsp:txXfrm>
    </dsp:sp>
    <dsp:sp modelId="{247ED08C-3705-4AA0-B2D6-E61B90B92A73}">
      <dsp:nvSpPr>
        <dsp:cNvPr id="0" name=""/>
        <dsp:cNvSpPr/>
      </dsp:nvSpPr>
      <dsp:spPr>
        <a:xfrm>
          <a:off x="1" y="3431891"/>
          <a:ext cx="5631157" cy="968955"/>
        </a:xfrm>
        <a:prstGeom prst="chevron">
          <a:avLst/>
        </a:prstGeom>
        <a:solidFill>
          <a:schemeClr val="lt1"/>
        </a:solidFill>
        <a:ln w="28575" cap="flat" cmpd="sng" algn="ctr">
          <a:solidFill>
            <a:schemeClr val="accent5"/>
          </a:solidFill>
          <a:prstDash val="sysDash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На </a:t>
          </a:r>
          <a:r>
            <a:rPr lang="ru-RU" sz="1500" kern="1200" dirty="0" err="1"/>
            <a:t>відміну</a:t>
          </a:r>
          <a:r>
            <a:rPr lang="ru-RU" sz="1500" kern="1200" dirty="0"/>
            <a:t> </a:t>
          </a:r>
          <a:r>
            <a:rPr lang="ru-RU" sz="1500" kern="1200" dirty="0" err="1"/>
            <a:t>від</a:t>
          </a:r>
          <a:r>
            <a:rPr lang="ru-RU" sz="1500" kern="1200" dirty="0"/>
            <a:t> МБРР для </a:t>
          </a:r>
          <a:r>
            <a:rPr lang="ru-RU" sz="1500" kern="1200" dirty="0" err="1"/>
            <a:t>інвестування</a:t>
          </a:r>
          <a:r>
            <a:rPr lang="ru-RU" sz="1500" kern="1200" dirty="0"/>
            <a:t> </a:t>
          </a:r>
          <a:r>
            <a:rPr lang="ru-RU" sz="1500" kern="1200" dirty="0" err="1"/>
            <a:t>коштів</a:t>
          </a:r>
          <a:r>
            <a:rPr lang="ru-RU" sz="1500" kern="1200" dirty="0"/>
            <a:t> МФК не </a:t>
          </a:r>
          <a:r>
            <a:rPr lang="ru-RU" sz="1500" kern="1200" dirty="0" err="1"/>
            <a:t>вимагає</a:t>
          </a:r>
          <a:r>
            <a:rPr lang="ru-RU" sz="1500" kern="1200" dirty="0"/>
            <a:t> </a:t>
          </a:r>
          <a:r>
            <a:rPr lang="ru-RU" sz="1500" kern="1200" dirty="0" err="1"/>
            <a:t>урядових</a:t>
          </a:r>
          <a:r>
            <a:rPr lang="ru-RU" sz="1500" kern="1200" dirty="0"/>
            <a:t> </a:t>
          </a:r>
          <a:r>
            <a:rPr lang="ru-RU" sz="1500" kern="1200" dirty="0" err="1"/>
            <a:t>гарантій</a:t>
          </a:r>
          <a:r>
            <a:rPr lang="ru-RU" sz="1500" kern="1200" dirty="0"/>
            <a:t>. </a:t>
          </a:r>
          <a:r>
            <a:rPr lang="ru-RU" sz="1500" kern="1200" dirty="0" err="1"/>
            <a:t>Це</a:t>
          </a:r>
          <a:r>
            <a:rPr lang="ru-RU" sz="1500" kern="1200" dirty="0"/>
            <a:t> </a:t>
          </a:r>
          <a:r>
            <a:rPr lang="ru-RU" sz="1500" kern="1200" dirty="0" err="1"/>
            <a:t>відгороджує</a:t>
          </a:r>
          <a:r>
            <a:rPr lang="ru-RU" sz="1500" kern="1200" dirty="0"/>
            <a:t> </a:t>
          </a:r>
          <a:r>
            <a:rPr lang="ru-RU" sz="1500" kern="1200" dirty="0" err="1"/>
            <a:t>приватні</a:t>
          </a:r>
          <a:r>
            <a:rPr lang="ru-RU" sz="1500" kern="1200" dirty="0"/>
            <a:t> </a:t>
          </a:r>
          <a:r>
            <a:rPr lang="ru-RU" sz="1500" kern="1200" dirty="0" err="1"/>
            <a:t>компанії</a:t>
          </a:r>
          <a:r>
            <a:rPr lang="ru-RU" sz="1500" kern="1200" dirty="0"/>
            <a:t> </a:t>
          </a:r>
          <a:r>
            <a:rPr lang="ru-RU" sz="1500" kern="1200" dirty="0" err="1"/>
            <a:t>від</a:t>
          </a:r>
          <a:r>
            <a:rPr lang="ru-RU" sz="1500" kern="1200" dirty="0"/>
            <a:t> державного контролю. </a:t>
          </a:r>
        </a:p>
      </dsp:txBody>
      <dsp:txXfrm>
        <a:off x="484479" y="3431891"/>
        <a:ext cx="4662202" cy="968955"/>
      </dsp:txXfrm>
    </dsp:sp>
    <dsp:sp modelId="{E0D540E5-0E76-4168-B263-859989003B29}">
      <dsp:nvSpPr>
        <dsp:cNvPr id="0" name=""/>
        <dsp:cNvSpPr/>
      </dsp:nvSpPr>
      <dsp:spPr>
        <a:xfrm>
          <a:off x="1" y="4536500"/>
          <a:ext cx="5631157" cy="968955"/>
        </a:xfrm>
        <a:prstGeom prst="chevron">
          <a:avLst/>
        </a:prstGeom>
        <a:solidFill>
          <a:schemeClr val="lt1"/>
        </a:solidFill>
        <a:ln w="19050" cap="flat" cmpd="sng" algn="ctr">
          <a:solidFill>
            <a:schemeClr val="accent5"/>
          </a:solidFill>
          <a:prstDash val="sysDash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 err="1"/>
            <a:t>Іншою</a:t>
          </a:r>
          <a:r>
            <a:rPr lang="ru-RU" sz="1500" kern="1200" dirty="0"/>
            <a:t> </a:t>
          </a:r>
          <a:r>
            <a:rPr lang="ru-RU" sz="1500" kern="1200" dirty="0" err="1"/>
            <a:t>відміною</a:t>
          </a:r>
          <a:r>
            <a:rPr lang="ru-RU" sz="1500" kern="1200" dirty="0"/>
            <a:t> є те, </a:t>
          </a:r>
          <a:r>
            <a:rPr lang="ru-RU" sz="1500" kern="1200" dirty="0" err="1"/>
            <a:t>що</a:t>
          </a:r>
          <a:r>
            <a:rPr lang="ru-RU" sz="1500" kern="1200" dirty="0"/>
            <a:t> МФК не </a:t>
          </a:r>
          <a:r>
            <a:rPr lang="ru-RU" sz="1500" kern="1200" dirty="0" err="1"/>
            <a:t>тільки</a:t>
          </a:r>
          <a:r>
            <a:rPr lang="ru-RU" sz="1500" kern="1200" dirty="0"/>
            <a:t> </a:t>
          </a:r>
          <a:r>
            <a:rPr lang="ru-RU" sz="1500" kern="1200" dirty="0" err="1"/>
            <a:t>надає</a:t>
          </a:r>
          <a:r>
            <a:rPr lang="ru-RU" sz="1500" kern="1200" dirty="0"/>
            <a:t> </a:t>
          </a:r>
          <a:r>
            <a:rPr lang="ru-RU" sz="1500" kern="1200" dirty="0" err="1"/>
            <a:t>кредити</a:t>
          </a:r>
          <a:r>
            <a:rPr lang="ru-RU" sz="1500" kern="1200" dirty="0"/>
            <a:t>, але й </a:t>
          </a:r>
          <a:r>
            <a:rPr lang="ru-RU" sz="1500" kern="1200" dirty="0" err="1"/>
            <a:t>здійснює</a:t>
          </a:r>
          <a:r>
            <a:rPr lang="ru-RU" sz="1500" kern="1200" dirty="0"/>
            <a:t> </a:t>
          </a:r>
          <a:r>
            <a:rPr lang="ru-RU" sz="1500" kern="1200" dirty="0" err="1"/>
            <a:t>інвестиції</a:t>
          </a:r>
          <a:r>
            <a:rPr lang="ru-RU" sz="1500" kern="1200" dirty="0"/>
            <a:t> в </a:t>
          </a:r>
          <a:r>
            <a:rPr lang="ru-RU" sz="1500" kern="1200" dirty="0" err="1"/>
            <a:t>акціонерний</a:t>
          </a:r>
          <a:r>
            <a:rPr lang="ru-RU" sz="1500" kern="1200" dirty="0"/>
            <a:t> </a:t>
          </a:r>
          <a:r>
            <a:rPr lang="ru-RU" sz="1500" kern="1200" dirty="0" err="1"/>
            <a:t>капітал</a:t>
          </a:r>
          <a:r>
            <a:rPr lang="ru-RU" sz="1500" kern="1200" dirty="0"/>
            <a:t> </a:t>
          </a:r>
          <a:r>
            <a:rPr lang="ru-RU" sz="1500" kern="1200" dirty="0" err="1"/>
            <a:t>підприємств</a:t>
          </a:r>
          <a:r>
            <a:rPr lang="ru-RU" sz="1500" kern="1200" dirty="0"/>
            <a:t>, </a:t>
          </a:r>
          <a:r>
            <a:rPr lang="ru-RU" sz="1500" kern="1200" dirty="0" err="1"/>
            <a:t>що</a:t>
          </a:r>
          <a:r>
            <a:rPr lang="ru-RU" sz="1500" kern="1200" dirty="0"/>
            <a:t> </a:t>
          </a:r>
          <a:r>
            <a:rPr lang="ru-RU" sz="1500" kern="1200" dirty="0" err="1"/>
            <a:t>створюються</a:t>
          </a:r>
          <a:r>
            <a:rPr lang="ru-RU" sz="1500" kern="1200" dirty="0"/>
            <a:t>, з </a:t>
          </a:r>
          <a:r>
            <a:rPr lang="ru-RU" sz="1500" kern="1200" dirty="0" err="1"/>
            <a:t>наступним</a:t>
          </a:r>
          <a:r>
            <a:rPr lang="ru-RU" sz="1500" kern="1200" dirty="0"/>
            <a:t> </a:t>
          </a:r>
          <a:r>
            <a:rPr lang="ru-RU" sz="1500" kern="1200" dirty="0" err="1"/>
            <a:t>перепродажем</a:t>
          </a:r>
          <a:r>
            <a:rPr lang="ru-RU" sz="1500" kern="1200" dirty="0"/>
            <a:t> </a:t>
          </a:r>
          <a:r>
            <a:rPr lang="ru-RU" sz="1500" kern="1200" dirty="0" err="1"/>
            <a:t>акцій</a:t>
          </a:r>
          <a:r>
            <a:rPr lang="ru-RU" sz="1500" kern="1200" dirty="0"/>
            <a:t> </a:t>
          </a:r>
          <a:r>
            <a:rPr lang="ru-RU" sz="1500" kern="1200" dirty="0" err="1"/>
            <a:t>приватним</a:t>
          </a:r>
          <a:r>
            <a:rPr lang="ru-RU" sz="1500" kern="1200" dirty="0"/>
            <a:t> </a:t>
          </a:r>
          <a:r>
            <a:rPr lang="ru-RU" sz="1500" kern="1200" dirty="0" err="1"/>
            <a:t>інвесторам</a:t>
          </a:r>
          <a:r>
            <a:rPr lang="ru-RU" sz="1500" kern="1200" dirty="0"/>
            <a:t>. </a:t>
          </a:r>
        </a:p>
      </dsp:txBody>
      <dsp:txXfrm>
        <a:off x="484479" y="4536500"/>
        <a:ext cx="4662202" cy="96895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FF24C-6CE9-46CB-AAFF-F7376E4C3BAB}">
      <dsp:nvSpPr>
        <dsp:cNvPr id="0" name=""/>
        <dsp:cNvSpPr/>
      </dsp:nvSpPr>
      <dsp:spPr>
        <a:xfrm>
          <a:off x="0" y="6289"/>
          <a:ext cx="5688632" cy="877221"/>
        </a:xfrm>
        <a:prstGeom prst="roundRect">
          <a:avLst/>
        </a:prstGeom>
        <a:solidFill>
          <a:schemeClr val="lt1"/>
        </a:solidFill>
        <a:ln w="28575" cap="flat" cmpd="sng" algn="ctr">
          <a:solidFill>
            <a:schemeClr val="accent4"/>
          </a:solidFill>
          <a:prstDash val="sysDash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Корпорація залучає капітал за рахунок випуску облігацій на міжнародних ринках капіталу для фінансування позик клієнтам</a:t>
          </a:r>
          <a:r>
            <a:rPr lang="uk-UA" sz="1400" kern="1200" dirty="0"/>
            <a:t>.</a:t>
          </a:r>
          <a:endParaRPr lang="ru-RU" sz="1400" kern="1200" dirty="0"/>
        </a:p>
      </dsp:txBody>
      <dsp:txXfrm>
        <a:off x="42822" y="49111"/>
        <a:ext cx="5602988" cy="791577"/>
      </dsp:txXfrm>
    </dsp:sp>
    <dsp:sp modelId="{2B0B1A48-FDE7-4C41-B67D-E703E0F6F6C2}">
      <dsp:nvSpPr>
        <dsp:cNvPr id="0" name=""/>
        <dsp:cNvSpPr/>
      </dsp:nvSpPr>
      <dsp:spPr>
        <a:xfrm>
          <a:off x="0" y="970876"/>
          <a:ext cx="5688632" cy="814996"/>
        </a:xfrm>
        <a:prstGeom prst="roundRect">
          <a:avLst/>
        </a:prstGeom>
        <a:solidFill>
          <a:schemeClr val="lt1"/>
        </a:solidFill>
        <a:ln w="28575" cap="flat" cmpd="sng" algn="ctr">
          <a:solidFill>
            <a:schemeClr val="accent4"/>
          </a:solidFill>
          <a:prstDash val="sysDash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IFC </a:t>
          </a:r>
          <a:r>
            <a:rPr lang="ru-RU" sz="1600" kern="1200" dirty="0"/>
            <a:t>є </a:t>
          </a:r>
          <a:r>
            <a:rPr lang="ru-RU" sz="1600" kern="1200" dirty="0" err="1"/>
            <a:t>активним</a:t>
          </a:r>
          <a:r>
            <a:rPr lang="ru-RU" sz="1600" kern="1200" dirty="0"/>
            <a:t> </a:t>
          </a:r>
          <a:r>
            <a:rPr lang="ru-RU" sz="1600" kern="1200" dirty="0" err="1"/>
            <a:t>емітентом</a:t>
          </a:r>
          <a:r>
            <a:rPr lang="ru-RU" sz="1600" kern="1200" dirty="0"/>
            <a:t> </a:t>
          </a:r>
          <a:r>
            <a:rPr lang="ru-RU" sz="1600" kern="1200" dirty="0" err="1"/>
            <a:t>облігацій</a:t>
          </a:r>
          <a:r>
            <a:rPr lang="ru-RU" sz="1600" kern="1200" dirty="0"/>
            <a:t> </a:t>
          </a:r>
          <a:r>
            <a:rPr lang="en-US" sz="1600" kern="1200" dirty="0"/>
            <a:t>ESG, </a:t>
          </a:r>
          <a:r>
            <a:rPr lang="ru-RU" sz="1600" kern="1200" dirty="0" err="1"/>
            <a:t>також</a:t>
          </a:r>
          <a:r>
            <a:rPr lang="ru-RU" sz="1600" kern="1200" dirty="0"/>
            <a:t> </a:t>
          </a:r>
          <a:r>
            <a:rPr lang="ru-RU" sz="1600" kern="1200" dirty="0" err="1"/>
            <a:t>відомих</a:t>
          </a:r>
          <a:r>
            <a:rPr lang="ru-RU" sz="1600" kern="1200" dirty="0"/>
            <a:t> як «</a:t>
          </a:r>
          <a:r>
            <a:rPr lang="ru-RU" sz="1600" kern="1200" dirty="0" err="1"/>
            <a:t>Соціально</a:t>
          </a:r>
          <a:r>
            <a:rPr lang="ru-RU" sz="1600" kern="1200" dirty="0"/>
            <a:t> </a:t>
          </a:r>
          <a:r>
            <a:rPr lang="ru-RU" sz="1600" kern="1200" dirty="0" err="1"/>
            <a:t>відповідальні</a:t>
          </a:r>
          <a:r>
            <a:rPr lang="ru-RU" sz="1600" kern="1200" dirty="0"/>
            <a:t> </a:t>
          </a:r>
          <a:r>
            <a:rPr lang="ru-RU" sz="1600" kern="1200" dirty="0" err="1"/>
            <a:t>інвестиції</a:t>
          </a:r>
          <a:r>
            <a:rPr lang="ru-RU" sz="1600" kern="1200" dirty="0"/>
            <a:t>». </a:t>
          </a:r>
        </a:p>
      </dsp:txBody>
      <dsp:txXfrm>
        <a:off x="39785" y="1010661"/>
        <a:ext cx="5609062" cy="735426"/>
      </dsp:txXfrm>
    </dsp:sp>
    <dsp:sp modelId="{B0722239-FE72-4F8C-AE2E-0C3A3B639496}">
      <dsp:nvSpPr>
        <dsp:cNvPr id="0" name=""/>
        <dsp:cNvSpPr/>
      </dsp:nvSpPr>
      <dsp:spPr>
        <a:xfrm>
          <a:off x="0" y="1868779"/>
          <a:ext cx="5688632" cy="1207270"/>
        </a:xfrm>
        <a:prstGeom prst="roundRect">
          <a:avLst/>
        </a:prstGeom>
        <a:solidFill>
          <a:schemeClr val="lt1"/>
        </a:solidFill>
        <a:ln w="28575" cap="flat" cmpd="sng" algn="ctr">
          <a:solidFill>
            <a:schemeClr val="accent4"/>
          </a:solidFill>
          <a:prstDash val="sysDash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/>
            <a:t>Існує</a:t>
          </a:r>
          <a:r>
            <a:rPr lang="ru-RU" sz="1600" kern="1200" dirty="0"/>
            <a:t> </a:t>
          </a:r>
          <a:r>
            <a:rPr lang="ru-RU" sz="1600" kern="1200" dirty="0" err="1"/>
            <a:t>програма</a:t>
          </a:r>
          <a:r>
            <a:rPr lang="ru-RU" sz="1600" kern="1200" dirty="0"/>
            <a:t> </a:t>
          </a:r>
          <a:r>
            <a:rPr lang="ru-RU" sz="1600" kern="1200" dirty="0" err="1"/>
            <a:t>зелених</a:t>
          </a:r>
          <a:r>
            <a:rPr lang="ru-RU" sz="1600" kern="1200" dirty="0"/>
            <a:t> </a:t>
          </a:r>
          <a:r>
            <a:rPr lang="ru-RU" sz="1600" kern="1200" dirty="0" err="1"/>
            <a:t>облігацій</a:t>
          </a:r>
          <a:r>
            <a:rPr lang="ru-RU" sz="1600" kern="1200" dirty="0"/>
            <a:t>, яка </a:t>
          </a:r>
          <a:r>
            <a:rPr lang="ru-RU" sz="1600" kern="1200" dirty="0" err="1"/>
            <a:t>фінансує</a:t>
          </a:r>
          <a:r>
            <a:rPr lang="ru-RU" sz="1600" kern="1200" dirty="0"/>
            <a:t> </a:t>
          </a:r>
          <a:r>
            <a:rPr lang="ru-RU" sz="1600" kern="1200" dirty="0" err="1"/>
            <a:t>проекти</a:t>
          </a:r>
          <a:r>
            <a:rPr lang="ru-RU" sz="1600" kern="1200" dirty="0"/>
            <a:t>, </a:t>
          </a:r>
          <a:r>
            <a:rPr lang="ru-RU" sz="1600" kern="1200" dirty="0" err="1"/>
            <a:t>сприятливі</a:t>
          </a:r>
          <a:r>
            <a:rPr lang="ru-RU" sz="1600" kern="1200" dirty="0"/>
            <a:t> для </a:t>
          </a:r>
          <a:r>
            <a:rPr lang="ru-RU" sz="1600" kern="1200" dirty="0" err="1"/>
            <a:t>клімату</a:t>
          </a:r>
          <a:r>
            <a:rPr lang="ru-RU" sz="1600" kern="1200" dirty="0"/>
            <a:t>, і </a:t>
          </a:r>
          <a:r>
            <a:rPr lang="ru-RU" sz="1600" kern="1200" dirty="0" err="1"/>
            <a:t>програма</a:t>
          </a:r>
          <a:r>
            <a:rPr lang="ru-RU" sz="1600" kern="1200" dirty="0"/>
            <a:t> </a:t>
          </a:r>
          <a:r>
            <a:rPr lang="ru-RU" sz="1600" kern="1200" dirty="0" err="1"/>
            <a:t>соціальних</a:t>
          </a:r>
          <a:r>
            <a:rPr lang="ru-RU" sz="1600" kern="1200" dirty="0"/>
            <a:t> </a:t>
          </a:r>
          <a:r>
            <a:rPr lang="ru-RU" sz="1600" kern="1200" dirty="0" err="1"/>
            <a:t>облігацій</a:t>
          </a:r>
          <a:r>
            <a:rPr lang="ru-RU" sz="1600" kern="1200" dirty="0"/>
            <a:t>, яка </a:t>
          </a:r>
          <a:r>
            <a:rPr lang="ru-RU" sz="1600" kern="1200" dirty="0" err="1"/>
            <a:t>фінансує</a:t>
          </a:r>
          <a:r>
            <a:rPr lang="ru-RU" sz="1600" kern="1200" dirty="0"/>
            <a:t> </a:t>
          </a:r>
          <a:r>
            <a:rPr lang="ru-RU" sz="1600" kern="1200" dirty="0" err="1"/>
            <a:t>проекти</a:t>
          </a:r>
          <a:r>
            <a:rPr lang="ru-RU" sz="1600" kern="1200" dirty="0"/>
            <a:t>, </a:t>
          </a:r>
          <a:r>
            <a:rPr lang="ru-RU" sz="1600" kern="1200" dirty="0" err="1"/>
            <a:t>спрямовані</a:t>
          </a:r>
          <a:r>
            <a:rPr lang="ru-RU" sz="1600" kern="1200" dirty="0"/>
            <a:t> на </a:t>
          </a:r>
          <a:r>
            <a:rPr lang="ru-RU" sz="1600" kern="1200" dirty="0" err="1"/>
            <a:t>вирішення</a:t>
          </a:r>
          <a:r>
            <a:rPr lang="ru-RU" sz="1600" kern="1200" dirty="0"/>
            <a:t> </a:t>
          </a:r>
          <a:r>
            <a:rPr lang="ru-RU" sz="1600" kern="1200" dirty="0" err="1"/>
            <a:t>соціальних</a:t>
          </a:r>
          <a:r>
            <a:rPr lang="ru-RU" sz="1600" kern="1200" dirty="0"/>
            <a:t> проблем.</a:t>
          </a:r>
        </a:p>
      </dsp:txBody>
      <dsp:txXfrm>
        <a:off x="58934" y="1927713"/>
        <a:ext cx="5570764" cy="1089402"/>
      </dsp:txXfrm>
    </dsp:sp>
    <dsp:sp modelId="{40F975EC-50B4-418F-9582-CC73971C4EB0}">
      <dsp:nvSpPr>
        <dsp:cNvPr id="0" name=""/>
        <dsp:cNvSpPr/>
      </dsp:nvSpPr>
      <dsp:spPr>
        <a:xfrm>
          <a:off x="0" y="3168353"/>
          <a:ext cx="5688632" cy="1010701"/>
        </a:xfrm>
        <a:prstGeom prst="roundRect">
          <a:avLst/>
        </a:prstGeom>
        <a:solidFill>
          <a:schemeClr val="lt1"/>
        </a:solidFill>
        <a:ln w="28575" cap="flat" cmpd="sng" algn="ctr">
          <a:solidFill>
            <a:schemeClr val="accent4"/>
          </a:solidFill>
          <a:prstDash val="sysDash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/>
            <a:t>Крім</a:t>
          </a:r>
          <a:r>
            <a:rPr lang="ru-RU" sz="1600" kern="1200" dirty="0"/>
            <a:t> того, </a:t>
          </a:r>
          <a:r>
            <a:rPr lang="en-US" sz="1600" kern="1200" dirty="0"/>
            <a:t>IFC </a:t>
          </a:r>
          <a:r>
            <a:rPr lang="ru-RU" sz="1600" kern="1200" dirty="0" err="1"/>
            <a:t>випускає</a:t>
          </a:r>
          <a:r>
            <a:rPr lang="ru-RU" sz="1600" kern="1200" dirty="0"/>
            <a:t> </a:t>
          </a:r>
          <a:r>
            <a:rPr lang="ru-RU" sz="1600" kern="1200" dirty="0" err="1"/>
            <a:t>облігації</a:t>
          </a:r>
          <a:r>
            <a:rPr lang="ru-RU" sz="1600" kern="1200" dirty="0"/>
            <a:t> в </a:t>
          </a:r>
          <a:r>
            <a:rPr lang="ru-RU" sz="1600" kern="1200" dirty="0" err="1"/>
            <a:t>місцевій</a:t>
          </a:r>
          <a:r>
            <a:rPr lang="ru-RU" sz="1600" kern="1200" dirty="0"/>
            <a:t> </a:t>
          </a:r>
          <a:r>
            <a:rPr lang="ru-RU" sz="1600" kern="1200" dirty="0" err="1"/>
            <a:t>валюті</a:t>
          </a:r>
          <a:r>
            <a:rPr lang="ru-RU" sz="1600" kern="1200" dirty="0"/>
            <a:t> для </a:t>
          </a:r>
          <a:r>
            <a:rPr lang="ru-RU" sz="1600" kern="1200" dirty="0" err="1"/>
            <a:t>розвитку</a:t>
          </a:r>
          <a:r>
            <a:rPr lang="ru-RU" sz="1600" kern="1200" dirty="0"/>
            <a:t> </a:t>
          </a:r>
          <a:r>
            <a:rPr lang="ru-RU" sz="1600" kern="1200" dirty="0" err="1"/>
            <a:t>внутрішніх</a:t>
          </a:r>
          <a:r>
            <a:rPr lang="ru-RU" sz="1600" kern="1200" dirty="0"/>
            <a:t> </a:t>
          </a:r>
          <a:r>
            <a:rPr lang="ru-RU" sz="1600" kern="1200" dirty="0" err="1"/>
            <a:t>ринків</a:t>
          </a:r>
          <a:r>
            <a:rPr lang="ru-RU" sz="1600" kern="1200" dirty="0"/>
            <a:t> </a:t>
          </a:r>
          <a:r>
            <a:rPr lang="ru-RU" sz="1600" kern="1200" dirty="0" err="1"/>
            <a:t>капіталу</a:t>
          </a:r>
          <a:r>
            <a:rPr lang="ru-RU" sz="1600" kern="1200" dirty="0"/>
            <a:t> і </a:t>
          </a:r>
          <a:r>
            <a:rPr lang="ru-RU" sz="1600" kern="1200" dirty="0" err="1"/>
            <a:t>сприяння</a:t>
          </a:r>
          <a:r>
            <a:rPr lang="ru-RU" sz="1600" kern="1200" dirty="0"/>
            <a:t> </a:t>
          </a:r>
          <a:r>
            <a:rPr lang="ru-RU" sz="1600" kern="1200" dirty="0" err="1"/>
            <a:t>кредитуванню</a:t>
          </a:r>
          <a:r>
            <a:rPr lang="ru-RU" sz="1600" kern="1200" dirty="0"/>
            <a:t> в </a:t>
          </a:r>
          <a:r>
            <a:rPr lang="ru-RU" sz="1600" kern="1200" dirty="0" err="1"/>
            <a:t>місцевій</a:t>
          </a:r>
          <a:r>
            <a:rPr lang="ru-RU" sz="1600" kern="1200" dirty="0"/>
            <a:t> </a:t>
          </a:r>
          <a:r>
            <a:rPr lang="ru-RU" sz="1600" kern="1200" dirty="0" err="1"/>
            <a:t>валюті</a:t>
          </a:r>
          <a:r>
            <a:rPr lang="ru-RU" sz="1600" kern="1200" dirty="0"/>
            <a:t>.</a:t>
          </a:r>
        </a:p>
      </dsp:txBody>
      <dsp:txXfrm>
        <a:off x="49338" y="3217691"/>
        <a:ext cx="5589956" cy="912025"/>
      </dsp:txXfrm>
    </dsp:sp>
    <dsp:sp modelId="{A84C2449-8EA5-433F-BC85-FEE3977C1D52}">
      <dsp:nvSpPr>
        <dsp:cNvPr id="0" name=""/>
        <dsp:cNvSpPr/>
      </dsp:nvSpPr>
      <dsp:spPr>
        <a:xfrm>
          <a:off x="0" y="4320480"/>
          <a:ext cx="5688632" cy="733056"/>
        </a:xfrm>
        <a:prstGeom prst="roundRect">
          <a:avLst/>
        </a:prstGeom>
        <a:solidFill>
          <a:schemeClr val="lt1"/>
        </a:solidFill>
        <a:ln w="28575" cap="flat" cmpd="sng" algn="ctr">
          <a:solidFill>
            <a:schemeClr val="accent4"/>
          </a:solidFill>
          <a:prstDash val="sysDash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/>
            <a:t>Всі</a:t>
          </a:r>
          <a:r>
            <a:rPr lang="ru-RU" sz="1600" kern="1200" dirty="0"/>
            <a:t> </a:t>
          </a:r>
          <a:r>
            <a:rPr lang="ru-RU" sz="1600" kern="1200" dirty="0" err="1"/>
            <a:t>проекти</a:t>
          </a:r>
          <a:r>
            <a:rPr lang="ru-RU" sz="1600" kern="1200" dirty="0"/>
            <a:t>, </a:t>
          </a:r>
          <a:r>
            <a:rPr lang="ru-RU" sz="1600" kern="1200" dirty="0" err="1"/>
            <a:t>що</a:t>
          </a:r>
          <a:r>
            <a:rPr lang="ru-RU" sz="1600" kern="1200" dirty="0"/>
            <a:t> </a:t>
          </a:r>
          <a:r>
            <a:rPr lang="ru-RU" sz="1600" kern="1200" dirty="0" err="1"/>
            <a:t>фінансуються</a:t>
          </a:r>
          <a:r>
            <a:rPr lang="ru-RU" sz="1600" kern="1200" dirty="0"/>
            <a:t> </a:t>
          </a:r>
          <a:r>
            <a:rPr lang="en-US" sz="1600" kern="1200" dirty="0"/>
            <a:t>IFC, </a:t>
          </a:r>
          <a:r>
            <a:rPr lang="ru-RU" sz="1600" kern="1200" dirty="0" err="1"/>
            <a:t>повинні</a:t>
          </a:r>
          <a:r>
            <a:rPr lang="ru-RU" sz="1600" kern="1200" dirty="0"/>
            <a:t> </a:t>
          </a:r>
          <a:r>
            <a:rPr lang="ru-RU" sz="1600" kern="1200" dirty="0" err="1"/>
            <a:t>відповідати</a:t>
          </a:r>
          <a:r>
            <a:rPr lang="ru-RU" sz="1600" kern="1200" dirty="0"/>
            <a:t> </a:t>
          </a:r>
          <a:r>
            <a:rPr lang="ru-RU" sz="1600" kern="1200" dirty="0" err="1"/>
            <a:t>суворим</a:t>
          </a:r>
          <a:r>
            <a:rPr lang="ru-RU" sz="1600" kern="1200" dirty="0"/>
            <a:t> стандартам </a:t>
          </a:r>
          <a:r>
            <a:rPr lang="en-US" sz="1600" kern="1200" dirty="0"/>
            <a:t>ESG </a:t>
          </a:r>
          <a:r>
            <a:rPr lang="ru-RU" sz="1600" kern="1200" dirty="0"/>
            <a:t>і </a:t>
          </a:r>
          <a:r>
            <a:rPr lang="ru-RU" sz="1600" kern="1200" dirty="0" err="1"/>
            <a:t>Концепції</a:t>
          </a:r>
          <a:r>
            <a:rPr lang="ru-RU" sz="1600" kern="1200" dirty="0"/>
            <a:t> </a:t>
          </a:r>
          <a:r>
            <a:rPr lang="ru-RU" sz="1600" kern="1200" dirty="0" err="1"/>
            <a:t>сталого</a:t>
          </a:r>
          <a:r>
            <a:rPr lang="ru-RU" sz="1600" kern="1200" dirty="0"/>
            <a:t> </a:t>
          </a:r>
          <a:r>
            <a:rPr lang="ru-RU" sz="1600" kern="1200" dirty="0" err="1"/>
            <a:t>розвитку</a:t>
          </a:r>
          <a:endParaRPr lang="ru-RU" sz="1600" kern="1200" dirty="0"/>
        </a:p>
      </dsp:txBody>
      <dsp:txXfrm>
        <a:off x="35785" y="4356265"/>
        <a:ext cx="5617062" cy="661486"/>
      </dsp:txXfrm>
    </dsp:sp>
    <dsp:sp modelId="{A152E3AE-BBC5-4A9A-93BD-56986A8B45D1}">
      <dsp:nvSpPr>
        <dsp:cNvPr id="0" name=""/>
        <dsp:cNvSpPr/>
      </dsp:nvSpPr>
      <dsp:spPr>
        <a:xfrm>
          <a:off x="0" y="5184577"/>
          <a:ext cx="5688632" cy="542217"/>
        </a:xfrm>
        <a:prstGeom prst="roundRect">
          <a:avLst/>
        </a:prstGeom>
        <a:solidFill>
          <a:schemeClr val="lt1"/>
        </a:solidFill>
        <a:ln w="28575" cap="flat" cmpd="sng" algn="ctr">
          <a:solidFill>
            <a:schemeClr val="accent4"/>
          </a:solidFill>
          <a:prstDash val="sysDash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У 2020 </a:t>
          </a:r>
          <a:r>
            <a:rPr lang="ru-RU" sz="1600" kern="1200" dirty="0" err="1"/>
            <a:t>ф.р</a:t>
          </a:r>
          <a:r>
            <a:rPr lang="ru-RU" sz="1600" kern="1200" dirty="0"/>
            <a:t>. </a:t>
          </a:r>
          <a:r>
            <a:rPr lang="ru-RU" sz="1600" kern="1200" dirty="0" err="1"/>
            <a:t>обсяг</a:t>
          </a:r>
          <a:r>
            <a:rPr lang="ru-RU" sz="1600" kern="1200" dirty="0"/>
            <a:t> </a:t>
          </a:r>
          <a:r>
            <a:rPr lang="ru-RU" sz="1600" kern="1200" dirty="0" err="1"/>
            <a:t>здійснених</a:t>
          </a:r>
          <a:r>
            <a:rPr lang="ru-RU" sz="1600" kern="1200" dirty="0"/>
            <a:t> IFC </a:t>
          </a:r>
          <a:r>
            <a:rPr lang="ru-RU" sz="1600" kern="1200" dirty="0" err="1"/>
            <a:t>інвестицій</a:t>
          </a:r>
          <a:r>
            <a:rPr lang="ru-RU" sz="1600" kern="1200" dirty="0"/>
            <a:t> </a:t>
          </a:r>
          <a:r>
            <a:rPr lang="ru-RU" sz="1600" kern="1200" dirty="0" err="1"/>
            <a:t>склав</a:t>
          </a:r>
          <a:r>
            <a:rPr lang="ru-RU" sz="1600" kern="1200" dirty="0"/>
            <a:t> 22 млрд дол. США</a:t>
          </a:r>
        </a:p>
      </dsp:txBody>
      <dsp:txXfrm>
        <a:off x="26469" y="5211046"/>
        <a:ext cx="5635694" cy="48927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8FAC7-30FF-49E4-B01B-143509E250BA}">
      <dsp:nvSpPr>
        <dsp:cNvPr id="0" name=""/>
        <dsp:cNvSpPr/>
      </dsp:nvSpPr>
      <dsp:spPr>
        <a:xfrm>
          <a:off x="-24134" y="4635"/>
          <a:ext cx="5880916" cy="10655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25 </a:t>
          </a:r>
          <a:r>
            <a:rPr lang="ru-RU" sz="1600" kern="1200" dirty="0" err="1"/>
            <a:t>січня</a:t>
          </a:r>
          <a:r>
            <a:rPr lang="ru-RU" sz="1600" kern="1200" dirty="0"/>
            <a:t> 2021 року </a:t>
          </a:r>
          <a:r>
            <a:rPr lang="ru-RU" sz="1600" kern="1200" dirty="0" err="1"/>
            <a:t>Міжнародна</a:t>
          </a:r>
          <a:r>
            <a:rPr lang="ru-RU" sz="1600" kern="1200" dirty="0"/>
            <a:t> </a:t>
          </a:r>
          <a:r>
            <a:rPr lang="ru-RU" sz="1600" kern="1200" dirty="0" err="1"/>
            <a:t>фінансова</a:t>
          </a:r>
          <a:r>
            <a:rPr lang="ru-RU" sz="1600" kern="1200" dirty="0"/>
            <a:t> </a:t>
          </a:r>
          <a:r>
            <a:rPr lang="ru-RU" sz="1600" kern="1200" dirty="0" err="1"/>
            <a:t>корпорація</a:t>
          </a:r>
          <a:r>
            <a:rPr lang="ru-RU" sz="1600" kern="1200" dirty="0"/>
            <a:t> (</a:t>
          </a:r>
          <a:r>
            <a:rPr lang="en-US" sz="1600" kern="1200" dirty="0"/>
            <a:t>IFC) </a:t>
          </a:r>
          <a:r>
            <a:rPr lang="ru-RU" sz="1600" kern="1200" dirty="0"/>
            <a:t>та </a:t>
          </a:r>
          <a:r>
            <a:rPr lang="ru-RU" sz="1600" kern="1200" dirty="0" err="1"/>
            <a:t>Міністерство</a:t>
          </a:r>
          <a:r>
            <a:rPr lang="ru-RU" sz="1600" kern="1200" dirty="0"/>
            <a:t> </a:t>
          </a:r>
          <a:r>
            <a:rPr lang="ru-RU" sz="1600" kern="1200" dirty="0" err="1"/>
            <a:t>фінансів</a:t>
          </a:r>
          <a:r>
            <a:rPr lang="ru-RU" sz="1600" kern="1200" dirty="0"/>
            <a:t> </a:t>
          </a:r>
          <a:r>
            <a:rPr lang="ru-RU" sz="1600" kern="1200" dirty="0" err="1"/>
            <a:t>підписали</a:t>
          </a:r>
          <a:r>
            <a:rPr lang="ru-RU" sz="1600" kern="1200" dirty="0"/>
            <a:t> угоду, яка </a:t>
          </a:r>
          <a:r>
            <a:rPr lang="ru-RU" sz="1600" kern="1200" dirty="0" err="1"/>
            <a:t>передбачає</a:t>
          </a:r>
          <a:r>
            <a:rPr lang="ru-RU" sz="1600" kern="1200" dirty="0"/>
            <a:t> </a:t>
          </a:r>
          <a:r>
            <a:rPr lang="ru-RU" sz="1600" kern="1200" dirty="0" err="1"/>
            <a:t>можливість</a:t>
          </a:r>
          <a:r>
            <a:rPr lang="ru-RU" sz="1600" kern="1200" dirty="0"/>
            <a:t> </a:t>
          </a:r>
          <a:r>
            <a:rPr lang="ru-RU" sz="1600" kern="1200" dirty="0" err="1"/>
            <a:t>входження</a:t>
          </a:r>
          <a:r>
            <a:rPr lang="ru-RU" sz="1600" kern="1200" dirty="0"/>
            <a:t> </a:t>
          </a:r>
          <a:r>
            <a:rPr lang="en-US" sz="1600" kern="1200" dirty="0"/>
            <a:t>IFC </a:t>
          </a:r>
          <a:r>
            <a:rPr lang="ru-RU" sz="1600" kern="1200" dirty="0"/>
            <a:t>в </a:t>
          </a:r>
          <a:r>
            <a:rPr lang="ru-RU" sz="1600" kern="1200" dirty="0" err="1"/>
            <a:t>капітал</a:t>
          </a:r>
          <a:r>
            <a:rPr lang="ru-RU" sz="1600" kern="1200" dirty="0"/>
            <a:t> державного </a:t>
          </a:r>
          <a:r>
            <a:rPr lang="ru-RU" sz="1600" kern="1200" dirty="0" err="1"/>
            <a:t>Укргазбанку</a:t>
          </a:r>
          <a:r>
            <a:rPr lang="ru-RU" sz="1600" kern="1200" dirty="0"/>
            <a:t>. Максимальна </a:t>
          </a:r>
          <a:r>
            <a:rPr lang="ru-RU" sz="1600" kern="1200" dirty="0" err="1"/>
            <a:t>частка</a:t>
          </a:r>
          <a:r>
            <a:rPr lang="ru-RU" sz="1600" kern="1200" dirty="0"/>
            <a:t> </a:t>
          </a:r>
          <a:r>
            <a:rPr lang="en-US" sz="1600" kern="1200" dirty="0"/>
            <a:t>IFC </a:t>
          </a:r>
          <a:r>
            <a:rPr lang="ru-RU" sz="1600" kern="1200" dirty="0"/>
            <a:t>в </a:t>
          </a:r>
          <a:r>
            <a:rPr lang="ru-RU" sz="1600" kern="1200" dirty="0" err="1"/>
            <a:t>капіталі</a:t>
          </a:r>
          <a:r>
            <a:rPr lang="ru-RU" sz="1600" kern="1200" dirty="0"/>
            <a:t> банку </a:t>
          </a:r>
          <a:r>
            <a:rPr lang="ru-RU" sz="1600" kern="1200" dirty="0" err="1"/>
            <a:t>становитиме</a:t>
          </a:r>
          <a:r>
            <a:rPr lang="ru-RU" sz="1600" kern="1200" dirty="0"/>
            <a:t> 20%.</a:t>
          </a:r>
          <a:endParaRPr lang="ru-RU" sz="900" kern="1200" dirty="0"/>
        </a:p>
      </dsp:txBody>
      <dsp:txXfrm>
        <a:off x="7075" y="35844"/>
        <a:ext cx="5818498" cy="1003139"/>
      </dsp:txXfrm>
    </dsp:sp>
    <dsp:sp modelId="{E61E1082-1C4E-4D09-94D7-64C6B4FAE0FF}">
      <dsp:nvSpPr>
        <dsp:cNvPr id="0" name=""/>
        <dsp:cNvSpPr/>
      </dsp:nvSpPr>
      <dsp:spPr>
        <a:xfrm rot="5400000">
          <a:off x="2791978" y="1086771"/>
          <a:ext cx="248690" cy="2984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</dsp:txBody>
      <dsp:txXfrm rot="-5400000">
        <a:off x="2826796" y="1111640"/>
        <a:ext cx="179056" cy="174083"/>
      </dsp:txXfrm>
    </dsp:sp>
    <dsp:sp modelId="{BAA5D2A3-8F9D-4DCF-9A60-EC3E03E97100}">
      <dsp:nvSpPr>
        <dsp:cNvPr id="0" name=""/>
        <dsp:cNvSpPr/>
      </dsp:nvSpPr>
      <dsp:spPr>
        <a:xfrm>
          <a:off x="-24134" y="1401780"/>
          <a:ext cx="5880916" cy="6631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За </a:t>
          </a:r>
          <a:r>
            <a:rPr lang="ru-RU" sz="1600" kern="1200" dirty="0" err="1"/>
            <a:t>умовами</a:t>
          </a:r>
          <a:r>
            <a:rPr lang="ru-RU" sz="1600" kern="1200" dirty="0"/>
            <a:t> угоди IFC </a:t>
          </a:r>
          <a:r>
            <a:rPr lang="ru-RU" sz="1600" kern="1200" dirty="0" err="1"/>
            <a:t>надасть</a:t>
          </a:r>
          <a:r>
            <a:rPr lang="ru-RU" sz="1600" kern="1200" dirty="0"/>
            <a:t> </a:t>
          </a:r>
          <a:r>
            <a:rPr lang="ru-RU" sz="1600" kern="1200" dirty="0" err="1"/>
            <a:t>Укргазбанку</a:t>
          </a:r>
          <a:r>
            <a:rPr lang="ru-RU" sz="1600" kern="1200" dirty="0"/>
            <a:t> </a:t>
          </a:r>
          <a:r>
            <a:rPr lang="ru-RU" sz="1600" kern="1200" dirty="0" err="1"/>
            <a:t>позику</a:t>
          </a:r>
          <a:r>
            <a:rPr lang="ru-RU" sz="1600" kern="1200" dirty="0"/>
            <a:t> на суму 30 млн </a:t>
          </a:r>
          <a:r>
            <a:rPr lang="ru-RU" sz="1600" kern="1200" dirty="0" err="1"/>
            <a:t>євро</a:t>
          </a:r>
          <a:r>
            <a:rPr lang="ru-RU" sz="1600" kern="1200" dirty="0"/>
            <a:t> </a:t>
          </a:r>
          <a:r>
            <a:rPr lang="ru-RU" sz="1600" kern="1200" dirty="0" err="1"/>
            <a:t>терміном</a:t>
          </a:r>
          <a:r>
            <a:rPr lang="ru-RU" sz="1600" kern="1200" dirty="0"/>
            <a:t> на 5 </a:t>
          </a:r>
          <a:r>
            <a:rPr lang="ru-RU" sz="1600" kern="1200" dirty="0" err="1"/>
            <a:t>років</a:t>
          </a:r>
          <a:r>
            <a:rPr lang="ru-RU" sz="1600" kern="1200" dirty="0"/>
            <a:t> з </a:t>
          </a:r>
          <a:r>
            <a:rPr lang="ru-RU" sz="1600" kern="1200" dirty="0" err="1"/>
            <a:t>можливістю</a:t>
          </a:r>
          <a:r>
            <a:rPr lang="ru-RU" sz="1600" kern="1200" dirty="0"/>
            <a:t> </a:t>
          </a:r>
          <a:r>
            <a:rPr lang="ru-RU" sz="1600" kern="1200" dirty="0" err="1"/>
            <a:t>її</a:t>
          </a:r>
          <a:r>
            <a:rPr lang="ru-RU" sz="1600" kern="1200" dirty="0"/>
            <a:t> </a:t>
          </a:r>
          <a:r>
            <a:rPr lang="ru-RU" sz="1600" kern="1200" dirty="0" err="1"/>
            <a:t>конвертації</a:t>
          </a:r>
          <a:r>
            <a:rPr lang="ru-RU" sz="1600" kern="1200" dirty="0"/>
            <a:t> у долю в </a:t>
          </a:r>
          <a:r>
            <a:rPr lang="ru-RU" sz="1600" kern="1200" dirty="0" err="1"/>
            <a:t>акціонерному</a:t>
          </a:r>
          <a:r>
            <a:rPr lang="ru-RU" sz="1600" kern="1200" dirty="0"/>
            <a:t> </a:t>
          </a:r>
          <a:r>
            <a:rPr lang="ru-RU" sz="1600" kern="1200" dirty="0" err="1"/>
            <a:t>капіталі</a:t>
          </a:r>
          <a:r>
            <a:rPr lang="ru-RU" sz="1600" kern="1200" dirty="0"/>
            <a:t> банку</a:t>
          </a:r>
        </a:p>
      </dsp:txBody>
      <dsp:txXfrm>
        <a:off x="-4710" y="1421204"/>
        <a:ext cx="5842068" cy="624327"/>
      </dsp:txXfrm>
    </dsp:sp>
    <dsp:sp modelId="{97918D6B-A288-46B3-98BA-6F74B9CD014C}">
      <dsp:nvSpPr>
        <dsp:cNvPr id="0" name=""/>
        <dsp:cNvSpPr/>
      </dsp:nvSpPr>
      <dsp:spPr>
        <a:xfrm rot="5400000">
          <a:off x="2791978" y="2081535"/>
          <a:ext cx="248690" cy="2984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</dsp:txBody>
      <dsp:txXfrm rot="-5400000">
        <a:off x="2826796" y="2106404"/>
        <a:ext cx="179056" cy="174083"/>
      </dsp:txXfrm>
    </dsp:sp>
    <dsp:sp modelId="{FA1DBCFE-F164-4806-92AB-6816310BBF08}">
      <dsp:nvSpPr>
        <dsp:cNvPr id="0" name=""/>
        <dsp:cNvSpPr/>
      </dsp:nvSpPr>
      <dsp:spPr>
        <a:xfrm>
          <a:off x="0" y="2396543"/>
          <a:ext cx="5832648" cy="6631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/>
            <a:t>Відзначимо</a:t>
          </a:r>
          <a:r>
            <a:rPr lang="ru-RU" sz="1600" kern="1200" dirty="0"/>
            <a:t>, у 2017 </a:t>
          </a:r>
          <a:r>
            <a:rPr lang="ru-RU" sz="1600" kern="1200" dirty="0" err="1"/>
            <a:t>році</a:t>
          </a:r>
          <a:r>
            <a:rPr lang="ru-RU" sz="1600" kern="1200" dirty="0"/>
            <a:t> </a:t>
          </a:r>
          <a:r>
            <a:rPr lang="ru-RU" sz="1600" kern="1200" dirty="0" err="1"/>
            <a:t>Україна</a:t>
          </a:r>
          <a:r>
            <a:rPr lang="ru-RU" sz="1600" kern="1200" dirty="0"/>
            <a:t> та </a:t>
          </a:r>
          <a:r>
            <a:rPr lang="ru-RU" sz="1600" kern="1200" dirty="0" err="1"/>
            <a:t>Світовий</a:t>
          </a:r>
          <a:r>
            <a:rPr lang="ru-RU" sz="1600" kern="1200" dirty="0"/>
            <a:t> банк </a:t>
          </a:r>
          <a:r>
            <a:rPr lang="ru-RU" sz="1600" kern="1200" dirty="0" err="1"/>
            <a:t>підписали</a:t>
          </a:r>
          <a:r>
            <a:rPr lang="ru-RU" sz="1600" kern="1200" dirty="0"/>
            <a:t> меморандум про </a:t>
          </a:r>
          <a:r>
            <a:rPr lang="ru-RU" sz="1600" kern="1200" dirty="0" err="1"/>
            <a:t>взаєморозуміння</a:t>
          </a:r>
          <a:r>
            <a:rPr lang="ru-RU" sz="1600" kern="1200" dirty="0"/>
            <a:t> </a:t>
          </a:r>
          <a:r>
            <a:rPr lang="ru-RU" sz="1600" kern="1200" dirty="0" err="1"/>
            <a:t>щодо</a:t>
          </a:r>
          <a:r>
            <a:rPr lang="ru-RU" sz="1600" kern="1200" dirty="0"/>
            <a:t> </a:t>
          </a:r>
          <a:r>
            <a:rPr lang="ru-RU" sz="1600" kern="1200" dirty="0" err="1"/>
            <a:t>підтримки</a:t>
          </a:r>
          <a:r>
            <a:rPr lang="ru-RU" sz="1600" kern="1200" dirty="0"/>
            <a:t> </a:t>
          </a:r>
          <a:r>
            <a:rPr lang="ru-RU" sz="1600" kern="1200" dirty="0" err="1"/>
            <a:t>приватизації</a:t>
          </a:r>
          <a:r>
            <a:rPr lang="ru-RU" sz="1600" kern="1200" dirty="0"/>
            <a:t> державного </a:t>
          </a:r>
          <a:r>
            <a:rPr lang="ru-RU" sz="1600" kern="1200" dirty="0" err="1"/>
            <a:t>Укргазбанку</a:t>
          </a:r>
          <a:r>
            <a:rPr lang="ru-RU" sz="1600" kern="1200" dirty="0"/>
            <a:t>.</a:t>
          </a:r>
        </a:p>
      </dsp:txBody>
      <dsp:txXfrm>
        <a:off x="19424" y="2415967"/>
        <a:ext cx="5793800" cy="624327"/>
      </dsp:txXfrm>
    </dsp:sp>
    <dsp:sp modelId="{A6933F68-FF6A-4338-B8C9-7F7AD1D59973}">
      <dsp:nvSpPr>
        <dsp:cNvPr id="0" name=""/>
        <dsp:cNvSpPr/>
      </dsp:nvSpPr>
      <dsp:spPr>
        <a:xfrm rot="5400000">
          <a:off x="2791978" y="3076298"/>
          <a:ext cx="248690" cy="2984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</dsp:txBody>
      <dsp:txXfrm rot="-5400000">
        <a:off x="2826796" y="3101167"/>
        <a:ext cx="179056" cy="174083"/>
      </dsp:txXfrm>
    </dsp:sp>
    <dsp:sp modelId="{B5A8840F-7BFE-4C79-B5A0-926A921464FF}">
      <dsp:nvSpPr>
        <dsp:cNvPr id="0" name=""/>
        <dsp:cNvSpPr/>
      </dsp:nvSpPr>
      <dsp:spPr>
        <a:xfrm>
          <a:off x="76643" y="3391306"/>
          <a:ext cx="5679360" cy="6631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Уряд </a:t>
          </a:r>
          <a:r>
            <a:rPr lang="ru-RU" sz="1600" kern="1200" dirty="0" err="1"/>
            <a:t>продовжує</a:t>
          </a:r>
          <a:r>
            <a:rPr lang="ru-RU" sz="1600" kern="1200" dirty="0"/>
            <a:t> </a:t>
          </a:r>
          <a:r>
            <a:rPr lang="ru-RU" sz="1600" kern="1200" dirty="0" err="1"/>
            <a:t>працювати</a:t>
          </a:r>
          <a:r>
            <a:rPr lang="ru-RU" sz="1600" kern="1200" dirty="0"/>
            <a:t> над </a:t>
          </a:r>
          <a:r>
            <a:rPr lang="ru-RU" sz="1600" kern="1200" dirty="0" err="1"/>
            <a:t>зменшенням</a:t>
          </a:r>
          <a:r>
            <a:rPr lang="ru-RU" sz="1600" kern="1200" dirty="0"/>
            <a:t> </a:t>
          </a:r>
          <a:r>
            <a:rPr lang="ru-RU" sz="1600" kern="1200" dirty="0" err="1"/>
            <a:t>частки</a:t>
          </a:r>
          <a:r>
            <a:rPr lang="ru-RU" sz="1600" kern="1200" dirty="0"/>
            <a:t> </a:t>
          </a:r>
          <a:r>
            <a:rPr lang="ru-RU" sz="1600" kern="1200" dirty="0" err="1"/>
            <a:t>держави</a:t>
          </a:r>
          <a:r>
            <a:rPr lang="ru-RU" sz="1600" kern="1200" dirty="0"/>
            <a:t> в </a:t>
          </a:r>
          <a:r>
            <a:rPr lang="ru-RU" sz="1600" kern="1200" dirty="0" err="1"/>
            <a:t>банківській</a:t>
          </a:r>
          <a:r>
            <a:rPr lang="ru-RU" sz="1600" kern="1200" dirty="0"/>
            <a:t> </a:t>
          </a:r>
          <a:r>
            <a:rPr lang="ru-RU" sz="1600" kern="1200" dirty="0" err="1"/>
            <a:t>системі</a:t>
          </a:r>
          <a:r>
            <a:rPr lang="ru-RU" sz="1600" kern="1200" dirty="0"/>
            <a:t> </a:t>
          </a:r>
          <a:r>
            <a:rPr lang="ru-RU" sz="1600" kern="1200" dirty="0" err="1"/>
            <a:t>України</a:t>
          </a:r>
          <a:r>
            <a:rPr lang="ru-RU" sz="1600" kern="1200" dirty="0"/>
            <a:t> до 25% до 2025 року, як </a:t>
          </a:r>
          <a:r>
            <a:rPr lang="ru-RU" sz="1600" kern="1200" dirty="0" err="1"/>
            <a:t>це</a:t>
          </a:r>
          <a:r>
            <a:rPr lang="ru-RU" sz="1600" kern="1200" dirty="0"/>
            <a:t> </a:t>
          </a:r>
          <a:r>
            <a:rPr lang="ru-RU" sz="1600" kern="1200" dirty="0" err="1"/>
            <a:t>передбачено</a:t>
          </a:r>
          <a:r>
            <a:rPr lang="ru-RU" sz="1600" kern="1200" dirty="0"/>
            <a:t> </a:t>
          </a:r>
          <a:r>
            <a:rPr lang="ru-RU" sz="1600" kern="1200" dirty="0" err="1"/>
            <a:t>міжнародними</a:t>
          </a:r>
          <a:r>
            <a:rPr lang="ru-RU" sz="1600" kern="1200" dirty="0"/>
            <a:t> </a:t>
          </a:r>
          <a:r>
            <a:rPr lang="ru-RU" sz="1600" kern="1200" dirty="0" err="1"/>
            <a:t>зобов’язаннями</a:t>
          </a:r>
          <a:r>
            <a:rPr lang="ru-RU" sz="1600" kern="1200" dirty="0"/>
            <a:t>.</a:t>
          </a:r>
        </a:p>
      </dsp:txBody>
      <dsp:txXfrm>
        <a:off x="96067" y="3410730"/>
        <a:ext cx="5640512" cy="624327"/>
      </dsp:txXfrm>
    </dsp:sp>
    <dsp:sp modelId="{767665EF-32D8-4B90-BDF8-E0D80E27FF3E}">
      <dsp:nvSpPr>
        <dsp:cNvPr id="0" name=""/>
        <dsp:cNvSpPr/>
      </dsp:nvSpPr>
      <dsp:spPr>
        <a:xfrm rot="5400000">
          <a:off x="2791978" y="4071061"/>
          <a:ext cx="248690" cy="2984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</dsp:txBody>
      <dsp:txXfrm rot="-5400000">
        <a:off x="2826796" y="4095930"/>
        <a:ext cx="179056" cy="174083"/>
      </dsp:txXfrm>
    </dsp:sp>
    <dsp:sp modelId="{005B8EF7-6744-4A15-9A6E-65635E6F2B1E}">
      <dsp:nvSpPr>
        <dsp:cNvPr id="0" name=""/>
        <dsp:cNvSpPr/>
      </dsp:nvSpPr>
      <dsp:spPr>
        <a:xfrm>
          <a:off x="76643" y="4386069"/>
          <a:ext cx="5679360" cy="3751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Держава </a:t>
          </a:r>
          <a:r>
            <a:rPr lang="ru-RU" sz="1600" kern="1200" dirty="0" err="1"/>
            <a:t>володіє</a:t>
          </a:r>
          <a:r>
            <a:rPr lang="ru-RU" sz="1600" kern="1200" dirty="0"/>
            <a:t> 94,94% </a:t>
          </a:r>
          <a:r>
            <a:rPr lang="ru-RU" sz="1600" kern="1200" dirty="0" err="1"/>
            <a:t>акцій</a:t>
          </a:r>
          <a:r>
            <a:rPr lang="ru-RU" sz="1600" kern="1200" dirty="0"/>
            <a:t> "</a:t>
          </a:r>
          <a:r>
            <a:rPr lang="ru-RU" sz="1600" kern="1200" dirty="0" err="1"/>
            <a:t>Укргазбанку</a:t>
          </a:r>
          <a:r>
            <a:rPr lang="ru-RU" sz="1600" kern="1200" dirty="0"/>
            <a:t>".</a:t>
          </a:r>
        </a:p>
      </dsp:txBody>
      <dsp:txXfrm>
        <a:off x="87631" y="4397057"/>
        <a:ext cx="5657384" cy="353195"/>
      </dsp:txXfrm>
    </dsp:sp>
    <dsp:sp modelId="{E65C0070-6426-4991-A0BF-34B83BC566A0}">
      <dsp:nvSpPr>
        <dsp:cNvPr id="0" name=""/>
        <dsp:cNvSpPr/>
      </dsp:nvSpPr>
      <dsp:spPr>
        <a:xfrm rot="5400000">
          <a:off x="2791978" y="4777820"/>
          <a:ext cx="248690" cy="2984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</dsp:txBody>
      <dsp:txXfrm rot="-5400000">
        <a:off x="2826796" y="4802689"/>
        <a:ext cx="179056" cy="174083"/>
      </dsp:txXfrm>
    </dsp:sp>
    <dsp:sp modelId="{FBEB227B-7679-4BAE-B921-CD57A92EEC5A}">
      <dsp:nvSpPr>
        <dsp:cNvPr id="0" name=""/>
        <dsp:cNvSpPr/>
      </dsp:nvSpPr>
      <dsp:spPr>
        <a:xfrm>
          <a:off x="153300" y="5092829"/>
          <a:ext cx="5526047" cy="6631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/>
            <a:t>Імплементація</a:t>
          </a:r>
          <a:r>
            <a:rPr lang="ru-RU" sz="1600" kern="1200" dirty="0"/>
            <a:t> угоди є </a:t>
          </a:r>
          <a:r>
            <a:rPr lang="ru-RU" sz="1600" kern="1200" dirty="0" err="1"/>
            <a:t>виконанням</a:t>
          </a:r>
          <a:r>
            <a:rPr lang="ru-RU" sz="1600" kern="1200" dirty="0"/>
            <a:t> одного </a:t>
          </a:r>
          <a:r>
            <a:rPr lang="ru-RU" sz="1600" kern="1200" dirty="0" err="1"/>
            <a:t>із</a:t>
          </a:r>
          <a:r>
            <a:rPr lang="ru-RU" sz="1600" kern="1200" dirty="0"/>
            <a:t> </a:t>
          </a:r>
          <a:r>
            <a:rPr lang="ru-RU" sz="1600" kern="1200" dirty="0" err="1"/>
            <a:t>зобов'язань</a:t>
          </a:r>
          <a:r>
            <a:rPr lang="ru-RU" sz="1600" kern="1200" dirty="0"/>
            <a:t> </a:t>
          </a:r>
          <a:r>
            <a:rPr lang="ru-RU" sz="1600" kern="1200" dirty="0" err="1"/>
            <a:t>держави</a:t>
          </a:r>
          <a:r>
            <a:rPr lang="ru-RU" sz="1600" kern="1200" dirty="0"/>
            <a:t> в рамках </a:t>
          </a:r>
          <a:r>
            <a:rPr lang="ru-RU" sz="1600" kern="1200" dirty="0" err="1"/>
            <a:t>спільної</a:t>
          </a:r>
          <a:r>
            <a:rPr lang="ru-RU" sz="1600" kern="1200" dirty="0"/>
            <a:t> з МВФ </a:t>
          </a:r>
          <a:r>
            <a:rPr lang="ru-RU" sz="1600" kern="1200" dirty="0" err="1"/>
            <a:t>програми</a:t>
          </a:r>
          <a:r>
            <a:rPr lang="ru-RU" sz="1600" kern="1200" dirty="0"/>
            <a:t> </a:t>
          </a:r>
          <a:r>
            <a:rPr lang="en-US" sz="1600" kern="1200" dirty="0"/>
            <a:t>Stand-by"</a:t>
          </a:r>
          <a:endParaRPr lang="ru-RU" sz="1600" kern="1200" dirty="0"/>
        </a:p>
      </dsp:txBody>
      <dsp:txXfrm>
        <a:off x="172724" y="5112253"/>
        <a:ext cx="5487199" cy="62432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2A4122-73E5-48CF-833A-9A7BC8EA1238}">
      <dsp:nvSpPr>
        <dsp:cNvPr id="0" name=""/>
        <dsp:cNvSpPr/>
      </dsp:nvSpPr>
      <dsp:spPr>
        <a:xfrm>
          <a:off x="0" y="48551"/>
          <a:ext cx="5832648" cy="1067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Утворене </a:t>
          </a:r>
          <a:r>
            <a:rPr lang="ru-RU" sz="1600" kern="1200" dirty="0"/>
            <a:t>для того, </a:t>
          </a:r>
          <a:r>
            <a:rPr lang="ru-RU" sz="1600" kern="1200" dirty="0" err="1"/>
            <a:t>щоб</a:t>
          </a:r>
          <a:r>
            <a:rPr lang="ru-RU" sz="1600" kern="1200" dirty="0"/>
            <a:t> </a:t>
          </a:r>
          <a:r>
            <a:rPr lang="ru-RU" sz="1600" kern="1200" dirty="0" err="1"/>
            <a:t>забезпечити</a:t>
          </a:r>
          <a:r>
            <a:rPr lang="ru-RU" sz="1600" kern="1200" dirty="0"/>
            <a:t> </a:t>
          </a:r>
          <a:r>
            <a:rPr lang="ru-RU" sz="1600" kern="1200" dirty="0" err="1"/>
            <a:t>потенційних</a:t>
          </a:r>
          <a:r>
            <a:rPr lang="ru-RU" sz="1600" kern="1200" dirty="0"/>
            <a:t> </a:t>
          </a:r>
          <a:r>
            <a:rPr lang="ru-RU" sz="1600" kern="1200" dirty="0" err="1"/>
            <a:t>інвесторів</a:t>
          </a:r>
          <a:r>
            <a:rPr lang="ru-RU" sz="1600" kern="1200" dirty="0"/>
            <a:t>  до </a:t>
          </a:r>
          <a:r>
            <a:rPr lang="ru-RU" sz="1600" kern="1200" dirty="0" err="1"/>
            <a:t>країн</a:t>
          </a:r>
          <a:r>
            <a:rPr lang="ru-RU" sz="1600" kern="1200" dirty="0"/>
            <a:t>, </a:t>
          </a:r>
          <a:r>
            <a:rPr lang="ru-RU" sz="1600" kern="1200" dirty="0" err="1"/>
            <a:t>що</a:t>
          </a:r>
          <a:r>
            <a:rPr lang="ru-RU" sz="1600" kern="1200" dirty="0"/>
            <a:t> </a:t>
          </a:r>
          <a:r>
            <a:rPr lang="ru-RU" sz="1600" kern="1200" dirty="0" err="1"/>
            <a:t>розвиваються</a:t>
          </a:r>
          <a:r>
            <a:rPr lang="ru-RU" sz="1600" kern="1200" dirty="0"/>
            <a:t>, </a:t>
          </a:r>
          <a:r>
            <a:rPr lang="ru-RU" sz="1600" kern="1200" dirty="0" err="1"/>
            <a:t>від</a:t>
          </a:r>
          <a:r>
            <a:rPr lang="ru-RU" sz="1600" kern="1200" dirty="0"/>
            <a:t> </a:t>
          </a:r>
          <a:r>
            <a:rPr lang="ru-RU" sz="1600" kern="1200" dirty="0" err="1"/>
            <a:t>некомерціиних</a:t>
          </a:r>
          <a:r>
            <a:rPr lang="ru-RU" sz="1600" kern="1200" dirty="0"/>
            <a:t> </a:t>
          </a:r>
          <a:r>
            <a:rPr lang="ru-RU" sz="1600" kern="1200" dirty="0" err="1"/>
            <a:t>ризиків</a:t>
          </a:r>
          <a:r>
            <a:rPr lang="ru-RU" sz="1600" kern="1200" dirty="0"/>
            <a:t> і таким чином </a:t>
          </a:r>
          <a:r>
            <a:rPr lang="ru-RU" sz="1600" kern="1200" dirty="0" err="1"/>
            <a:t>стимулювала</a:t>
          </a:r>
          <a:r>
            <a:rPr lang="ru-RU" sz="1600" kern="1200" dirty="0"/>
            <a:t> </a:t>
          </a:r>
          <a:r>
            <a:rPr lang="ru-RU" sz="1600" kern="1200" dirty="0" err="1"/>
            <a:t>туди</a:t>
          </a:r>
          <a:r>
            <a:rPr lang="ru-RU" sz="1600" kern="1200" dirty="0"/>
            <a:t> потоки </a:t>
          </a:r>
          <a:r>
            <a:rPr lang="ru-RU" sz="1600" kern="1200" dirty="0" err="1"/>
            <a:t>інвестицій</a:t>
          </a:r>
          <a:r>
            <a:rPr lang="ru-RU" sz="1600" kern="1200" dirty="0"/>
            <a:t>. </a:t>
          </a:r>
        </a:p>
      </dsp:txBody>
      <dsp:txXfrm>
        <a:off x="52089" y="100640"/>
        <a:ext cx="5728470" cy="962862"/>
      </dsp:txXfrm>
    </dsp:sp>
    <dsp:sp modelId="{06A75451-B14B-4F6E-8006-2079D59D4311}">
      <dsp:nvSpPr>
        <dsp:cNvPr id="0" name=""/>
        <dsp:cNvSpPr/>
      </dsp:nvSpPr>
      <dsp:spPr>
        <a:xfrm>
          <a:off x="0" y="1161671"/>
          <a:ext cx="5832648" cy="1067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До некомерційних ризиків належать: війни, соціальні вибухи, експропріація вкладеного капіталу, неможливість переказу прибутку за кордон і таке інше.</a:t>
          </a:r>
        </a:p>
      </dsp:txBody>
      <dsp:txXfrm>
        <a:off x="52089" y="1213760"/>
        <a:ext cx="5728470" cy="962862"/>
      </dsp:txXfrm>
    </dsp:sp>
    <dsp:sp modelId="{C227E3E7-11E0-49DF-9BFB-05D0E25E7AF0}">
      <dsp:nvSpPr>
        <dsp:cNvPr id="0" name=""/>
        <dsp:cNvSpPr/>
      </dsp:nvSpPr>
      <dsp:spPr>
        <a:xfrm>
          <a:off x="0" y="2274792"/>
          <a:ext cx="5832648" cy="1067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Гарантії надають тільки інвесторам із країн-членів БАГІ. Строк гарантій — 15-20 років на прямі інвестиції, на позики — понад три роки. </a:t>
          </a:r>
        </a:p>
      </dsp:txBody>
      <dsp:txXfrm>
        <a:off x="52089" y="2326881"/>
        <a:ext cx="5728470" cy="962862"/>
      </dsp:txXfrm>
    </dsp:sp>
    <dsp:sp modelId="{7793F22A-9D1C-404B-B353-4DF713426717}">
      <dsp:nvSpPr>
        <dsp:cNvPr id="0" name=""/>
        <dsp:cNvSpPr/>
      </dsp:nvSpPr>
      <dsp:spPr>
        <a:xfrm>
          <a:off x="0" y="3387912"/>
          <a:ext cx="5832648" cy="1067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Гарантії БАГІ, по суті, є страховкою, за одержання якої треба сплатити від 0,25 % до 1,25 % за кожні 100 доларів вартості гарантії. </a:t>
          </a:r>
        </a:p>
      </dsp:txBody>
      <dsp:txXfrm>
        <a:off x="52089" y="3440001"/>
        <a:ext cx="5728470" cy="962862"/>
      </dsp:txXfrm>
    </dsp:sp>
    <dsp:sp modelId="{9E1BCF89-BA48-4FCA-9273-6AE7A6140260}">
      <dsp:nvSpPr>
        <dsp:cNvPr id="0" name=""/>
        <dsp:cNvSpPr/>
      </dsp:nvSpPr>
      <dsp:spPr>
        <a:xfrm>
          <a:off x="0" y="4501032"/>
          <a:ext cx="5832648" cy="1067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БАГІ надає консультативні й рекламні послуги через спеціальний Департамент політичних і консультативних послуг.</a:t>
          </a:r>
        </a:p>
      </dsp:txBody>
      <dsp:txXfrm>
        <a:off x="52089" y="4553121"/>
        <a:ext cx="5728470" cy="96286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DB88AE-05A9-45AA-8BDD-354A0D2C8CD3}">
      <dsp:nvSpPr>
        <dsp:cNvPr id="0" name=""/>
        <dsp:cNvSpPr/>
      </dsp:nvSpPr>
      <dsp:spPr>
        <a:xfrm>
          <a:off x="3024336" y="1497005"/>
          <a:ext cx="1652673" cy="5279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983"/>
              </a:lnTo>
              <a:lnTo>
                <a:pt x="1652673" y="263983"/>
              </a:lnTo>
              <a:lnTo>
                <a:pt x="1652673" y="527966"/>
              </a:lnTo>
            </a:path>
          </a:pathLst>
        </a:custGeom>
        <a:noFill/>
        <a:ln w="11429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6B3E27-BF81-475A-B4FE-0E8EE469487F}">
      <dsp:nvSpPr>
        <dsp:cNvPr id="0" name=""/>
        <dsp:cNvSpPr/>
      </dsp:nvSpPr>
      <dsp:spPr>
        <a:xfrm>
          <a:off x="1389097" y="1497005"/>
          <a:ext cx="1635238" cy="527966"/>
        </a:xfrm>
        <a:custGeom>
          <a:avLst/>
          <a:gdLst/>
          <a:ahLst/>
          <a:cxnLst/>
          <a:rect l="0" t="0" r="0" b="0"/>
          <a:pathLst>
            <a:path>
              <a:moveTo>
                <a:pt x="1635238" y="0"/>
              </a:moveTo>
              <a:lnTo>
                <a:pt x="1635238" y="263983"/>
              </a:lnTo>
              <a:lnTo>
                <a:pt x="0" y="263983"/>
              </a:lnTo>
              <a:lnTo>
                <a:pt x="0" y="527966"/>
              </a:lnTo>
            </a:path>
          </a:pathLst>
        </a:custGeom>
        <a:noFill/>
        <a:ln w="11429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B149F6-ADE0-4B8E-974E-2484FF884E21}">
      <dsp:nvSpPr>
        <dsp:cNvPr id="0" name=""/>
        <dsp:cNvSpPr/>
      </dsp:nvSpPr>
      <dsp:spPr>
        <a:xfrm>
          <a:off x="1767272" y="770812"/>
          <a:ext cx="2514126" cy="72619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 err="1"/>
            <a:t>Процес</a:t>
          </a:r>
          <a:r>
            <a:rPr lang="ru-RU" sz="1600" b="1" kern="1200" dirty="0"/>
            <a:t> </a:t>
          </a:r>
          <a:r>
            <a:rPr lang="ru-RU" sz="1600" b="1" kern="1200" dirty="0" err="1"/>
            <a:t>урегулювання</a:t>
          </a:r>
          <a:r>
            <a:rPr lang="ru-RU" sz="1600" b="1" kern="1200" dirty="0"/>
            <a:t> </a:t>
          </a:r>
          <a:r>
            <a:rPr lang="ru-RU" sz="1600" b="1" kern="1200" dirty="0" err="1"/>
            <a:t>інвестиційних</a:t>
          </a:r>
          <a:r>
            <a:rPr lang="ru-RU" sz="1600" b="1" kern="1200" dirty="0"/>
            <a:t> </a:t>
          </a:r>
          <a:r>
            <a:rPr lang="ru-RU" sz="1600" b="1" kern="1200" dirty="0" err="1"/>
            <a:t>спорів</a:t>
          </a:r>
          <a:r>
            <a:rPr lang="ru-RU" sz="1600" b="1" kern="1200" dirty="0"/>
            <a:t> </a:t>
          </a:r>
          <a:r>
            <a:rPr lang="ru-RU" sz="1600" b="1" kern="1200" dirty="0" err="1"/>
            <a:t>має</a:t>
          </a:r>
          <a:r>
            <a:rPr lang="ru-RU" sz="1600" b="1" kern="1200" dirty="0"/>
            <a:t> </a:t>
          </a:r>
          <a:r>
            <a:rPr lang="ru-RU" sz="1600" b="1" kern="1200" dirty="0" err="1"/>
            <a:t>дві</a:t>
          </a:r>
          <a:r>
            <a:rPr lang="ru-RU" sz="1600" b="1" kern="1200" dirty="0"/>
            <a:t> </a:t>
          </a:r>
          <a:r>
            <a:rPr lang="ru-RU" sz="1600" b="1" kern="1200" dirty="0" err="1"/>
            <a:t>форми</a:t>
          </a:r>
          <a:endParaRPr lang="ru-RU" sz="1600" b="1" kern="1200" dirty="0"/>
        </a:p>
      </dsp:txBody>
      <dsp:txXfrm>
        <a:off x="1767272" y="770812"/>
        <a:ext cx="2514126" cy="726193"/>
      </dsp:txXfrm>
    </dsp:sp>
    <dsp:sp modelId="{7AE37900-319B-42F6-9828-525A080044A0}">
      <dsp:nvSpPr>
        <dsp:cNvPr id="0" name=""/>
        <dsp:cNvSpPr/>
      </dsp:nvSpPr>
      <dsp:spPr>
        <a:xfrm>
          <a:off x="406" y="2024972"/>
          <a:ext cx="2777381" cy="145268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 err="1"/>
            <a:t>Примирення</a:t>
          </a:r>
          <a:r>
            <a:rPr lang="ru-RU" sz="1600" kern="1200" dirty="0"/>
            <a:t> </a:t>
          </a:r>
          <a:r>
            <a:rPr lang="ru-RU" sz="1600" kern="1200" dirty="0" err="1"/>
            <a:t>досягається</a:t>
          </a:r>
          <a:r>
            <a:rPr lang="ru-RU" sz="1600" kern="1200" dirty="0"/>
            <a:t> в тому </a:t>
          </a:r>
          <a:r>
            <a:rPr lang="ru-RU" sz="1600" kern="1200" dirty="0" err="1"/>
            <a:t>випадку</a:t>
          </a:r>
          <a:r>
            <a:rPr lang="ru-RU" sz="1600" kern="1200" dirty="0"/>
            <a:t>, </a:t>
          </a:r>
          <a:r>
            <a:rPr lang="ru-RU" sz="1600" kern="1200" dirty="0" err="1"/>
            <a:t>якщо</a:t>
          </a:r>
          <a:r>
            <a:rPr lang="ru-RU" sz="1600" kern="1200" dirty="0"/>
            <a:t> </a:t>
          </a:r>
          <a:r>
            <a:rPr lang="ru-RU" sz="1600" kern="1200" dirty="0" err="1"/>
            <a:t>вдається</a:t>
          </a:r>
          <a:r>
            <a:rPr lang="ru-RU" sz="1600" kern="1200" dirty="0"/>
            <a:t> </a:t>
          </a:r>
          <a:r>
            <a:rPr lang="ru-RU" sz="1600" kern="1200" dirty="0" err="1"/>
            <a:t>переконати</a:t>
          </a:r>
          <a:r>
            <a:rPr lang="ru-RU" sz="1600" kern="1200" dirty="0"/>
            <a:t> </a:t>
          </a:r>
          <a:r>
            <a:rPr lang="ru-RU" sz="1600" kern="1200" dirty="0" err="1"/>
            <a:t>обидві</a:t>
          </a:r>
          <a:r>
            <a:rPr lang="ru-RU" sz="1600" kern="1200" dirty="0"/>
            <a:t> </a:t>
          </a:r>
          <a:r>
            <a:rPr lang="ru-RU" sz="1600" kern="1200" dirty="0" err="1"/>
            <a:t>сторони</a:t>
          </a:r>
          <a:r>
            <a:rPr lang="ru-RU" sz="1600" kern="1200" dirty="0"/>
            <a:t> у </a:t>
          </a:r>
          <a:r>
            <a:rPr lang="ru-RU" sz="1600" kern="1200" dirty="0" err="1"/>
            <a:t>можливості</a:t>
          </a:r>
          <a:r>
            <a:rPr lang="ru-RU" sz="1600" kern="1200" dirty="0"/>
            <a:t> </a:t>
          </a:r>
          <a:r>
            <a:rPr lang="ru-RU" sz="1600" kern="1200" dirty="0" err="1"/>
            <a:t>вирішити</a:t>
          </a:r>
          <a:r>
            <a:rPr lang="ru-RU" sz="1600" kern="1200" dirty="0"/>
            <a:t> </a:t>
          </a:r>
          <a:r>
            <a:rPr lang="ru-RU" sz="1600" kern="1200" dirty="0" err="1"/>
            <a:t>конфлікт</a:t>
          </a:r>
          <a:r>
            <a:rPr lang="ru-RU" sz="1600" kern="1200" dirty="0"/>
            <a:t> </a:t>
          </a:r>
          <a:r>
            <a:rPr lang="ru-RU" sz="1600" kern="1200" dirty="0" err="1"/>
            <a:t>узгоджено</a:t>
          </a:r>
          <a:r>
            <a:rPr lang="ru-RU" sz="1600" kern="1200" dirty="0"/>
            <a:t>, через </a:t>
          </a:r>
          <a:r>
            <a:rPr lang="ru-RU" sz="1600" kern="1200" dirty="0" err="1"/>
            <a:t>взаємні</a:t>
          </a:r>
          <a:r>
            <a:rPr lang="ru-RU" sz="1600" kern="1200" dirty="0"/>
            <a:t> поступки. </a:t>
          </a:r>
        </a:p>
      </dsp:txBody>
      <dsp:txXfrm>
        <a:off x="406" y="2024972"/>
        <a:ext cx="2777381" cy="1452687"/>
      </dsp:txXfrm>
    </dsp:sp>
    <dsp:sp modelId="{ACF78DD4-FAD7-4728-A11F-7239784DED52}">
      <dsp:nvSpPr>
        <dsp:cNvPr id="0" name=""/>
        <dsp:cNvSpPr/>
      </dsp:nvSpPr>
      <dsp:spPr>
        <a:xfrm>
          <a:off x="3305754" y="2024972"/>
          <a:ext cx="2742510" cy="145268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/>
            <a:t>Якщо</a:t>
          </a:r>
          <a:r>
            <a:rPr lang="ru-RU" sz="1600" kern="1200" dirty="0"/>
            <a:t> ж </a:t>
          </a:r>
          <a:r>
            <a:rPr lang="ru-RU" sz="1600" kern="1200" dirty="0" err="1"/>
            <a:t>примирення</a:t>
          </a:r>
          <a:r>
            <a:rPr lang="ru-RU" sz="1600" kern="1200" dirty="0"/>
            <a:t> </a:t>
          </a:r>
          <a:r>
            <a:rPr lang="ru-RU" sz="1600" kern="1200" dirty="0" err="1"/>
            <a:t>неможливе</a:t>
          </a:r>
          <a:r>
            <a:rPr lang="ru-RU" sz="1600" kern="1200" dirty="0"/>
            <a:t>, то МЦУІС </a:t>
          </a:r>
          <a:r>
            <a:rPr lang="ru-RU" sz="1600" kern="1200" dirty="0" err="1"/>
            <a:t>виносить</a:t>
          </a:r>
          <a:r>
            <a:rPr lang="ru-RU" sz="1600" kern="1200" dirty="0"/>
            <a:t> </a:t>
          </a:r>
          <a:r>
            <a:rPr lang="ru-RU" sz="1600" kern="1200" dirty="0" err="1"/>
            <a:t>аргументоване</a:t>
          </a:r>
          <a:r>
            <a:rPr lang="ru-RU" sz="1600" kern="1200" dirty="0"/>
            <a:t> </a:t>
          </a:r>
          <a:r>
            <a:rPr lang="ru-RU" sz="1600" kern="1200" dirty="0" err="1"/>
            <a:t>рішення</a:t>
          </a:r>
          <a:r>
            <a:rPr lang="ru-RU" sz="1600" kern="1200" dirty="0"/>
            <a:t> на </a:t>
          </a:r>
          <a:r>
            <a:rPr lang="ru-RU" sz="1600" kern="1200" dirty="0" err="1"/>
            <a:t>користь</a:t>
          </a:r>
          <a:r>
            <a:rPr lang="ru-RU" sz="1600" kern="1200" dirty="0"/>
            <a:t> </a:t>
          </a:r>
          <a:r>
            <a:rPr lang="ru-RU" sz="1600" kern="1200" dirty="0" err="1"/>
            <a:t>однієї</a:t>
          </a:r>
          <a:r>
            <a:rPr lang="ru-RU" sz="1600" kern="1200" dirty="0"/>
            <a:t> з </a:t>
          </a:r>
          <a:r>
            <a:rPr lang="ru-RU" sz="1600" kern="1200" dirty="0" err="1"/>
            <a:t>сторін</a:t>
          </a:r>
          <a:r>
            <a:rPr lang="ru-RU" sz="1600" kern="1200" dirty="0"/>
            <a:t>; </a:t>
          </a:r>
          <a:r>
            <a:rPr lang="ru-RU" sz="1600" kern="1200" dirty="0" err="1"/>
            <a:t>така</a:t>
          </a:r>
          <a:r>
            <a:rPr lang="ru-RU" sz="1600" kern="1200" dirty="0"/>
            <a:t> процедура </a:t>
          </a:r>
          <a:r>
            <a:rPr lang="ru-RU" sz="1600" kern="1200" dirty="0" err="1"/>
            <a:t>має</a:t>
          </a:r>
          <a:r>
            <a:rPr lang="ru-RU" sz="1600" kern="1200" dirty="0"/>
            <a:t> </a:t>
          </a:r>
          <a:r>
            <a:rPr lang="ru-RU" sz="1600" kern="1200" dirty="0" err="1"/>
            <a:t>назву</a:t>
          </a:r>
          <a:r>
            <a:rPr lang="ru-RU" sz="1600" kern="1200" dirty="0"/>
            <a:t> </a:t>
          </a:r>
          <a:r>
            <a:rPr lang="ru-RU" sz="1600" b="1" kern="1200" dirty="0" err="1"/>
            <a:t>арбітражу</a:t>
          </a:r>
          <a:r>
            <a:rPr lang="ru-RU" sz="1600" kern="1200" dirty="0"/>
            <a:t>.</a:t>
          </a:r>
        </a:p>
      </dsp:txBody>
      <dsp:txXfrm>
        <a:off x="3305754" y="2024972"/>
        <a:ext cx="2742510" cy="14526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3C885-C998-40FD-9561-50CDE9EFA41D}">
      <dsp:nvSpPr>
        <dsp:cNvPr id="0" name=""/>
        <dsp:cNvSpPr/>
      </dsp:nvSpPr>
      <dsp:spPr>
        <a:xfrm>
          <a:off x="0" y="304605"/>
          <a:ext cx="6003032" cy="895050"/>
        </a:xfrm>
        <a:prstGeom prst="roundRect">
          <a:avLst/>
        </a:prstGeom>
        <a:solidFill>
          <a:schemeClr val="accent6">
            <a:lumMod val="40000"/>
            <a:lumOff val="60000"/>
            <a:alpha val="9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 err="1"/>
            <a:t>Міжнародний</a:t>
          </a:r>
          <a:r>
            <a:rPr lang="ru-RU" sz="1700" kern="1200" dirty="0"/>
            <a:t> банк </a:t>
          </a:r>
          <a:r>
            <a:rPr lang="ru-RU" sz="1700" kern="1200" dirty="0" err="1"/>
            <a:t>реконструкції</a:t>
          </a:r>
          <a:r>
            <a:rPr lang="ru-RU" sz="1700" kern="1200" dirty="0"/>
            <a:t> та </a:t>
          </a:r>
          <a:r>
            <a:rPr lang="ru-RU" sz="1700" kern="1200" dirty="0" err="1"/>
            <a:t>розвитку</a:t>
          </a:r>
          <a:r>
            <a:rPr lang="ru-RU" sz="1700" kern="1200" dirty="0"/>
            <a:t> (МБРР) - </a:t>
          </a:r>
          <a:r>
            <a:rPr lang="ru-RU" sz="1700" kern="1200" dirty="0" err="1"/>
            <a:t>головний</a:t>
          </a:r>
          <a:r>
            <a:rPr lang="ru-RU" sz="1700" kern="1200" dirty="0"/>
            <a:t> </a:t>
          </a:r>
          <a:r>
            <a:rPr lang="ru-RU" sz="1700" kern="1200" dirty="0" err="1"/>
            <a:t>інститут</a:t>
          </a:r>
          <a:r>
            <a:rPr lang="ru-RU" sz="1700" kern="1200" dirty="0"/>
            <a:t> в </a:t>
          </a:r>
          <a:r>
            <a:rPr lang="ru-RU" sz="1700" kern="1200" dirty="0" err="1"/>
            <a:t>складі</a:t>
          </a:r>
          <a:r>
            <a:rPr lang="ru-RU" sz="1700" kern="1200" dirty="0"/>
            <a:t> </a:t>
          </a:r>
          <a:r>
            <a:rPr lang="ru-RU" sz="1700" kern="1200" dirty="0" err="1"/>
            <a:t>групи</a:t>
          </a:r>
          <a:r>
            <a:rPr lang="ru-RU" sz="1700" kern="1200" dirty="0"/>
            <a:t> </a:t>
          </a:r>
          <a:r>
            <a:rPr lang="ru-RU" sz="1700" kern="1200" dirty="0" err="1"/>
            <a:t>заснований</a:t>
          </a:r>
          <a:r>
            <a:rPr lang="ru-RU" sz="1700" kern="1200" dirty="0"/>
            <a:t> в рамках </a:t>
          </a:r>
          <a:r>
            <a:rPr lang="ru-RU" sz="1700" kern="1200" dirty="0" err="1"/>
            <a:t>Бреттон-Вудських</a:t>
          </a:r>
          <a:r>
            <a:rPr lang="ru-RU" sz="1700" kern="1200" dirty="0"/>
            <a:t> </a:t>
          </a:r>
          <a:r>
            <a:rPr lang="ru-RU" sz="1700" kern="1200" dirty="0" err="1"/>
            <a:t>угод</a:t>
          </a:r>
          <a:r>
            <a:rPr lang="ru-RU" sz="1700" kern="1200" dirty="0"/>
            <a:t> в </a:t>
          </a:r>
          <a:r>
            <a:rPr lang="ru-RU" sz="1700" kern="1200" dirty="0" err="1"/>
            <a:t>липні</a:t>
          </a:r>
          <a:r>
            <a:rPr lang="ru-RU" sz="1700" kern="1200" dirty="0"/>
            <a:t> 1944 р </a:t>
          </a:r>
          <a:r>
            <a:rPr lang="ru-RU" sz="1700" kern="1200" dirty="0" err="1"/>
            <a:t>одночасно</a:t>
          </a:r>
          <a:r>
            <a:rPr lang="ru-RU" sz="1700" kern="1200" dirty="0"/>
            <a:t> з МВФ.</a:t>
          </a:r>
        </a:p>
      </dsp:txBody>
      <dsp:txXfrm>
        <a:off x="43693" y="348298"/>
        <a:ext cx="5915646" cy="807664"/>
      </dsp:txXfrm>
    </dsp:sp>
    <dsp:sp modelId="{67EE7282-D72B-4C62-8349-8A2792D56762}">
      <dsp:nvSpPr>
        <dsp:cNvPr id="0" name=""/>
        <dsp:cNvSpPr/>
      </dsp:nvSpPr>
      <dsp:spPr>
        <a:xfrm>
          <a:off x="0" y="1248616"/>
          <a:ext cx="6003032" cy="895050"/>
        </a:xfrm>
        <a:prstGeom prst="roundRect">
          <a:avLst/>
        </a:prstGeom>
        <a:solidFill>
          <a:schemeClr val="accent5">
            <a:lumMod val="40000"/>
            <a:lumOff val="60000"/>
            <a:alpha val="5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В </a:t>
          </a:r>
          <a:r>
            <a:rPr lang="ru-RU" sz="1700" kern="1200" dirty="0" err="1"/>
            <a:t>даний</a:t>
          </a:r>
          <a:r>
            <a:rPr lang="ru-RU" sz="1700" kern="1200" dirty="0"/>
            <a:t> час МБРР </a:t>
          </a:r>
          <a:r>
            <a:rPr lang="ru-RU" sz="1700" kern="1200" dirty="0" err="1"/>
            <a:t>об'єднує</a:t>
          </a:r>
          <a:r>
            <a:rPr lang="ru-RU" sz="1700" kern="1200" dirty="0"/>
            <a:t> 189 держав. Членство в МБРР </a:t>
          </a:r>
          <a:r>
            <a:rPr lang="ru-RU" sz="1700" kern="1200" dirty="0" err="1"/>
            <a:t>відкрито</a:t>
          </a:r>
          <a:r>
            <a:rPr lang="ru-RU" sz="1700" kern="1200" dirty="0"/>
            <a:t> для держав-</a:t>
          </a:r>
          <a:r>
            <a:rPr lang="ru-RU" sz="1700" kern="1200" dirty="0" err="1"/>
            <a:t>членів</a:t>
          </a:r>
          <a:r>
            <a:rPr lang="ru-RU" sz="1700" kern="1200" dirty="0"/>
            <a:t> МВФ на </a:t>
          </a:r>
          <a:r>
            <a:rPr lang="ru-RU" sz="1700" kern="1200" dirty="0" err="1"/>
            <a:t>умовах</a:t>
          </a:r>
          <a:r>
            <a:rPr lang="ru-RU" sz="1700" kern="1200" dirty="0"/>
            <a:t>, </a:t>
          </a:r>
          <a:r>
            <a:rPr lang="ru-RU" sz="1700" kern="1200" dirty="0" err="1"/>
            <a:t>що</a:t>
          </a:r>
          <a:r>
            <a:rPr lang="ru-RU" sz="1700" kern="1200" dirty="0"/>
            <a:t> </a:t>
          </a:r>
          <a:r>
            <a:rPr lang="ru-RU" sz="1700" kern="1200" dirty="0" err="1"/>
            <a:t>визначаються</a:t>
          </a:r>
          <a:r>
            <a:rPr lang="ru-RU" sz="1700" kern="1200" dirty="0"/>
            <a:t> </a:t>
          </a:r>
          <a:r>
            <a:rPr lang="ru-RU" sz="1700" kern="1200" dirty="0" err="1"/>
            <a:t>Світовим</a:t>
          </a:r>
          <a:r>
            <a:rPr lang="ru-RU" sz="1700" kern="1200" dirty="0"/>
            <a:t> банком</a:t>
          </a:r>
        </a:p>
      </dsp:txBody>
      <dsp:txXfrm>
        <a:off x="43693" y="1292309"/>
        <a:ext cx="5915646" cy="8076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E0D2B-430A-4A6D-9AF8-C6DC9532DFFD}">
      <dsp:nvSpPr>
        <dsp:cNvPr id="0" name=""/>
        <dsp:cNvSpPr/>
      </dsp:nvSpPr>
      <dsp:spPr>
        <a:xfrm>
          <a:off x="0" y="18932"/>
          <a:ext cx="4608512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Організаційна структура МБРР:</a:t>
          </a:r>
        </a:p>
      </dsp:txBody>
      <dsp:txXfrm>
        <a:off x="26273" y="45205"/>
        <a:ext cx="4555966" cy="4856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DC690-DDAC-4907-91BE-21B631199E1B}">
      <dsp:nvSpPr>
        <dsp:cNvPr id="0" name=""/>
        <dsp:cNvSpPr/>
      </dsp:nvSpPr>
      <dsp:spPr>
        <a:xfrm>
          <a:off x="432038" y="0"/>
          <a:ext cx="5364107" cy="14581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/>
            <a:t>Уставний</a:t>
          </a:r>
          <a:r>
            <a:rPr lang="ru-RU" sz="1600" kern="1200" dirty="0"/>
            <a:t> </a:t>
          </a:r>
          <a:r>
            <a:rPr lang="ru-RU" sz="1600" kern="1200" dirty="0" err="1"/>
            <a:t>капітал</a:t>
          </a:r>
          <a:r>
            <a:rPr lang="ru-RU" sz="1600" kern="1200" dirty="0"/>
            <a:t> банку </a:t>
          </a:r>
          <a:r>
            <a:rPr lang="ru-RU" sz="1600" kern="1200" dirty="0" err="1"/>
            <a:t>формується</a:t>
          </a:r>
          <a:r>
            <a:rPr lang="ru-RU" sz="1600" kern="1200" dirty="0"/>
            <a:t> </a:t>
          </a:r>
          <a:r>
            <a:rPr lang="ru-RU" sz="1600" kern="1200" dirty="0" err="1"/>
            <a:t>нетрадиційно</a:t>
          </a:r>
          <a:r>
            <a:rPr lang="ru-RU" sz="1600" kern="1200" dirty="0"/>
            <a:t>. Уряди </a:t>
          </a:r>
          <a:r>
            <a:rPr lang="ru-RU" sz="1600" kern="1200" dirty="0" err="1"/>
            <a:t>країн-членів</a:t>
          </a:r>
          <a:r>
            <a:rPr lang="ru-RU" sz="1600" kern="1200" dirty="0"/>
            <a:t> </a:t>
          </a:r>
          <a:r>
            <a:rPr lang="ru-RU" sz="1600" kern="1200" dirty="0" err="1"/>
            <a:t>купують</a:t>
          </a:r>
          <a:r>
            <a:rPr lang="ru-RU" sz="1600" kern="1200" dirty="0"/>
            <a:t> </a:t>
          </a:r>
          <a:r>
            <a:rPr lang="ru-RU" sz="1600" kern="1200" dirty="0" err="1"/>
            <a:t>акції</a:t>
          </a:r>
          <a:r>
            <a:rPr lang="ru-RU" sz="1600" kern="1200" dirty="0"/>
            <a:t>, але </a:t>
          </a:r>
          <a:r>
            <a:rPr lang="ru-RU" sz="1600" kern="1200" dirty="0" err="1"/>
            <a:t>сплачують</a:t>
          </a:r>
          <a:r>
            <a:rPr lang="ru-RU" sz="1600" kern="1200" dirty="0"/>
            <a:t> </a:t>
          </a:r>
          <a:r>
            <a:rPr lang="ru-RU" sz="1600" kern="1200" dirty="0" err="1"/>
            <a:t>лише</a:t>
          </a:r>
          <a:r>
            <a:rPr lang="ru-RU" sz="1600" kern="1200" dirty="0"/>
            <a:t> </a:t>
          </a:r>
          <a:r>
            <a:rPr lang="ru-RU" sz="1600" kern="1200" dirty="0" err="1"/>
            <a:t>невелику</a:t>
          </a:r>
          <a:r>
            <a:rPr lang="ru-RU" sz="1600" kern="1200" dirty="0"/>
            <a:t> </a:t>
          </a:r>
          <a:r>
            <a:rPr lang="ru-RU" sz="1600" kern="1200" dirty="0" err="1"/>
            <a:t>частину</a:t>
          </a:r>
          <a:r>
            <a:rPr lang="ru-RU" sz="1600" kern="1200" dirty="0"/>
            <a:t> </a:t>
          </a:r>
          <a:r>
            <a:rPr lang="ru-RU" sz="1600" kern="1200" dirty="0" err="1"/>
            <a:t>їх</a:t>
          </a:r>
          <a:r>
            <a:rPr lang="ru-RU" sz="1600" kern="1200" dirty="0"/>
            <a:t> </a:t>
          </a:r>
          <a:r>
            <a:rPr lang="ru-RU" sz="1600" kern="1200" dirty="0" err="1"/>
            <a:t>вартості</a:t>
          </a:r>
          <a:r>
            <a:rPr lang="ru-RU" sz="1600" kern="1200" dirty="0"/>
            <a:t> (6%). </a:t>
          </a:r>
          <a:r>
            <a:rPr lang="ru-RU" sz="1600" kern="1200" dirty="0" err="1"/>
            <a:t>Решта</a:t>
          </a:r>
          <a:r>
            <a:rPr lang="ru-RU" sz="1600" kern="1200" dirty="0"/>
            <a:t> </a:t>
          </a:r>
          <a:r>
            <a:rPr lang="ru-RU" sz="1600" kern="1200" dirty="0" err="1"/>
            <a:t>капіталу</a:t>
          </a:r>
          <a:r>
            <a:rPr lang="ru-RU" sz="1600" kern="1200" dirty="0"/>
            <a:t> є "</a:t>
          </a:r>
          <a:r>
            <a:rPr lang="ru-RU" sz="1600" kern="1200" dirty="0" err="1"/>
            <a:t>недоторканою</a:t>
          </a:r>
          <a:r>
            <a:rPr lang="ru-RU" sz="1600" kern="1200" dirty="0"/>
            <a:t>" і </a:t>
          </a:r>
          <a:r>
            <a:rPr lang="ru-RU" sz="1600" kern="1200" dirty="0" err="1"/>
            <a:t>може</a:t>
          </a:r>
          <a:r>
            <a:rPr lang="ru-RU" sz="1600" kern="1200" dirty="0"/>
            <a:t> бути </a:t>
          </a:r>
          <a:r>
            <a:rPr lang="ru-RU" sz="1600" kern="1200" dirty="0" err="1"/>
            <a:t>затребувана</a:t>
          </a:r>
          <a:r>
            <a:rPr lang="ru-RU" sz="1600" kern="1200" dirty="0"/>
            <a:t> банком </a:t>
          </a:r>
          <a:r>
            <a:rPr lang="ru-RU" sz="1600" kern="1200" dirty="0" err="1"/>
            <a:t>лише</a:t>
          </a:r>
          <a:r>
            <a:rPr lang="ru-RU" sz="1600" kern="1200" dirty="0"/>
            <a:t> в </a:t>
          </a:r>
          <a:r>
            <a:rPr lang="ru-RU" sz="1600" kern="1200" dirty="0" err="1"/>
            <a:t>разі</a:t>
          </a:r>
          <a:r>
            <a:rPr lang="ru-RU" sz="1600" kern="1200" dirty="0"/>
            <a:t> </a:t>
          </a:r>
          <a:r>
            <a:rPr lang="ru-RU" sz="1600" kern="1200" dirty="0" err="1"/>
            <a:t>відсутності</a:t>
          </a:r>
          <a:r>
            <a:rPr lang="ru-RU" sz="1600" kern="1200" dirty="0"/>
            <a:t> в </a:t>
          </a:r>
          <a:r>
            <a:rPr lang="ru-RU" sz="1600" kern="1200" dirty="0" err="1"/>
            <a:t>нього</a:t>
          </a:r>
          <a:r>
            <a:rPr lang="ru-RU" sz="1600" kern="1200" dirty="0"/>
            <a:t> </a:t>
          </a:r>
          <a:r>
            <a:rPr lang="ru-RU" sz="1600" kern="1200" dirty="0" err="1"/>
            <a:t>ресурсів</a:t>
          </a:r>
          <a:r>
            <a:rPr lang="ru-RU" sz="1600" kern="1200" dirty="0"/>
            <a:t> для </a:t>
          </a:r>
          <a:r>
            <a:rPr lang="ru-RU" sz="1600" kern="1200" dirty="0" err="1"/>
            <a:t>термінового</a:t>
          </a:r>
          <a:r>
            <a:rPr lang="ru-RU" sz="1600" kern="1200" dirty="0"/>
            <a:t> </a:t>
          </a:r>
          <a:r>
            <a:rPr lang="ru-RU" sz="1600" kern="1200" dirty="0" err="1"/>
            <a:t>погашення</a:t>
          </a:r>
          <a:r>
            <a:rPr lang="ru-RU" sz="1600" kern="1200" dirty="0"/>
            <a:t> </a:t>
          </a:r>
          <a:r>
            <a:rPr lang="ru-RU" sz="1600" kern="1200" dirty="0" err="1"/>
            <a:t>своїх</a:t>
          </a:r>
          <a:r>
            <a:rPr lang="ru-RU" sz="1600" kern="1200" dirty="0"/>
            <a:t> </a:t>
          </a:r>
          <a:r>
            <a:rPr lang="ru-RU" sz="1600" kern="1200" dirty="0" err="1"/>
            <a:t>зобов'язань</a:t>
          </a:r>
          <a:r>
            <a:rPr lang="ru-RU" sz="1600" kern="1200" dirty="0"/>
            <a:t>. </a:t>
          </a:r>
        </a:p>
      </dsp:txBody>
      <dsp:txXfrm>
        <a:off x="474746" y="42708"/>
        <a:ext cx="5278691" cy="1372745"/>
      </dsp:txXfrm>
    </dsp:sp>
    <dsp:sp modelId="{00F7A394-0622-47E1-8064-3629732ABDA6}">
      <dsp:nvSpPr>
        <dsp:cNvPr id="0" name=""/>
        <dsp:cNvSpPr/>
      </dsp:nvSpPr>
      <dsp:spPr>
        <a:xfrm rot="5400000">
          <a:off x="2840686" y="1494616"/>
          <a:ext cx="546810" cy="6561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</dsp:txBody>
      <dsp:txXfrm rot="-5400000">
        <a:off x="2917240" y="1549297"/>
        <a:ext cx="393704" cy="382767"/>
      </dsp:txXfrm>
    </dsp:sp>
    <dsp:sp modelId="{5700C511-CB33-4AF1-AB35-A10C571F5CBA}">
      <dsp:nvSpPr>
        <dsp:cNvPr id="0" name=""/>
        <dsp:cNvSpPr/>
      </dsp:nvSpPr>
      <dsp:spPr>
        <a:xfrm>
          <a:off x="432038" y="2187243"/>
          <a:ext cx="5364107" cy="14581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/>
            <a:t>Підписка</a:t>
          </a:r>
          <a:r>
            <a:rPr lang="ru-RU" sz="1600" kern="1200" dirty="0"/>
            <a:t> </a:t>
          </a:r>
          <a:r>
            <a:rPr lang="ru-RU" sz="1600" kern="1200" dirty="0" err="1"/>
            <a:t>країн-членів</a:t>
          </a:r>
          <a:r>
            <a:rPr lang="ru-RU" sz="1600" kern="1200" dirty="0"/>
            <a:t> на </a:t>
          </a:r>
          <a:r>
            <a:rPr lang="ru-RU" sz="1600" kern="1200" dirty="0" err="1"/>
            <a:t>акції</a:t>
          </a:r>
          <a:r>
            <a:rPr lang="ru-RU" sz="1600" kern="1200" dirty="0"/>
            <a:t> банку </a:t>
          </a:r>
          <a:r>
            <a:rPr lang="ru-RU" sz="1600" kern="1200" dirty="0" err="1"/>
            <a:t>здійснюється</a:t>
          </a:r>
          <a:r>
            <a:rPr lang="ru-RU" sz="1600" kern="1200" dirty="0"/>
            <a:t> </a:t>
          </a:r>
          <a:r>
            <a:rPr lang="ru-RU" sz="1600" kern="1200" dirty="0" err="1"/>
            <a:t>згідно</a:t>
          </a:r>
          <a:r>
            <a:rPr lang="ru-RU" sz="1600" kern="1200" dirty="0"/>
            <a:t> з </a:t>
          </a:r>
          <a:r>
            <a:rPr lang="ru-RU" sz="1600" kern="1200" dirty="0" err="1"/>
            <a:t>їхньою</a:t>
          </a:r>
          <a:r>
            <a:rPr lang="ru-RU" sz="1600" kern="1200" dirty="0"/>
            <a:t> </a:t>
          </a:r>
          <a:r>
            <a:rPr lang="ru-RU" sz="1600" kern="1200" dirty="0" err="1"/>
            <a:t>економічною</a:t>
          </a:r>
          <a:r>
            <a:rPr lang="ru-RU" sz="1600" kern="1200" dirty="0"/>
            <a:t> </a:t>
          </a:r>
          <a:r>
            <a:rPr lang="ru-RU" sz="1600" kern="1200" dirty="0" err="1"/>
            <a:t>потужністю</a:t>
          </a:r>
          <a:r>
            <a:rPr lang="ru-RU" sz="1600" kern="1200" dirty="0"/>
            <a:t>. </a:t>
          </a:r>
          <a:r>
            <a:rPr lang="ru-RU" sz="1600" kern="1200" dirty="0" err="1"/>
            <a:t>Кожна</a:t>
          </a:r>
          <a:r>
            <a:rPr lang="ru-RU" sz="1600" kern="1200" dirty="0"/>
            <a:t> </a:t>
          </a:r>
          <a:r>
            <a:rPr lang="ru-RU" sz="1600" kern="1200" dirty="0" err="1"/>
            <a:t>країна</a:t>
          </a:r>
          <a:r>
            <a:rPr lang="ru-RU" sz="1600" kern="1200" dirty="0"/>
            <a:t> </a:t>
          </a:r>
          <a:r>
            <a:rPr lang="ru-RU" sz="1600" kern="1200" dirty="0" err="1"/>
            <a:t>має</a:t>
          </a:r>
          <a:r>
            <a:rPr lang="ru-RU" sz="1600" kern="1200" dirty="0"/>
            <a:t> свою квоту в уставному </a:t>
          </a:r>
          <a:r>
            <a:rPr lang="ru-RU" sz="1600" kern="1200" dirty="0" err="1"/>
            <a:t>капіталі</a:t>
          </a:r>
          <a:r>
            <a:rPr lang="ru-RU" sz="1600" kern="1200" dirty="0"/>
            <a:t>. Квота </a:t>
          </a:r>
          <a:r>
            <a:rPr lang="ru-RU" sz="1600" kern="1200" dirty="0" err="1"/>
            <a:t>України</a:t>
          </a:r>
          <a:r>
            <a:rPr lang="ru-RU" sz="1600" kern="1200" dirty="0"/>
            <a:t> становить 0.8% </a:t>
          </a:r>
          <a:r>
            <a:rPr lang="ru-RU" sz="1600" kern="1200" dirty="0" err="1"/>
            <a:t>капіталу</a:t>
          </a:r>
          <a:r>
            <a:rPr lang="ru-RU" sz="1600" kern="1200" dirty="0"/>
            <a:t> банку, США – 17% , </a:t>
          </a:r>
          <a:r>
            <a:rPr lang="ru-RU" sz="1600" kern="1200" dirty="0" err="1"/>
            <a:t>Японії</a:t>
          </a:r>
          <a:r>
            <a:rPr lang="ru-RU" sz="1600" kern="1200" dirty="0"/>
            <a:t> – 6, 24% . </a:t>
          </a:r>
          <a:r>
            <a:rPr lang="ru-RU" sz="1600" kern="1200" dirty="0" err="1"/>
            <a:t>Росії</a:t>
          </a:r>
          <a:r>
            <a:rPr lang="ru-RU" sz="1600" kern="1200" dirty="0"/>
            <a:t>, </a:t>
          </a:r>
          <a:r>
            <a:rPr lang="ru-RU" sz="1600" kern="1200" dirty="0" err="1"/>
            <a:t>Канади</a:t>
          </a:r>
          <a:r>
            <a:rPr lang="ru-RU" sz="1600" kern="1200" dirty="0"/>
            <a:t>, </a:t>
          </a:r>
          <a:r>
            <a:rPr lang="ru-RU" sz="1600" kern="1200" dirty="0" err="1"/>
            <a:t>Саудівської</a:t>
          </a:r>
          <a:r>
            <a:rPr lang="ru-RU" sz="1600" kern="1200" dirty="0"/>
            <a:t> </a:t>
          </a:r>
          <a:r>
            <a:rPr lang="ru-RU" sz="1600" kern="1200" dirty="0" err="1"/>
            <a:t>Аравії</a:t>
          </a:r>
          <a:r>
            <a:rPr lang="ru-RU" sz="1600" kern="1200" dirty="0"/>
            <a:t>, </a:t>
          </a:r>
          <a:r>
            <a:rPr lang="ru-RU" sz="1600" kern="1200" dirty="0" err="1"/>
            <a:t>Індії</a:t>
          </a:r>
          <a:r>
            <a:rPr lang="ru-RU" sz="1600" kern="1200" dirty="0"/>
            <a:t> та </a:t>
          </a:r>
          <a:r>
            <a:rPr lang="ru-RU" sz="1600" kern="1200" dirty="0" err="1"/>
            <a:t>Італії</a:t>
          </a:r>
          <a:r>
            <a:rPr lang="ru-RU" sz="1600" kern="1200" dirty="0"/>
            <a:t> – по 2,99%.</a:t>
          </a:r>
        </a:p>
      </dsp:txBody>
      <dsp:txXfrm>
        <a:off x="474746" y="2229951"/>
        <a:ext cx="5278691" cy="1372745"/>
      </dsp:txXfrm>
    </dsp:sp>
    <dsp:sp modelId="{31BFA03F-E67D-403D-8C91-755370E69927}">
      <dsp:nvSpPr>
        <dsp:cNvPr id="0" name=""/>
        <dsp:cNvSpPr/>
      </dsp:nvSpPr>
      <dsp:spPr>
        <a:xfrm rot="5400000">
          <a:off x="2840686" y="3681859"/>
          <a:ext cx="546810" cy="6561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</dsp:txBody>
      <dsp:txXfrm rot="-5400000">
        <a:off x="2917240" y="3736540"/>
        <a:ext cx="393704" cy="382767"/>
      </dsp:txXfrm>
    </dsp:sp>
    <dsp:sp modelId="{0368D28A-1332-48FA-84F2-B0DD8B41DA44}">
      <dsp:nvSpPr>
        <dsp:cNvPr id="0" name=""/>
        <dsp:cNvSpPr/>
      </dsp:nvSpPr>
      <dsp:spPr>
        <a:xfrm>
          <a:off x="432038" y="4374486"/>
          <a:ext cx="5364107" cy="14581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МБРР є </a:t>
          </a:r>
          <a:r>
            <a:rPr lang="ru-RU" sz="1600" kern="1200" dirty="0" err="1"/>
            <a:t>значним</a:t>
          </a:r>
          <a:r>
            <a:rPr lang="ru-RU" sz="1600" kern="1200" dirty="0"/>
            <a:t> </a:t>
          </a:r>
          <a:r>
            <a:rPr lang="ru-RU" sz="1600" kern="1200" dirty="0" err="1"/>
            <a:t>позичальником</a:t>
          </a:r>
          <a:r>
            <a:rPr lang="ru-RU" sz="1600" kern="1200" dirty="0"/>
            <a:t> на </a:t>
          </a:r>
          <a:r>
            <a:rPr lang="ru-RU" sz="1600" kern="1200" dirty="0" err="1"/>
            <a:t>світовому</a:t>
          </a:r>
          <a:r>
            <a:rPr lang="ru-RU" sz="1600" kern="1200" dirty="0"/>
            <a:t> </a:t>
          </a:r>
          <a:r>
            <a:rPr lang="ru-RU" sz="1600" kern="1200" dirty="0" err="1"/>
            <a:t>фінансовому</a:t>
          </a:r>
          <a:r>
            <a:rPr lang="ru-RU" sz="1600" kern="1200" dirty="0"/>
            <a:t> ринку. </a:t>
          </a:r>
          <a:r>
            <a:rPr lang="ru-RU" sz="1600" kern="1200" dirty="0" err="1"/>
            <a:t>Він</a:t>
          </a:r>
          <a:r>
            <a:rPr lang="ru-RU" sz="1600" kern="1200" dirty="0"/>
            <a:t> </a:t>
          </a:r>
          <a:r>
            <a:rPr lang="ru-RU" sz="1600" kern="1200" dirty="0" err="1"/>
            <a:t>випускає</a:t>
          </a:r>
          <a:r>
            <a:rPr lang="ru-RU" sz="1600" kern="1200" dirty="0"/>
            <a:t> </a:t>
          </a:r>
          <a:r>
            <a:rPr lang="ru-RU" sz="1600" kern="1200" dirty="0" err="1"/>
            <a:t>облігації</a:t>
          </a:r>
          <a:r>
            <a:rPr lang="ru-RU" sz="1600" kern="1200" dirty="0"/>
            <a:t> </a:t>
          </a:r>
          <a:r>
            <a:rPr lang="ru-RU" sz="1600" kern="1200" dirty="0" err="1"/>
            <a:t>під</a:t>
          </a:r>
          <a:r>
            <a:rPr lang="ru-RU" sz="1600" kern="1200" dirty="0"/>
            <a:t> 7% </a:t>
          </a:r>
          <a:r>
            <a:rPr lang="ru-RU" sz="1600" kern="1200" dirty="0" err="1"/>
            <a:t>щорічних</a:t>
          </a:r>
          <a:r>
            <a:rPr lang="ru-RU" sz="1600" kern="1200" dirty="0"/>
            <a:t>,. </a:t>
          </a:r>
          <a:r>
            <a:rPr lang="ru-RU" sz="1600" kern="1200" dirty="0" err="1"/>
            <a:t>Крім</a:t>
          </a:r>
          <a:r>
            <a:rPr lang="ru-RU" sz="1600" kern="1200" dirty="0"/>
            <a:t> того, </a:t>
          </a:r>
          <a:r>
            <a:rPr lang="ru-RU" sz="1600" kern="1200" dirty="0" err="1"/>
            <a:t>приватні</a:t>
          </a:r>
          <a:r>
            <a:rPr lang="ru-RU" sz="1600" kern="1200" dirty="0"/>
            <a:t> банки й </a:t>
          </a:r>
          <a:r>
            <a:rPr lang="ru-RU" sz="1600" kern="1200" dirty="0" err="1"/>
            <a:t>інші</a:t>
          </a:r>
          <a:r>
            <a:rPr lang="ru-RU" sz="1600" kern="1200" dirty="0"/>
            <a:t> </a:t>
          </a:r>
          <a:r>
            <a:rPr lang="ru-RU" sz="1600" kern="1200" dirty="0" err="1"/>
            <a:t>кредитні</a:t>
          </a:r>
          <a:r>
            <a:rPr lang="ru-RU" sz="1600" kern="1200" dirty="0"/>
            <a:t> </a:t>
          </a:r>
          <a:r>
            <a:rPr lang="ru-RU" sz="1600" kern="1200" dirty="0" err="1"/>
            <a:t>інститути</a:t>
          </a:r>
          <a:r>
            <a:rPr lang="ru-RU" sz="1600" kern="1200" dirty="0"/>
            <a:t> </a:t>
          </a:r>
          <a:r>
            <a:rPr lang="ru-RU" sz="1600" kern="1200" dirty="0" err="1"/>
            <a:t>вкладають</a:t>
          </a:r>
          <a:r>
            <a:rPr lang="ru-RU" sz="1600" kern="1200" dirty="0"/>
            <a:t> </a:t>
          </a:r>
          <a:r>
            <a:rPr lang="ru-RU" sz="1600" kern="1200" dirty="0" err="1"/>
            <a:t>також</a:t>
          </a:r>
          <a:r>
            <a:rPr lang="ru-RU" sz="1600" kern="1200" dirty="0"/>
            <a:t> </a:t>
          </a:r>
          <a:r>
            <a:rPr lang="ru-RU" sz="1600" kern="1200" dirty="0" err="1"/>
            <a:t>свої</a:t>
          </a:r>
          <a:r>
            <a:rPr lang="ru-RU" sz="1600" kern="1200" dirty="0"/>
            <a:t> </a:t>
          </a:r>
          <a:r>
            <a:rPr lang="ru-RU" sz="1600" kern="1200" dirty="0" err="1"/>
            <a:t>капітали</a:t>
          </a:r>
          <a:r>
            <a:rPr lang="ru-RU" sz="1600" kern="1200" dirty="0"/>
            <a:t> в </a:t>
          </a:r>
          <a:r>
            <a:rPr lang="ru-RU" sz="1600" kern="1200" dirty="0" err="1"/>
            <a:t>облігації</a:t>
          </a:r>
          <a:r>
            <a:rPr lang="ru-RU" sz="1600" kern="1200" dirty="0"/>
            <a:t> МБРР. За </a:t>
          </a:r>
          <a:r>
            <a:rPr lang="ru-RU" sz="1600" kern="1200" dirty="0" err="1"/>
            <a:t>рахунок</a:t>
          </a:r>
          <a:r>
            <a:rPr lang="ru-RU" sz="1600" kern="1200" dirty="0"/>
            <a:t> </a:t>
          </a:r>
          <a:r>
            <a:rPr lang="ru-RU" sz="1600" kern="1200" dirty="0" err="1"/>
            <a:t>емісії</a:t>
          </a:r>
          <a:r>
            <a:rPr lang="ru-RU" sz="1600" kern="1200" dirty="0"/>
            <a:t> </a:t>
          </a:r>
          <a:r>
            <a:rPr lang="ru-RU" sz="1600" kern="1200" dirty="0" err="1"/>
            <a:t>облігацій</a:t>
          </a:r>
          <a:r>
            <a:rPr lang="ru-RU" sz="1600" kern="1200" dirty="0"/>
            <a:t> МБРР </a:t>
          </a:r>
          <a:r>
            <a:rPr lang="ru-RU" sz="1600" kern="1200" dirty="0" err="1"/>
            <a:t>формує</a:t>
          </a:r>
          <a:r>
            <a:rPr lang="ru-RU" sz="1600" kern="1200" dirty="0"/>
            <a:t> 94% </a:t>
          </a:r>
          <a:r>
            <a:rPr lang="ru-RU" sz="1600" kern="1200" dirty="0" err="1"/>
            <a:t>своїх</a:t>
          </a:r>
          <a:r>
            <a:rPr lang="ru-RU" sz="1600" kern="1200" dirty="0"/>
            <a:t> </a:t>
          </a:r>
          <a:r>
            <a:rPr lang="ru-RU" sz="1600" kern="1200" dirty="0" err="1"/>
            <a:t>ресурсів</a:t>
          </a:r>
          <a:r>
            <a:rPr lang="ru-RU" sz="1600" kern="1200" dirty="0"/>
            <a:t>.</a:t>
          </a:r>
        </a:p>
      </dsp:txBody>
      <dsp:txXfrm>
        <a:off x="474746" y="4417194"/>
        <a:ext cx="5278691" cy="13727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218F23-4CA7-48CC-9C11-3FECDB8F93C2}">
      <dsp:nvSpPr>
        <dsp:cNvPr id="0" name=""/>
        <dsp:cNvSpPr/>
      </dsp:nvSpPr>
      <dsp:spPr>
        <a:xfrm>
          <a:off x="0" y="255723"/>
          <a:ext cx="6048672" cy="64890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/>
            <a:t>Основне</a:t>
          </a:r>
          <a:r>
            <a:rPr lang="ru-RU" sz="1600" kern="1200" dirty="0"/>
            <a:t> </a:t>
          </a:r>
          <a:r>
            <a:rPr lang="ru-RU" sz="1600" kern="1200" dirty="0" err="1"/>
            <a:t>призначення</a:t>
          </a:r>
          <a:r>
            <a:rPr lang="ru-RU" sz="1600" kern="1200" dirty="0"/>
            <a:t> </a:t>
          </a:r>
          <a:r>
            <a:rPr lang="ru-RU" sz="1600" kern="1200" dirty="0" err="1"/>
            <a:t>кредитів</a:t>
          </a:r>
          <a:r>
            <a:rPr lang="ru-RU" sz="1600" kern="1200" dirty="0"/>
            <a:t> – </a:t>
          </a:r>
          <a:r>
            <a:rPr lang="ru-RU" sz="1600" kern="1200" dirty="0" err="1"/>
            <a:t>стимулювання</a:t>
          </a:r>
          <a:r>
            <a:rPr lang="ru-RU" sz="1600" kern="1200" dirty="0"/>
            <a:t> </a:t>
          </a:r>
          <a:r>
            <a:rPr lang="ru-RU" sz="1600" kern="1200" dirty="0" err="1"/>
            <a:t>розвитку</a:t>
          </a:r>
          <a:r>
            <a:rPr lang="ru-RU" sz="1600" kern="1200" dirty="0"/>
            <a:t> приватного сектору в </a:t>
          </a:r>
          <a:r>
            <a:rPr lang="ru-RU" sz="1600" kern="1200" dirty="0" err="1"/>
            <a:t>країнах</a:t>
          </a:r>
          <a:r>
            <a:rPr lang="ru-RU" sz="1600" kern="1200" dirty="0"/>
            <a:t>-членах. </a:t>
          </a:r>
        </a:p>
      </dsp:txBody>
      <dsp:txXfrm>
        <a:off x="31677" y="287400"/>
        <a:ext cx="5985318" cy="585553"/>
      </dsp:txXfrm>
    </dsp:sp>
    <dsp:sp modelId="{CCA5FF38-7F97-4B41-833F-9F9ABFF4D52E}">
      <dsp:nvSpPr>
        <dsp:cNvPr id="0" name=""/>
        <dsp:cNvSpPr/>
      </dsp:nvSpPr>
      <dsp:spPr>
        <a:xfrm>
          <a:off x="0" y="1088950"/>
          <a:ext cx="6048672" cy="1535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До </a:t>
          </a:r>
          <a:r>
            <a:rPr lang="ru-RU" sz="1600" kern="1200" dirty="0" err="1"/>
            <a:t>прийняття</a:t>
          </a:r>
          <a:r>
            <a:rPr lang="ru-RU" sz="1600" kern="1200" dirty="0"/>
            <a:t> </a:t>
          </a:r>
          <a:r>
            <a:rPr lang="ru-RU" sz="1600" kern="1200" dirty="0" err="1"/>
            <a:t>рішення</a:t>
          </a:r>
          <a:r>
            <a:rPr lang="ru-RU" sz="1600" kern="1200" dirty="0"/>
            <a:t> про </a:t>
          </a:r>
          <a:r>
            <a:rPr lang="ru-RU" sz="1600" kern="1200" dirty="0" err="1"/>
            <a:t>надання</a:t>
          </a:r>
          <a:r>
            <a:rPr lang="ru-RU" sz="1600" kern="1200" dirty="0"/>
            <a:t> кредиту в </a:t>
          </a:r>
          <a:r>
            <a:rPr lang="ru-RU" sz="1600" kern="1200" dirty="0" err="1"/>
            <a:t>країну</a:t>
          </a:r>
          <a:r>
            <a:rPr lang="ru-RU" sz="1600" kern="1200" dirty="0"/>
            <a:t> </a:t>
          </a:r>
          <a:r>
            <a:rPr lang="ru-RU" sz="1600" kern="1200" dirty="0" err="1"/>
            <a:t>прямує</a:t>
          </a:r>
          <a:r>
            <a:rPr lang="ru-RU" sz="1600" kern="1200" dirty="0"/>
            <a:t> </a:t>
          </a:r>
          <a:r>
            <a:rPr lang="ru-RU" sz="1600" kern="1200" dirty="0" err="1"/>
            <a:t>місія</a:t>
          </a:r>
          <a:r>
            <a:rPr lang="ru-RU" sz="1600" kern="1200" dirty="0"/>
            <a:t> МБРР, яка </a:t>
          </a:r>
          <a:r>
            <a:rPr lang="ru-RU" sz="1600" kern="1200" dirty="0" err="1"/>
            <a:t>вивчає</a:t>
          </a:r>
          <a:r>
            <a:rPr lang="ru-RU" sz="1600" kern="1200" dirty="0"/>
            <a:t> </a:t>
          </a:r>
          <a:r>
            <a:rPr lang="ru-RU" sz="1600" kern="1200" dirty="0" err="1"/>
            <a:t>економічну</a:t>
          </a:r>
          <a:r>
            <a:rPr lang="ru-RU" sz="1600" kern="1200" dirty="0"/>
            <a:t> </a:t>
          </a:r>
          <a:r>
            <a:rPr lang="ru-RU" sz="1600" kern="1200" dirty="0" err="1"/>
            <a:t>ситуацію</a:t>
          </a:r>
          <a:r>
            <a:rPr lang="ru-RU" sz="1600" kern="1200" dirty="0"/>
            <a:t>, </a:t>
          </a:r>
          <a:r>
            <a:rPr lang="ru-RU" sz="1600" kern="1200" dirty="0" err="1"/>
            <a:t>оцінює</a:t>
          </a:r>
          <a:r>
            <a:rPr lang="ru-RU" sz="1600" kern="1200" dirty="0"/>
            <a:t> </a:t>
          </a:r>
          <a:r>
            <a:rPr lang="ru-RU" sz="1600" kern="1200" dirty="0" err="1"/>
            <a:t>доцільність</a:t>
          </a:r>
          <a:r>
            <a:rPr lang="ru-RU" sz="1600" kern="1200" dirty="0"/>
            <a:t> </a:t>
          </a:r>
          <a:r>
            <a:rPr lang="ru-RU" sz="1600" kern="1200" dirty="0" err="1"/>
            <a:t>здійснення</a:t>
          </a:r>
          <a:r>
            <a:rPr lang="ru-RU" sz="1600" kern="1200" dirty="0"/>
            <a:t> </a:t>
          </a:r>
          <a:r>
            <a:rPr lang="ru-RU" sz="1600" kern="1200" dirty="0" err="1"/>
            <a:t>проектів</a:t>
          </a:r>
          <a:r>
            <a:rPr lang="ru-RU" sz="1600" kern="1200" dirty="0"/>
            <a:t>, </a:t>
          </a:r>
          <a:r>
            <a:rPr lang="ru-RU" sz="1600" kern="1200" dirty="0" err="1"/>
            <a:t>під</a:t>
          </a:r>
          <a:r>
            <a:rPr lang="ru-RU" sz="1600" kern="1200" dirty="0"/>
            <a:t> </a:t>
          </a:r>
          <a:r>
            <a:rPr lang="ru-RU" sz="1600" kern="1200" dirty="0" err="1"/>
            <a:t>які</a:t>
          </a:r>
          <a:r>
            <a:rPr lang="ru-RU" sz="1600" kern="1200" dirty="0"/>
            <a:t> </a:t>
          </a:r>
          <a:r>
            <a:rPr lang="ru-RU" sz="1600" kern="1200" dirty="0" err="1"/>
            <a:t>плануються</a:t>
          </a:r>
          <a:r>
            <a:rPr lang="ru-RU" sz="1600" kern="1200" dirty="0"/>
            <a:t> </a:t>
          </a:r>
          <a:r>
            <a:rPr lang="ru-RU" sz="1600" kern="1200" dirty="0" err="1"/>
            <a:t>кредити</a:t>
          </a:r>
          <a:r>
            <a:rPr lang="ru-RU" sz="1600" kern="1200" dirty="0"/>
            <a:t>. </a:t>
          </a:r>
          <a:r>
            <a:rPr lang="ru-RU" sz="1600" kern="1200" dirty="0" err="1"/>
            <a:t>Місія</a:t>
          </a:r>
          <a:r>
            <a:rPr lang="ru-RU" sz="1600" kern="1200" dirty="0"/>
            <a:t> </a:t>
          </a:r>
          <a:r>
            <a:rPr lang="ru-RU" sz="1600" kern="1200" dirty="0" err="1"/>
            <a:t>складає</a:t>
          </a:r>
          <a:r>
            <a:rPr lang="ru-RU" sz="1600" kern="1200" dirty="0"/>
            <a:t> </a:t>
          </a:r>
          <a:r>
            <a:rPr lang="ru-RU" sz="1600" kern="1200" dirty="0" err="1"/>
            <a:t>свій</a:t>
          </a:r>
          <a:r>
            <a:rPr lang="ru-RU" sz="1600" kern="1200" dirty="0"/>
            <a:t> </a:t>
          </a:r>
          <a:r>
            <a:rPr lang="ru-RU" sz="1600" kern="1200" dirty="0" err="1"/>
            <a:t>висновок</a:t>
          </a:r>
          <a:r>
            <a:rPr lang="ru-RU" sz="1600" kern="1200" dirty="0"/>
            <a:t> і </a:t>
          </a:r>
          <a:r>
            <a:rPr lang="ru-RU" sz="1600" kern="1200" dirty="0" err="1"/>
            <a:t>рекомендації</a:t>
          </a:r>
          <a:r>
            <a:rPr lang="ru-RU" sz="1600" kern="1200" dirty="0"/>
            <a:t>, </a:t>
          </a:r>
          <a:r>
            <a:rPr lang="ru-RU" sz="1600" kern="1200" dirty="0" err="1"/>
            <a:t>які</a:t>
          </a:r>
          <a:r>
            <a:rPr lang="ru-RU" sz="1600" kern="1200" dirty="0"/>
            <a:t> </a:t>
          </a:r>
          <a:r>
            <a:rPr lang="ru-RU" sz="1600" kern="1200" dirty="0" err="1"/>
            <a:t>країна</a:t>
          </a:r>
          <a:r>
            <a:rPr lang="ru-RU" sz="1600" kern="1200" dirty="0"/>
            <a:t> </a:t>
          </a:r>
          <a:r>
            <a:rPr lang="ru-RU" sz="1600" kern="1200" dirty="0" err="1"/>
            <a:t>мусить</a:t>
          </a:r>
          <a:r>
            <a:rPr lang="ru-RU" sz="1600" kern="1200" dirty="0"/>
            <a:t> </a:t>
          </a:r>
          <a:r>
            <a:rPr lang="ru-RU" sz="1600" kern="1200" dirty="0" err="1"/>
            <a:t>прийняти</a:t>
          </a:r>
          <a:r>
            <a:rPr lang="ru-RU" sz="1600" kern="1200" dirty="0"/>
            <a:t>, </a:t>
          </a:r>
          <a:r>
            <a:rPr lang="ru-RU" sz="1600" kern="1200" dirty="0" err="1"/>
            <a:t>інакше</a:t>
          </a:r>
          <a:r>
            <a:rPr lang="ru-RU" sz="1600" kern="1200" dirty="0"/>
            <a:t> </a:t>
          </a:r>
          <a:r>
            <a:rPr lang="ru-RU" sz="1600" kern="1200" dirty="0" err="1"/>
            <a:t>може</a:t>
          </a:r>
          <a:r>
            <a:rPr lang="ru-RU" sz="1600" kern="1200" dirty="0"/>
            <a:t> й не </a:t>
          </a:r>
          <a:r>
            <a:rPr lang="ru-RU" sz="1600" kern="1200" dirty="0" err="1"/>
            <a:t>одержати</a:t>
          </a:r>
          <a:r>
            <a:rPr lang="ru-RU" sz="1600" kern="1200" dirty="0"/>
            <a:t> кредиту.</a:t>
          </a:r>
        </a:p>
      </dsp:txBody>
      <dsp:txXfrm>
        <a:off x="74934" y="1163884"/>
        <a:ext cx="5898804" cy="1385172"/>
      </dsp:txXfrm>
    </dsp:sp>
    <dsp:sp modelId="{18865652-B294-43FD-8509-D730839FF878}">
      <dsp:nvSpPr>
        <dsp:cNvPr id="0" name=""/>
        <dsp:cNvSpPr/>
      </dsp:nvSpPr>
      <dsp:spPr>
        <a:xfrm>
          <a:off x="0" y="2808310"/>
          <a:ext cx="6048672" cy="77593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/>
            <a:t>Кредити</a:t>
          </a:r>
          <a:r>
            <a:rPr lang="ru-RU" sz="1600" kern="1200" dirty="0"/>
            <a:t> </a:t>
          </a:r>
          <a:r>
            <a:rPr lang="ru-RU" sz="1600" kern="1200" dirty="0" err="1"/>
            <a:t>надаються</a:t>
          </a:r>
          <a:r>
            <a:rPr lang="ru-RU" sz="1600" kern="1200" dirty="0"/>
            <a:t> </a:t>
          </a:r>
          <a:r>
            <a:rPr lang="ru-RU" sz="1600" kern="1200" dirty="0" err="1"/>
            <a:t>тільки</a:t>
          </a:r>
          <a:r>
            <a:rPr lang="ru-RU" sz="1600" kern="1200" dirty="0"/>
            <a:t> урядам, </a:t>
          </a:r>
          <a:r>
            <a:rPr lang="ru-RU" sz="1600" kern="1200" dirty="0" err="1"/>
            <a:t>відповідно</a:t>
          </a:r>
          <a:r>
            <a:rPr lang="ru-RU" sz="1600" kern="1200" dirty="0"/>
            <a:t> </a:t>
          </a:r>
          <a:r>
            <a:rPr lang="ru-RU" sz="1600" kern="1200" dirty="0" err="1"/>
            <a:t>їх</a:t>
          </a:r>
          <a:r>
            <a:rPr lang="ru-RU" sz="1600" kern="1200" dirty="0"/>
            <a:t> </a:t>
          </a:r>
          <a:r>
            <a:rPr lang="ru-RU" sz="1600" kern="1200" dirty="0" err="1"/>
            <a:t>центральним</a:t>
          </a:r>
          <a:r>
            <a:rPr lang="ru-RU" sz="1600" kern="1200" dirty="0"/>
            <a:t> банкам для </a:t>
          </a:r>
          <a:r>
            <a:rPr lang="ru-RU" sz="1600" kern="1200" dirty="0" err="1"/>
            <a:t>фінансування</a:t>
          </a:r>
          <a:r>
            <a:rPr lang="ru-RU" sz="1600" kern="1200" dirty="0"/>
            <a:t> великих </a:t>
          </a:r>
          <a:r>
            <a:rPr lang="ru-RU" sz="1600" kern="1200" dirty="0" err="1"/>
            <a:t>проектів</a:t>
          </a:r>
          <a:r>
            <a:rPr lang="ru-RU" sz="1600" kern="1200" dirty="0"/>
            <a:t> </a:t>
          </a:r>
          <a:r>
            <a:rPr lang="ru-RU" sz="1600" kern="1200" dirty="0" err="1"/>
            <a:t>під</a:t>
          </a:r>
          <a:r>
            <a:rPr lang="ru-RU" sz="1600" kern="1200" dirty="0"/>
            <a:t> </a:t>
          </a:r>
          <a:r>
            <a:rPr lang="ru-RU" sz="1600" kern="1200" dirty="0" err="1"/>
            <a:t>гарантії</a:t>
          </a:r>
          <a:r>
            <a:rPr lang="ru-RU" sz="1600" kern="1200" dirty="0"/>
            <a:t> </a:t>
          </a:r>
          <a:r>
            <a:rPr lang="ru-RU" sz="1600" kern="1200" dirty="0" err="1"/>
            <a:t>урядів</a:t>
          </a:r>
          <a:r>
            <a:rPr lang="ru-RU" sz="1600" kern="1200" dirty="0"/>
            <a:t>. </a:t>
          </a:r>
        </a:p>
      </dsp:txBody>
      <dsp:txXfrm>
        <a:off x="37878" y="2846188"/>
        <a:ext cx="5972916" cy="700176"/>
      </dsp:txXfrm>
    </dsp:sp>
    <dsp:sp modelId="{371D197E-3C2F-4625-BBC1-099C3E270AF1}">
      <dsp:nvSpPr>
        <dsp:cNvPr id="0" name=""/>
        <dsp:cNvSpPr/>
      </dsp:nvSpPr>
      <dsp:spPr>
        <a:xfrm>
          <a:off x="0" y="3768562"/>
          <a:ext cx="6048672" cy="9375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/>
            <a:t>Кредити</a:t>
          </a:r>
          <a:r>
            <a:rPr lang="ru-RU" sz="1600" kern="1200" dirty="0"/>
            <a:t> </a:t>
          </a:r>
          <a:r>
            <a:rPr lang="ru-RU" sz="1600" kern="1200" dirty="0" err="1"/>
            <a:t>надаються</a:t>
          </a:r>
          <a:r>
            <a:rPr lang="ru-RU" sz="1600" kern="1200" dirty="0"/>
            <a:t> на строк 15-20 </a:t>
          </a:r>
          <a:r>
            <a:rPr lang="ru-RU" sz="1600" kern="1200" dirty="0" err="1"/>
            <a:t>років</a:t>
          </a:r>
          <a:r>
            <a:rPr lang="ru-RU" sz="1600" kern="1200" dirty="0"/>
            <a:t>. Ставка кредиту в </a:t>
          </a:r>
          <a:r>
            <a:rPr lang="ru-RU" sz="1600" kern="1200" dirty="0" err="1"/>
            <a:t>середньому</a:t>
          </a:r>
          <a:r>
            <a:rPr lang="ru-RU" sz="1600" kern="1200" dirty="0"/>
            <a:t> </a:t>
          </a:r>
          <a:r>
            <a:rPr lang="ru-RU" sz="1600" kern="1200" dirty="0" err="1"/>
            <a:t>перевищує</a:t>
          </a:r>
          <a:r>
            <a:rPr lang="ru-RU" sz="1600" kern="1200" dirty="0"/>
            <a:t> на 0,5% ставку по </a:t>
          </a:r>
          <a:r>
            <a:rPr lang="ru-RU" sz="1600" kern="1200" dirty="0" err="1"/>
            <a:t>позиковим</a:t>
          </a:r>
          <a:r>
            <a:rPr lang="ru-RU" sz="1600" kern="1200" dirty="0"/>
            <a:t> коштам банку. </a:t>
          </a:r>
          <a:r>
            <a:rPr lang="ru-RU" sz="1600" kern="1200" dirty="0" err="1"/>
            <a:t>Оскільки</a:t>
          </a:r>
          <a:r>
            <a:rPr lang="ru-RU" sz="1600" kern="1200" dirty="0"/>
            <a:t> МБРР </a:t>
          </a:r>
          <a:r>
            <a:rPr lang="ru-RU" sz="1600" kern="1200" dirty="0" err="1"/>
            <a:t>залучає</a:t>
          </a:r>
          <a:r>
            <a:rPr lang="ru-RU" sz="1600" kern="1200" dirty="0"/>
            <a:t> </a:t>
          </a:r>
          <a:r>
            <a:rPr lang="ru-RU" sz="1600" kern="1200" dirty="0" err="1"/>
            <a:t>позики</a:t>
          </a:r>
          <a:r>
            <a:rPr lang="ru-RU" sz="1600" kern="1200" dirty="0"/>
            <a:t> з </a:t>
          </a:r>
          <a:r>
            <a:rPr lang="ru-RU" sz="1600" kern="1200" dirty="0" err="1"/>
            <a:t>розрахунку</a:t>
          </a:r>
          <a:r>
            <a:rPr lang="ru-RU" sz="1600" kern="1200" dirty="0"/>
            <a:t> 7% </a:t>
          </a:r>
          <a:r>
            <a:rPr lang="ru-RU" sz="1600" kern="1200" dirty="0" err="1"/>
            <a:t>щорічних</a:t>
          </a:r>
          <a:r>
            <a:rPr lang="ru-RU" sz="1600" kern="1200" dirty="0"/>
            <a:t>, то </a:t>
          </a:r>
          <a:r>
            <a:rPr lang="ru-RU" sz="1600" kern="1200" dirty="0" err="1"/>
            <a:t>кредитна</a:t>
          </a:r>
          <a:r>
            <a:rPr lang="ru-RU" sz="1600" kern="1200" dirty="0"/>
            <a:t> ставка становить в </a:t>
          </a:r>
          <a:r>
            <a:rPr lang="ru-RU" sz="1600" kern="1200" dirty="0" err="1"/>
            <a:t>середньому</a:t>
          </a:r>
          <a:r>
            <a:rPr lang="ru-RU" sz="1600" kern="1200" dirty="0"/>
            <a:t> 7,5% .</a:t>
          </a:r>
        </a:p>
      </dsp:txBody>
      <dsp:txXfrm>
        <a:off x="45765" y="3814327"/>
        <a:ext cx="5957142" cy="845980"/>
      </dsp:txXfrm>
    </dsp:sp>
    <dsp:sp modelId="{0BC44DCA-5E0C-4797-9DF5-1538246F96FE}">
      <dsp:nvSpPr>
        <dsp:cNvPr id="0" name=""/>
        <dsp:cNvSpPr/>
      </dsp:nvSpPr>
      <dsp:spPr>
        <a:xfrm>
          <a:off x="0" y="4890392"/>
          <a:ext cx="6048672" cy="7585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Для </a:t>
          </a:r>
          <a:r>
            <a:rPr lang="ru-RU" sz="1600" kern="1200" dirty="0" err="1"/>
            <a:t>країн</a:t>
          </a:r>
          <a:r>
            <a:rPr lang="ru-RU" sz="1600" kern="1200" dirty="0"/>
            <a:t>, </a:t>
          </a:r>
          <a:r>
            <a:rPr lang="ru-RU" sz="1600" kern="1200" dirty="0" err="1"/>
            <a:t>що</a:t>
          </a:r>
          <a:r>
            <a:rPr lang="ru-RU" sz="1600" kern="1200" dirty="0"/>
            <a:t> </a:t>
          </a:r>
          <a:r>
            <a:rPr lang="ru-RU" sz="1600" kern="1200" dirty="0" err="1"/>
            <a:t>розвиваються</a:t>
          </a:r>
          <a:r>
            <a:rPr lang="ru-RU" sz="1600" kern="1200" dirty="0"/>
            <a:t>, ставка </a:t>
          </a:r>
          <a:r>
            <a:rPr lang="ru-RU" sz="1600" kern="1200" dirty="0" err="1"/>
            <a:t>дещо</a:t>
          </a:r>
          <a:r>
            <a:rPr lang="ru-RU" sz="1600" kern="1200" dirty="0"/>
            <a:t> </a:t>
          </a:r>
          <a:r>
            <a:rPr lang="ru-RU" sz="1600" kern="1200" dirty="0" err="1"/>
            <a:t>нижча</a:t>
          </a:r>
          <a:r>
            <a:rPr lang="ru-RU" sz="1600" kern="1200" dirty="0"/>
            <a:t>. </a:t>
          </a:r>
          <a:r>
            <a:rPr lang="ru-RU" sz="1600" kern="1200" dirty="0" err="1"/>
            <a:t>Найбіднішим</a:t>
          </a:r>
          <a:r>
            <a:rPr lang="ru-RU" sz="1600" kern="1200" dirty="0"/>
            <a:t> </a:t>
          </a:r>
          <a:r>
            <a:rPr lang="ru-RU" sz="1600" kern="1200" dirty="0" err="1"/>
            <a:t>країнам</a:t>
          </a:r>
          <a:r>
            <a:rPr lang="ru-RU" sz="1600" kern="1200" dirty="0"/>
            <a:t> МБРР </a:t>
          </a:r>
          <a:r>
            <a:rPr lang="ru-RU" sz="1600" kern="1200" dirty="0" err="1"/>
            <a:t>може</a:t>
          </a:r>
          <a:r>
            <a:rPr lang="ru-RU" sz="1600" kern="1200" dirty="0"/>
            <a:t> </a:t>
          </a:r>
          <a:r>
            <a:rPr lang="ru-RU" sz="1600" kern="1200" dirty="0" err="1"/>
            <a:t>надати</a:t>
          </a:r>
          <a:r>
            <a:rPr lang="ru-RU" sz="1600" kern="1200" dirty="0"/>
            <a:t> </a:t>
          </a:r>
          <a:r>
            <a:rPr lang="ru-RU" sz="1600" kern="1200" dirty="0" err="1"/>
            <a:t>безвідсотковий</a:t>
          </a:r>
          <a:r>
            <a:rPr lang="ru-RU" sz="1600" kern="1200" dirty="0"/>
            <a:t> кредит.</a:t>
          </a:r>
        </a:p>
      </dsp:txBody>
      <dsp:txXfrm>
        <a:off x="37029" y="4927421"/>
        <a:ext cx="5974614" cy="6844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FEF147-BB1A-4722-AB97-44A1655F770E}">
      <dsp:nvSpPr>
        <dsp:cNvPr id="0" name=""/>
        <dsp:cNvSpPr/>
      </dsp:nvSpPr>
      <dsp:spPr>
        <a:xfrm>
          <a:off x="0" y="392946"/>
          <a:ext cx="5847184" cy="7780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/>
            <a:t>Однією</a:t>
          </a:r>
          <a:r>
            <a:rPr lang="ru-RU" sz="1600" kern="1200" dirty="0"/>
            <a:t> з </a:t>
          </a:r>
          <a:r>
            <a:rPr lang="ru-RU" sz="1600" kern="1200" dirty="0" err="1"/>
            <a:t>особливостей</a:t>
          </a:r>
          <a:r>
            <a:rPr lang="ru-RU" sz="1600" kern="1200" dirty="0"/>
            <a:t> </a:t>
          </a:r>
          <a:r>
            <a:rPr lang="ru-RU" sz="1600" kern="1200" dirty="0" err="1"/>
            <a:t>діяльності</a:t>
          </a:r>
          <a:r>
            <a:rPr lang="ru-RU" sz="1600" kern="1200" dirty="0"/>
            <a:t> МБРР є </a:t>
          </a:r>
          <a:r>
            <a:rPr lang="ru-RU" sz="1600" kern="1200" dirty="0" err="1"/>
            <a:t>відмова</a:t>
          </a:r>
          <a:r>
            <a:rPr lang="ru-RU" sz="1600" kern="1200" dirty="0"/>
            <a:t> </a:t>
          </a:r>
          <a:r>
            <a:rPr lang="ru-RU" sz="1600" kern="1200" dirty="0" err="1"/>
            <a:t>від</a:t>
          </a:r>
          <a:r>
            <a:rPr lang="ru-RU" sz="1600" kern="1200" dirty="0"/>
            <a:t> </a:t>
          </a:r>
          <a:r>
            <a:rPr lang="ru-RU" sz="1600" kern="1200" dirty="0" err="1"/>
            <a:t>реструктуризації</a:t>
          </a:r>
          <a:r>
            <a:rPr lang="ru-RU" sz="1600" kern="1200" dirty="0"/>
            <a:t> </a:t>
          </a:r>
          <a:r>
            <a:rPr lang="ru-RU" sz="1600" kern="1200" dirty="0" err="1"/>
            <a:t>заборгованості</a:t>
          </a:r>
          <a:r>
            <a:rPr lang="ru-RU" sz="1600" kern="1200" dirty="0"/>
            <a:t> </a:t>
          </a:r>
          <a:r>
            <a:rPr lang="ru-RU" sz="1600" kern="1200" dirty="0" err="1"/>
            <a:t>клієнтів</a:t>
          </a:r>
          <a:r>
            <a:rPr lang="ru-RU" sz="1600" kern="1200" dirty="0"/>
            <a:t>: </a:t>
          </a:r>
          <a:r>
            <a:rPr lang="ru-RU" sz="1600" kern="1200" dirty="0" err="1"/>
            <a:t>випадків</a:t>
          </a:r>
          <a:r>
            <a:rPr lang="ru-RU" sz="1600" kern="1200" dirty="0"/>
            <a:t> </a:t>
          </a:r>
          <a:r>
            <a:rPr lang="ru-RU" sz="1600" kern="1200" dirty="0" err="1"/>
            <a:t>неповернення</a:t>
          </a:r>
          <a:r>
            <a:rPr lang="ru-RU" sz="1600" kern="1200" dirty="0"/>
            <a:t> </a:t>
          </a:r>
          <a:r>
            <a:rPr lang="ru-RU" sz="1600" kern="1200" dirty="0" err="1"/>
            <a:t>кредитів</a:t>
          </a:r>
          <a:r>
            <a:rPr lang="ru-RU" sz="1600" kern="1200" dirty="0"/>
            <a:t> </a:t>
          </a:r>
          <a:r>
            <a:rPr lang="ru-RU" sz="1600" kern="1200" dirty="0" err="1"/>
            <a:t>ще</a:t>
          </a:r>
          <a:r>
            <a:rPr lang="ru-RU" sz="1600" kern="1200" dirty="0"/>
            <a:t> не </a:t>
          </a:r>
          <a:r>
            <a:rPr lang="ru-RU" sz="1600" kern="1200" dirty="0" err="1"/>
            <a:t>було</a:t>
          </a:r>
          <a:r>
            <a:rPr lang="ru-RU" sz="1600" kern="1200" dirty="0"/>
            <a:t>. </a:t>
          </a:r>
        </a:p>
      </dsp:txBody>
      <dsp:txXfrm>
        <a:off x="37981" y="430927"/>
        <a:ext cx="5771222" cy="702088"/>
      </dsp:txXfrm>
    </dsp:sp>
    <dsp:sp modelId="{4040EBB7-DB5D-4960-B6A7-89D3A548DDB4}">
      <dsp:nvSpPr>
        <dsp:cNvPr id="0" name=""/>
        <dsp:cNvSpPr/>
      </dsp:nvSpPr>
      <dsp:spPr>
        <a:xfrm>
          <a:off x="0" y="1257042"/>
          <a:ext cx="5847184" cy="113188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/>
            <a:t>Діяльність</a:t>
          </a:r>
          <a:r>
            <a:rPr lang="ru-RU" sz="1600" kern="1200" dirty="0"/>
            <a:t> МБРР як </a:t>
          </a:r>
          <a:r>
            <a:rPr lang="ru-RU" sz="1600" kern="1200" dirty="0" err="1"/>
            <a:t>кооперативної</a:t>
          </a:r>
          <a:r>
            <a:rPr lang="ru-RU" sz="1600" kern="1200" dirty="0"/>
            <a:t> </a:t>
          </a:r>
          <a:r>
            <a:rPr lang="ru-RU" sz="1600" kern="1200" dirty="0" err="1"/>
            <a:t>організації</a:t>
          </a:r>
          <a:r>
            <a:rPr lang="ru-RU" sz="1600" kern="1200" dirty="0"/>
            <a:t> не </a:t>
          </a:r>
          <a:r>
            <a:rPr lang="ru-RU" sz="1600" kern="1200" dirty="0" err="1"/>
            <a:t>передбачає</a:t>
          </a:r>
          <a:r>
            <a:rPr lang="ru-RU" sz="1600" kern="1200" dirty="0"/>
            <a:t> </a:t>
          </a:r>
          <a:r>
            <a:rPr lang="ru-RU" sz="1600" kern="1200" dirty="0" err="1"/>
            <a:t>одержання</a:t>
          </a:r>
          <a:r>
            <a:rPr lang="ru-RU" sz="1600" kern="1200" dirty="0"/>
            <a:t> максимального </a:t>
          </a:r>
          <a:r>
            <a:rPr lang="ru-RU" sz="1600" kern="1200" dirty="0" err="1"/>
            <a:t>прибутку</a:t>
          </a:r>
          <a:r>
            <a:rPr lang="ru-RU" sz="1600" kern="1200" dirty="0"/>
            <a:t>. За </a:t>
          </a:r>
          <a:r>
            <a:rPr lang="ru-RU" sz="1600" kern="1200" dirty="0" err="1"/>
            <a:t>період</a:t>
          </a:r>
          <a:r>
            <a:rPr lang="ru-RU" sz="1600" kern="1200" dirty="0"/>
            <a:t> 2014–2018 </a:t>
          </a:r>
          <a:r>
            <a:rPr lang="ru-RU" sz="1600" kern="1200" dirty="0" err="1"/>
            <a:t>років</a:t>
          </a:r>
          <a:r>
            <a:rPr lang="ru-RU" sz="1600" kern="1200" dirty="0"/>
            <a:t>  </a:t>
          </a:r>
          <a:r>
            <a:rPr lang="ru-RU" sz="1600" kern="1200" dirty="0" err="1"/>
            <a:t>лише</a:t>
          </a:r>
          <a:r>
            <a:rPr lang="ru-RU" sz="1600" kern="1200" dirty="0"/>
            <a:t> в 2016 та 2018 </a:t>
          </a:r>
          <a:r>
            <a:rPr lang="ru-RU" sz="1600" kern="1200" dirty="0" err="1"/>
            <a:t>рр</a:t>
          </a:r>
          <a:r>
            <a:rPr lang="ru-RU" sz="1600" kern="1200" dirty="0"/>
            <a:t>. </a:t>
          </a:r>
          <a:r>
            <a:rPr lang="ru-RU" sz="1600" kern="1200" dirty="0" err="1"/>
            <a:t>спостерігається</a:t>
          </a:r>
          <a:r>
            <a:rPr lang="ru-RU" sz="1600" kern="1200" dirty="0"/>
            <a:t> </a:t>
          </a:r>
          <a:r>
            <a:rPr lang="ru-RU" sz="1600" kern="1200" dirty="0" err="1"/>
            <a:t>наявність</a:t>
          </a:r>
          <a:r>
            <a:rPr lang="ru-RU" sz="1600" kern="1200" dirty="0"/>
            <a:t> чистого </a:t>
          </a:r>
          <a:r>
            <a:rPr lang="ru-RU" sz="1600" kern="1200" dirty="0" err="1"/>
            <a:t>прибутку</a:t>
          </a:r>
          <a:r>
            <a:rPr lang="ru-RU" sz="1600" kern="1200" dirty="0"/>
            <a:t> (495 млн. дол. США та 698 млн. дол. США </a:t>
          </a:r>
          <a:r>
            <a:rPr lang="ru-RU" sz="1600" kern="1200" dirty="0" err="1"/>
            <a:t>відповідно</a:t>
          </a:r>
          <a:r>
            <a:rPr lang="ru-RU" sz="1600" kern="1200" dirty="0"/>
            <a:t>)</a:t>
          </a:r>
        </a:p>
      </dsp:txBody>
      <dsp:txXfrm>
        <a:off x="55254" y="1312296"/>
        <a:ext cx="5736676" cy="1021376"/>
      </dsp:txXfrm>
    </dsp:sp>
    <dsp:sp modelId="{5A596370-28ED-4D45-AD1E-AD7CEFAE3822}">
      <dsp:nvSpPr>
        <dsp:cNvPr id="0" name=""/>
        <dsp:cNvSpPr/>
      </dsp:nvSpPr>
      <dsp:spPr>
        <a:xfrm>
          <a:off x="0" y="2481182"/>
          <a:ext cx="5847184" cy="44444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/>
            <a:t>Дивідендів</a:t>
          </a:r>
          <a:r>
            <a:rPr lang="ru-RU" sz="1600" kern="1200" dirty="0"/>
            <a:t> </a:t>
          </a:r>
          <a:r>
            <a:rPr lang="ru-RU" sz="1600" kern="1200" dirty="0" err="1"/>
            <a:t>своїм</a:t>
          </a:r>
          <a:r>
            <a:rPr lang="ru-RU" sz="1600" kern="1200" dirty="0"/>
            <a:t> членам банк не </a:t>
          </a:r>
          <a:r>
            <a:rPr lang="ru-RU" sz="1600" kern="1200" dirty="0" err="1"/>
            <a:t>сплачує</a:t>
          </a:r>
          <a:r>
            <a:rPr lang="ru-RU" sz="1600" kern="1200" dirty="0"/>
            <a:t>.</a:t>
          </a:r>
        </a:p>
      </dsp:txBody>
      <dsp:txXfrm>
        <a:off x="21696" y="2502878"/>
        <a:ext cx="5803792" cy="40105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415E70-36B8-4B89-968E-5318F704C7D6}">
      <dsp:nvSpPr>
        <dsp:cNvPr id="0" name=""/>
        <dsp:cNvSpPr/>
      </dsp:nvSpPr>
      <dsp:spPr>
        <a:xfrm>
          <a:off x="3005806" y="1015006"/>
          <a:ext cx="1597405" cy="5147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357"/>
              </a:lnTo>
              <a:lnTo>
                <a:pt x="1597405" y="257357"/>
              </a:lnTo>
              <a:lnTo>
                <a:pt x="1597405" y="514715"/>
              </a:lnTo>
            </a:path>
          </a:pathLst>
        </a:custGeom>
        <a:noFill/>
        <a:ln w="11429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C76D15-46F9-42A7-8192-7262C3266B07}">
      <dsp:nvSpPr>
        <dsp:cNvPr id="0" name=""/>
        <dsp:cNvSpPr/>
      </dsp:nvSpPr>
      <dsp:spPr>
        <a:xfrm>
          <a:off x="1342517" y="1015006"/>
          <a:ext cx="1663289" cy="514715"/>
        </a:xfrm>
        <a:custGeom>
          <a:avLst/>
          <a:gdLst/>
          <a:ahLst/>
          <a:cxnLst/>
          <a:rect l="0" t="0" r="0" b="0"/>
          <a:pathLst>
            <a:path>
              <a:moveTo>
                <a:pt x="1663289" y="0"/>
              </a:moveTo>
              <a:lnTo>
                <a:pt x="1663289" y="257357"/>
              </a:lnTo>
              <a:lnTo>
                <a:pt x="0" y="257357"/>
              </a:lnTo>
              <a:lnTo>
                <a:pt x="0" y="514715"/>
              </a:lnTo>
            </a:path>
          </a:pathLst>
        </a:custGeom>
        <a:noFill/>
        <a:ln w="11429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B74358-E600-4496-89A2-26BCE868F899}">
      <dsp:nvSpPr>
        <dsp:cNvPr id="0" name=""/>
        <dsp:cNvSpPr/>
      </dsp:nvSpPr>
      <dsp:spPr>
        <a:xfrm>
          <a:off x="1691138" y="235679"/>
          <a:ext cx="2629335" cy="77932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/>
            <a:t>Співробітництво</a:t>
          </a:r>
          <a:r>
            <a:rPr lang="ru-RU" sz="1600" kern="1200" dirty="0"/>
            <a:t> </a:t>
          </a:r>
          <a:r>
            <a:rPr lang="ru-RU" sz="1600" kern="1200" dirty="0" err="1"/>
            <a:t>України</a:t>
          </a:r>
          <a:r>
            <a:rPr lang="ru-RU" sz="1600" kern="1200" dirty="0"/>
            <a:t> з МБРР </a:t>
          </a:r>
          <a:r>
            <a:rPr lang="ru-RU" sz="1600" kern="1200" dirty="0" err="1"/>
            <a:t>здійснюється</a:t>
          </a:r>
          <a:r>
            <a:rPr lang="ru-RU" sz="1600" kern="1200" dirty="0"/>
            <a:t> у </a:t>
          </a:r>
          <a:r>
            <a:rPr lang="ru-RU" sz="1600" kern="1200" dirty="0" err="1"/>
            <a:t>вигляді</a:t>
          </a:r>
          <a:r>
            <a:rPr lang="ru-RU" sz="1600" kern="1200" dirty="0"/>
            <a:t>:</a:t>
          </a:r>
        </a:p>
      </dsp:txBody>
      <dsp:txXfrm>
        <a:off x="1691138" y="235679"/>
        <a:ext cx="2629335" cy="779327"/>
      </dsp:txXfrm>
    </dsp:sp>
    <dsp:sp modelId="{95A1ACFA-9862-40C2-8248-99B7DA04C5DA}">
      <dsp:nvSpPr>
        <dsp:cNvPr id="0" name=""/>
        <dsp:cNvSpPr/>
      </dsp:nvSpPr>
      <dsp:spPr>
        <a:xfrm>
          <a:off x="2468" y="1529721"/>
          <a:ext cx="2680096" cy="155386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i="1" kern="1200" dirty="0"/>
            <a:t> </a:t>
          </a:r>
          <a:r>
            <a:rPr lang="ru-RU" sz="1700" i="1" kern="1200" dirty="0" err="1"/>
            <a:t>інвестиційних</a:t>
          </a:r>
          <a:r>
            <a:rPr lang="ru-RU" sz="1700" i="1" kern="1200" dirty="0"/>
            <a:t> та </a:t>
          </a:r>
          <a:r>
            <a:rPr lang="ru-RU" sz="1700" i="1" kern="1200" dirty="0" err="1"/>
            <a:t>системних</a:t>
          </a:r>
          <a:r>
            <a:rPr lang="ru-RU" sz="1700" i="1" kern="1200" dirty="0"/>
            <a:t> </a:t>
          </a:r>
          <a:r>
            <a:rPr lang="ru-RU" sz="1700" i="1" kern="1200" dirty="0" err="1"/>
            <a:t>позик</a:t>
          </a:r>
          <a:r>
            <a:rPr lang="ru-RU" sz="1700" kern="1200" dirty="0"/>
            <a:t>, </a:t>
          </a:r>
          <a:r>
            <a:rPr lang="ru-RU" sz="1700" kern="1200" dirty="0" err="1"/>
            <a:t>що</a:t>
          </a:r>
          <a:r>
            <a:rPr lang="ru-RU" sz="1700" kern="1200" dirty="0"/>
            <a:t> </a:t>
          </a:r>
          <a:r>
            <a:rPr lang="ru-RU" sz="1700" kern="1200" dirty="0" err="1"/>
            <a:t>обслуговуються</a:t>
          </a:r>
          <a:r>
            <a:rPr lang="ru-RU" sz="1700" kern="1200" dirty="0"/>
            <a:t> державою </a:t>
          </a:r>
          <a:r>
            <a:rPr lang="ru-RU" sz="1700" kern="1200" dirty="0" err="1"/>
            <a:t>або</a:t>
          </a:r>
          <a:r>
            <a:rPr lang="ru-RU" sz="1700" kern="1200" dirty="0"/>
            <a:t> </a:t>
          </a:r>
          <a:r>
            <a:rPr lang="ru-RU" sz="1700" kern="1200" dirty="0" err="1"/>
            <a:t>під</a:t>
          </a:r>
          <a:r>
            <a:rPr lang="ru-RU" sz="1700" kern="1200" dirty="0"/>
            <a:t> </a:t>
          </a:r>
          <a:r>
            <a:rPr lang="ru-RU" sz="1700" kern="1200" dirty="0" err="1"/>
            <a:t>державні</a:t>
          </a:r>
          <a:r>
            <a:rPr lang="ru-RU" sz="1700" kern="1200" dirty="0"/>
            <a:t> </a:t>
          </a:r>
          <a:r>
            <a:rPr lang="ru-RU" sz="1700" kern="1200" dirty="0" err="1"/>
            <a:t>гарантії</a:t>
          </a:r>
          <a:r>
            <a:rPr lang="ru-RU" sz="1700" kern="1200" dirty="0"/>
            <a:t> (</a:t>
          </a:r>
          <a:r>
            <a:rPr lang="ru-RU" sz="1700" kern="1200" dirty="0" err="1"/>
            <a:t>відповідальний</a:t>
          </a:r>
          <a:r>
            <a:rPr lang="ru-RU" sz="1700" kern="1200" dirty="0"/>
            <a:t> </a:t>
          </a:r>
          <a:r>
            <a:rPr lang="ru-RU" sz="1700" kern="1200" dirty="0" err="1"/>
            <a:t>Мінфін</a:t>
          </a:r>
          <a:r>
            <a:rPr lang="ru-RU" sz="1700" kern="1200" dirty="0"/>
            <a:t>); </a:t>
          </a:r>
        </a:p>
      </dsp:txBody>
      <dsp:txXfrm>
        <a:off x="2468" y="1529721"/>
        <a:ext cx="2680096" cy="1553863"/>
      </dsp:txXfrm>
    </dsp:sp>
    <dsp:sp modelId="{82C07DDD-640D-4FE2-BC65-D0F5F8741B57}">
      <dsp:nvSpPr>
        <dsp:cNvPr id="0" name=""/>
        <dsp:cNvSpPr/>
      </dsp:nvSpPr>
      <dsp:spPr>
        <a:xfrm>
          <a:off x="3197280" y="1529721"/>
          <a:ext cx="2811863" cy="155154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i="1" kern="1200" dirty="0" err="1"/>
            <a:t>технічної</a:t>
          </a:r>
          <a:r>
            <a:rPr lang="ru-RU" sz="1700" i="1" kern="1200" dirty="0"/>
            <a:t> </a:t>
          </a:r>
          <a:r>
            <a:rPr lang="ru-RU" sz="1700" i="1" kern="1200" dirty="0" err="1"/>
            <a:t>допомоги</a:t>
          </a:r>
          <a:r>
            <a:rPr lang="ru-RU" sz="1700" i="1" kern="1200" dirty="0"/>
            <a:t> </a:t>
          </a:r>
          <a:r>
            <a:rPr lang="ru-RU" sz="1700" kern="1200" dirty="0"/>
            <a:t>у </a:t>
          </a:r>
          <a:r>
            <a:rPr lang="ru-RU" sz="1700" kern="1200" dirty="0" err="1"/>
            <a:t>вигляді</a:t>
          </a:r>
          <a:r>
            <a:rPr lang="ru-RU" sz="1700" kern="1200" dirty="0"/>
            <a:t> </a:t>
          </a:r>
          <a:r>
            <a:rPr lang="ru-RU" sz="1700" kern="1200" dirty="0" err="1"/>
            <a:t>грантів</a:t>
          </a:r>
          <a:r>
            <a:rPr lang="ru-RU" sz="1700" kern="1200" dirty="0"/>
            <a:t> на </a:t>
          </a:r>
          <a:r>
            <a:rPr lang="ru-RU" sz="1700" kern="1200" dirty="0" err="1"/>
            <a:t>підготовку</a:t>
          </a:r>
          <a:r>
            <a:rPr lang="ru-RU" sz="1700" kern="1200" dirty="0"/>
            <a:t> </a:t>
          </a:r>
          <a:r>
            <a:rPr lang="ru-RU" sz="1700" kern="1200" dirty="0" err="1"/>
            <a:t>проектів</a:t>
          </a:r>
          <a:r>
            <a:rPr lang="ru-RU" sz="1700" kern="1200" dirty="0"/>
            <a:t> та </a:t>
          </a:r>
          <a:r>
            <a:rPr lang="ru-RU" sz="1700" kern="1200" dirty="0" err="1"/>
            <a:t>дорадчо-консультативної</a:t>
          </a:r>
          <a:r>
            <a:rPr lang="ru-RU" sz="1700" kern="1200" dirty="0"/>
            <a:t> </a:t>
          </a:r>
          <a:r>
            <a:rPr lang="ru-RU" sz="1700" kern="1200" dirty="0" err="1"/>
            <a:t>допомоги</a:t>
          </a:r>
          <a:r>
            <a:rPr lang="ru-RU" sz="1700" kern="1200" dirty="0"/>
            <a:t> (</a:t>
          </a:r>
          <a:r>
            <a:rPr lang="ru-RU" sz="1700" kern="1200" dirty="0" err="1"/>
            <a:t>відповідальне</a:t>
          </a:r>
          <a:r>
            <a:rPr lang="ru-RU" sz="1700" kern="1200" dirty="0"/>
            <a:t> </a:t>
          </a:r>
          <a:r>
            <a:rPr lang="ru-RU" sz="1700" kern="1200" dirty="0" err="1"/>
            <a:t>Мінекономрозвитку</a:t>
          </a:r>
          <a:r>
            <a:rPr lang="ru-RU" sz="1700" kern="1200" dirty="0"/>
            <a:t>).</a:t>
          </a:r>
        </a:p>
      </dsp:txBody>
      <dsp:txXfrm>
        <a:off x="3197280" y="1529721"/>
        <a:ext cx="2811863" cy="155154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20C426-9758-4DA6-A24C-757CD1EFE754}">
      <dsp:nvSpPr>
        <dsp:cNvPr id="0" name=""/>
        <dsp:cNvSpPr/>
      </dsp:nvSpPr>
      <dsp:spPr>
        <a:xfrm>
          <a:off x="0" y="123174"/>
          <a:ext cx="5904656" cy="107672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17 </a:t>
          </a:r>
          <a:r>
            <a:rPr lang="ru-RU" sz="1600" kern="1200" dirty="0" err="1"/>
            <a:t>грудня</a:t>
          </a:r>
          <a:r>
            <a:rPr lang="ru-RU" sz="1600" kern="1200" dirty="0"/>
            <a:t> 2020 року </a:t>
          </a:r>
          <a:r>
            <a:rPr lang="ru-RU" sz="1600" kern="1200" dirty="0" err="1"/>
            <a:t>Україна</a:t>
          </a:r>
          <a:r>
            <a:rPr lang="ru-RU" sz="1600" kern="1200" dirty="0"/>
            <a:t> </a:t>
          </a:r>
          <a:r>
            <a:rPr lang="ru-RU" sz="1600" kern="1200" dirty="0" err="1"/>
            <a:t>підписала</a:t>
          </a:r>
          <a:r>
            <a:rPr lang="ru-RU" sz="1600" kern="1200" dirty="0"/>
            <a:t> угоду про </a:t>
          </a:r>
          <a:r>
            <a:rPr lang="ru-RU" sz="1600" kern="1200" dirty="0" err="1"/>
            <a:t>залучення</a:t>
          </a:r>
          <a:r>
            <a:rPr lang="ru-RU" sz="1600" kern="1200" dirty="0"/>
            <a:t> 100 </a:t>
          </a:r>
          <a:r>
            <a:rPr lang="ru-RU" sz="1600" kern="1200" dirty="0" err="1"/>
            <a:t>мільйонів</a:t>
          </a:r>
          <a:r>
            <a:rPr lang="ru-RU" sz="1600" kern="1200" dirty="0"/>
            <a:t> </a:t>
          </a:r>
          <a:r>
            <a:rPr lang="ru-RU" sz="1600" kern="1200" dirty="0" err="1"/>
            <a:t>доларів</a:t>
          </a:r>
          <a:r>
            <a:rPr lang="ru-RU" sz="1600" kern="1200" dirty="0"/>
            <a:t> </a:t>
          </a:r>
          <a:r>
            <a:rPr lang="ru-RU" sz="1600" kern="1200" dirty="0" err="1"/>
            <a:t>позики</a:t>
          </a:r>
          <a:r>
            <a:rPr lang="ru-RU" sz="1600" kern="1200" dirty="0"/>
            <a:t> у МБРР у рамках </a:t>
          </a:r>
          <a:r>
            <a:rPr lang="ru-RU" sz="1600" kern="1200" dirty="0" err="1"/>
            <a:t>проєкту</a:t>
          </a:r>
          <a:r>
            <a:rPr lang="ru-RU" sz="1600" kern="1200" dirty="0"/>
            <a:t> "</a:t>
          </a:r>
          <a:r>
            <a:rPr lang="ru-RU" sz="1600" kern="1200" dirty="0" err="1"/>
            <a:t>Східна</a:t>
          </a:r>
          <a:r>
            <a:rPr lang="ru-RU" sz="1600" kern="1200" dirty="0"/>
            <a:t> </a:t>
          </a:r>
          <a:r>
            <a:rPr lang="ru-RU" sz="1600" kern="1200" dirty="0" err="1"/>
            <a:t>Україна</a:t>
          </a:r>
          <a:r>
            <a:rPr lang="ru-RU" sz="1600" kern="1200" dirty="0"/>
            <a:t>: </a:t>
          </a:r>
          <a:r>
            <a:rPr lang="ru-RU" sz="1600" kern="1200" dirty="0" err="1"/>
            <a:t>возз'єднання</a:t>
          </a:r>
          <a:r>
            <a:rPr lang="ru-RU" sz="1600" kern="1200" dirty="0"/>
            <a:t>, </a:t>
          </a:r>
          <a:r>
            <a:rPr lang="ru-RU" sz="1600" kern="1200" dirty="0" err="1"/>
            <a:t>відновлення</a:t>
          </a:r>
          <a:r>
            <a:rPr lang="ru-RU" sz="1600" kern="1200" dirty="0"/>
            <a:t> та </a:t>
          </a:r>
          <a:r>
            <a:rPr lang="ru-RU" sz="1600" kern="1200" dirty="0" err="1"/>
            <a:t>відродження</a:t>
          </a:r>
          <a:r>
            <a:rPr lang="ru-RU" sz="1600" kern="1200" dirty="0"/>
            <a:t>".</a:t>
          </a:r>
        </a:p>
      </dsp:txBody>
      <dsp:txXfrm>
        <a:off x="52561" y="175735"/>
        <a:ext cx="5799534" cy="971605"/>
      </dsp:txXfrm>
    </dsp:sp>
    <dsp:sp modelId="{17DBB1D5-8C6F-4059-817F-CB77C2D7FE81}">
      <dsp:nvSpPr>
        <dsp:cNvPr id="0" name=""/>
        <dsp:cNvSpPr/>
      </dsp:nvSpPr>
      <dsp:spPr>
        <a:xfrm>
          <a:off x="0" y="1251741"/>
          <a:ext cx="5904656" cy="72598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/>
            <a:t>Зазначається</a:t>
          </a:r>
          <a:r>
            <a:rPr lang="ru-RU" sz="1600" kern="1200" dirty="0"/>
            <a:t>, </a:t>
          </a:r>
          <a:r>
            <a:rPr lang="ru-RU" sz="1600" kern="1200" dirty="0" err="1"/>
            <a:t>що</a:t>
          </a:r>
          <a:r>
            <a:rPr lang="ru-RU" sz="1600" kern="1200" dirty="0"/>
            <a:t> кредит </a:t>
          </a:r>
          <a:r>
            <a:rPr lang="ru-RU" sz="1600" kern="1200" dirty="0" err="1"/>
            <a:t>надається</a:t>
          </a:r>
          <a:r>
            <a:rPr lang="ru-RU" sz="1600" kern="1200" dirty="0"/>
            <a:t> на 27 </a:t>
          </a:r>
          <a:r>
            <a:rPr lang="ru-RU" sz="1600" kern="1200" dirty="0" err="1"/>
            <a:t>років</a:t>
          </a:r>
          <a:r>
            <a:rPr lang="ru-RU" sz="1600" kern="1200" dirty="0"/>
            <a:t> </a:t>
          </a:r>
          <a:r>
            <a:rPr lang="ru-RU" sz="1600" kern="1200" dirty="0" err="1"/>
            <a:t>під</a:t>
          </a:r>
          <a:r>
            <a:rPr lang="ru-RU" sz="1600" kern="1200" dirty="0"/>
            <a:t> 0,25% </a:t>
          </a:r>
          <a:r>
            <a:rPr lang="ru-RU" sz="1600" kern="1200" dirty="0" err="1"/>
            <a:t>річних</a:t>
          </a:r>
          <a:r>
            <a:rPr lang="ru-RU" sz="1600" kern="1200" dirty="0"/>
            <a:t>, </a:t>
          </a:r>
          <a:r>
            <a:rPr lang="ru-RU" sz="1600" kern="1200" dirty="0" err="1"/>
            <a:t>перші</a:t>
          </a:r>
          <a:r>
            <a:rPr lang="ru-RU" sz="1600" kern="1200" dirty="0"/>
            <a:t> 12 </a:t>
          </a:r>
          <a:r>
            <a:rPr lang="ru-RU" sz="1600" kern="1200" dirty="0" err="1"/>
            <a:t>років</a:t>
          </a:r>
          <a:r>
            <a:rPr lang="ru-RU" sz="1600" kern="1200" dirty="0"/>
            <a:t> - </a:t>
          </a:r>
          <a:r>
            <a:rPr lang="ru-RU" sz="1600" kern="1200" dirty="0" err="1"/>
            <a:t>пільгові</a:t>
          </a:r>
          <a:r>
            <a:rPr lang="ru-RU" sz="1600" kern="1200" dirty="0"/>
            <a:t>.</a:t>
          </a:r>
        </a:p>
      </dsp:txBody>
      <dsp:txXfrm>
        <a:off x="35440" y="1287181"/>
        <a:ext cx="5833776" cy="655109"/>
      </dsp:txXfrm>
    </dsp:sp>
    <dsp:sp modelId="{C46B525C-8FCB-4745-BC83-542B58DE2F59}">
      <dsp:nvSpPr>
        <dsp:cNvPr id="0" name=""/>
        <dsp:cNvSpPr/>
      </dsp:nvSpPr>
      <dsp:spPr>
        <a:xfrm>
          <a:off x="0" y="2029571"/>
          <a:ext cx="5904656" cy="159166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Проектом </a:t>
          </a:r>
          <a:r>
            <a:rPr lang="ru-RU" sz="1600" kern="1200" dirty="0" err="1"/>
            <a:t>передбачено</a:t>
          </a:r>
          <a:r>
            <a:rPr lang="ru-RU" sz="1600" kern="1200" dirty="0"/>
            <a:t> </a:t>
          </a:r>
          <a:r>
            <a:rPr lang="ru-RU" sz="1600" kern="1200" dirty="0" err="1"/>
            <a:t>проведення</a:t>
          </a:r>
          <a:r>
            <a:rPr lang="ru-RU" sz="1600" kern="1200" dirty="0"/>
            <a:t> </a:t>
          </a:r>
          <a:r>
            <a:rPr lang="ru-RU" sz="1600" kern="1200" dirty="0" err="1"/>
            <a:t>капітального</a:t>
          </a:r>
          <a:r>
            <a:rPr lang="ru-RU" sz="1600" kern="1200" dirty="0"/>
            <a:t> ремонту </a:t>
          </a:r>
          <a:r>
            <a:rPr lang="ru-RU" sz="1600" kern="1200" dirty="0" err="1"/>
            <a:t>близько</a:t>
          </a:r>
          <a:r>
            <a:rPr lang="ru-RU" sz="1600" kern="1200" dirty="0"/>
            <a:t> 183 км </a:t>
          </a:r>
          <a:r>
            <a:rPr lang="ru-RU" sz="1600" kern="1200" dirty="0" err="1"/>
            <a:t>автомобільних</a:t>
          </a:r>
          <a:r>
            <a:rPr lang="ru-RU" sz="1600" kern="1200" dirty="0"/>
            <a:t> </a:t>
          </a:r>
          <a:r>
            <a:rPr lang="ru-RU" sz="1600" kern="1200" dirty="0" err="1"/>
            <a:t>доріг</a:t>
          </a:r>
          <a:r>
            <a:rPr lang="ru-RU" sz="1600" kern="1200" dirty="0"/>
            <a:t> в </a:t>
          </a:r>
          <a:r>
            <a:rPr lang="ru-RU" sz="1600" kern="1200" dirty="0" err="1"/>
            <a:t>Луганській</a:t>
          </a:r>
          <a:r>
            <a:rPr lang="ru-RU" sz="1600" kern="1200" dirty="0"/>
            <a:t> </a:t>
          </a:r>
          <a:r>
            <a:rPr lang="ru-RU" sz="1600" kern="1200" dirty="0" err="1"/>
            <a:t>області</a:t>
          </a:r>
          <a:r>
            <a:rPr lang="ru-RU" sz="1600" kern="1200" dirty="0"/>
            <a:t>, </a:t>
          </a:r>
          <a:r>
            <a:rPr lang="ru-RU" sz="1600" kern="1200" dirty="0" err="1"/>
            <a:t>які</a:t>
          </a:r>
          <a:r>
            <a:rPr lang="ru-RU" sz="1600" kern="1200" dirty="0"/>
            <a:t> є </a:t>
          </a:r>
          <a:r>
            <a:rPr lang="ru-RU" sz="1600" kern="1200" dirty="0" err="1"/>
            <a:t>ключовими</a:t>
          </a:r>
          <a:r>
            <a:rPr lang="ru-RU" sz="1600" kern="1200" dirty="0"/>
            <a:t> </a:t>
          </a:r>
          <a:r>
            <a:rPr lang="ru-RU" sz="1600" kern="1200" dirty="0" err="1"/>
            <a:t>транспортними</a:t>
          </a:r>
          <a:r>
            <a:rPr lang="ru-RU" sz="1600" kern="1200" dirty="0"/>
            <a:t> коридорами в </a:t>
          </a:r>
          <a:r>
            <a:rPr lang="ru-RU" sz="1600" kern="1200" dirty="0" err="1"/>
            <a:t>регіоні</a:t>
          </a:r>
          <a:r>
            <a:rPr lang="ru-RU" sz="1600" kern="1200" dirty="0"/>
            <a:t>, та </a:t>
          </a:r>
          <a:r>
            <a:rPr lang="ru-RU" sz="1600" kern="1200" dirty="0" err="1"/>
            <a:t>залучення</a:t>
          </a:r>
          <a:r>
            <a:rPr lang="ru-RU" sz="1600" kern="1200" dirty="0"/>
            <a:t> </a:t>
          </a:r>
          <a:r>
            <a:rPr lang="ru-RU" sz="1600" kern="1200" dirty="0" err="1"/>
            <a:t>інвестицій</a:t>
          </a:r>
          <a:r>
            <a:rPr lang="ru-RU" sz="1600" kern="1200" dirty="0"/>
            <a:t> для </a:t>
          </a:r>
          <a:r>
            <a:rPr lang="ru-RU" sz="1600" kern="1200" dirty="0" err="1"/>
            <a:t>відновлення</a:t>
          </a:r>
          <a:r>
            <a:rPr lang="ru-RU" sz="1600" kern="1200" dirty="0"/>
            <a:t> </a:t>
          </a:r>
          <a:r>
            <a:rPr lang="ru-RU" sz="1600" kern="1200" dirty="0" err="1"/>
            <a:t>сільського</a:t>
          </a:r>
          <a:r>
            <a:rPr lang="ru-RU" sz="1600" kern="1200" dirty="0"/>
            <a:t> </a:t>
          </a:r>
          <a:r>
            <a:rPr lang="ru-RU" sz="1600" kern="1200" dirty="0" err="1"/>
            <a:t>господарства</a:t>
          </a:r>
          <a:r>
            <a:rPr lang="ru-RU" sz="1600" kern="1200" dirty="0"/>
            <a:t> на </a:t>
          </a:r>
          <a:r>
            <a:rPr lang="ru-RU" sz="1600" kern="1200" dirty="0" err="1"/>
            <a:t>території</a:t>
          </a:r>
          <a:r>
            <a:rPr lang="ru-RU" sz="1600" kern="1200" dirty="0"/>
            <a:t> </a:t>
          </a:r>
          <a:r>
            <a:rPr lang="ru-RU" sz="1600" kern="1200" dirty="0" err="1"/>
            <a:t>Луганської</a:t>
          </a:r>
          <a:r>
            <a:rPr lang="ru-RU" sz="1600" kern="1200" dirty="0"/>
            <a:t> </a:t>
          </a:r>
          <a:r>
            <a:rPr lang="ru-RU" sz="1600" kern="1200" dirty="0" err="1"/>
            <a:t>області</a:t>
          </a:r>
          <a:r>
            <a:rPr lang="ru-RU" sz="1600" kern="1200" dirty="0"/>
            <a:t>, </a:t>
          </a:r>
          <a:r>
            <a:rPr lang="ru-RU" sz="1600" kern="1200" dirty="0" err="1"/>
            <a:t>підконтрольній</a:t>
          </a:r>
          <a:r>
            <a:rPr lang="ru-RU" sz="1600" kern="1200" dirty="0"/>
            <a:t> уряду </a:t>
          </a:r>
          <a:r>
            <a:rPr lang="ru-RU" sz="1600" kern="1200" dirty="0" err="1"/>
            <a:t>України</a:t>
          </a:r>
          <a:r>
            <a:rPr lang="ru-RU" sz="1600" kern="1200" dirty="0"/>
            <a:t>.</a:t>
          </a:r>
        </a:p>
      </dsp:txBody>
      <dsp:txXfrm>
        <a:off x="77699" y="2107270"/>
        <a:ext cx="5749258" cy="143627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107EC7-7558-4FE8-9006-C6E0C1365665}">
      <dsp:nvSpPr>
        <dsp:cNvPr id="0" name=""/>
        <dsp:cNvSpPr/>
      </dsp:nvSpPr>
      <dsp:spPr>
        <a:xfrm>
          <a:off x="0" y="98836"/>
          <a:ext cx="5976664" cy="1392299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14 </a:t>
          </a:r>
          <a:r>
            <a:rPr lang="ru-RU" sz="1700" kern="1200" dirty="0" err="1"/>
            <a:t>грудня</a:t>
          </a:r>
          <a:r>
            <a:rPr lang="ru-RU" sz="1700" kern="1200" dirty="0"/>
            <a:t> 2020 року </a:t>
          </a:r>
          <a:r>
            <a:rPr lang="ru-RU" sz="1700" kern="1200" dirty="0" err="1"/>
            <a:t>між</a:t>
          </a:r>
          <a:r>
            <a:rPr lang="ru-RU" sz="1700" kern="1200" dirty="0"/>
            <a:t> </a:t>
          </a:r>
          <a:r>
            <a:rPr lang="ru-RU" sz="1700" kern="1200" dirty="0" err="1"/>
            <a:t>Україною</a:t>
          </a:r>
          <a:r>
            <a:rPr lang="ru-RU" sz="1700" kern="1200" dirty="0"/>
            <a:t> та МБРР </a:t>
          </a:r>
          <a:r>
            <a:rPr lang="ru-RU" sz="1700" kern="1200" dirty="0" err="1"/>
            <a:t>підписано</a:t>
          </a:r>
          <a:r>
            <a:rPr lang="ru-RU" sz="1700" kern="1200" dirty="0"/>
            <a:t> Угоду про Друге </a:t>
          </a:r>
          <a:r>
            <a:rPr lang="ru-RU" sz="1700" kern="1200" dirty="0" err="1"/>
            <a:t>додаткове</a:t>
          </a:r>
          <a:r>
            <a:rPr lang="ru-RU" sz="1700" kern="1200" dirty="0"/>
            <a:t> </a:t>
          </a:r>
          <a:r>
            <a:rPr lang="ru-RU" sz="1700" kern="1200" dirty="0" err="1"/>
            <a:t>фінансування</a:t>
          </a:r>
          <a:r>
            <a:rPr lang="ru-RU" sz="1700" kern="1200" dirty="0"/>
            <a:t> в </a:t>
          </a:r>
          <a:r>
            <a:rPr lang="ru-RU" sz="1700" kern="1200" dirty="0" err="1"/>
            <a:t>розмірі</a:t>
          </a:r>
          <a:r>
            <a:rPr lang="ru-RU" sz="1700" kern="1200" dirty="0"/>
            <a:t> 300 млн дол. США, </a:t>
          </a:r>
          <a:r>
            <a:rPr lang="ru-RU" sz="1700" kern="1200" dirty="0" err="1"/>
            <a:t>спрямоване</a:t>
          </a:r>
          <a:r>
            <a:rPr lang="ru-RU" sz="1700" kern="1200" dirty="0"/>
            <a:t> на </a:t>
          </a:r>
          <a:r>
            <a:rPr lang="ru-RU" sz="1700" kern="1200" dirty="0" err="1"/>
            <a:t>подолання</a:t>
          </a:r>
          <a:r>
            <a:rPr lang="ru-RU" sz="1700" kern="1200" dirty="0"/>
            <a:t> </a:t>
          </a:r>
          <a:r>
            <a:rPr lang="ru-RU" sz="1700" kern="1200" dirty="0" err="1"/>
            <a:t>наслідків</a:t>
          </a:r>
          <a:r>
            <a:rPr lang="ru-RU" sz="1700" kern="1200" dirty="0"/>
            <a:t> </a:t>
          </a:r>
          <a:r>
            <a:rPr lang="ru-RU" sz="1700" kern="1200" dirty="0" err="1"/>
            <a:t>пандемії</a:t>
          </a:r>
          <a:r>
            <a:rPr lang="ru-RU" sz="1700" kern="1200" dirty="0"/>
            <a:t> </a:t>
          </a:r>
          <a:r>
            <a:rPr lang="en-US" sz="1700" kern="1200" dirty="0"/>
            <a:t>COVID-19, </a:t>
          </a:r>
          <a:r>
            <a:rPr lang="ru-RU" sz="1700" kern="1200" dirty="0"/>
            <a:t>для проекту «</a:t>
          </a:r>
          <a:r>
            <a:rPr lang="ru-RU" sz="1700" kern="1200" dirty="0" err="1"/>
            <a:t>Модернізація</a:t>
          </a:r>
          <a:r>
            <a:rPr lang="ru-RU" sz="1700" kern="1200" dirty="0"/>
            <a:t> </a:t>
          </a:r>
          <a:r>
            <a:rPr lang="ru-RU" sz="1700" kern="1200" dirty="0" err="1"/>
            <a:t>системи</a:t>
          </a:r>
          <a:r>
            <a:rPr lang="ru-RU" sz="1700" kern="1200" dirty="0"/>
            <a:t> </a:t>
          </a:r>
          <a:r>
            <a:rPr lang="ru-RU" sz="1700" kern="1200" dirty="0" err="1"/>
            <a:t>соціальної</a:t>
          </a:r>
          <a:r>
            <a:rPr lang="ru-RU" sz="1700" kern="1200" dirty="0"/>
            <a:t> </a:t>
          </a:r>
          <a:r>
            <a:rPr lang="ru-RU" sz="1700" kern="1200" dirty="0" err="1"/>
            <a:t>підтримки</a:t>
          </a:r>
          <a:r>
            <a:rPr lang="ru-RU" sz="1700" kern="1200" dirty="0"/>
            <a:t> </a:t>
          </a:r>
          <a:r>
            <a:rPr lang="ru-RU" sz="1700" kern="1200" dirty="0" err="1"/>
            <a:t>населення</a:t>
          </a:r>
          <a:r>
            <a:rPr lang="ru-RU" sz="1700" kern="1200" dirty="0"/>
            <a:t> </a:t>
          </a:r>
          <a:r>
            <a:rPr lang="ru-RU" sz="1700" kern="1200" dirty="0" err="1"/>
            <a:t>України</a:t>
          </a:r>
          <a:r>
            <a:rPr lang="ru-RU" sz="1700" kern="1200" dirty="0"/>
            <a:t>».</a:t>
          </a:r>
        </a:p>
      </dsp:txBody>
      <dsp:txXfrm>
        <a:off x="67966" y="166802"/>
        <a:ext cx="5840732" cy="1256367"/>
      </dsp:txXfrm>
    </dsp:sp>
    <dsp:sp modelId="{2AC0F4B1-09BC-400D-9F2F-2DCB9AF4FC3D}">
      <dsp:nvSpPr>
        <dsp:cNvPr id="0" name=""/>
        <dsp:cNvSpPr/>
      </dsp:nvSpPr>
      <dsp:spPr>
        <a:xfrm>
          <a:off x="0" y="1540095"/>
          <a:ext cx="5976664" cy="1392299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17 </a:t>
          </a:r>
          <a:r>
            <a:rPr lang="ru-RU" sz="1700" kern="1200" dirty="0" err="1"/>
            <a:t>березня</a:t>
          </a:r>
          <a:r>
            <a:rPr lang="ru-RU" sz="1700" kern="1200" dirty="0"/>
            <a:t> 2021 року, Уряд </a:t>
          </a:r>
          <a:r>
            <a:rPr lang="ru-RU" sz="1700" kern="1200" dirty="0" err="1"/>
            <a:t>ухвалив</a:t>
          </a:r>
          <a:r>
            <a:rPr lang="ru-RU" sz="1700" kern="1200" dirty="0"/>
            <a:t> </a:t>
          </a:r>
          <a:r>
            <a:rPr lang="ru-RU" sz="1700" kern="1200" dirty="0" err="1"/>
            <a:t>розпорядження</a:t>
          </a:r>
          <a:r>
            <a:rPr lang="ru-RU" sz="1700" kern="1200" dirty="0"/>
            <a:t> </a:t>
          </a:r>
          <a:r>
            <a:rPr lang="ru-RU" sz="1700" kern="1200" dirty="0" err="1"/>
            <a:t>Кабінету</a:t>
          </a:r>
          <a:r>
            <a:rPr lang="ru-RU" sz="1700" kern="1200" dirty="0"/>
            <a:t> </a:t>
          </a:r>
          <a:r>
            <a:rPr lang="ru-RU" sz="1700" kern="1200" dirty="0" err="1"/>
            <a:t>Міністрів</a:t>
          </a:r>
          <a:r>
            <a:rPr lang="ru-RU" sz="1700" kern="1200" dirty="0"/>
            <a:t> </a:t>
          </a:r>
          <a:r>
            <a:rPr lang="ru-RU" sz="1700" kern="1200" dirty="0" err="1"/>
            <a:t>України</a:t>
          </a:r>
          <a:r>
            <a:rPr lang="ru-RU" sz="1700" kern="1200" dirty="0"/>
            <a:t> </a:t>
          </a:r>
          <a:r>
            <a:rPr lang="ru-RU" sz="1700" kern="1200" dirty="0" err="1"/>
            <a:t>щодо</a:t>
          </a:r>
          <a:r>
            <a:rPr lang="ru-RU" sz="1700" kern="1200" dirty="0"/>
            <a:t> </a:t>
          </a:r>
          <a:r>
            <a:rPr lang="ru-RU" sz="1700" kern="1200" dirty="0" err="1"/>
            <a:t>залучення</a:t>
          </a:r>
          <a:r>
            <a:rPr lang="ru-RU" sz="1700" kern="1200" dirty="0"/>
            <a:t> </a:t>
          </a:r>
          <a:r>
            <a:rPr lang="ru-RU" sz="1700" kern="1200" dirty="0" err="1"/>
            <a:t>коштів</a:t>
          </a:r>
          <a:r>
            <a:rPr lang="ru-RU" sz="1700" kern="1200" dirty="0"/>
            <a:t> </a:t>
          </a:r>
          <a:r>
            <a:rPr lang="ru-RU" sz="1700" kern="1200" dirty="0" err="1"/>
            <a:t>позики</a:t>
          </a:r>
          <a:r>
            <a:rPr lang="ru-RU" sz="1700" kern="1200" dirty="0"/>
            <a:t> </a:t>
          </a:r>
          <a:r>
            <a:rPr lang="ru-RU" sz="1700" kern="1200" dirty="0" err="1"/>
            <a:t>від</a:t>
          </a:r>
          <a:r>
            <a:rPr lang="ru-RU" sz="1700" kern="1200" dirty="0"/>
            <a:t> МБРР для </a:t>
          </a:r>
          <a:r>
            <a:rPr lang="ru-RU" sz="1700" kern="1200" dirty="0" err="1"/>
            <a:t>реалізації</a:t>
          </a:r>
          <a:r>
            <a:rPr lang="ru-RU" sz="1700" kern="1200" dirty="0"/>
            <a:t> </a:t>
          </a:r>
          <a:r>
            <a:rPr lang="ru-RU" sz="1700" kern="1200" dirty="0" err="1"/>
            <a:t>проєкту</a:t>
          </a:r>
          <a:r>
            <a:rPr lang="ru-RU" sz="1700" kern="1200" dirty="0"/>
            <a:t> «</a:t>
          </a:r>
          <a:r>
            <a:rPr lang="ru-RU" sz="1700" kern="1200" dirty="0" err="1"/>
            <a:t>Удосконалення</a:t>
          </a:r>
          <a:r>
            <a:rPr lang="ru-RU" sz="1700" kern="1200" dirty="0"/>
            <a:t> </a:t>
          </a:r>
          <a:r>
            <a:rPr lang="ru-RU" sz="1700" kern="1200" dirty="0" err="1"/>
            <a:t>вищої</a:t>
          </a:r>
          <a:r>
            <a:rPr lang="ru-RU" sz="1700" kern="1200" dirty="0"/>
            <a:t> </a:t>
          </a:r>
          <a:r>
            <a:rPr lang="ru-RU" sz="1700" kern="1200" dirty="0" err="1"/>
            <a:t>освіти</a:t>
          </a:r>
          <a:r>
            <a:rPr lang="ru-RU" sz="1700" kern="1200" dirty="0"/>
            <a:t> в </a:t>
          </a:r>
          <a:r>
            <a:rPr lang="ru-RU" sz="1700" kern="1200" dirty="0" err="1"/>
            <a:t>Україні</a:t>
          </a:r>
          <a:r>
            <a:rPr lang="ru-RU" sz="1700" kern="1200" dirty="0"/>
            <a:t> </a:t>
          </a:r>
          <a:r>
            <a:rPr lang="ru-RU" sz="1700" kern="1200" dirty="0" err="1"/>
            <a:t>заради</a:t>
          </a:r>
          <a:r>
            <a:rPr lang="ru-RU" sz="1700" kern="1200" dirty="0"/>
            <a:t> </a:t>
          </a:r>
          <a:r>
            <a:rPr lang="ru-RU" sz="1700" kern="1200" dirty="0" err="1"/>
            <a:t>результатів</a:t>
          </a:r>
          <a:r>
            <a:rPr lang="ru-RU" sz="1700" kern="1200" dirty="0"/>
            <a:t>» у </a:t>
          </a:r>
          <a:r>
            <a:rPr lang="ru-RU" sz="1700" kern="1200" dirty="0" err="1"/>
            <a:t>розмірі</a:t>
          </a:r>
          <a:r>
            <a:rPr lang="ru-RU" sz="1700" kern="1200" dirty="0"/>
            <a:t> 200 млн </a:t>
          </a:r>
          <a:r>
            <a:rPr lang="ru-RU" sz="1700" kern="1200" dirty="0" err="1"/>
            <a:t>доларів</a:t>
          </a:r>
          <a:r>
            <a:rPr lang="ru-RU" sz="1700" kern="1200" dirty="0"/>
            <a:t> США.</a:t>
          </a:r>
        </a:p>
      </dsp:txBody>
      <dsp:txXfrm>
        <a:off x="67966" y="1608061"/>
        <a:ext cx="5840732" cy="12563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16C5-D838-4E5D-9DD4-8FFD676BE4E8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23A3CB5-5CAE-4E53-B2CE-111540170FB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16C5-D838-4E5D-9DD4-8FFD676BE4E8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3CB5-5CAE-4E53-B2CE-111540170FB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23A3CB5-5CAE-4E53-B2CE-111540170FB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16C5-D838-4E5D-9DD4-8FFD676BE4E8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16C5-D838-4E5D-9DD4-8FFD676BE4E8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23A3CB5-5CAE-4E53-B2CE-111540170FB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16C5-D838-4E5D-9DD4-8FFD676BE4E8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23A3CB5-5CAE-4E53-B2CE-111540170FB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29616C5-D838-4E5D-9DD4-8FFD676BE4E8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3CB5-5CAE-4E53-B2CE-111540170FB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16C5-D838-4E5D-9DD4-8FFD676BE4E8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23A3CB5-5CAE-4E53-B2CE-111540170FB3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16C5-D838-4E5D-9DD4-8FFD676BE4E8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23A3CB5-5CAE-4E53-B2CE-111540170F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16C5-D838-4E5D-9DD4-8FFD676BE4E8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23A3CB5-5CAE-4E53-B2CE-111540170F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23A3CB5-5CAE-4E53-B2CE-111540170FB3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16C5-D838-4E5D-9DD4-8FFD676BE4E8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23A3CB5-5CAE-4E53-B2CE-111540170FB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29616C5-D838-4E5D-9DD4-8FFD676BE4E8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29616C5-D838-4E5D-9DD4-8FFD676BE4E8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23A3CB5-5CAE-4E53-B2CE-111540170FB3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0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1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2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3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14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6.xml"/><Relationship Id="rId7" Type="http://schemas.openxmlformats.org/officeDocument/2006/relationships/image" Target="../media/image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9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636912"/>
            <a:ext cx="6400800" cy="1185664"/>
          </a:xfrm>
        </p:spPr>
        <p:txBody>
          <a:bodyPr>
            <a:normAutofit/>
          </a:bodyPr>
          <a:lstStyle/>
          <a:p>
            <a:r>
              <a:rPr lang="uk-UA" sz="4000" dirty="0">
                <a:solidFill>
                  <a:srgbClr val="C83222"/>
                </a:solidFill>
              </a:rPr>
              <a:t>Світовий банк</a:t>
            </a:r>
            <a:endParaRPr lang="ru-RU" sz="4000" dirty="0">
              <a:solidFill>
                <a:srgbClr val="C83222"/>
              </a:solidFill>
            </a:endParaRPr>
          </a:p>
          <a:p>
            <a:endParaRPr lang="ru-RU" sz="4000" dirty="0">
              <a:solidFill>
                <a:srgbClr val="C83222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67944" y="5846340"/>
            <a:ext cx="4894312" cy="534987"/>
          </a:xfrm>
        </p:spPr>
        <p:txBody>
          <a:bodyPr>
            <a:noAutofit/>
          </a:bodyPr>
          <a:lstStyle/>
          <a:p>
            <a:r>
              <a:rPr lang="uk-UA" sz="1800" dirty="0"/>
              <a:t>Виконала: Денисенко Анастасія</a:t>
            </a:r>
            <a:br>
              <a:rPr lang="uk-UA" sz="1800" dirty="0"/>
            </a:br>
            <a:r>
              <a:rPr lang="uk-UA" sz="1800" dirty="0"/>
              <a:t>Група: 6.0727</a:t>
            </a:r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1" b="6980"/>
          <a:stretch/>
        </p:blipFill>
        <p:spPr bwMode="auto">
          <a:xfrm>
            <a:off x="2411760" y="213210"/>
            <a:ext cx="4320480" cy="194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228" y="3356992"/>
            <a:ext cx="4664968" cy="219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8658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1794520"/>
          </a:xfrm>
        </p:spPr>
        <p:txBody>
          <a:bodyPr/>
          <a:lstStyle/>
          <a:p>
            <a:r>
              <a:rPr lang="ru-RU" sz="2400" dirty="0"/>
              <a:t>МБРР і </a:t>
            </a:r>
            <a:r>
              <a:rPr lang="ru-RU" sz="2400" dirty="0" err="1"/>
              <a:t>Україна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3284984"/>
            <a:ext cx="2362200" cy="2841179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29916219"/>
              </p:ext>
            </p:extLst>
          </p:nvPr>
        </p:nvGraphicFramePr>
        <p:xfrm>
          <a:off x="3059832" y="404665"/>
          <a:ext cx="5904656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440" y="4149080"/>
            <a:ext cx="4754563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3941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2370584"/>
          </a:xfrm>
        </p:spPr>
        <p:txBody>
          <a:bodyPr/>
          <a:lstStyle/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МБРР і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Україна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3861048"/>
            <a:ext cx="2362200" cy="2265115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26165200"/>
              </p:ext>
            </p:extLst>
          </p:nvPr>
        </p:nvGraphicFramePr>
        <p:xfrm>
          <a:off x="2987824" y="685800"/>
          <a:ext cx="5976664" cy="3031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79"/>
          <a:stretch/>
        </p:blipFill>
        <p:spPr bwMode="auto">
          <a:xfrm>
            <a:off x="3131840" y="3861048"/>
            <a:ext cx="5670857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8272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14400"/>
            <a:ext cx="2592288" cy="2802632"/>
          </a:xfrm>
        </p:spPr>
        <p:txBody>
          <a:bodyPr/>
          <a:lstStyle/>
          <a:p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Міжнародна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асоціація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розвитку</a:t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Development Association</a:t>
            </a:r>
            <a:r>
              <a:rPr lang="en-US" sz="2800" dirty="0"/>
              <a:t> 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5013176"/>
            <a:ext cx="2362200" cy="1112987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90466318"/>
              </p:ext>
            </p:extLst>
          </p:nvPr>
        </p:nvGraphicFramePr>
        <p:xfrm>
          <a:off x="2868915" y="548680"/>
          <a:ext cx="6095573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36" y="4077072"/>
            <a:ext cx="2889451" cy="2315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281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2874640"/>
          </a:xfrm>
        </p:spPr>
        <p:txBody>
          <a:bodyPr/>
          <a:lstStyle/>
          <a:p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Кредитна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політика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(MAP)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4149080"/>
            <a:ext cx="2362200" cy="1977083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02174380"/>
              </p:ext>
            </p:extLst>
          </p:nvPr>
        </p:nvGraphicFramePr>
        <p:xfrm>
          <a:off x="3124200" y="685800"/>
          <a:ext cx="56388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8759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14400"/>
            <a:ext cx="2736304" cy="2730624"/>
          </a:xfrm>
        </p:spPr>
        <p:txBody>
          <a:bodyPr/>
          <a:lstStyle/>
          <a:p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Міжнародна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асоціація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розвитку</a:t>
            </a:r>
            <a:b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3717032"/>
            <a:ext cx="2362200" cy="2409131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07650471"/>
              </p:ext>
            </p:extLst>
          </p:nvPr>
        </p:nvGraphicFramePr>
        <p:xfrm>
          <a:off x="3124200" y="685800"/>
          <a:ext cx="56388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078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2362200" cy="3306688"/>
          </a:xfrm>
        </p:spPr>
        <p:txBody>
          <a:bodyPr/>
          <a:lstStyle/>
          <a:p>
            <a:r>
              <a:rPr lang="ru-RU" sz="2400" dirty="0" err="1"/>
              <a:t>Міжнародна</a:t>
            </a:r>
            <a:r>
              <a:rPr lang="ru-RU" sz="2400" dirty="0"/>
              <a:t> </a:t>
            </a:r>
            <a:r>
              <a:rPr lang="ru-RU" sz="2400" dirty="0" err="1"/>
              <a:t>фінансова</a:t>
            </a:r>
            <a:r>
              <a:rPr lang="ru-RU" sz="2400" dirty="0"/>
              <a:t> </a:t>
            </a:r>
            <a:r>
              <a:rPr lang="ru-RU" sz="2400" dirty="0" err="1"/>
              <a:t>корпорація</a:t>
            </a:r>
            <a:r>
              <a:rPr lang="ru-RU" sz="2400" dirty="0"/>
              <a:t> (МФК) </a:t>
            </a:r>
            <a:r>
              <a:rPr lang="en-US" sz="2400" dirty="0"/>
              <a:t>International Finance Corporation (IFC)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4725144"/>
            <a:ext cx="2362200" cy="1401019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94831706"/>
              </p:ext>
            </p:extLst>
          </p:nvPr>
        </p:nvGraphicFramePr>
        <p:xfrm>
          <a:off x="3131840" y="685800"/>
          <a:ext cx="5631160" cy="5623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8704" r="63542" b="78333"/>
          <a:stretch/>
        </p:blipFill>
        <p:spPr bwMode="auto">
          <a:xfrm>
            <a:off x="179513" y="4797152"/>
            <a:ext cx="2664296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038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492896"/>
            <a:ext cx="2434208" cy="1080120"/>
          </a:xfrm>
        </p:spPr>
        <p:txBody>
          <a:bodyPr/>
          <a:lstStyle/>
          <a:p>
            <a:r>
              <a:rPr lang="uk-UA" sz="2800" dirty="0"/>
              <a:t>Діяльність МФК</a:t>
            </a:r>
            <a:endParaRPr lang="ru-RU" sz="28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35973268"/>
              </p:ext>
            </p:extLst>
          </p:nvPr>
        </p:nvGraphicFramePr>
        <p:xfrm>
          <a:off x="3131840" y="548680"/>
          <a:ext cx="568863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9043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2802632"/>
          </a:xfrm>
        </p:spPr>
        <p:txBody>
          <a:bodyPr/>
          <a:lstStyle/>
          <a:p>
            <a:r>
              <a:rPr lang="ru-RU" sz="2400" dirty="0" err="1"/>
              <a:t>Міжнародна</a:t>
            </a:r>
            <a:r>
              <a:rPr lang="ru-RU" sz="2400" dirty="0"/>
              <a:t> </a:t>
            </a:r>
            <a:r>
              <a:rPr lang="ru-RU" sz="2400" dirty="0" err="1"/>
              <a:t>фінансова</a:t>
            </a:r>
            <a:r>
              <a:rPr lang="ru-RU" sz="2400" dirty="0"/>
              <a:t> </a:t>
            </a:r>
            <a:r>
              <a:rPr lang="ru-RU" sz="2400" dirty="0" err="1"/>
              <a:t>корпорація</a:t>
            </a:r>
            <a:r>
              <a:rPr lang="ru-RU" sz="2400" dirty="0"/>
              <a:t> </a:t>
            </a:r>
            <a:br>
              <a:rPr lang="ru-RU" sz="2400" dirty="0"/>
            </a:br>
            <a:r>
              <a:rPr lang="ru-RU" sz="2400" dirty="0"/>
              <a:t>і </a:t>
            </a:r>
            <a:r>
              <a:rPr lang="ru-RU" sz="2400" dirty="0" err="1"/>
              <a:t>Україна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4437112"/>
            <a:ext cx="2362200" cy="1689051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44051804"/>
              </p:ext>
            </p:extLst>
          </p:nvPr>
        </p:nvGraphicFramePr>
        <p:xfrm>
          <a:off x="2987824" y="548680"/>
          <a:ext cx="5832648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0753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914400"/>
            <a:ext cx="2808312" cy="3450704"/>
          </a:xfrm>
        </p:spPr>
        <p:txBody>
          <a:bodyPr/>
          <a:lstStyle/>
          <a:p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Багатостороннє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агентство з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гарантування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інвестицій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(БАГІ) </a:t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55632391"/>
              </p:ext>
            </p:extLst>
          </p:nvPr>
        </p:nvGraphicFramePr>
        <p:xfrm>
          <a:off x="3059832" y="620688"/>
          <a:ext cx="583264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61048"/>
            <a:ext cx="2771886" cy="235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008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556792"/>
            <a:ext cx="2434208" cy="4026768"/>
          </a:xfrm>
        </p:spPr>
        <p:txBody>
          <a:bodyPr/>
          <a:lstStyle/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Міжнародний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центр з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урегулювання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інвестиційних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(МЦУІС) 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Center for Settlement of Investment Disputes (ICSID)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5733256"/>
            <a:ext cx="2362200" cy="39290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2915816" y="685800"/>
            <a:ext cx="5847184" cy="2455168"/>
          </a:xfrm>
        </p:spPr>
        <p:txBody>
          <a:bodyPr>
            <a:normAutofit lnSpcReduction="10000"/>
          </a:bodyPr>
          <a:lstStyle/>
          <a:p>
            <a:r>
              <a:rPr lang="ru-RU" sz="1600" dirty="0"/>
              <a:t>Одна з </a:t>
            </a:r>
            <a:r>
              <a:rPr lang="ru-RU" sz="1600" dirty="0" err="1"/>
              <a:t>п'яти</a:t>
            </a:r>
            <a:r>
              <a:rPr lang="ru-RU" sz="1600" dirty="0"/>
              <a:t> </a:t>
            </a:r>
            <a:r>
              <a:rPr lang="ru-RU" sz="1600" dirty="0" err="1"/>
              <a:t>інституцій</a:t>
            </a:r>
            <a:r>
              <a:rPr lang="ru-RU" sz="1600" dirty="0"/>
              <a:t> </a:t>
            </a:r>
            <a:r>
              <a:rPr lang="ru-RU" sz="1600" dirty="0" err="1"/>
              <a:t>Групи</a:t>
            </a:r>
            <a:r>
              <a:rPr lang="ru-RU" sz="1600" dirty="0"/>
              <a:t> </a:t>
            </a:r>
            <a:r>
              <a:rPr lang="ru-RU" sz="1600" dirty="0" err="1"/>
              <a:t>Світового</a:t>
            </a:r>
            <a:r>
              <a:rPr lang="ru-RU" sz="1600" dirty="0"/>
              <a:t> банку. </a:t>
            </a:r>
            <a:r>
              <a:rPr lang="ru-RU" sz="1600" dirty="0" err="1"/>
              <a:t>Нараховує</a:t>
            </a:r>
            <a:r>
              <a:rPr lang="ru-RU" sz="1600" dirty="0"/>
              <a:t> 144 </a:t>
            </a:r>
            <a:r>
              <a:rPr lang="ru-RU" sz="1600" dirty="0" err="1"/>
              <a:t>членів</a:t>
            </a:r>
            <a:r>
              <a:rPr lang="ru-RU" sz="1600" dirty="0"/>
              <a:t>. </a:t>
            </a:r>
            <a:r>
              <a:rPr lang="ru-RU" sz="1600" dirty="0" err="1"/>
              <a:t>Україна</a:t>
            </a:r>
            <a:r>
              <a:rPr lang="ru-RU" sz="1600" dirty="0"/>
              <a:t> з 2000р.</a:t>
            </a:r>
            <a:endParaRPr lang="uk-UA" sz="1600" dirty="0"/>
          </a:p>
          <a:p>
            <a:r>
              <a:rPr lang="ru-RU" sz="1600" b="1" dirty="0">
                <a:solidFill>
                  <a:srgbClr val="00B050"/>
                </a:solidFill>
              </a:rPr>
              <a:t>Головна мета </a:t>
            </a:r>
            <a:r>
              <a:rPr lang="ru-RU" sz="1600" dirty="0"/>
              <a:t>— </a:t>
            </a:r>
            <a:r>
              <a:rPr lang="ru-RU" sz="1600" dirty="0" err="1"/>
              <a:t>сприяти</a:t>
            </a:r>
            <a:r>
              <a:rPr lang="ru-RU" sz="1600" dirty="0"/>
              <a:t> притоку </a:t>
            </a:r>
            <a:r>
              <a:rPr lang="ru-RU" sz="1600" dirty="0" err="1"/>
              <a:t>іноземних</a:t>
            </a:r>
            <a:r>
              <a:rPr lang="ru-RU" sz="1600" dirty="0"/>
              <a:t> </a:t>
            </a:r>
            <a:r>
              <a:rPr lang="ru-RU" sz="1600" dirty="0" err="1"/>
              <a:t>капіталів</a:t>
            </a:r>
            <a:r>
              <a:rPr lang="ru-RU" sz="1600" dirty="0"/>
              <a:t> шляхом </a:t>
            </a:r>
            <a:r>
              <a:rPr lang="ru-RU" sz="1600" dirty="0" err="1"/>
              <a:t>створення</a:t>
            </a:r>
            <a:r>
              <a:rPr lang="ru-RU" sz="1600" dirty="0"/>
              <a:t> умов для </a:t>
            </a:r>
            <a:r>
              <a:rPr lang="ru-RU" sz="1600" dirty="0" err="1"/>
              <a:t>примирення</a:t>
            </a:r>
            <a:r>
              <a:rPr lang="ru-RU" sz="1600" dirty="0"/>
              <a:t> й </a:t>
            </a:r>
            <a:r>
              <a:rPr lang="ru-RU" sz="1600" dirty="0" err="1"/>
              <a:t>урегулювання</a:t>
            </a:r>
            <a:r>
              <a:rPr lang="ru-RU" sz="1600" dirty="0"/>
              <a:t> </a:t>
            </a:r>
            <a:r>
              <a:rPr lang="ru-RU" sz="1600" dirty="0" err="1"/>
              <a:t>суперечок</a:t>
            </a:r>
            <a:r>
              <a:rPr lang="ru-RU" sz="1600" dirty="0"/>
              <a:t> </a:t>
            </a:r>
            <a:r>
              <a:rPr lang="ru-RU" sz="1600" dirty="0" err="1"/>
              <a:t>між</a:t>
            </a:r>
            <a:r>
              <a:rPr lang="ru-RU" sz="1600" dirty="0"/>
              <a:t> урядами й </a:t>
            </a:r>
            <a:r>
              <a:rPr lang="ru-RU" sz="1600" dirty="0" err="1"/>
              <a:t>іноземними</a:t>
            </a:r>
            <a:r>
              <a:rPr lang="ru-RU" sz="1600" dirty="0"/>
              <a:t> </a:t>
            </a:r>
            <a:r>
              <a:rPr lang="ru-RU" sz="1600" dirty="0" err="1"/>
              <a:t>інвесторами</a:t>
            </a:r>
            <a:r>
              <a:rPr lang="ru-RU" sz="1600" dirty="0"/>
              <a:t>. </a:t>
            </a:r>
          </a:p>
          <a:p>
            <a:r>
              <a:rPr lang="ru-RU" sz="1600" dirty="0"/>
              <a:t>МЦУІС </a:t>
            </a:r>
            <a:r>
              <a:rPr lang="ru-RU" sz="1600" u="sng" dirty="0"/>
              <a:t>не є кредитною </a:t>
            </a:r>
            <a:r>
              <a:rPr lang="ru-RU" sz="1600" u="sng" dirty="0" err="1"/>
              <a:t>організацією</a:t>
            </a:r>
            <a:r>
              <a:rPr lang="ru-RU" sz="1600" u="sng" dirty="0"/>
              <a:t> </a:t>
            </a:r>
            <a:r>
              <a:rPr lang="ru-RU" sz="1600" dirty="0"/>
              <a:t>в прямому </a:t>
            </a:r>
            <a:r>
              <a:rPr lang="ru-RU" sz="1600" dirty="0" err="1"/>
              <a:t>розумінні</a:t>
            </a:r>
            <a:r>
              <a:rPr lang="ru-RU" sz="1600" dirty="0"/>
              <a:t> слова; через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його</a:t>
            </a:r>
            <a:r>
              <a:rPr lang="ru-RU" sz="1600" dirty="0"/>
              <a:t> не </a:t>
            </a:r>
            <a:r>
              <a:rPr lang="ru-RU" sz="1600" dirty="0" err="1"/>
              <a:t>завжди</a:t>
            </a:r>
            <a:r>
              <a:rPr lang="ru-RU" sz="1600" dirty="0"/>
              <a:t> </a:t>
            </a:r>
            <a:r>
              <a:rPr lang="ru-RU" sz="1600" dirty="0" err="1"/>
              <a:t>включають</a:t>
            </a:r>
            <a:r>
              <a:rPr lang="ru-RU" sz="1600" dirty="0"/>
              <a:t> до </a:t>
            </a:r>
            <a:r>
              <a:rPr lang="ru-RU" sz="1600" dirty="0" err="1"/>
              <a:t>Групи</a:t>
            </a:r>
            <a:r>
              <a:rPr lang="ru-RU" sz="1600" dirty="0"/>
              <a:t> </a:t>
            </a:r>
            <a:r>
              <a:rPr lang="ru-RU" sz="1600" dirty="0" err="1"/>
              <a:t>Світового</a:t>
            </a:r>
            <a:r>
              <a:rPr lang="ru-RU" sz="1600" dirty="0"/>
              <a:t> банку, </a:t>
            </a:r>
            <a:r>
              <a:rPr lang="ru-RU" sz="1600" dirty="0" err="1"/>
              <a:t>хоча</a:t>
            </a:r>
            <a:r>
              <a:rPr lang="ru-RU" sz="1600" dirty="0"/>
              <a:t> за </a:t>
            </a:r>
            <a:r>
              <a:rPr lang="ru-RU" sz="1600" dirty="0" err="1"/>
              <a:t>цілями</a:t>
            </a:r>
            <a:r>
              <a:rPr lang="ru-RU" sz="1600" dirty="0"/>
              <a:t> й </a:t>
            </a:r>
            <a:r>
              <a:rPr lang="ru-RU" sz="1600" dirty="0" err="1"/>
              <a:t>організаційно</a:t>
            </a:r>
            <a:r>
              <a:rPr lang="ru-RU" sz="1600" dirty="0"/>
              <a:t> </a:t>
            </a:r>
            <a:r>
              <a:rPr lang="ru-RU" sz="1600" dirty="0" err="1"/>
              <a:t>він</a:t>
            </a:r>
            <a:r>
              <a:rPr lang="ru-RU" sz="1600" dirty="0"/>
              <a:t> з нею </a:t>
            </a:r>
            <a:r>
              <a:rPr lang="ru-RU" sz="1600" dirty="0" err="1"/>
              <a:t>пов'язаний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endParaRPr lang="ru-RU" sz="1600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631758753"/>
              </p:ext>
            </p:extLst>
          </p:nvPr>
        </p:nvGraphicFramePr>
        <p:xfrm>
          <a:off x="2915816" y="2492896"/>
          <a:ext cx="6048672" cy="4248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0487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1074440"/>
          </a:xfrm>
        </p:spPr>
        <p:txBody>
          <a:bodyPr/>
          <a:lstStyle/>
          <a:p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Світовий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банк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2636912"/>
            <a:ext cx="2362200" cy="3489251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67896774"/>
              </p:ext>
            </p:extLst>
          </p:nvPr>
        </p:nvGraphicFramePr>
        <p:xfrm>
          <a:off x="3060700" y="620688"/>
          <a:ext cx="57277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960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7242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8F6114FF-077F-E503-552C-A093CA73726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uk-UA" sz="4000" dirty="0"/>
          </a:p>
          <a:p>
            <a:endParaRPr lang="uk-UA" sz="4000" dirty="0"/>
          </a:p>
          <a:p>
            <a:endParaRPr lang="uk-UA" sz="4000" dirty="0"/>
          </a:p>
          <a:p>
            <a:r>
              <a:rPr lang="uk-UA" sz="5400" dirty="0">
                <a:solidFill>
                  <a:srgbClr val="92D050"/>
                </a:solidFill>
              </a:rPr>
              <a:t>Дякую за увагу!</a:t>
            </a:r>
            <a:endParaRPr lang="ru-RU" sz="5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84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564" y="1484784"/>
            <a:ext cx="2362200" cy="1434480"/>
          </a:xfrm>
        </p:spPr>
        <p:txBody>
          <a:bodyPr/>
          <a:lstStyle/>
          <a:p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Група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Світового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банку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3059832" y="476672"/>
            <a:ext cx="5703168" cy="56193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dirty="0"/>
              <a:t>До складу </a:t>
            </a:r>
            <a:r>
              <a:rPr lang="ru-RU" sz="1800" dirty="0" err="1"/>
              <a:t>Групи</a:t>
            </a:r>
            <a:r>
              <a:rPr lang="ru-RU" sz="1800" dirty="0"/>
              <a:t> </a:t>
            </a:r>
            <a:r>
              <a:rPr lang="ru-RU" sz="1800" dirty="0" err="1"/>
              <a:t>Світового</a:t>
            </a:r>
            <a:r>
              <a:rPr lang="ru-RU" sz="1800" dirty="0"/>
              <a:t> банку </a:t>
            </a:r>
            <a:r>
              <a:rPr lang="ru-RU" sz="1800" dirty="0" err="1"/>
              <a:t>входять</a:t>
            </a:r>
            <a:r>
              <a:rPr lang="ru-RU" sz="1800" dirty="0"/>
              <a:t> </a:t>
            </a:r>
            <a:r>
              <a:rPr lang="ru-RU" sz="1800" dirty="0" err="1"/>
              <a:t>п’ять</a:t>
            </a:r>
            <a:r>
              <a:rPr lang="ru-RU" sz="1800" dirty="0"/>
              <a:t> </a:t>
            </a:r>
            <a:r>
              <a:rPr lang="ru-RU" sz="1800" dirty="0" err="1"/>
              <a:t>міжнародних</a:t>
            </a:r>
            <a:r>
              <a:rPr lang="ru-RU" sz="1800" dirty="0"/>
              <a:t> </a:t>
            </a:r>
            <a:r>
              <a:rPr lang="ru-RU" sz="1800" dirty="0" err="1"/>
              <a:t>організацій</a:t>
            </a:r>
            <a:r>
              <a:rPr lang="ru-RU" sz="1800" dirty="0"/>
              <a:t>:</a:t>
            </a:r>
          </a:p>
          <a:p>
            <a:r>
              <a:rPr lang="ru-RU" sz="1800" dirty="0"/>
              <a:t>- </a:t>
            </a:r>
            <a:r>
              <a:rPr lang="ru-RU" sz="1800" dirty="0" err="1"/>
              <a:t>Міжнародний</a:t>
            </a:r>
            <a:r>
              <a:rPr lang="ru-RU" sz="1800" dirty="0"/>
              <a:t> банк </a:t>
            </a:r>
            <a:r>
              <a:rPr lang="ru-RU" sz="1800" dirty="0" err="1"/>
              <a:t>реконструкції</a:t>
            </a:r>
            <a:r>
              <a:rPr lang="ru-RU" sz="1800" dirty="0"/>
              <a:t> та     </a:t>
            </a:r>
            <a:r>
              <a:rPr lang="ru-RU" sz="1800" dirty="0" err="1"/>
              <a:t>розвитку</a:t>
            </a:r>
            <a:r>
              <a:rPr lang="ru-RU" sz="1800" dirty="0"/>
              <a:t> (МБРР)</a:t>
            </a:r>
          </a:p>
          <a:p>
            <a:r>
              <a:rPr lang="ru-RU" sz="1800" dirty="0"/>
              <a:t>- </a:t>
            </a:r>
            <a:r>
              <a:rPr lang="ru-RU" sz="1800" dirty="0" err="1"/>
              <a:t>Міжнародна</a:t>
            </a:r>
            <a:r>
              <a:rPr lang="ru-RU" sz="1800" dirty="0"/>
              <a:t> </a:t>
            </a:r>
            <a:r>
              <a:rPr lang="ru-RU" sz="1800" dirty="0" err="1"/>
              <a:t>асоціація</a:t>
            </a:r>
            <a:r>
              <a:rPr lang="ru-RU" sz="1800" dirty="0"/>
              <a:t> </a:t>
            </a:r>
            <a:r>
              <a:rPr lang="ru-RU" sz="1800" dirty="0" err="1"/>
              <a:t>розвитку</a:t>
            </a:r>
            <a:r>
              <a:rPr lang="ru-RU" sz="1800" dirty="0"/>
              <a:t> (МАР)</a:t>
            </a:r>
          </a:p>
          <a:p>
            <a:r>
              <a:rPr lang="ru-RU" sz="1800" dirty="0"/>
              <a:t>- </a:t>
            </a:r>
            <a:r>
              <a:rPr lang="ru-RU" sz="1800" dirty="0" err="1"/>
              <a:t>Міжнародна</a:t>
            </a:r>
            <a:r>
              <a:rPr lang="ru-RU" sz="1800" dirty="0"/>
              <a:t> </a:t>
            </a:r>
            <a:r>
              <a:rPr lang="ru-RU" sz="1800" dirty="0" err="1"/>
              <a:t>фінансова</a:t>
            </a:r>
            <a:r>
              <a:rPr lang="ru-RU" sz="1800" dirty="0"/>
              <a:t> </a:t>
            </a:r>
            <a:r>
              <a:rPr lang="ru-RU" sz="1800" dirty="0" err="1"/>
              <a:t>корпорація</a:t>
            </a:r>
            <a:r>
              <a:rPr lang="ru-RU" sz="1800" dirty="0"/>
              <a:t> (МФК)</a:t>
            </a:r>
          </a:p>
          <a:p>
            <a:r>
              <a:rPr lang="ru-RU" sz="1800" dirty="0"/>
              <a:t>- </a:t>
            </a:r>
            <a:r>
              <a:rPr lang="ru-RU" sz="1800" dirty="0" err="1"/>
              <a:t>Багатостороння</a:t>
            </a:r>
            <a:r>
              <a:rPr lang="ru-RU" sz="1800" dirty="0"/>
              <a:t> </a:t>
            </a:r>
            <a:r>
              <a:rPr lang="ru-RU" sz="1800" dirty="0" err="1"/>
              <a:t>агенція</a:t>
            </a:r>
            <a:r>
              <a:rPr lang="ru-RU" sz="1800" dirty="0"/>
              <a:t> з </a:t>
            </a:r>
            <a:r>
              <a:rPr lang="ru-RU" sz="1800" dirty="0" err="1"/>
              <a:t>гарантій</a:t>
            </a:r>
            <a:r>
              <a:rPr lang="ru-RU" sz="1800" dirty="0"/>
              <a:t> </a:t>
            </a:r>
            <a:r>
              <a:rPr lang="ru-RU" sz="1800" dirty="0" err="1"/>
              <a:t>інвестицій</a:t>
            </a:r>
            <a:r>
              <a:rPr lang="ru-RU" sz="1800" dirty="0"/>
              <a:t> (БАГІ)</a:t>
            </a:r>
          </a:p>
          <a:p>
            <a:r>
              <a:rPr lang="ru-RU" sz="1800" dirty="0"/>
              <a:t>- </a:t>
            </a:r>
            <a:r>
              <a:rPr lang="ru-RU" sz="1800" dirty="0" err="1"/>
              <a:t>Міжнародний</a:t>
            </a:r>
            <a:r>
              <a:rPr lang="ru-RU" sz="1800" dirty="0"/>
              <a:t> центр з </a:t>
            </a:r>
            <a:r>
              <a:rPr lang="ru-RU" sz="1800" dirty="0" err="1"/>
              <a:t>урегулювання</a:t>
            </a:r>
            <a:r>
              <a:rPr lang="ru-RU" sz="1800" dirty="0"/>
              <a:t> </a:t>
            </a:r>
            <a:r>
              <a:rPr lang="ru-RU" sz="1800" dirty="0" err="1"/>
              <a:t>інвестиційних</a:t>
            </a:r>
            <a:r>
              <a:rPr lang="ru-RU" sz="1800" dirty="0"/>
              <a:t> </a:t>
            </a:r>
            <a:r>
              <a:rPr lang="ru-RU" sz="1800" dirty="0" err="1"/>
              <a:t>спорів</a:t>
            </a:r>
            <a:r>
              <a:rPr lang="ru-RU" sz="1800" dirty="0"/>
              <a:t> (МЦУІС)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05064"/>
            <a:ext cx="4392488" cy="219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130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2664296" cy="4098776"/>
          </a:xfrm>
        </p:spPr>
        <p:txBody>
          <a:bodyPr/>
          <a:lstStyle/>
          <a:p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Міжнародний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банк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реконструкції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розвитку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(МБРР) </a:t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5517232"/>
            <a:ext cx="2362200" cy="608931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94612072"/>
              </p:ext>
            </p:extLst>
          </p:nvPr>
        </p:nvGraphicFramePr>
        <p:xfrm>
          <a:off x="2987824" y="548680"/>
          <a:ext cx="6003032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 descr="Международный банк реконструкции и развития — О самом интересном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12976"/>
            <a:ext cx="5715000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225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008" y="1412776"/>
            <a:ext cx="89289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Рада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керуючих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/>
              <a:t>– </a:t>
            </a:r>
            <a:r>
              <a:rPr lang="ru-RU" sz="1600" dirty="0" err="1"/>
              <a:t>вищий</a:t>
            </a:r>
            <a:r>
              <a:rPr lang="ru-RU" sz="1600" dirty="0"/>
              <a:t> орган МБРР. Вона </a:t>
            </a:r>
            <a:r>
              <a:rPr lang="ru-RU" sz="1600" dirty="0" err="1"/>
              <a:t>складається</a:t>
            </a:r>
            <a:r>
              <a:rPr lang="ru-RU" sz="1600" dirty="0"/>
              <a:t> з </a:t>
            </a:r>
            <a:r>
              <a:rPr lang="ru-RU" sz="1600" dirty="0" err="1"/>
              <a:t>призначених</a:t>
            </a:r>
            <a:r>
              <a:rPr lang="ru-RU" sz="1600" dirty="0"/>
              <a:t> </a:t>
            </a:r>
            <a:r>
              <a:rPr lang="ru-RU" sz="1600" dirty="0" err="1"/>
              <a:t>країнами</a:t>
            </a:r>
            <a:r>
              <a:rPr lang="ru-RU" sz="1600" dirty="0"/>
              <a:t>-членами </a:t>
            </a:r>
            <a:r>
              <a:rPr lang="ru-RU" sz="1600" dirty="0" err="1"/>
              <a:t>управлінців</a:t>
            </a:r>
            <a:r>
              <a:rPr lang="ru-RU" sz="1600" dirty="0"/>
              <a:t>. </a:t>
            </a:r>
            <a:r>
              <a:rPr lang="ru-RU" sz="1600" dirty="0" err="1"/>
              <a:t>Звичайно</a:t>
            </a:r>
            <a:r>
              <a:rPr lang="ru-RU" sz="1600" dirty="0"/>
              <a:t>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міністри</a:t>
            </a:r>
            <a:r>
              <a:rPr lang="ru-RU" sz="1600" dirty="0"/>
              <a:t> </a:t>
            </a:r>
            <a:r>
              <a:rPr lang="ru-RU" sz="1600" dirty="0" err="1"/>
              <a:t>фінансів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президенти</a:t>
            </a:r>
            <a:r>
              <a:rPr lang="ru-RU" sz="1600" dirty="0"/>
              <a:t> </a:t>
            </a:r>
            <a:r>
              <a:rPr lang="ru-RU" sz="1600" dirty="0" err="1"/>
              <a:t>центральних</a:t>
            </a:r>
            <a:r>
              <a:rPr lang="ru-RU" sz="1600" dirty="0"/>
              <a:t> </a:t>
            </a:r>
            <a:r>
              <a:rPr lang="ru-RU" sz="1600" dirty="0" err="1"/>
              <a:t>банків</a:t>
            </a:r>
            <a:r>
              <a:rPr lang="ru-RU" sz="1600" dirty="0"/>
              <a:t> </a:t>
            </a:r>
            <a:r>
              <a:rPr lang="ru-RU" sz="1600" dirty="0" err="1"/>
              <a:t>країн</a:t>
            </a:r>
            <a:r>
              <a:rPr lang="ru-RU" sz="1600" dirty="0"/>
              <a:t>. Рада </a:t>
            </a:r>
            <a:r>
              <a:rPr lang="ru-RU" sz="1600" dirty="0" err="1"/>
              <a:t>збирається</a:t>
            </a:r>
            <a:r>
              <a:rPr lang="ru-RU" sz="1600" dirty="0"/>
              <a:t> раз на </a:t>
            </a:r>
            <a:r>
              <a:rPr lang="ru-RU" sz="1600" dirty="0" err="1"/>
              <a:t>рік</a:t>
            </a:r>
            <a:r>
              <a:rPr lang="ru-RU" sz="1600" dirty="0"/>
              <a:t> для </a:t>
            </a:r>
            <a:r>
              <a:rPr lang="ru-RU" sz="1600" dirty="0" err="1"/>
              <a:t>обговорення</a:t>
            </a:r>
            <a:r>
              <a:rPr lang="ru-RU" sz="1600" dirty="0"/>
              <a:t> </a:t>
            </a:r>
            <a:r>
              <a:rPr lang="ru-RU" sz="1600" dirty="0" err="1"/>
              <a:t>кардинальних</a:t>
            </a:r>
            <a:r>
              <a:rPr lang="ru-RU" sz="1600" dirty="0"/>
              <a:t> </a:t>
            </a:r>
            <a:r>
              <a:rPr lang="ru-RU" sz="1600" dirty="0" err="1"/>
              <a:t>питань</a:t>
            </a:r>
            <a:r>
              <a:rPr lang="ru-RU" sz="1600" dirty="0"/>
              <a:t> </a:t>
            </a:r>
            <a:r>
              <a:rPr lang="ru-RU" sz="1600" dirty="0" err="1"/>
              <a:t>політики</a:t>
            </a:r>
            <a:r>
              <a:rPr lang="ru-RU" sz="1600" dirty="0"/>
              <a:t> банку. При </a:t>
            </a:r>
            <a:r>
              <a:rPr lang="ru-RU" sz="1600" dirty="0" err="1"/>
              <a:t>голосуванні</a:t>
            </a:r>
            <a:r>
              <a:rPr lang="ru-RU" sz="1600" dirty="0"/>
              <a:t> в </a:t>
            </a:r>
            <a:r>
              <a:rPr lang="ru-RU" sz="1600" dirty="0" err="1"/>
              <a:t>Раді</a:t>
            </a:r>
            <a:r>
              <a:rPr lang="ru-RU" sz="1600" dirty="0"/>
              <a:t> </a:t>
            </a:r>
            <a:r>
              <a:rPr lang="ru-RU" sz="1600" dirty="0" err="1"/>
              <a:t>всі</a:t>
            </a:r>
            <a:r>
              <a:rPr lang="ru-RU" sz="1600" dirty="0"/>
              <a:t> голоси </a:t>
            </a:r>
            <a:r>
              <a:rPr lang="ru-RU" sz="1600" dirty="0" err="1"/>
              <a:t>країни</a:t>
            </a:r>
            <a:r>
              <a:rPr lang="ru-RU" sz="1600" dirty="0"/>
              <a:t> </a:t>
            </a:r>
            <a:r>
              <a:rPr lang="ru-RU" sz="1600" dirty="0" err="1"/>
              <a:t>залежать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її</a:t>
            </a:r>
            <a:r>
              <a:rPr lang="ru-RU" sz="1600" dirty="0"/>
              <a:t> </a:t>
            </a:r>
            <a:r>
              <a:rPr lang="ru-RU" sz="1600" dirty="0" err="1"/>
              <a:t>частки</a:t>
            </a:r>
            <a:r>
              <a:rPr lang="ru-RU" sz="1600" dirty="0"/>
              <a:t> в </a:t>
            </a:r>
            <a:r>
              <a:rPr lang="ru-RU" sz="1600" dirty="0" err="1"/>
              <a:t>капіталі</a:t>
            </a:r>
            <a:r>
              <a:rPr lang="ru-RU" sz="1600" dirty="0"/>
              <a:t> банку. </a:t>
            </a:r>
            <a:r>
              <a:rPr lang="ru-RU" sz="1600" dirty="0" err="1"/>
              <a:t>Понад</a:t>
            </a:r>
            <a:r>
              <a:rPr lang="ru-RU" sz="1600" dirty="0"/>
              <a:t> 40% </a:t>
            </a:r>
            <a:r>
              <a:rPr lang="ru-RU" sz="1600" dirty="0" err="1"/>
              <a:t>голосів</a:t>
            </a:r>
            <a:r>
              <a:rPr lang="ru-RU" sz="1600" dirty="0"/>
              <a:t> належать </a:t>
            </a:r>
            <a:r>
              <a:rPr lang="ru-RU" sz="1600" dirty="0" err="1"/>
              <a:t>вкупі</a:t>
            </a:r>
            <a:r>
              <a:rPr lang="ru-RU" sz="1600" dirty="0"/>
              <a:t> державам "</a:t>
            </a:r>
            <a:r>
              <a:rPr lang="ru-RU" sz="1600" dirty="0" err="1"/>
              <a:t>Великої</a:t>
            </a:r>
            <a:r>
              <a:rPr lang="ru-RU" sz="1600" dirty="0"/>
              <a:t> </a:t>
            </a:r>
            <a:r>
              <a:rPr lang="ru-RU" sz="1600" dirty="0" err="1"/>
              <a:t>Сімки</a:t>
            </a:r>
            <a:r>
              <a:rPr lang="ru-RU" sz="1600" dirty="0"/>
              <a:t>".</a:t>
            </a:r>
          </a:p>
          <a:p>
            <a:endParaRPr lang="ru-RU" sz="1600" dirty="0"/>
          </a:p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Директорат</a:t>
            </a:r>
            <a:r>
              <a:rPr lang="ru-RU" sz="1600" dirty="0"/>
              <a:t> </a:t>
            </a:r>
            <a:r>
              <a:rPr lang="ru-RU" sz="1600" dirty="0" err="1"/>
              <a:t>складається</a:t>
            </a:r>
            <a:r>
              <a:rPr lang="ru-RU" sz="1600" dirty="0"/>
              <a:t> з 24 </a:t>
            </a:r>
            <a:r>
              <a:rPr lang="ru-RU" sz="1600" dirty="0" err="1"/>
              <a:t>директорів-виконавців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обираються</a:t>
            </a:r>
            <a:r>
              <a:rPr lang="ru-RU" sz="1600" dirty="0"/>
              <a:t> на два роки. З них 5 </a:t>
            </a:r>
            <a:r>
              <a:rPr lang="ru-RU" sz="1600" dirty="0" err="1"/>
              <a:t>призначаються</a:t>
            </a:r>
            <a:r>
              <a:rPr lang="ru-RU" sz="1600" dirty="0"/>
              <a:t> </a:t>
            </a:r>
            <a:r>
              <a:rPr lang="ru-RU" sz="1600" dirty="0" err="1"/>
              <a:t>п'ятьма</a:t>
            </a:r>
            <a:r>
              <a:rPr lang="ru-RU" sz="1600" dirty="0"/>
              <a:t> членами МБРР – США, </a:t>
            </a:r>
            <a:r>
              <a:rPr lang="ru-RU" sz="1600" dirty="0" err="1"/>
              <a:t>Японією</a:t>
            </a:r>
            <a:r>
              <a:rPr lang="ru-RU" sz="1600" dirty="0"/>
              <a:t>, </a:t>
            </a:r>
            <a:r>
              <a:rPr lang="ru-RU" sz="1600" dirty="0" err="1"/>
              <a:t>Німеччиною</a:t>
            </a:r>
            <a:r>
              <a:rPr lang="ru-RU" sz="1600" dirty="0"/>
              <a:t>, Великою </a:t>
            </a:r>
            <a:r>
              <a:rPr lang="ru-RU" sz="1600" dirty="0" err="1"/>
              <a:t>Британією</a:t>
            </a:r>
            <a:r>
              <a:rPr lang="ru-RU" sz="1600" dirty="0"/>
              <a:t>, </a:t>
            </a:r>
            <a:r>
              <a:rPr lang="ru-RU" sz="1600" dirty="0" err="1"/>
              <a:t>Францією</a:t>
            </a:r>
            <a:r>
              <a:rPr lang="ru-RU" sz="1600" dirty="0"/>
              <a:t>; </a:t>
            </a:r>
            <a:r>
              <a:rPr lang="ru-RU" sz="1600" dirty="0" err="1"/>
              <a:t>решта</a:t>
            </a:r>
            <a:r>
              <a:rPr lang="ru-RU" sz="1600" dirty="0"/>
              <a:t> </a:t>
            </a:r>
            <a:r>
              <a:rPr lang="ru-RU" sz="1600" dirty="0" err="1"/>
              <a:t>обирається</a:t>
            </a:r>
            <a:r>
              <a:rPr lang="ru-RU" sz="1600" dirty="0"/>
              <a:t> з </a:t>
            </a:r>
            <a:r>
              <a:rPr lang="ru-RU" sz="1600" dirty="0" err="1"/>
              <a:t>урахуванням</a:t>
            </a:r>
            <a:r>
              <a:rPr lang="ru-RU" sz="1600" dirty="0"/>
              <a:t> </a:t>
            </a:r>
            <a:r>
              <a:rPr lang="ru-RU" sz="1600" dirty="0" err="1"/>
              <a:t>належності</a:t>
            </a:r>
            <a:r>
              <a:rPr lang="ru-RU" sz="1600" dirty="0"/>
              <a:t> до </a:t>
            </a:r>
            <a:r>
              <a:rPr lang="ru-RU" sz="1600" dirty="0" err="1"/>
              <a:t>певної</a:t>
            </a:r>
            <a:r>
              <a:rPr lang="ru-RU" sz="1600" dirty="0"/>
              <a:t> </a:t>
            </a:r>
            <a:r>
              <a:rPr lang="ru-RU" sz="1600" dirty="0" err="1"/>
              <a:t>групи</a:t>
            </a:r>
            <a:r>
              <a:rPr lang="ru-RU" sz="1600" dirty="0"/>
              <a:t> </a:t>
            </a:r>
            <a:r>
              <a:rPr lang="ru-RU" sz="1600" dirty="0" err="1"/>
              <a:t>країн</a:t>
            </a:r>
            <a:r>
              <a:rPr lang="ru-RU" sz="1600" dirty="0"/>
              <a:t>. </a:t>
            </a:r>
            <a:r>
              <a:rPr lang="ru-RU" sz="1600" dirty="0" err="1"/>
              <a:t>Директори</a:t>
            </a:r>
            <a:r>
              <a:rPr lang="ru-RU" sz="1600" dirty="0"/>
              <a:t> </a:t>
            </a:r>
            <a:r>
              <a:rPr lang="ru-RU" sz="1600" dirty="0" err="1"/>
              <a:t>забезпечують</a:t>
            </a:r>
            <a:r>
              <a:rPr lang="ru-RU" sz="1600" dirty="0"/>
              <a:t> </a:t>
            </a:r>
            <a:r>
              <a:rPr lang="ru-RU" sz="1600" dirty="0" err="1"/>
              <a:t>здійснення</a:t>
            </a:r>
            <a:r>
              <a:rPr lang="ru-RU" sz="1600" dirty="0"/>
              <a:t> </a:t>
            </a:r>
            <a:r>
              <a:rPr lang="ru-RU" sz="1600" dirty="0" err="1"/>
              <a:t>поточної</a:t>
            </a:r>
            <a:r>
              <a:rPr lang="ru-RU" sz="1600" dirty="0"/>
              <a:t> </a:t>
            </a:r>
            <a:r>
              <a:rPr lang="ru-RU" sz="1600" dirty="0" err="1"/>
              <a:t>діяльності</a:t>
            </a:r>
            <a:r>
              <a:rPr lang="ru-RU" sz="1600" dirty="0"/>
              <a:t> банку.</a:t>
            </a:r>
          </a:p>
          <a:p>
            <a:endParaRPr lang="ru-RU" sz="1600" dirty="0"/>
          </a:p>
          <a:p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Комітет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розвитку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/>
              <a:t>– </a:t>
            </a:r>
            <a:r>
              <a:rPr lang="ru-RU" sz="1600" dirty="0" err="1"/>
              <a:t>спільний</a:t>
            </a:r>
            <a:r>
              <a:rPr lang="ru-RU" sz="1600" dirty="0"/>
              <a:t> орган </a:t>
            </a:r>
            <a:r>
              <a:rPr lang="ru-RU" sz="1600" dirty="0" err="1"/>
              <a:t>Світового</a:t>
            </a:r>
            <a:r>
              <a:rPr lang="ru-RU" sz="1600" dirty="0"/>
              <a:t> банку й МВФ. </a:t>
            </a:r>
            <a:r>
              <a:rPr lang="ru-RU" sz="1600" dirty="0" err="1"/>
              <a:t>Він</a:t>
            </a:r>
            <a:r>
              <a:rPr lang="ru-RU" sz="1600" dirty="0"/>
              <a:t> </a:t>
            </a:r>
            <a:r>
              <a:rPr lang="ru-RU" sz="1600" dirty="0" err="1"/>
              <a:t>складається</a:t>
            </a:r>
            <a:r>
              <a:rPr lang="ru-RU" sz="1600" dirty="0"/>
              <a:t> з 24 </a:t>
            </a:r>
            <a:r>
              <a:rPr lang="ru-RU" sz="1600" dirty="0" err="1"/>
              <a:t>членів</a:t>
            </a:r>
            <a:r>
              <a:rPr lang="ru-RU" sz="1600" dirty="0"/>
              <a:t>. </a:t>
            </a:r>
            <a:r>
              <a:rPr lang="ru-RU" sz="1600" dirty="0" err="1"/>
              <a:t>Здійснює</a:t>
            </a:r>
            <a:r>
              <a:rPr lang="ru-RU" sz="1600" dirty="0"/>
              <a:t> </a:t>
            </a:r>
            <a:r>
              <a:rPr lang="ru-RU" sz="1600" dirty="0" err="1"/>
              <a:t>дослідження</a:t>
            </a:r>
            <a:r>
              <a:rPr lang="ru-RU" sz="1600" dirty="0"/>
              <a:t> й </a:t>
            </a:r>
            <a:r>
              <a:rPr lang="ru-RU" sz="1600" dirty="0" err="1"/>
              <a:t>виконує</a:t>
            </a:r>
            <a:r>
              <a:rPr lang="ru-RU" sz="1600" dirty="0"/>
              <a:t> </a:t>
            </a:r>
            <a:r>
              <a:rPr lang="ru-RU" sz="1600" dirty="0" err="1"/>
              <a:t>аналіз</a:t>
            </a:r>
            <a:r>
              <a:rPr lang="ru-RU" sz="1600" dirty="0"/>
              <a:t> </a:t>
            </a:r>
            <a:r>
              <a:rPr lang="ru-RU" sz="1600" dirty="0" err="1"/>
              <a:t>середньо-строкових</a:t>
            </a:r>
            <a:r>
              <a:rPr lang="ru-RU" sz="1600" dirty="0"/>
              <a:t> і </a:t>
            </a:r>
            <a:r>
              <a:rPr lang="ru-RU" sz="1600" dirty="0" err="1"/>
              <a:t>довгострокових</a:t>
            </a:r>
            <a:r>
              <a:rPr lang="ru-RU" sz="1600" dirty="0"/>
              <a:t> перспектив </a:t>
            </a:r>
            <a:r>
              <a:rPr lang="ru-RU" sz="1600" dirty="0" err="1"/>
              <a:t>розвитку</a:t>
            </a:r>
            <a:r>
              <a:rPr lang="ru-RU" sz="1600" dirty="0"/>
              <a:t> </a:t>
            </a:r>
            <a:r>
              <a:rPr lang="ru-RU" sz="1600" dirty="0" err="1"/>
              <a:t>економіки</a:t>
            </a:r>
            <a:r>
              <a:rPr lang="ru-RU" sz="1600" dirty="0"/>
              <a:t> </a:t>
            </a:r>
            <a:r>
              <a:rPr lang="ru-RU" sz="1600" dirty="0" err="1"/>
              <a:t>країн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розвиваються</a:t>
            </a:r>
            <a:r>
              <a:rPr lang="ru-RU" sz="1600" dirty="0"/>
              <a:t>, </a:t>
            </a:r>
            <a:r>
              <a:rPr lang="ru-RU" sz="1600" dirty="0" err="1"/>
              <a:t>розробляє</a:t>
            </a:r>
            <a:r>
              <a:rPr lang="ru-RU" sz="1600" dirty="0"/>
              <a:t> </a:t>
            </a:r>
            <a:r>
              <a:rPr lang="ru-RU" sz="1600" dirty="0" err="1"/>
              <a:t>відповідні</a:t>
            </a:r>
            <a:r>
              <a:rPr lang="ru-RU" sz="1600" dirty="0"/>
              <a:t> </a:t>
            </a:r>
            <a:r>
              <a:rPr lang="ru-RU" sz="1600" dirty="0" err="1"/>
              <a:t>рекомендації</a:t>
            </a:r>
            <a:r>
              <a:rPr lang="ru-RU" sz="1600" dirty="0"/>
              <a:t> </a:t>
            </a:r>
            <a:r>
              <a:rPr lang="ru-RU" sz="1600" dirty="0" err="1"/>
              <a:t>щодо</a:t>
            </a:r>
            <a:r>
              <a:rPr lang="ru-RU" sz="1600" dirty="0"/>
              <a:t> </a:t>
            </a:r>
            <a:r>
              <a:rPr lang="ru-RU" sz="1600" dirty="0" err="1"/>
              <a:t>розподілу</a:t>
            </a:r>
            <a:r>
              <a:rPr lang="ru-RU" sz="1600" dirty="0"/>
              <a:t> </a:t>
            </a:r>
            <a:r>
              <a:rPr lang="ru-RU" sz="1600" dirty="0" err="1"/>
              <a:t>ресурсів</a:t>
            </a:r>
            <a:r>
              <a:rPr lang="ru-RU" sz="1600" dirty="0"/>
              <a:t> банку.</a:t>
            </a:r>
          </a:p>
          <a:p>
            <a:endParaRPr lang="ru-RU" sz="1600" dirty="0"/>
          </a:p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</a:t>
            </a:r>
            <a:r>
              <a:rPr lang="ru-RU" sz="1600" dirty="0" err="1"/>
              <a:t>обирається</a:t>
            </a:r>
            <a:r>
              <a:rPr lang="ru-RU" sz="1600" dirty="0"/>
              <a:t> </a:t>
            </a:r>
            <a:r>
              <a:rPr lang="ru-RU" sz="1600" dirty="0" err="1"/>
              <a:t>строком</a:t>
            </a:r>
            <a:r>
              <a:rPr lang="ru-RU" sz="1600" dirty="0"/>
              <a:t> на 5 </a:t>
            </a:r>
            <a:r>
              <a:rPr lang="ru-RU" sz="1600" dirty="0" err="1"/>
              <a:t>років</a:t>
            </a:r>
            <a:r>
              <a:rPr lang="ru-RU" sz="1600" dirty="0"/>
              <a:t>. </a:t>
            </a:r>
            <a:r>
              <a:rPr lang="ru-RU" sz="1600" dirty="0" err="1"/>
              <a:t>Він</a:t>
            </a:r>
            <a:r>
              <a:rPr lang="ru-RU" sz="1600" dirty="0"/>
              <a:t> не </a:t>
            </a:r>
            <a:r>
              <a:rPr lang="ru-RU" sz="1600" dirty="0" err="1"/>
              <a:t>може</a:t>
            </a:r>
            <a:r>
              <a:rPr lang="ru-RU" sz="1600" dirty="0"/>
              <a:t> бути </a:t>
            </a:r>
            <a:r>
              <a:rPr lang="ru-RU" sz="1600" dirty="0" err="1"/>
              <a:t>ні</a:t>
            </a:r>
            <a:r>
              <a:rPr lang="ru-RU" sz="1600" dirty="0"/>
              <a:t> </a:t>
            </a:r>
            <a:r>
              <a:rPr lang="ru-RU" sz="1600" dirty="0" err="1"/>
              <a:t>керуючим</a:t>
            </a:r>
            <a:r>
              <a:rPr lang="ru-RU" sz="1600" dirty="0"/>
              <a:t>, </a:t>
            </a:r>
            <a:r>
              <a:rPr lang="ru-RU" sz="1600" dirty="0" err="1"/>
              <a:t>ні</a:t>
            </a:r>
            <a:r>
              <a:rPr lang="ru-RU" sz="1600" dirty="0"/>
              <a:t> директором. Президент </a:t>
            </a:r>
            <a:r>
              <a:rPr lang="ru-RU" sz="1600" dirty="0" err="1"/>
              <a:t>здійснює</a:t>
            </a:r>
            <a:r>
              <a:rPr lang="ru-RU" sz="1600" dirty="0"/>
              <a:t> </a:t>
            </a:r>
            <a:r>
              <a:rPr lang="ru-RU" sz="1600" dirty="0" err="1"/>
              <a:t>адміністративні</a:t>
            </a:r>
            <a:r>
              <a:rPr lang="ru-RU" sz="1600" dirty="0"/>
              <a:t> </a:t>
            </a:r>
            <a:r>
              <a:rPr lang="ru-RU" sz="1600" dirty="0" err="1"/>
              <a:t>функції</a:t>
            </a:r>
            <a:r>
              <a:rPr lang="ru-RU" sz="1600" dirty="0"/>
              <a:t> й </a:t>
            </a:r>
            <a:r>
              <a:rPr lang="ru-RU" sz="1600" dirty="0" err="1"/>
              <a:t>контролює</a:t>
            </a:r>
            <a:r>
              <a:rPr lang="ru-RU" sz="1600" dirty="0"/>
              <a:t> </a:t>
            </a:r>
            <a:r>
              <a:rPr lang="ru-RU" sz="1600" dirty="0" err="1"/>
              <a:t>поточні</a:t>
            </a:r>
            <a:r>
              <a:rPr lang="ru-RU" sz="1600" dirty="0"/>
              <a:t> </a:t>
            </a:r>
            <a:r>
              <a:rPr lang="ru-RU" sz="1600" dirty="0" err="1"/>
              <a:t>справи</a:t>
            </a:r>
            <a:r>
              <a:rPr lang="ru-RU" sz="1600" dirty="0"/>
              <a:t> банку.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61236920"/>
              </p:ext>
            </p:extLst>
          </p:nvPr>
        </p:nvGraphicFramePr>
        <p:xfrm>
          <a:off x="2267744" y="548680"/>
          <a:ext cx="4608512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3497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556792"/>
            <a:ext cx="2592288" cy="1206624"/>
          </a:xfrm>
        </p:spPr>
        <p:txBody>
          <a:bodyPr/>
          <a:lstStyle/>
          <a:p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Формування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ресурсів</a:t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2852936"/>
            <a:ext cx="2736304" cy="3744416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92458279"/>
              </p:ext>
            </p:extLst>
          </p:nvPr>
        </p:nvGraphicFramePr>
        <p:xfrm>
          <a:off x="2915816" y="476672"/>
          <a:ext cx="622818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9619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2226568"/>
          </a:xfrm>
        </p:spPr>
        <p:txBody>
          <a:bodyPr/>
          <a:lstStyle/>
          <a:p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Кредитна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політика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МБРР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3356992"/>
            <a:ext cx="2362200" cy="2769171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21324665"/>
              </p:ext>
            </p:extLst>
          </p:nvPr>
        </p:nvGraphicFramePr>
        <p:xfrm>
          <a:off x="2915816" y="476672"/>
          <a:ext cx="6048672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0925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2586608"/>
          </a:xfrm>
        </p:spPr>
        <p:txBody>
          <a:bodyPr/>
          <a:lstStyle/>
          <a:p>
            <a:r>
              <a:rPr lang="ru-RU" dirty="0" err="1"/>
              <a:t>Міжнародний</a:t>
            </a:r>
            <a:r>
              <a:rPr lang="ru-RU" dirty="0"/>
              <a:t> банк </a:t>
            </a:r>
            <a:r>
              <a:rPr lang="ru-RU" dirty="0" err="1"/>
              <a:t>реконструкції</a:t>
            </a:r>
            <a:r>
              <a:rPr lang="ru-RU" dirty="0"/>
              <a:t> та </a:t>
            </a:r>
            <a:r>
              <a:rPr lang="ru-RU" dirty="0" err="1"/>
              <a:t>розвитку</a:t>
            </a:r>
            <a:r>
              <a:rPr lang="ru-RU" dirty="0"/>
              <a:t> (МБРР)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3789040"/>
            <a:ext cx="2362200" cy="2337123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05898835"/>
              </p:ext>
            </p:extLst>
          </p:nvPr>
        </p:nvGraphicFramePr>
        <p:xfrm>
          <a:off x="2987824" y="384930"/>
          <a:ext cx="5847184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46" t="43889" r="29688" b="21296"/>
          <a:stretch/>
        </p:blipFill>
        <p:spPr bwMode="auto">
          <a:xfrm>
            <a:off x="2843998" y="3573016"/>
            <a:ext cx="6079934" cy="2857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587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093" y="1844824"/>
            <a:ext cx="2362200" cy="1578496"/>
          </a:xfrm>
        </p:spPr>
        <p:txBody>
          <a:bodyPr/>
          <a:lstStyle/>
          <a:p>
            <a:r>
              <a:rPr lang="uk-UA" sz="3200" dirty="0"/>
              <a:t>МБРР і Україна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3717032"/>
            <a:ext cx="2362200" cy="2409131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59694721"/>
              </p:ext>
            </p:extLst>
          </p:nvPr>
        </p:nvGraphicFramePr>
        <p:xfrm>
          <a:off x="2952875" y="685800"/>
          <a:ext cx="6011613" cy="331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25144"/>
            <a:ext cx="2773363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35896" y="4509120"/>
            <a:ext cx="4824536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74320" lvl="1" indent="0">
              <a:buNone/>
            </a:pPr>
            <a:r>
              <a:rPr lang="ru-RU" dirty="0"/>
              <a:t>За роки </a:t>
            </a:r>
            <a:r>
              <a:rPr lang="ru-RU" dirty="0" err="1"/>
              <a:t>незалежності</a:t>
            </a:r>
            <a:r>
              <a:rPr lang="ru-RU" dirty="0"/>
              <a:t> </a:t>
            </a:r>
            <a:r>
              <a:rPr lang="ru-RU" dirty="0" err="1"/>
              <a:t>Світовий</a:t>
            </a:r>
            <a:r>
              <a:rPr lang="ru-RU" dirty="0"/>
              <a:t> банк затвердив для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позик</a:t>
            </a:r>
            <a:r>
              <a:rPr lang="ru-RU" dirty="0"/>
              <a:t> </a:t>
            </a:r>
            <a:r>
              <a:rPr lang="ru-RU" dirty="0" err="1"/>
              <a:t>загальним</a:t>
            </a:r>
            <a:r>
              <a:rPr lang="ru-RU" dirty="0"/>
              <a:t> </a:t>
            </a:r>
            <a:r>
              <a:rPr lang="ru-RU" dirty="0" err="1"/>
              <a:t>обсягом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12,0 млрд дол. США за 70 проектами та </a:t>
            </a:r>
            <a:r>
              <a:rPr lang="ru-RU" dirty="0" err="1"/>
              <a:t>програмами</a:t>
            </a:r>
            <a:r>
              <a:rPr lang="ru-RU" dirty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8465614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7537</TotalTime>
  <Words>1944</Words>
  <Application>Microsoft Office PowerPoint</Application>
  <PresentationFormat>Экран (4:3)</PresentationFormat>
  <Paragraphs>106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Georgia</vt:lpstr>
      <vt:lpstr>Wingdings</vt:lpstr>
      <vt:lpstr>Wingdings 2</vt:lpstr>
      <vt:lpstr>Официальная</vt:lpstr>
      <vt:lpstr>Виконала: Денисенко Анастасія Група: 6.0727</vt:lpstr>
      <vt:lpstr>Світовий банк</vt:lpstr>
      <vt:lpstr>Група Світового банку </vt:lpstr>
      <vt:lpstr>Міжнародний банк реконструкції та розвитку (МБРР)   </vt:lpstr>
      <vt:lpstr>Презентация PowerPoint</vt:lpstr>
      <vt:lpstr>Формування ресурсів </vt:lpstr>
      <vt:lpstr>Кредитна політика МБРР</vt:lpstr>
      <vt:lpstr>Міжнародний банк реконструкції та розвитку (МБРР) </vt:lpstr>
      <vt:lpstr>МБРР і Україна</vt:lpstr>
      <vt:lpstr>МБРР і Україна</vt:lpstr>
      <vt:lpstr>МБРР і Україна</vt:lpstr>
      <vt:lpstr>Міжнародна асоціація розвитку  International Development Association </vt:lpstr>
      <vt:lpstr>Кредитна політика (MAP)</vt:lpstr>
      <vt:lpstr>Міжнародна асоціація розвитку і Україна</vt:lpstr>
      <vt:lpstr>Міжнародна фінансова корпорація (МФК) International Finance Corporation (IFC)</vt:lpstr>
      <vt:lpstr>Діяльність МФК</vt:lpstr>
      <vt:lpstr>Міжнародна фінансова корпорація  і Україна</vt:lpstr>
      <vt:lpstr>Багатостороннє агентство з гарантування інвестицій (БАГІ)   </vt:lpstr>
      <vt:lpstr>Міжнародний центр з урегулювання інвестиційних спорів (МЦУІС)   International Center for Settlement of Investment Disputes (ICSID)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Денисенко</dc:creator>
  <cp:lastModifiedBy>Александр</cp:lastModifiedBy>
  <cp:revision>59</cp:revision>
  <dcterms:created xsi:type="dcterms:W3CDTF">2019-05-08T05:58:16Z</dcterms:created>
  <dcterms:modified xsi:type="dcterms:W3CDTF">2023-03-02T16:41:11Z</dcterms:modified>
</cp:coreProperties>
</file>