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1718" y="-3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pedpresa.ua/185635-osvityan-zaproshuyut-navseukrayinskyj-naukovo-praktychnyj-seminar-web-stem-shkola-2017.html" TargetMode="External"/><Relationship Id="rId13" Type="http://schemas.openxmlformats.org/officeDocument/2006/relationships/hyperlink" Target="http://www.nbuv.gov.ua/" TargetMode="External"/><Relationship Id="rId3" Type="http://schemas.openxmlformats.org/officeDocument/2006/relationships/hyperlink" Target="http://www.irbis-nbuv.gov.ua/cgi-bin/irbis_nbuv/cgiirbis_64.exe?I21DBN=LINK&amp;P21DBN=UJRN&amp;Z21ID=&amp;S21REF=10&amp;S21CNR=20&amp;S21STN=1&amp;S21FMT=ASP_meta&amp;C21COM=S&amp;2_S21P03=FILA=&amp;2_S21STR=Mir_2016_1_22" TargetMode="External"/><Relationship Id="rId7" Type="http://schemas.openxmlformats.org/officeDocument/2006/relationships/hyperlink" Target="https://mon.gov.ua/ua/tag/nova-ukrainska-shkola" TargetMode="External"/><Relationship Id="rId12" Type="http://schemas.openxmlformats.org/officeDocument/2006/relationships/hyperlink" Target="http://library.znu.edu.ua/" TargetMode="External"/><Relationship Id="rId2" Type="http://schemas.openxmlformats.org/officeDocument/2006/relationships/hyperlink" Target="http://www.irbis-nbuv.gov.ua/cgi-bin/irbis_nbuv/cgiirbis_64.exe?Z21ID=&amp;I21DBN=UJRN&amp;P21DBN=UJRN&amp;S21STN=1&amp;S21REF=10&amp;S21FMT=JUU_all&amp;C21COM=S&amp;S21CNR=20&amp;S21P01=0&amp;S21P02=0&amp;S21P03=IJ=&amp;S21COLORTERMS=1&amp;S21STR=%D0%96249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d-kopilka.com.ua/index.htm" TargetMode="External"/><Relationship Id="rId11" Type="http://schemas.openxmlformats.org/officeDocument/2006/relationships/hyperlink" Target="https://mon.gov.ua/" TargetMode="External"/><Relationship Id="rId5" Type="http://schemas.openxmlformats.org/officeDocument/2006/relationships/hyperlink" Target="http://poippo.pl.ua/nml/imidzh-suchasnoho-pedahoha" TargetMode="External"/><Relationship Id="rId10" Type="http://schemas.openxmlformats.org/officeDocument/2006/relationships/hyperlink" Target="https://www.me.gov.ua/Files/GetFile?lang=uk-UA&amp;fileId=22daac6a-f0db-4de0-8d49-47aa6b2ecb99" TargetMode="External"/><Relationship Id="rId4" Type="http://schemas.openxmlformats.org/officeDocument/2006/relationships/hyperlink" Target="https://vseosvita.ua/news" TargetMode="External"/><Relationship Id="rId9" Type="http://schemas.openxmlformats.org/officeDocument/2006/relationships/hyperlink" Target="https://www.pedrada.com.u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81068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ПРЕЗЕНТАЦІЯ КУРСУ</a:t>
            </a:r>
            <a:b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1481068"/>
            <a:ext cx="9144000" cy="7727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600" dirty="0"/>
          </a:p>
        </p:txBody>
      </p:sp>
      <p:sp>
        <p:nvSpPr>
          <p:cNvPr id="3" name="TextBox 2"/>
          <p:cNvSpPr txBox="1"/>
          <p:nvPr/>
        </p:nvSpPr>
        <p:spPr>
          <a:xfrm>
            <a:off x="1912513" y="1053472"/>
            <a:ext cx="531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ДІЛОВИЙ ІМІДЖ СУЧАСНОГО ПЕДАГОГА</a:t>
            </a:r>
            <a:endParaRPr lang="uk-UA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67285" y="90152"/>
            <a:ext cx="8360804" cy="2422312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До зустрічі на заняттях!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8199" name="Picture 7" descr="Influence Without Authority | Workplace Conflict Calgar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30" y="3406811"/>
            <a:ext cx="5227793" cy="29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4" r="11155" b="3825"/>
          <a:stretch/>
        </p:blipFill>
        <p:spPr bwMode="auto">
          <a:xfrm>
            <a:off x="2009104" y="635954"/>
            <a:ext cx="5267460" cy="6054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68817" y="3663264"/>
            <a:ext cx="3814563" cy="1012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Дякую за увагу!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8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00"/>
            <a:ext cx="9144000" cy="3912827"/>
          </a:xfrm>
        </p:spPr>
        <p:txBody>
          <a:bodyPr>
            <a:normAutofit/>
          </a:bodyPr>
          <a:lstStyle/>
          <a:p>
            <a:pPr algn="ctr"/>
            <a:endParaRPr lang="uk-UA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1" t="13732" r="4873"/>
          <a:stretch/>
        </p:blipFill>
        <p:spPr bwMode="auto">
          <a:xfrm>
            <a:off x="2115733" y="4199574"/>
            <a:ext cx="3878408" cy="251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427405" y="333286"/>
            <a:ext cx="7418231" cy="3614871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Метою</a:t>
            </a:r>
            <a:r>
              <a:rPr lang="uk-UA" dirty="0">
                <a:latin typeface="Arial" pitchFamily="34" charset="0"/>
                <a:cs typeface="Arial" pitchFamily="34" charset="0"/>
              </a:rPr>
              <a:t> навчальної дисципліни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«Діловий імідж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сучасного педагога»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latin typeface="Arial" pitchFamily="34" charset="0"/>
                <a:cs typeface="Arial" pitchFamily="34" charset="0"/>
              </a:rPr>
              <a:t>є набуття здобувачами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освіти </a:t>
            </a:r>
            <a:r>
              <a:rPr lang="uk-UA" dirty="0">
                <a:latin typeface="Arial" pitchFamily="34" charset="0"/>
                <a:cs typeface="Arial" pitchFamily="34" charset="0"/>
              </a:rPr>
              <a:t>знань про теоретичні основи, механізми і технології формування, розвитку та корекції позитивного ділового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іміджу педагога, його роль у педагогічній діяльності, </a:t>
            </a:r>
            <a:r>
              <a:rPr lang="uk-UA" dirty="0">
                <a:latin typeface="Arial" pitchFamily="34" charset="0"/>
                <a:cs typeface="Arial" pitchFamily="34" charset="0"/>
              </a:rPr>
              <a:t>а також умінь і навичок ефективного використання ділового іміджу для успішного здійснення професійних завдань відповідно до постійно змінюваних вимог до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фахівця </a:t>
            </a:r>
            <a:r>
              <a:rPr lang="uk-UA" dirty="0">
                <a:latin typeface="Arial" pitchFamily="34" charset="0"/>
                <a:cs typeface="Arial" pitchFamily="34" charset="0"/>
              </a:rPr>
              <a:t>з боку суспільства.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27406" y="5457406"/>
            <a:ext cx="7418231" cy="112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6" y="146186"/>
            <a:ext cx="8757633" cy="742456"/>
          </a:xfrm>
        </p:spPr>
        <p:txBody>
          <a:bodyPr>
            <a:normAutofit/>
          </a:bodyPr>
          <a:lstStyle/>
          <a:p>
            <a:pPr algn="ctr"/>
            <a:r>
              <a:rPr lang="uk-UA" sz="1800" dirty="0">
                <a:latin typeface="Arial" pitchFamily="34" charset="0"/>
                <a:cs typeface="Arial" pitchFamily="34" charset="0"/>
              </a:rPr>
              <a:t>Основними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завданнями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 вивчення навчальної дисципліни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«Діловий імідж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сучасного педагога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є:</a:t>
            </a:r>
            <a:endParaRPr lang="uk-UA" sz="1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8139" y="991673"/>
            <a:ext cx="7418231" cy="328977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–</a:t>
            </a:r>
            <a:r>
              <a:rPr lang="uk-UA" dirty="0"/>
              <a:t> набуття майбутніми фахівцями </a:t>
            </a:r>
            <a:r>
              <a:rPr lang="uk-UA" dirty="0" err="1"/>
              <a:t>компетентностей</a:t>
            </a:r>
            <a:r>
              <a:rPr lang="uk-UA" dirty="0"/>
              <a:t>, необхідних для створення, розвитку та корекції позитивного професійного іміджу </a:t>
            </a:r>
            <a:r>
              <a:rPr lang="uk-UA" dirty="0" smtClean="0"/>
              <a:t>сучасного педагога; </a:t>
            </a:r>
            <a:endParaRPr lang="ru-RU" dirty="0"/>
          </a:p>
          <a:p>
            <a:r>
              <a:rPr lang="uk-UA" dirty="0"/>
              <a:t>– оволодіння здобувачами вищої освіти уміннями презентації створеного ділового образу сучасного педагога цільовій аудиторії (вихованцям, їх батькам, колегам, громадськості); </a:t>
            </a:r>
            <a:endParaRPr lang="ru-RU" dirty="0"/>
          </a:p>
          <a:p>
            <a:r>
              <a:rPr lang="uk-UA" dirty="0"/>
              <a:t>– опанування знаннями, удосконалення вмінь та навичок вирішувати професійні завдання з урахуванням вимог до особистості сучасного педагога; </a:t>
            </a:r>
            <a:endParaRPr lang="ru-RU" dirty="0"/>
          </a:p>
          <a:p>
            <a:r>
              <a:rPr lang="uk-UA" dirty="0"/>
              <a:t>– формування мотивації щодо постійного самовдосконалення і саморозвитку професіонала, здатного грамотно будувати позитивний діловий образ сучасного педагога.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69076" y="4971246"/>
            <a:ext cx="7418231" cy="772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89" y="4426721"/>
            <a:ext cx="3678478" cy="219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1427406" y="5457406"/>
            <a:ext cx="7418231" cy="112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60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005" y="458645"/>
            <a:ext cx="8744755" cy="5643051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       У результаті вивчення навчальної дисципліни «Діловий імідж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сучасного педагога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» здобувачі вищої освіти повинні</a:t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                                                  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знати:</a:t>
            </a:r>
            <a:br>
              <a:rPr lang="uk-UA" sz="2000" b="1" i="1" dirty="0" smtClean="0">
                <a:latin typeface="Arial" pitchFamily="34" charset="0"/>
                <a:cs typeface="Arial" pitchFamily="34" charset="0"/>
              </a:rPr>
            </a:b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b="1" i="1" dirty="0" smtClean="0">
                <a:latin typeface="Arial" pitchFamily="34" charset="0"/>
                <a:cs typeface="Arial" pitchFamily="34" charset="0"/>
              </a:rPr>
            </a:br>
            <a:r>
              <a:rPr lang="uk-UA" sz="2000" b="1" i="1" dirty="0">
                <a:latin typeface="Arial" pitchFamily="34" charset="0"/>
                <a:cs typeface="Arial" pitchFamily="34" charset="0"/>
              </a:rPr>
              <a:t/>
            </a:r>
            <a:br>
              <a:rPr lang="uk-UA" sz="2000" b="1" i="1" dirty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 сутність, види, типи та функції ділового сучасного педагога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специфіку, місце і роль використання інструментальних засобів (іміджевих атрибутів) у педагогічній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іміджелогії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психологічні основи професійного іміджу;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соціокультурні чинники розвитку ділового іміджу та етичної культури сучасного педагога;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принципи, норми і правила професійно-педагогічної поведінки;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технології побудови власного позитивного іміджу;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основні вимоги, що висуваються суспільством до особистості сучасного педагога;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основні типи ділового іміджу сучасного педагога, його функції, структурні компоненти, технології створення, розвитку та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корекції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uk-UA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590539" y="1298620"/>
            <a:ext cx="7418231" cy="118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46185"/>
            <a:ext cx="8744755" cy="742456"/>
          </a:xfrm>
        </p:spPr>
        <p:txBody>
          <a:bodyPr>
            <a:normAutofit/>
          </a:bodyPr>
          <a:lstStyle/>
          <a:p>
            <a:pPr algn="ctr"/>
            <a:r>
              <a:rPr lang="uk-UA" sz="3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Вміти: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158430" y="760577"/>
            <a:ext cx="7418231" cy="5050564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dirty="0">
                <a:latin typeface="Arial" pitchFamily="34" charset="0"/>
                <a:cs typeface="Arial" pitchFamily="34" charset="0"/>
              </a:rPr>
              <a:t>– створювати програми впровадження й реалізації іміджевих атрибутів сучасного педагога, образ сучасного закладу освіти, діловий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самоімідж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підтримувати корпоративний імідж, моделювати професійно-педагогічну поведінку на рефлексивній основі;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>
                <a:latin typeface="Arial" pitchFamily="34" charset="0"/>
                <a:cs typeface="Arial" pitchFamily="34" charset="0"/>
              </a:rPr>
              <a:t>– аналізувати та оцінювати власний діловий імідж з огляду на сучасні вимоги суспільства до сучасного педагога;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>
                <a:latin typeface="Arial" pitchFamily="34" charset="0"/>
                <a:cs typeface="Arial" pitchFamily="34" charset="0"/>
              </a:rPr>
              <a:t>– володіти різними формами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самопрезентації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>
                <a:latin typeface="Arial" pitchFamily="34" charset="0"/>
                <a:cs typeface="Arial" pitchFamily="34" charset="0"/>
              </a:rPr>
              <a:t>– підсилювати та гармонізувати зовнішні (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габітарні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вербальні, кінетичні, предметні й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середовищні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елементи), внутрішні (знання, уміння, здібності, цінності, установки, самооцінка, Я-концепція та ін.) і процесуальні (стиль спілкування, поведінка) прояви власного іміджу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педагога-професіонала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;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>
                <a:latin typeface="Arial" pitchFamily="34" charset="0"/>
                <a:cs typeface="Arial" pitchFamily="34" charset="0"/>
              </a:rPr>
              <a:t>– розробляти й застосовувати конструктивні комунікативні сценарії взаємодії, брати участь у створенні ефективної комунікації з освітніми закладами, громадськими організаціями, комерційними структурами, засобами масової інформації з метою популяризації власного передового досвіду, кар’єрного зростання, привернення уваги суспільства до актуальних проблем в освіті;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>
                <a:latin typeface="Arial" pitchFamily="34" charset="0"/>
                <a:cs typeface="Arial" pitchFamily="34" charset="0"/>
              </a:rPr>
              <a:t>– реалізувати набуті знання в галузі педагогічної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іміджелогії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у сфері професійної діяльності.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46185"/>
            <a:ext cx="8744755" cy="742456"/>
          </a:xfrm>
        </p:spPr>
        <p:txBody>
          <a:bodyPr>
            <a:normAutofit/>
          </a:bodyPr>
          <a:lstStyle/>
          <a:p>
            <a:pPr algn="ctr"/>
            <a:r>
              <a:rPr lang="uk-UA" sz="1600" dirty="0">
                <a:latin typeface="Arial" pitchFamily="34" charset="0"/>
                <a:cs typeface="Arial" pitchFamily="34" charset="0"/>
              </a:rPr>
              <a:t>Згідно з вимогами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освітньо-наукової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програми «Професійна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освіта» здобувачі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освіти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повинні досягти таких </a:t>
            </a:r>
            <a:r>
              <a:rPr lang="uk-UA" sz="1600" b="1" dirty="0" err="1">
                <a:latin typeface="Arial" pitchFamily="34" charset="0"/>
                <a:cs typeface="Arial" pitchFamily="34" charset="0"/>
              </a:rPr>
              <a:t>компетентностей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:</a:t>
            </a:r>
            <a:endParaRPr lang="uk-UA" sz="1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74625" y="2965392"/>
            <a:ext cx="7418231" cy="3512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75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uk-UA" sz="1750" dirty="0">
                <a:latin typeface="Arial" pitchFamily="34" charset="0"/>
                <a:cs typeface="Arial" pitchFamily="34" charset="0"/>
              </a:rPr>
              <a:t> здатність до усвідомлення своєї ролі як 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сучасного педагога</a:t>
            </a:r>
            <a:r>
              <a:rPr lang="uk-UA" sz="175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1750" dirty="0">
                <a:latin typeface="Arial" pitchFamily="34" charset="0"/>
                <a:cs typeface="Arial" pitchFamily="34" charset="0"/>
              </a:rPr>
              <a:t>а також системи цінностей, мети і завдань професійної діяльності;</a:t>
            </a:r>
            <a:endParaRPr lang="ru-RU" sz="1750" dirty="0">
              <a:latin typeface="Arial" pitchFamily="34" charset="0"/>
              <a:cs typeface="Arial" pitchFamily="34" charset="0"/>
            </a:endParaRPr>
          </a:p>
          <a:p>
            <a:r>
              <a:rPr lang="uk-UA" sz="1750" dirty="0">
                <a:latin typeface="Arial" pitchFamily="34" charset="0"/>
                <a:cs typeface="Arial" pitchFamily="34" charset="0"/>
              </a:rPr>
              <a:t>– здатність комплексно застосовувати отримані знання в галузі теорії і практики презентаційної діяльності при вирішенні конкретних професійно-педагогічних завдань;</a:t>
            </a:r>
            <a:endParaRPr lang="ru-RU" sz="1750" dirty="0">
              <a:latin typeface="Arial" pitchFamily="34" charset="0"/>
              <a:cs typeface="Arial" pitchFamily="34" charset="0"/>
            </a:endParaRPr>
          </a:p>
          <a:p>
            <a:r>
              <a:rPr lang="uk-UA" sz="1750" dirty="0">
                <a:latin typeface="Arial" pitchFamily="34" charset="0"/>
                <a:cs typeface="Arial" pitchFamily="34" charset="0"/>
              </a:rPr>
              <a:t>– здатність і готовність до професійного самовдосконалення, конкурентоспроможності; розвитку власного інтелектуального і загальнокультурного рівня; володіння культурою спілкування державною та однією із іноземних мов, застосовуючи правила мовленнєвого етикету; оволодіння новими знаннями і методами </a:t>
            </a:r>
            <a:r>
              <a:rPr lang="uk-UA" sz="1750" dirty="0" err="1">
                <a:latin typeface="Arial" pitchFamily="34" charset="0"/>
                <a:cs typeface="Arial" pitchFamily="34" charset="0"/>
              </a:rPr>
              <a:t>самопрезентації</a:t>
            </a:r>
            <a:r>
              <a:rPr lang="uk-UA" sz="1750" dirty="0">
                <a:latin typeface="Arial" pitchFamily="34" charset="0"/>
                <a:cs typeface="Arial" pitchFamily="34" charset="0"/>
              </a:rPr>
              <a:t> на основі самоосвіти та використання сучасних освітніх технологій.</a:t>
            </a:r>
            <a:endParaRPr lang="ru-RU" sz="17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54" y="1021278"/>
            <a:ext cx="5147795" cy="19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46185"/>
            <a:ext cx="8744755" cy="74245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Arial" pitchFamily="34" charset="0"/>
                <a:cs typeface="Arial" pitchFamily="34" charset="0"/>
              </a:rPr>
              <a:t>Рекомендована література</a:t>
            </a:r>
            <a:endParaRPr lang="uk-UA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47687" y="1026009"/>
            <a:ext cx="7645170" cy="3349437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b="1" dirty="0" smtClean="0"/>
              <a:t>                                             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Основна:</a:t>
            </a:r>
          </a:p>
          <a:p>
            <a:pPr marL="0" indent="0">
              <a:buNone/>
            </a:pPr>
            <a:endParaRPr lang="uk-UA" sz="200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2000" dirty="0"/>
              <a:t>Болотова В. О., Ляшенко Н. О., Агаларова К. А. </a:t>
            </a:r>
            <a:r>
              <a:rPr lang="uk-UA" sz="2000" dirty="0" err="1"/>
              <a:t>Іміджологія</a:t>
            </a:r>
            <a:r>
              <a:rPr lang="uk-UA" sz="2000" dirty="0"/>
              <a:t> : текст лекцій. Харків : НТУ «ХПІ», 2021. 150 с.</a:t>
            </a:r>
            <a:endParaRPr lang="ru-RU" sz="2000" dirty="0"/>
          </a:p>
          <a:p>
            <a:pPr lvl="0"/>
            <a:r>
              <a:rPr lang="uk-UA" sz="2000" dirty="0"/>
              <a:t>Довга Т. Я. Особистісно-професійний імідж майбутнього вчителя початкової школи: </a:t>
            </a:r>
            <a:r>
              <a:rPr lang="uk-UA" sz="2000" dirty="0" err="1"/>
              <a:t>теоретико-технологічний</a:t>
            </a:r>
            <a:r>
              <a:rPr lang="uk-UA" sz="2000" dirty="0"/>
              <a:t> аспект : монографія. Дніпро : Середняк Т. К., 2020. 484 с.</a:t>
            </a:r>
            <a:endParaRPr lang="ru-RU" sz="2000" dirty="0"/>
          </a:p>
          <a:p>
            <a:pPr lvl="0"/>
            <a:r>
              <a:rPr lang="uk-UA" sz="2000" dirty="0"/>
              <a:t>Мальська М., Паньків Н. </a:t>
            </a:r>
            <a:r>
              <a:rPr lang="uk-UA" sz="2000" dirty="0" err="1"/>
              <a:t>Іміджелогія</a:t>
            </a:r>
            <a:r>
              <a:rPr lang="uk-UA" sz="2000" dirty="0"/>
              <a:t> і PR у туризмі : підручник. Київ : Каравела, 2023. 246 с.</a:t>
            </a:r>
            <a:endParaRPr lang="ru-RU" sz="2000" dirty="0"/>
          </a:p>
          <a:p>
            <a:pPr lvl="0"/>
            <a:r>
              <a:rPr lang="uk-UA" sz="2000" dirty="0"/>
              <a:t>Підборський Ю. Г., Хмельницька О. С. Педагогічна майстерність викладача : </a:t>
            </a:r>
            <a:r>
              <a:rPr lang="uk-UA" sz="2000" dirty="0" err="1"/>
              <a:t>навч</a:t>
            </a:r>
            <a:r>
              <a:rPr lang="uk-UA" sz="2000" dirty="0"/>
              <a:t>. </a:t>
            </a:r>
            <a:r>
              <a:rPr lang="uk-UA" sz="2000" dirty="0" err="1"/>
              <a:t>посіб</a:t>
            </a:r>
            <a:r>
              <a:rPr lang="uk-UA" sz="2000" dirty="0"/>
              <a:t>. Переяслав : Домбровська Я. М., 2020. 156 с.</a:t>
            </a:r>
            <a:endParaRPr lang="ru-RU" sz="2000" dirty="0"/>
          </a:p>
          <a:p>
            <a:pPr lvl="0"/>
            <a:r>
              <a:rPr lang="uk-UA" sz="2000" dirty="0"/>
              <a:t>Повалій Т. Л., Світайло Н. Д. </a:t>
            </a:r>
            <a:r>
              <a:rPr lang="uk-UA" sz="2000" dirty="0" err="1"/>
              <a:t>Івент-менеджмент</a:t>
            </a:r>
            <a:r>
              <a:rPr lang="uk-UA" sz="2000" dirty="0"/>
              <a:t> : </a:t>
            </a:r>
            <a:r>
              <a:rPr lang="uk-UA" sz="2000" dirty="0" err="1"/>
              <a:t>навч</a:t>
            </a:r>
            <a:r>
              <a:rPr lang="uk-UA" sz="2000" dirty="0"/>
              <a:t>. </a:t>
            </a:r>
            <a:r>
              <a:rPr lang="uk-UA" sz="2000" dirty="0" err="1"/>
              <a:t>посіб</a:t>
            </a:r>
            <a:r>
              <a:rPr lang="uk-UA" sz="2000" dirty="0"/>
              <a:t>. Суми : Сумський державний університет, 2021. 198 с.</a:t>
            </a:r>
            <a:endParaRPr lang="ru-RU" sz="2000" dirty="0"/>
          </a:p>
          <a:p>
            <a:pPr lvl="0"/>
            <a:r>
              <a:rPr lang="uk-UA" sz="2000" dirty="0"/>
              <a:t>Сущенко Л. О. Діловий імідж менеджера закладу освіти : навчальний посібник. Запоріжжя : ЗНУ, 2021. 155 с.</a:t>
            </a:r>
            <a:endParaRPr lang="ru-RU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6" b="15933"/>
          <a:stretch/>
        </p:blipFill>
        <p:spPr bwMode="auto">
          <a:xfrm>
            <a:off x="1847663" y="4375447"/>
            <a:ext cx="5168094" cy="21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9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1444975" y="1674976"/>
            <a:ext cx="7066635" cy="4666003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1800" dirty="0"/>
              <a:t>Бойчук І. В., Басій Н. Ф. Етика в рекламній та PR-діяльності : </a:t>
            </a:r>
            <a:r>
              <a:rPr lang="uk-UA" sz="1800" dirty="0" err="1"/>
              <a:t>навч</a:t>
            </a:r>
            <a:r>
              <a:rPr lang="uk-UA" sz="1800" dirty="0"/>
              <a:t>. </a:t>
            </a:r>
            <a:r>
              <a:rPr lang="uk-UA" sz="1800" dirty="0" err="1"/>
              <a:t>посіб</a:t>
            </a:r>
            <a:r>
              <a:rPr lang="uk-UA" sz="1800" dirty="0"/>
              <a:t>. Львів : Вид-во Львів. </a:t>
            </a:r>
            <a:r>
              <a:rPr lang="uk-UA" sz="1800" dirty="0" err="1"/>
              <a:t>торг.-екон</a:t>
            </a:r>
            <a:r>
              <a:rPr lang="uk-UA" sz="1800" dirty="0"/>
              <a:t>. </a:t>
            </a:r>
            <a:r>
              <a:rPr lang="uk-UA" sz="1800" dirty="0" err="1"/>
              <a:t>ун-ту</a:t>
            </a:r>
            <a:r>
              <a:rPr lang="uk-UA" sz="1800" dirty="0"/>
              <a:t>, 2019. 203 с.</a:t>
            </a:r>
            <a:endParaRPr lang="ru-RU" sz="1800" dirty="0"/>
          </a:p>
          <a:p>
            <a:pPr lvl="0"/>
            <a:r>
              <a:rPr lang="uk-UA" sz="1800" dirty="0"/>
              <a:t>Борг Дж. Мистецтво говорити. Таємниці ефективного спілкування / перекл. Н. </a:t>
            </a:r>
            <a:r>
              <a:rPr lang="uk-UA" sz="1800" dirty="0" err="1"/>
              <a:t>Лазаревич</a:t>
            </a:r>
            <a:r>
              <a:rPr lang="uk-UA" sz="1800" dirty="0"/>
              <a:t>. Київ : Вид-во Фабула, 2019. 304 с.</a:t>
            </a:r>
            <a:endParaRPr lang="ru-RU" sz="1800" dirty="0"/>
          </a:p>
          <a:p>
            <a:pPr lvl="0"/>
            <a:r>
              <a:rPr lang="uk-UA" sz="1800" dirty="0"/>
              <a:t>Гриценко Т. Б., Гриценко С. П., Іщенко  Т. Д., Мельничук Т. Ф., Чуприк Н. В., Анохіна А. П. Етика ділового спілкування. Київ : Центр </a:t>
            </a:r>
            <a:r>
              <a:rPr lang="uk-UA" sz="1800" dirty="0" err="1"/>
              <a:t>навч</a:t>
            </a:r>
            <a:r>
              <a:rPr lang="uk-UA" sz="1800" dirty="0"/>
              <a:t>. літератури, 2019. 344 с.</a:t>
            </a:r>
            <a:endParaRPr lang="ru-RU" sz="1800" dirty="0"/>
          </a:p>
          <a:p>
            <a:pPr lvl="0"/>
            <a:r>
              <a:rPr lang="uk-UA" sz="1800" dirty="0"/>
              <a:t>Зусін В. Я. Етика та етикет ділового спілкування : </a:t>
            </a:r>
            <a:r>
              <a:rPr lang="uk-UA" sz="1800" dirty="0" err="1"/>
              <a:t>навч</a:t>
            </a:r>
            <a:r>
              <a:rPr lang="uk-UA" sz="1800" dirty="0"/>
              <a:t>. </a:t>
            </a:r>
            <a:r>
              <a:rPr lang="uk-UA" sz="1800" dirty="0" err="1"/>
              <a:t>посіб</a:t>
            </a:r>
            <a:r>
              <a:rPr lang="uk-UA" sz="1800" dirty="0"/>
              <a:t>. для студентів ВНЗ. 4-е вид., перероб. та </a:t>
            </a:r>
            <a:r>
              <a:rPr lang="uk-UA" sz="1800" dirty="0" err="1"/>
              <a:t>допов</a:t>
            </a:r>
            <a:r>
              <a:rPr lang="uk-UA" sz="1800" dirty="0"/>
              <a:t>. Маріуполь : ПДТУ, 2019. 205 с. </a:t>
            </a:r>
            <a:endParaRPr lang="ru-RU" sz="1800" dirty="0"/>
          </a:p>
          <a:p>
            <a:pPr lvl="0"/>
            <a:r>
              <a:rPr lang="uk-UA" sz="1800" dirty="0"/>
              <a:t>Калюжка В. С. Етика професійного і ділового спілкування : </a:t>
            </a:r>
            <a:r>
              <a:rPr lang="uk-UA" sz="1800" dirty="0" err="1"/>
              <a:t>навч.-метод</a:t>
            </a:r>
            <a:r>
              <a:rPr lang="uk-UA" sz="1800" dirty="0"/>
              <a:t>. </a:t>
            </a:r>
            <a:r>
              <a:rPr lang="uk-UA" sz="1800" dirty="0" err="1"/>
              <a:t>посіб</a:t>
            </a:r>
            <a:r>
              <a:rPr lang="uk-UA" sz="1800" dirty="0"/>
              <a:t>. / </a:t>
            </a:r>
            <a:r>
              <a:rPr lang="uk-UA" sz="1800" dirty="0" err="1"/>
              <a:t>Держ</a:t>
            </a:r>
            <a:r>
              <a:rPr lang="uk-UA" sz="1800" dirty="0"/>
              <a:t>. ВНЗ «</a:t>
            </a:r>
            <a:r>
              <a:rPr lang="uk-UA" sz="1800" dirty="0" err="1"/>
              <a:t>Переяслав-Хмельниц</a:t>
            </a:r>
            <a:r>
              <a:rPr lang="uk-UA" sz="1800" dirty="0"/>
              <a:t>. </a:t>
            </a:r>
            <a:r>
              <a:rPr lang="uk-UA" sz="1800" dirty="0" err="1"/>
              <a:t>держ</a:t>
            </a:r>
            <a:r>
              <a:rPr lang="uk-UA" sz="1800" dirty="0"/>
              <a:t>. пед. ун-т ім. Григорія Сковороди». Київ : Гуляєва В. М., 2021. 227 с.</a:t>
            </a:r>
            <a:endParaRPr lang="ru-RU" sz="1800" dirty="0"/>
          </a:p>
          <a:p>
            <a:pPr lvl="0"/>
            <a:r>
              <a:rPr lang="uk-UA" sz="1800" dirty="0"/>
              <a:t>Кубрак О. Етика ділового та повсякденного спілкування. Київ : Університетська книга. 2019. 222 с.</a:t>
            </a:r>
            <a:endParaRPr lang="ru-RU" sz="1800" dirty="0"/>
          </a:p>
          <a:p>
            <a:pPr marL="0" lvl="0" indent="0">
              <a:buNone/>
            </a:pP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31"/>
          <a:stretch/>
        </p:blipFill>
        <p:spPr bwMode="auto">
          <a:xfrm>
            <a:off x="6200127" y="172896"/>
            <a:ext cx="2434106" cy="136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28650" y="159064"/>
            <a:ext cx="8360804" cy="101291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Arial" pitchFamily="34" charset="0"/>
                <a:cs typeface="Arial" pitchFamily="34" charset="0"/>
              </a:rPr>
              <a:t>Додаткова: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 descr="D:\Desktop\2 сессия\4_Організація управ. діяльності\Задание\png-transparent-sunglasses-cartoon-green-black-cartoon-sunglasses-cartoon-character-blue-othe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9" b="5440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10663" r="19540" b="52678"/>
          <a:stretch/>
        </p:blipFill>
        <p:spPr bwMode="auto">
          <a:xfrm rot="20675416">
            <a:off x="7023823" y="507296"/>
            <a:ext cx="697512" cy="26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1455313" y="1221512"/>
            <a:ext cx="7412193" cy="3863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Волошко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 Л.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Особистісно-професійний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імідж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майбутніх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соціономічної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сфери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як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наукова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категорія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педагогіки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  <a:hlinkClick r:id="rId2" tooltip="Періодичне видання"/>
              </a:rPr>
              <a:t>Молодь і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  <a:hlinkClick r:id="rId2" tooltip="Періодичне видання"/>
              </a:rPr>
              <a:t>ринок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2016. №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С.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103–107.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  <a:hlinkClick r:id="rId3"/>
              </a:rPr>
              <a:t>nbuv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  <a:hlinkClick r:id="rId3"/>
              </a:rPr>
              <a:t>gov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  <a:hlinkClick r:id="rId3"/>
              </a:rPr>
              <a:t>ua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3"/>
              </a:rPr>
              <a:t>UJRN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3"/>
              </a:rPr>
              <a:t>Mir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3"/>
              </a:rPr>
              <a:t>_2016_1_22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Всеосвіта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  <a:hlinkClick r:id="rId4"/>
              </a:rPr>
              <a:t>vseosvita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  <a:hlinkClick r:id="rId4"/>
              </a:rPr>
              <a:t>ua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4"/>
              </a:rPr>
              <a:t>news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Імідж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педагога.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Всеукраїнський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науково-практичний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освітньо-популярний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журнал. </a:t>
            </a:r>
            <a:r>
              <a:rPr lang="en-US" sz="1200" u="sng" dirty="0">
                <a:latin typeface="Times New Roman" pitchFamily="18" charset="0"/>
                <a:cs typeface="Times New Roman" pitchFamily="18" charset="0"/>
              </a:rPr>
              <a:t>URL :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>
                <a:latin typeface="Times New Roman" pitchFamily="18" charset="0"/>
                <a:cs typeface="Times New Roman" pitchFamily="18" charset="0"/>
                <a:hlinkClick r:id="rId5"/>
              </a:rPr>
              <a:t>http://poippo.pl.ua/nml/imidzh-suchasnoho-pedahoha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Навчально-методичний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кабінет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  <a:hlinkClick r:id="rId6"/>
              </a:rPr>
              <a:t>ped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  <a:hlinkClick r:id="rId6"/>
              </a:rPr>
              <a:t>kopilka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6"/>
              </a:rPr>
              <a:t>com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  <a:hlinkClick r:id="rId6"/>
              </a:rPr>
              <a:t>ua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6"/>
              </a:rPr>
              <a:t>index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  <a:hlinkClick r:id="rId6"/>
              </a:rPr>
              <a:t>htm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Нова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школа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веб-ресурс НУШ. 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pl-PL" sz="1200" dirty="0">
                <a:latin typeface="Times New Roman" pitchFamily="18" charset="0"/>
                <a:cs typeface="Times New Roman" pitchFamily="18" charset="0"/>
                <a:hlinkClick r:id="rId7"/>
              </a:rPr>
              <a:t>https://mon.gov.ua/ua/tag/nova-ukrainska-shkola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портал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Педагогічна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преса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lang="en-US" sz="1200" u="sng" dirty="0" err="1">
                <a:latin typeface="Times New Roman" pitchFamily="18" charset="0"/>
                <a:cs typeface="Times New Roman" pitchFamily="18" charset="0"/>
                <a:hlinkClick r:id="rId8"/>
              </a:rPr>
              <a:t>pedpresa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sz="1200" u="sng" dirty="0" err="1">
                <a:latin typeface="Times New Roman" pitchFamily="18" charset="0"/>
                <a:cs typeface="Times New Roman" pitchFamily="18" charset="0"/>
                <a:hlinkClick r:id="rId8"/>
              </a:rPr>
              <a:t>ua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/185635-</a:t>
            </a:r>
            <a:r>
              <a:rPr lang="en-US" sz="1200" u="sng" dirty="0" err="1">
                <a:latin typeface="Times New Roman" pitchFamily="18" charset="0"/>
                <a:cs typeface="Times New Roman" pitchFamily="18" charset="0"/>
                <a:hlinkClick r:id="rId8"/>
              </a:rPr>
              <a:t>osvityan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-</a:t>
            </a:r>
            <a:r>
              <a:rPr lang="en-US" sz="1200" u="sng" dirty="0" err="1">
                <a:latin typeface="Times New Roman" pitchFamily="18" charset="0"/>
                <a:cs typeface="Times New Roman" pitchFamily="18" charset="0"/>
                <a:hlinkClick r:id="rId8"/>
              </a:rPr>
              <a:t>zaproshuyut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-</a:t>
            </a:r>
            <a:r>
              <a:rPr lang="en-US" sz="1200" u="sng" dirty="0" err="1">
                <a:latin typeface="Times New Roman" pitchFamily="18" charset="0"/>
                <a:cs typeface="Times New Roman" pitchFamily="18" charset="0"/>
                <a:hlinkClick r:id="rId8"/>
              </a:rPr>
              <a:t>navseukrayinskyj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-</a:t>
            </a:r>
            <a:r>
              <a:rPr lang="en-US" sz="1200" u="sng" dirty="0" err="1">
                <a:latin typeface="Times New Roman" pitchFamily="18" charset="0"/>
                <a:cs typeface="Times New Roman" pitchFamily="18" charset="0"/>
                <a:hlinkClick r:id="rId8"/>
              </a:rPr>
              <a:t>naukovo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-</a:t>
            </a:r>
            <a:r>
              <a:rPr lang="en-US" sz="1200" u="sng" dirty="0" err="1">
                <a:latin typeface="Times New Roman" pitchFamily="18" charset="0"/>
                <a:cs typeface="Times New Roman" pitchFamily="18" charset="0"/>
                <a:hlinkClick r:id="rId8"/>
              </a:rPr>
              <a:t>praktychnyj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-</a:t>
            </a:r>
            <a:r>
              <a:rPr lang="en-US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seminar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-</a:t>
            </a:r>
            <a:r>
              <a:rPr lang="en-US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web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-</a:t>
            </a:r>
            <a:r>
              <a:rPr lang="en-US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stem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-</a:t>
            </a:r>
            <a:r>
              <a:rPr lang="en-US" sz="1200" u="sng" dirty="0" err="1">
                <a:latin typeface="Times New Roman" pitchFamily="18" charset="0"/>
                <a:cs typeface="Times New Roman" pitchFamily="18" charset="0"/>
                <a:hlinkClick r:id="rId8"/>
              </a:rPr>
              <a:t>shkola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-2017.</a:t>
            </a:r>
            <a:r>
              <a:rPr lang="en-US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html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Портал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Педрада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9"/>
              </a:rPr>
              <a:t>https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9"/>
              </a:rPr>
              <a:t>://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9"/>
              </a:rPr>
              <a:t>www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  <a:hlinkClick r:id="rId9"/>
              </a:rPr>
              <a:t>pedrada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9"/>
              </a:rPr>
              <a:t>com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  <a:hlinkClick r:id="rId9"/>
              </a:rPr>
              <a:t>ua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Професійний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стандарт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10"/>
              </a:rPr>
              <a:t>https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0"/>
              </a:rPr>
              <a:t>://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10"/>
              </a:rPr>
              <a:t>www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0"/>
              </a:rPr>
              <a:t>.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10"/>
              </a:rPr>
              <a:t>me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0"/>
              </a:rPr>
              <a:t>.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  <a:hlinkClick r:id="rId10"/>
              </a:rPr>
              <a:t>gov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0"/>
              </a:rPr>
              <a:t>.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  <a:hlinkClick r:id="rId10"/>
              </a:rPr>
              <a:t>ua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10"/>
              </a:rPr>
              <a:t>Files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  <a:hlinkClick r:id="rId10"/>
              </a:rPr>
              <a:t>GetFile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0"/>
              </a:rPr>
              <a:t>?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  <a:hlinkClick r:id="rId10"/>
              </a:rPr>
              <a:t>lang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0"/>
              </a:rPr>
              <a:t>=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  <a:hlinkClick r:id="rId10"/>
              </a:rPr>
              <a:t>uk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0"/>
              </a:rPr>
              <a:t>-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10"/>
              </a:rPr>
              <a:t>UA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0"/>
              </a:rPr>
              <a:t>&amp;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  <a:hlinkClick r:id="rId10"/>
              </a:rPr>
              <a:t>fileId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0"/>
              </a:rPr>
              <a:t>=22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  <a:hlinkClick r:id="rId10"/>
              </a:rPr>
              <a:t>daac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0"/>
              </a:rPr>
              <a:t>6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10"/>
              </a:rPr>
              <a:t>a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0"/>
              </a:rPr>
              <a:t>-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10"/>
              </a:rPr>
              <a:t>f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0"/>
              </a:rPr>
              <a:t>0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  <a:hlinkClick r:id="rId10"/>
              </a:rPr>
              <a:t>db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0"/>
              </a:rPr>
              <a:t>-4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10"/>
              </a:rPr>
              <a:t>de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0"/>
              </a:rPr>
              <a:t>0-8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10"/>
              </a:rPr>
              <a:t>d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0"/>
              </a:rPr>
              <a:t>49-47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  <a:hlinkClick r:id="rId10"/>
              </a:rPr>
              <a:t>aa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0"/>
              </a:rPr>
              <a:t>6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10"/>
              </a:rPr>
              <a:t>b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0"/>
              </a:rPr>
              <a:t>2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  <a:hlinkClick r:id="rId10"/>
              </a:rPr>
              <a:t>ecb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0"/>
              </a:rPr>
              <a:t>99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та науки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pl-PL" sz="1200" dirty="0">
                <a:latin typeface="Times New Roman" pitchFamily="18" charset="0"/>
                <a:cs typeface="Times New Roman" pitchFamily="18" charset="0"/>
                <a:hlinkClick r:id="rId11"/>
              </a:rPr>
              <a:t>https://mon.gov.ua/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бібліотеки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Запорізького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u="sng" dirty="0">
                <a:latin typeface="Times New Roman" pitchFamily="18" charset="0"/>
                <a:cs typeface="Times New Roman" pitchFamily="18" charset="0"/>
              </a:rPr>
              <a:t>URL : </a:t>
            </a:r>
            <a:r>
              <a:rPr lang="en-US" sz="12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http://library.znu.edu.ua/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бібліотеки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В. І. 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Вернадського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pl-PL" sz="12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http://www.nbuv.gov.ua/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28650" y="159064"/>
            <a:ext cx="8360804" cy="101291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Arial" pitchFamily="34" charset="0"/>
                <a:cs typeface="Arial" pitchFamily="34" charset="0"/>
              </a:rPr>
              <a:t>Інформаційні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ресурси: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0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62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ПРЕЗЕНТАЦІЯ КУРСУ </vt:lpstr>
      <vt:lpstr>Презентация PowerPoint</vt:lpstr>
      <vt:lpstr>Основними завданнями вивчення навчальної дисципліни «Діловий імідж сучасного педагога» є:</vt:lpstr>
      <vt:lpstr>           У результаті вивчення навчальної дисципліни «Діловий імідж сучасного педагога» здобувачі вищої освіти повинні                                                     знати:   – сутність, види, типи та функції ділового сучасного педагога;  – специфіку, місце і роль використання інструментальних засобів (іміджевих атрибутів) у педагогічній іміджелогії;  – психологічні основи професійного іміджу;  – соціокультурні чинники розвитку ділового іміджу та етичної культури сучасного педагога;  – принципи, норми і правила професійно-педагогічної поведінки; – технології побудови власного позитивного іміджу; – основні вимоги, що висуваються суспільством до особистості сучасного педагога;  – основні типи ділового іміджу сучасного педагога, його функції, структурні компоненти, технології створення, розвитку та корекції </vt:lpstr>
      <vt:lpstr>Вміти:</vt:lpstr>
      <vt:lpstr>Згідно з вимогами освітньо-наукової програми «Професійна освіта» здобувачі освіти повинні досягти таких компетентностей:</vt:lpstr>
      <vt:lpstr>Рекомендована література</vt:lpstr>
      <vt:lpstr>Додаткова:</vt:lpstr>
      <vt:lpstr>Інформаційні ресурси:</vt:lpstr>
      <vt:lpstr>До зустрічі на заняттях!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Larisa</cp:lastModifiedBy>
  <cp:revision>113</cp:revision>
  <dcterms:created xsi:type="dcterms:W3CDTF">2014-11-21T11:00:06Z</dcterms:created>
  <dcterms:modified xsi:type="dcterms:W3CDTF">2025-02-14T20:28:21Z</dcterms:modified>
</cp:coreProperties>
</file>