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60" r:id="rId3"/>
    <p:sldId id="261" r:id="rId4"/>
    <p:sldId id="262" r:id="rId5"/>
    <p:sldId id="276" r:id="rId6"/>
    <p:sldId id="263" r:id="rId7"/>
    <p:sldId id="278" r:id="rId8"/>
    <p:sldId id="27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7DC1768-BE52-408B-A8C9-B79FCCCC41A9}">
  <a:tblStyle styleId="{27DC1768-BE52-408B-A8C9-B79FCCCC41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762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34728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uk-UA" sz="3959" b="1" i="1" u="sng" dirty="0" smtClean="0"/>
              <a:t>«Проектування та планування територій»</a:t>
            </a:r>
            <a:endParaRPr sz="3959" i="1" u="sng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2267744" y="422108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 sz="2400" dirty="0"/>
          </a:p>
        </p:txBody>
      </p:sp>
      <p:sp>
        <p:nvSpPr>
          <p:cNvPr id="86" name="Google Shape;86;p13"/>
          <p:cNvSpPr/>
          <p:nvPr/>
        </p:nvSpPr>
        <p:spPr>
          <a:xfrm>
            <a:off x="1187624" y="764704"/>
            <a:ext cx="691276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1124744"/>
            <a:ext cx="7344815" cy="496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Google Shape;140;p23"/>
          <p:cNvGraphicFramePr/>
          <p:nvPr/>
        </p:nvGraphicFramePr>
        <p:xfrm>
          <a:off x="-1" y="836712"/>
          <a:ext cx="9143975" cy="5472625"/>
        </p:xfrm>
        <a:graphic>
          <a:graphicData uri="http://schemas.openxmlformats.org/drawingml/2006/table">
            <a:tbl>
              <a:tblPr>
                <a:noFill/>
                <a:tableStyleId>{27DC1768-BE52-408B-A8C9-B79FCCCC41A9}</a:tableStyleId>
              </a:tblPr>
              <a:tblGrid>
                <a:gridCol w="2228450"/>
                <a:gridCol w="2221025"/>
                <a:gridCol w="2592275"/>
                <a:gridCol w="2102225"/>
              </a:tblGrid>
              <a:tr h="1287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Рівень землекористування. Характеристика рівня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Територіальний (верхній)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Сільськогосподарських підприємств (середній)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Дрібних землекористувачів (нижній)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753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Основні суб’єкти землекористування 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Види сільгосппідприємств. Об’єднання кількох організаційно-правових форм сільгосппідприємств одного виду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Організаційно-правові форми окремого виду сільгосппідприємств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Безпосередні землекористувачі одноосібники і члени однієї сім’ї, а також наймані (постійно або тимчасово) працівники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6096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Найбільш вагомі характеристики об’єкта землекористування 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Родючість земель. Оптимальна структура сільгоспугідь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Родючість земель. Оптимальна площа земель сільськогосподарського призначення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Родючість земель. Оптимальна площа окремих видів сільгоспугідь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41" name="Google Shape;141;p23"/>
          <p:cNvSpPr/>
          <p:nvPr/>
        </p:nvSpPr>
        <p:spPr>
          <a:xfrm>
            <a:off x="323528" y="260648"/>
            <a:ext cx="85689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Трьохрівнева систему ефективного с/г землекористування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" name="Google Shape;146;p24"/>
          <p:cNvGraphicFramePr/>
          <p:nvPr/>
        </p:nvGraphicFramePr>
        <p:xfrm>
          <a:off x="-1" y="747348"/>
          <a:ext cx="9143975" cy="5956490"/>
        </p:xfrm>
        <a:graphic>
          <a:graphicData uri="http://schemas.openxmlformats.org/drawingml/2006/table">
            <a:tbl>
              <a:tblPr>
                <a:noFill/>
                <a:tableStyleId>{27DC1768-BE52-408B-A8C9-B79FCCCC41A9}</a:tableStyleId>
              </a:tblPr>
              <a:tblGrid>
                <a:gridCol w="2228450"/>
                <a:gridCol w="2221025"/>
                <a:gridCol w="2592275"/>
                <a:gridCol w="2102225"/>
              </a:tblGrid>
              <a:tr h="20423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Обмежувальні параметри ефективного землекористування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Максимальна кількість землевласників. Оптимальна площа землеволодінь і землекористувань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Максимальна кількість Максимальна і мінімальна площа землекористувань землекористувачів.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Мінімальна кількість землекористувачів. Мінімальна площа землеволодінь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4535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Фактична ефективність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управлінських рішень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Ефективні стратегічні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рішення і неефективні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поточні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Неефективні стратегічні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та поточні рішення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Ефективні поточні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рішення, а стратегічні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відсутні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3368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Ступеневість внутрішньорівневої будови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Двоступенева (одна або кілька юридичних осіб приймають управлінські</a:t>
                      </a:r>
                      <a:r>
                        <a:rPr lang="uk-UA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рішення)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Чотирьохступенева (рішення в межах однієї юридичної особи</a:t>
                      </a:r>
                      <a:r>
                        <a:rPr lang="uk-UA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приймає одна фізична особа або група осіб виробничих підрозділів)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Одноступенева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(рішення приймає одна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фізична особа або одна</a:t>
                      </a:r>
                      <a:r>
                        <a:rPr lang="uk-UA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сім’я)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Google Shape;151;p25"/>
          <p:cNvGraphicFramePr/>
          <p:nvPr/>
        </p:nvGraphicFramePr>
        <p:xfrm>
          <a:off x="395535" y="1484784"/>
          <a:ext cx="8568875" cy="5362956"/>
        </p:xfrm>
        <a:graphic>
          <a:graphicData uri="http://schemas.openxmlformats.org/drawingml/2006/table">
            <a:tbl>
              <a:tblPr>
                <a:noFill/>
                <a:tableStyleId>{27DC1768-BE52-408B-A8C9-B79FCCCC41A9}</a:tableStyleId>
              </a:tblPr>
              <a:tblGrid>
                <a:gridCol w="1224125"/>
                <a:gridCol w="1224125"/>
                <a:gridCol w="1224125"/>
                <a:gridCol w="1224125"/>
                <a:gridCol w="1224125"/>
                <a:gridCol w="1224125"/>
                <a:gridCol w="1224125"/>
              </a:tblGrid>
              <a:tr h="289225">
                <a:tc row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Країни 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Земельні ресурси, млн. га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Сільськогосподарська освоєність території, 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Розораність сільськогосподарських угідь, 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Частка природних кормових угідь у складі сільськогосподарських угідь, 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1082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Загальна площа 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Рілля 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Природні кормові угіддя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89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Україна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60,4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32,5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7,8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70,9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75,9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18,7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Іспанія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50,6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13,7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10,3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59,7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45,4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34,1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Німеччина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35,7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11,8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5,2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47,9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69,0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30,4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Польща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32,3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12,6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4,0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57,8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67,4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21,4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Румунія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23,8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9,4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4,8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62,1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63,5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32,4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Франція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55,2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8,5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11,1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54,9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61,0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36,6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Швейцарія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4,1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0,4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1,1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38,7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25,0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68,8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00" marR="668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52" name="Google Shape;152;p25"/>
          <p:cNvSpPr/>
          <p:nvPr/>
        </p:nvSpPr>
        <p:spPr>
          <a:xfrm>
            <a:off x="467544" y="620688"/>
            <a:ext cx="82680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450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uk-UA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Порівняльний аналіз структури земельних ресурсів в Україні та інших країнах світу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600" y="1844824"/>
            <a:ext cx="8410829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Google Shape;162;p27"/>
          <p:cNvGraphicFramePr/>
          <p:nvPr/>
        </p:nvGraphicFramePr>
        <p:xfrm>
          <a:off x="107505" y="1556792"/>
          <a:ext cx="9036475" cy="5047488"/>
        </p:xfrm>
        <a:graphic>
          <a:graphicData uri="http://schemas.openxmlformats.org/drawingml/2006/table">
            <a:tbl>
              <a:tblPr>
                <a:noFill/>
                <a:tableStyleId>{27DC1768-BE52-408B-A8C9-B79FCCCC41A9}</a:tableStyleId>
              </a:tblPr>
              <a:tblGrid>
                <a:gridCol w="1645900"/>
                <a:gridCol w="1573100"/>
                <a:gridCol w="1236125"/>
                <a:gridCol w="1573900"/>
                <a:gridCol w="1573100"/>
                <a:gridCol w="1434350"/>
              </a:tblGrid>
              <a:tr h="248025">
                <a:tc grid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Політичні інструкції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225" marR="58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Політичні інструменти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225" marR="58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992100">
                <a:tc>
                  <a:txBody>
                    <a:bodyPr/>
                    <a:lstStyle/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Рівень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225" marR="58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Влада, до компетенції якої належить планування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225" marR="58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Кількість мешканців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225" marR="58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Вид планів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225" marR="58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Опис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225" marR="58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Юридичний вплив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225" marR="58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92100">
                <a:tc rowSpan="3">
                  <a:txBody>
                    <a:bodyPr/>
                    <a:lstStyle/>
                    <a:p>
                      <a:pPr marL="71755" marR="71755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Національний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225" marR="58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Міністерство навколишнього середовища 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225" marR="58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млн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225" marR="58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Перспектива національного планування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225" marR="58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Нормативні документи, карти, загальне керівництво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225" marR="58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Консультативний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225" marR="58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4407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Звіт національного планування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225" marR="58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Письмові розпорядження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225" marR="58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Консультативний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225" marR="58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48817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Директиви національного планування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225" marR="58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Карти, юридичне забезпечення, розповсюдження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225" marR="58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Максимальне використання органів місцевої та регіональної влади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225" marR="58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63" name="Google Shape;163;p27"/>
          <p:cNvSpPr/>
          <p:nvPr/>
        </p:nvSpPr>
        <p:spPr>
          <a:xfrm>
            <a:off x="257593" y="764704"/>
            <a:ext cx="88864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uk-UA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Зміст і цілі планування на адміністративних рівнях у Данії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1340768"/>
            <a:ext cx="8730147" cy="4419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b="1" u="sng"/>
              <a:t>ДЯКУЮ ЗА УВАГУ!!!</a:t>
            </a:r>
            <a:endParaRPr b="1" u="sng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323528" y="908720"/>
            <a:ext cx="8352928" cy="38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Землеустрій</a:t>
            </a:r>
            <a:r>
              <a:rPr lang="uk-U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це сукупність соціально-економічних та екологічних заходів і організаційні, правові та інженерно-технічні дії, що спрямовані на регулювання земельних відносин та раціональної організації території адміністративно-територіальних утворень, суб'єктів господарювання, що здійснюються під впливом суспільно-виробничих відносин і розвитку продуктивних сил.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7" descr="Кадастр та землеустрій, Інженерна геодезія, Топографія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1680" y="4365104"/>
            <a:ext cx="6166360" cy="2492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/>
        </p:nvSpPr>
        <p:spPr>
          <a:xfrm>
            <a:off x="0" y="908720"/>
            <a:ext cx="914400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Його сутність можна виразити логічно-смисловою схемою 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412776"/>
            <a:ext cx="8471077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uk-UA" sz="3600" b="1"/>
              <a:t>Найбільше на землеустрій сприяють такі процеси:</a:t>
            </a:r>
            <a:endParaRPr sz="3600" b="1"/>
          </a:p>
        </p:txBody>
      </p:sp>
      <p:sp>
        <p:nvSpPr>
          <p:cNvPr id="120" name="Google Shape;120;p19"/>
          <p:cNvSpPr txBox="1"/>
          <p:nvPr/>
        </p:nvSpPr>
        <p:spPr>
          <a:xfrm>
            <a:off x="251520" y="2204864"/>
            <a:ext cx="8568952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uk-U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Сфера сільського господарства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uk-U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Лісові та інші вкриті лісовою рослинністю землі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uk-U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Забудовані території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uk-U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Води (землі під внутрішніми водами)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uk-U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Відкриті заболочені землі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uk-U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Відкриті землі без рослинного покриву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Сучасний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землеустрій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в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системі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управління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земельними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ресурсами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лилиния 2"/>
          <p:cNvSpPr/>
          <p:nvPr/>
        </p:nvSpPr>
        <p:spPr>
          <a:xfrm>
            <a:off x="1024794" y="1054661"/>
            <a:ext cx="2235200" cy="724535"/>
          </a:xfrm>
          <a:custGeom>
            <a:avLst/>
            <a:gdLst/>
            <a:ahLst/>
            <a:cxnLst/>
            <a:rect l="l" t="t" r="r" b="b"/>
            <a:pathLst>
              <a:path w="2222500" h="711835" extrusionOk="0">
                <a:moveTo>
                  <a:pt x="0" y="0"/>
                </a:moveTo>
                <a:lnTo>
                  <a:pt x="0" y="711835"/>
                </a:lnTo>
                <a:lnTo>
                  <a:pt x="2222500" y="711835"/>
                </a:lnTo>
                <a:lnTo>
                  <a:pt x="2222500" y="0"/>
                </a:lnTo>
                <a:close/>
              </a:path>
            </a:pathLst>
          </a:custGeom>
          <a:gradFill>
            <a:gsLst>
              <a:gs pos="0">
                <a:srgbClr val="B8CCE4"/>
              </a:gs>
              <a:gs pos="100000">
                <a:srgbClr val="FFFFFF"/>
              </a:gs>
            </a:gsLst>
            <a:lin ang="16200000" scaled="0"/>
          </a:gradFill>
          <a:ln w="12700" cap="flat" cmpd="sng">
            <a:solidFill>
              <a:srgbClr val="95B3D7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8900" tIns="38100" rIns="88900" bIns="381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Землеустрій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в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підсистемі</a:t>
            </a:r>
            <a:endParaRPr lang="ru-RU" sz="1100" dirty="0">
              <a:effectLst/>
              <a:latin typeface="Calibri"/>
              <a:ea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управління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земельними</a:t>
            </a:r>
            <a:endParaRPr lang="ru-RU" sz="1100" dirty="0">
              <a:effectLst/>
              <a:latin typeface="Calibri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ресурами</a:t>
            </a:r>
            <a:endParaRPr lang="ru-RU" sz="1100" dirty="0">
              <a:effectLst/>
              <a:latin typeface="Calibri"/>
              <a:ea typeface="Calibri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4466383" y="1035433"/>
            <a:ext cx="2235200" cy="724535"/>
          </a:xfrm>
          <a:custGeom>
            <a:avLst/>
            <a:gdLst/>
            <a:ahLst/>
            <a:cxnLst/>
            <a:rect l="l" t="t" r="r" b="b"/>
            <a:pathLst>
              <a:path w="2222500" h="711835" extrusionOk="0">
                <a:moveTo>
                  <a:pt x="0" y="0"/>
                </a:moveTo>
                <a:lnTo>
                  <a:pt x="0" y="711835"/>
                </a:lnTo>
                <a:lnTo>
                  <a:pt x="2222500" y="711835"/>
                </a:lnTo>
                <a:lnTo>
                  <a:pt x="2222500" y="0"/>
                </a:lnTo>
                <a:close/>
              </a:path>
            </a:pathLst>
          </a:custGeom>
          <a:gradFill>
            <a:gsLst>
              <a:gs pos="0">
                <a:srgbClr val="B8CCE4"/>
              </a:gs>
              <a:gs pos="100000">
                <a:srgbClr val="FFFFFF"/>
              </a:gs>
            </a:gsLst>
            <a:lin ang="16200000" scaled="0"/>
          </a:gradFill>
          <a:ln w="12700" cap="flat" cmpd="sng">
            <a:solidFill>
              <a:srgbClr val="95B3D7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8900" tIns="38100" rIns="88900" bIns="381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Землеустрій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в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підсистемі</a:t>
            </a:r>
            <a:endParaRPr lang="ru-RU" sz="1100" dirty="0">
              <a:effectLst/>
              <a:latin typeface="Calibri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управління</a:t>
            </a:r>
            <a:endParaRPr lang="ru-RU" sz="1100" dirty="0">
              <a:effectLst/>
              <a:latin typeface="Calibri"/>
              <a:ea typeface="Calibri"/>
            </a:endParaRPr>
          </a:p>
          <a:p>
            <a:pPr algn="ctr">
              <a:lnSpc>
                <a:spcPct val="114000"/>
              </a:lnSpc>
              <a:spcAft>
                <a:spcPts val="0"/>
              </a:spcAft>
            </a:pPr>
            <a:r>
              <a:rPr lang="ru-RU" sz="14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землекористуванням</a:t>
            </a:r>
            <a:endParaRPr lang="ru-RU" sz="1100" dirty="0">
              <a:effectLst/>
              <a:latin typeface="Calibri"/>
              <a:ea typeface="Calibri"/>
            </a:endParaRPr>
          </a:p>
        </p:txBody>
      </p:sp>
      <p:sp>
        <p:nvSpPr>
          <p:cNvPr id="5" name="Полилиния 4"/>
          <p:cNvSpPr/>
          <p:nvPr/>
        </p:nvSpPr>
        <p:spPr>
          <a:xfrm flipH="1">
            <a:off x="1696477" y="1759968"/>
            <a:ext cx="45719" cy="435610"/>
          </a:xfrm>
          <a:custGeom>
            <a:avLst/>
            <a:gdLst/>
            <a:ahLst/>
            <a:cxnLst/>
            <a:rect l="l" t="t" r="r" b="b"/>
            <a:pathLst>
              <a:path w="10795" h="436244" extrusionOk="0">
                <a:moveTo>
                  <a:pt x="0" y="0"/>
                </a:moveTo>
                <a:lnTo>
                  <a:pt x="10795" y="436244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742196" y="1779196"/>
            <a:ext cx="1650365" cy="384810"/>
          </a:xfrm>
          <a:custGeom>
            <a:avLst/>
            <a:gdLst/>
            <a:ahLst/>
            <a:cxnLst/>
            <a:rect l="l" t="t" r="r" b="b"/>
            <a:pathLst>
              <a:path w="1637665" h="372110" extrusionOk="0">
                <a:moveTo>
                  <a:pt x="0" y="0"/>
                </a:moveTo>
                <a:lnTo>
                  <a:pt x="1637665" y="372110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6281833" y="1830439"/>
            <a:ext cx="25400" cy="435610"/>
          </a:xfrm>
          <a:custGeom>
            <a:avLst/>
            <a:gdLst/>
            <a:ahLst/>
            <a:cxnLst/>
            <a:rect l="l" t="t" r="r" b="b"/>
            <a:pathLst>
              <a:path w="21590" h="436244" extrusionOk="0">
                <a:moveTo>
                  <a:pt x="0" y="0"/>
                </a:moveTo>
                <a:lnTo>
                  <a:pt x="21590" y="436244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flipH="1">
            <a:off x="4724400" y="1810768"/>
            <a:ext cx="1554480" cy="384810"/>
          </a:xfrm>
          <a:custGeom>
            <a:avLst/>
            <a:gdLst/>
            <a:ahLst/>
            <a:cxnLst/>
            <a:rect l="l" t="t" r="r" b="b"/>
            <a:pathLst>
              <a:path w="1541780" h="372110" extrusionOk="0">
                <a:moveTo>
                  <a:pt x="0" y="0"/>
                </a:moveTo>
                <a:lnTo>
                  <a:pt x="1541780" y="372110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024794" y="2195578"/>
            <a:ext cx="1586230" cy="3861420"/>
          </a:xfrm>
          <a:custGeom>
            <a:avLst/>
            <a:gdLst/>
            <a:ahLst/>
            <a:cxnLst/>
            <a:rect l="l" t="t" r="r" b="b"/>
            <a:pathLst>
              <a:path w="1573530" h="3274695" extrusionOk="0">
                <a:moveTo>
                  <a:pt x="0" y="0"/>
                </a:moveTo>
                <a:lnTo>
                  <a:pt x="0" y="3274695"/>
                </a:lnTo>
                <a:lnTo>
                  <a:pt x="1573530" y="3274695"/>
                </a:lnTo>
                <a:lnTo>
                  <a:pt x="1573530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4F81BD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88900" tIns="38100" rIns="88900" bIns="3810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Соціально-економічні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ru-RU" sz="1200" b="1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екологічні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та </a:t>
            </a:r>
            <a:r>
              <a:rPr lang="ru-RU" sz="1200" b="1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організаційні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заходи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щодо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прогнозування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та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планування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розподілу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земельних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ресурсів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за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категоріями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земель, типами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землекористування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цільовим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призначенням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дозволеним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використанням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формами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власності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та правами</a:t>
            </a:r>
            <a:endParaRPr lang="ru-RU" sz="1100" dirty="0">
              <a:effectLst/>
              <a:latin typeface="Calibri"/>
              <a:ea typeface="Calibri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2904165" y="2204735"/>
            <a:ext cx="1416050" cy="3287395"/>
          </a:xfrm>
          <a:custGeom>
            <a:avLst/>
            <a:gdLst/>
            <a:ahLst/>
            <a:cxnLst/>
            <a:rect l="l" t="t" r="r" b="b"/>
            <a:pathLst>
              <a:path w="1403350" h="3274695" extrusionOk="0">
                <a:moveTo>
                  <a:pt x="0" y="0"/>
                </a:moveTo>
                <a:lnTo>
                  <a:pt x="0" y="3274695"/>
                </a:lnTo>
                <a:lnTo>
                  <a:pt x="1403350" y="3274695"/>
                </a:lnTo>
                <a:lnTo>
                  <a:pt x="1403350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4F81BD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88900" tIns="38100" rIns="88900" bIns="3810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Еколого-економічні та організаційні заходи</a:t>
            </a:r>
            <a:r>
              <a:rPr lang="ru-RU" sz="120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щодо формування екологічного каркасу системи землекористування, як об’єкту охорони навколишнього природного середовища та екології людини</a:t>
            </a:r>
            <a:endParaRPr lang="ru-RU" sz="1100">
              <a:effectLst/>
              <a:latin typeface="Calibri"/>
              <a:ea typeface="Calibri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673393" y="2237224"/>
            <a:ext cx="1309370" cy="3287395"/>
          </a:xfrm>
          <a:custGeom>
            <a:avLst/>
            <a:gdLst/>
            <a:ahLst/>
            <a:cxnLst/>
            <a:rect l="l" t="t" r="r" b="b"/>
            <a:pathLst>
              <a:path w="1296670" h="3274695" extrusionOk="0">
                <a:moveTo>
                  <a:pt x="0" y="0"/>
                </a:moveTo>
                <a:lnTo>
                  <a:pt x="0" y="3274695"/>
                </a:lnTo>
                <a:lnTo>
                  <a:pt x="1296670" y="3274695"/>
                </a:lnTo>
                <a:lnTo>
                  <a:pt x="1296670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4F81BD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88900" tIns="38100" rIns="88900" bIns="3810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Організаційно-правові дії і соціально-економічні та екологічні заходи</a:t>
            </a:r>
            <a:r>
              <a:rPr lang="ru-RU" sz="120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щодо формування сталого землекористування як обєкту господарського використання земель</a:t>
            </a:r>
            <a:endParaRPr lang="ru-RU" sz="1100">
              <a:effectLst/>
              <a:latin typeface="Calibri"/>
              <a:ea typeface="Calibri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5982763" y="2266049"/>
            <a:ext cx="1437640" cy="3287395"/>
          </a:xfrm>
          <a:custGeom>
            <a:avLst/>
            <a:gdLst/>
            <a:ahLst/>
            <a:cxnLst/>
            <a:rect l="l" t="t" r="r" b="b"/>
            <a:pathLst>
              <a:path w="1424940" h="3274695" extrusionOk="0">
                <a:moveTo>
                  <a:pt x="0" y="0"/>
                </a:moveTo>
                <a:lnTo>
                  <a:pt x="0" y="3274695"/>
                </a:lnTo>
                <a:lnTo>
                  <a:pt x="1424940" y="3274695"/>
                </a:lnTo>
                <a:lnTo>
                  <a:pt x="1424940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4F81BD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88900" tIns="38100" rIns="88900" bIns="3810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Інженерно-технічні, правові і організаціні дії </a:t>
            </a:r>
            <a:r>
              <a:rPr lang="ru-RU" sz="120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щодо формування землекористування (земельних ділянок та прав на них) як об’єкту економічного та цивільного обігу (земельний капітал, іпотека, цивільний оборот) в країні</a:t>
            </a:r>
            <a:endParaRPr lang="ru-RU" sz="1100">
              <a:effectLst/>
              <a:latin typeface="Calibri"/>
              <a:ea typeface="Calibri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808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8088" algn="l"/>
              </a:tabLst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8088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808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21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692696"/>
            <a:ext cx="6460396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5245100" y="1262380"/>
            <a:ext cx="873760" cy="406400"/>
          </a:xfrm>
          <a:custGeom>
            <a:avLst/>
            <a:gdLst/>
            <a:ahLst/>
            <a:cxnLst/>
            <a:rect l="l" t="t" r="r" b="b"/>
            <a:pathLst>
              <a:path w="861060" h="393700" extrusionOk="0">
                <a:moveTo>
                  <a:pt x="0" y="0"/>
                </a:moveTo>
                <a:lnTo>
                  <a:pt x="861060" y="393700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ru-RU"/>
          </a:p>
        </p:txBody>
      </p:sp>
      <p:sp>
        <p:nvSpPr>
          <p:cNvPr id="3" name="Полилиния 2"/>
          <p:cNvSpPr/>
          <p:nvPr/>
        </p:nvSpPr>
        <p:spPr>
          <a:xfrm flipH="1">
            <a:off x="2095500" y="1262380"/>
            <a:ext cx="1182370" cy="406400"/>
          </a:xfrm>
          <a:custGeom>
            <a:avLst/>
            <a:gdLst/>
            <a:ahLst/>
            <a:cxnLst/>
            <a:rect l="l" t="t" r="r" b="b"/>
            <a:pathLst>
              <a:path w="1169670" h="393700" extrusionOk="0">
                <a:moveTo>
                  <a:pt x="0" y="0"/>
                </a:moveTo>
                <a:lnTo>
                  <a:pt x="1169670" y="393700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ru-RU"/>
          </a:p>
        </p:txBody>
      </p:sp>
      <p:sp>
        <p:nvSpPr>
          <p:cNvPr id="4" name="Полилиния 3"/>
          <p:cNvSpPr/>
          <p:nvPr/>
        </p:nvSpPr>
        <p:spPr>
          <a:xfrm flipH="1">
            <a:off x="3479800" y="1262380"/>
            <a:ext cx="438150" cy="342265"/>
          </a:xfrm>
          <a:custGeom>
            <a:avLst/>
            <a:gdLst/>
            <a:ahLst/>
            <a:cxnLst/>
            <a:rect l="l" t="t" r="r" b="b"/>
            <a:pathLst>
              <a:path w="425450" h="329565" extrusionOk="0">
                <a:moveTo>
                  <a:pt x="0" y="0"/>
                </a:moveTo>
                <a:lnTo>
                  <a:pt x="425450" y="329565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508500" y="1262380"/>
            <a:ext cx="405765" cy="342265"/>
          </a:xfrm>
          <a:custGeom>
            <a:avLst/>
            <a:gdLst/>
            <a:ahLst/>
            <a:cxnLst/>
            <a:rect l="l" t="t" r="r" b="b"/>
            <a:pathLst>
              <a:path w="393065" h="329565" extrusionOk="0">
                <a:moveTo>
                  <a:pt x="0" y="0"/>
                </a:moveTo>
                <a:lnTo>
                  <a:pt x="393065" y="329565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990600" y="1748790"/>
            <a:ext cx="1384300" cy="1766570"/>
          </a:xfrm>
          <a:custGeom>
            <a:avLst/>
            <a:gdLst/>
            <a:ahLst/>
            <a:cxnLst/>
            <a:rect l="l" t="t" r="r" b="b"/>
            <a:pathLst>
              <a:path w="1371600" h="1754504" extrusionOk="0">
                <a:moveTo>
                  <a:pt x="0" y="0"/>
                </a:moveTo>
                <a:lnTo>
                  <a:pt x="0" y="1754504"/>
                </a:lnTo>
                <a:lnTo>
                  <a:pt x="1371600" y="1754504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4F81BD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88900" tIns="38100" rIns="88900" bIns="381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сільськогосподарські підприємства, в користуванні яких знаходиться близько</a:t>
            </a:r>
            <a:endParaRPr lang="ru-RU" sz="1100">
              <a:effectLst/>
              <a:latin typeface="Calibri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1/3 загальної площі земель</a:t>
            </a:r>
            <a:endParaRPr lang="ru-RU" sz="1100">
              <a:effectLst/>
              <a:latin typeface="Calibri"/>
              <a:ea typeface="Calibri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533650" y="1748790"/>
            <a:ext cx="1384300" cy="1766570"/>
          </a:xfrm>
          <a:custGeom>
            <a:avLst/>
            <a:gdLst/>
            <a:ahLst/>
            <a:cxnLst/>
            <a:rect l="l" t="t" r="r" b="b"/>
            <a:pathLst>
              <a:path w="1371600" h="1754504" extrusionOk="0">
                <a:moveTo>
                  <a:pt x="0" y="0"/>
                </a:moveTo>
                <a:lnTo>
                  <a:pt x="0" y="1754504"/>
                </a:lnTo>
                <a:lnTo>
                  <a:pt x="1371600" y="1754504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4F81BD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88900" tIns="38100" rIns="88900" bIns="381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громадяни, яким надано майже 34% земель у власність та користування</a:t>
            </a:r>
            <a:endParaRPr lang="ru-RU" sz="1100">
              <a:effectLst/>
              <a:latin typeface="Calibri"/>
              <a:ea typeface="Calibri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4114800" y="1748790"/>
            <a:ext cx="1384300" cy="1766570"/>
          </a:xfrm>
          <a:custGeom>
            <a:avLst/>
            <a:gdLst/>
            <a:ahLst/>
            <a:cxnLst/>
            <a:rect l="l" t="t" r="r" b="b"/>
            <a:pathLst>
              <a:path w="1371600" h="1754504" extrusionOk="0">
                <a:moveTo>
                  <a:pt x="0" y="0"/>
                </a:moveTo>
                <a:lnTo>
                  <a:pt x="0" y="1754504"/>
                </a:lnTo>
                <a:lnTo>
                  <a:pt x="1371600" y="1754504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4F81BD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88900" tIns="38100" rIns="88900" bIns="381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лісогосподарські підприємства (14,2%)</a:t>
            </a:r>
            <a:endParaRPr lang="ru-RU" sz="1100">
              <a:effectLst/>
              <a:latin typeface="Calibri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і держава як суб'єкт землекористування (землі держзапасу - 17,64%)</a:t>
            </a:r>
            <a:endParaRPr lang="ru-RU" sz="1100">
              <a:effectLst/>
              <a:latin typeface="Calibri"/>
              <a:ea typeface="Calibri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5626100" y="1748790"/>
            <a:ext cx="1384300" cy="1766570"/>
          </a:xfrm>
          <a:custGeom>
            <a:avLst/>
            <a:gdLst/>
            <a:ahLst/>
            <a:cxnLst/>
            <a:rect l="l" t="t" r="r" b="b"/>
            <a:pathLst>
              <a:path w="1371600" h="1754504" extrusionOk="0">
                <a:moveTo>
                  <a:pt x="0" y="0"/>
                </a:moveTo>
                <a:lnTo>
                  <a:pt x="0" y="1754504"/>
                </a:lnTo>
                <a:lnTo>
                  <a:pt x="1371600" y="1754504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4F81BD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88900" tIns="38100" rIns="88900" bIns="381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інші суб'єкти землекористування (5,3%)</a:t>
            </a:r>
            <a:endParaRPr lang="ru-RU" sz="1100">
              <a:effectLst/>
              <a:latin typeface="Calibri"/>
              <a:ea typeface="Calibri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32237" y="803924"/>
            <a:ext cx="4100191" cy="33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1000"/>
              </a:spcAft>
            </a:pPr>
            <a:r>
              <a:rPr lang="ru-RU" b="1" dirty="0" err="1">
                <a:latin typeface="Times New Roman"/>
                <a:ea typeface="Times New Roman"/>
              </a:rPr>
              <a:t>Суб'єкти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</a:rPr>
              <a:t>землекористування</a:t>
            </a:r>
            <a:endParaRPr lang="ru-RU" sz="1100" dirty="0">
              <a:effectLst/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127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824037" y="573087"/>
            <a:ext cx="5495925" cy="5711825"/>
            <a:chOff x="0" y="0"/>
            <a:chExt cx="5496368" cy="5711898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0" y="0"/>
              <a:ext cx="5496368" cy="5711898"/>
              <a:chOff x="0" y="0"/>
              <a:chExt cx="5496368" cy="5711898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0" y="0"/>
                <a:ext cx="5496350" cy="5711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100">
                    <a:effectLst/>
                    <a:latin typeface="Calibri"/>
                    <a:ea typeface="Calibri"/>
                  </a:rPr>
                  <a:t> </a:t>
                </a: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0" y="5111615"/>
                <a:ext cx="5496368" cy="600283"/>
              </a:xfrm>
              <a:prstGeom prst="rect">
                <a:avLst/>
              </a:prstGeom>
              <a:solidFill>
                <a:srgbClr val="4674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100">
                    <a:effectLst/>
                    <a:latin typeface="Calibri"/>
                    <a:ea typeface="Calibri"/>
                  </a:rPr>
                  <a:t> </a:t>
                </a:r>
              </a:p>
            </p:txBody>
          </p:sp>
          <p:sp>
            <p:nvSpPr>
              <p:cNvPr id="7" name="Поле 47"/>
              <p:cNvSpPr txBox="1"/>
              <p:nvPr/>
            </p:nvSpPr>
            <p:spPr>
              <a:xfrm>
                <a:off x="0" y="5111615"/>
                <a:ext cx="5496368" cy="6002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5325" tIns="85325" rIns="85325" bIns="85325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  <a:spcAft>
                    <a:spcPts val="0"/>
                  </a:spcAft>
                </a:pPr>
                <a:r>
                  <a:rPr lang="ru-RU" sz="1200" b="1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Документація із землеустрою щодо прогнозування, планування і організації збалансованого розвитку земельних відносин та сталого землекористування</a:t>
                </a:r>
                <a:endParaRPr lang="ru-RU" sz="1100">
                  <a:effectLst/>
                  <a:latin typeface="Calibri"/>
                  <a:ea typeface="Calibri"/>
                </a:endParaRPr>
              </a:p>
            </p:txBody>
          </p:sp>
          <p:sp>
            <p:nvSpPr>
              <p:cNvPr id="8" name="Выноска со стрелкой вверх 7"/>
              <p:cNvSpPr/>
              <p:nvPr/>
            </p:nvSpPr>
            <p:spPr>
              <a:xfrm rot="10800000">
                <a:off x="0" y="4107040"/>
                <a:ext cx="5496368" cy="1013357"/>
              </a:xfrm>
              <a:prstGeom prst="upArrowCallout">
                <a:avLst>
                  <a:gd name="adj1" fmla="val 25000"/>
                  <a:gd name="adj2" fmla="val 25000"/>
                  <a:gd name="adj3" fmla="val 25000"/>
                  <a:gd name="adj4" fmla="val 64977"/>
                </a:avLst>
              </a:prstGeom>
              <a:solidFill>
                <a:srgbClr val="4E7C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100">
                    <a:effectLst/>
                    <a:latin typeface="Calibri"/>
                    <a:ea typeface="Calibri"/>
                  </a:rPr>
                  <a:t> </a:t>
                </a:r>
              </a:p>
            </p:txBody>
          </p:sp>
          <p:sp>
            <p:nvSpPr>
              <p:cNvPr id="9" name="Поле 49"/>
              <p:cNvSpPr txBox="1"/>
              <p:nvPr/>
            </p:nvSpPr>
            <p:spPr>
              <a:xfrm>
                <a:off x="0" y="4107040"/>
                <a:ext cx="5496368" cy="1013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5325" tIns="85325" rIns="85325" bIns="85325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  <a:spcAft>
                    <a:spcPts val="0"/>
                  </a:spcAft>
                </a:pPr>
                <a:r>
                  <a:rPr lang="ru-RU" sz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Норми і стандарти в галузі використання і охорони земель та сфері землеустрою на загальнодержавному, регіональному, локальному рівнях, у т.ч. методики, порядки, обмеження, технічні умови та інші норми, наприклад щодо деградації, інтенсивності, режимів землекористування</a:t>
                </a:r>
                <a:endParaRPr lang="ru-RU" sz="1100">
                  <a:effectLst/>
                  <a:latin typeface="Calibri"/>
                  <a:ea typeface="Calibri"/>
                </a:endParaRPr>
              </a:p>
            </p:txBody>
          </p:sp>
          <p:sp>
            <p:nvSpPr>
              <p:cNvPr id="10" name="Выноска со стрелкой вверх 9"/>
              <p:cNvSpPr/>
              <p:nvPr/>
            </p:nvSpPr>
            <p:spPr>
              <a:xfrm rot="10800000">
                <a:off x="0" y="3297674"/>
                <a:ext cx="5496368" cy="818443"/>
              </a:xfrm>
              <a:prstGeom prst="upArrowCallout">
                <a:avLst>
                  <a:gd name="adj1" fmla="val 25000"/>
                  <a:gd name="adj2" fmla="val 25000"/>
                  <a:gd name="adj3" fmla="val 25000"/>
                  <a:gd name="adj4" fmla="val 64977"/>
                </a:avLst>
              </a:prstGeom>
              <a:solidFill>
                <a:srgbClr val="5F87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100">
                    <a:effectLst/>
                    <a:latin typeface="Calibri"/>
                    <a:ea typeface="Calibri"/>
                  </a:rPr>
                  <a:t> </a:t>
                </a:r>
              </a:p>
            </p:txBody>
          </p:sp>
          <p:sp>
            <p:nvSpPr>
              <p:cNvPr id="11" name="Поле 51"/>
              <p:cNvSpPr txBox="1"/>
              <p:nvPr/>
            </p:nvSpPr>
            <p:spPr>
              <a:xfrm>
                <a:off x="0" y="3297674"/>
                <a:ext cx="5496368" cy="818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5325" tIns="85325" rIns="85325" bIns="85325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  <a:spcAft>
                    <a:spcPts val="0"/>
                  </a:spcAft>
                </a:pPr>
                <a:r>
                  <a:rPr lang="ru-RU" sz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Підзаконні акти, включаючи постанови та розпорядження Кабінету Міністрів України, що розвивають земельне законодавство, відомчі та галузеві нормативно-правові документи у сфері землеустрою</a:t>
                </a:r>
                <a:endParaRPr lang="ru-RU" sz="1100">
                  <a:effectLst/>
                  <a:latin typeface="Calibri"/>
                  <a:ea typeface="Calibri"/>
                </a:endParaRPr>
              </a:p>
            </p:txBody>
          </p:sp>
          <p:sp>
            <p:nvSpPr>
              <p:cNvPr id="12" name="Выноска со стрелкой вверх 11"/>
              <p:cNvSpPr/>
              <p:nvPr/>
            </p:nvSpPr>
            <p:spPr>
              <a:xfrm rot="10800000">
                <a:off x="0" y="2209332"/>
                <a:ext cx="5496368" cy="1097420"/>
              </a:xfrm>
              <a:prstGeom prst="upArrowCallout">
                <a:avLst>
                  <a:gd name="adj1" fmla="val 25000"/>
                  <a:gd name="adj2" fmla="val 25000"/>
                  <a:gd name="adj3" fmla="val 25000"/>
                  <a:gd name="adj4" fmla="val 64977"/>
                </a:avLst>
              </a:prstGeom>
              <a:solidFill>
                <a:srgbClr val="6F90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100">
                    <a:effectLst/>
                    <a:latin typeface="Calibri"/>
                    <a:ea typeface="Calibri"/>
                  </a:rPr>
                  <a:t> </a:t>
                </a:r>
              </a:p>
            </p:txBody>
          </p:sp>
          <p:sp>
            <p:nvSpPr>
              <p:cNvPr id="13" name="Поле 56"/>
              <p:cNvSpPr txBox="1"/>
              <p:nvPr/>
            </p:nvSpPr>
            <p:spPr>
              <a:xfrm>
                <a:off x="0" y="2209332"/>
                <a:ext cx="5496368" cy="10974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5325" tIns="85325" rIns="85325" bIns="85325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  <a:spcAft>
                    <a:spcPts val="0"/>
                  </a:spcAft>
                </a:pPr>
                <a:r>
                  <a:rPr lang="ru-RU" sz="1200" b="1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Інституціональне середовище</a:t>
                </a:r>
                <a:r>
                  <a:rPr lang="ru-RU" sz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: Земельний кодекс, Закони України «Про землеустрій», «Про охорону земель», «Про регулювання містобудівної діяльності», «Про екомережу» та інші, що регулюють земельні відносини і режим землекористування</a:t>
                </a:r>
                <a:endParaRPr lang="ru-RU" sz="1100">
                  <a:effectLst/>
                  <a:latin typeface="Calibri"/>
                  <a:ea typeface="Calibri"/>
                </a:endParaRPr>
              </a:p>
            </p:txBody>
          </p:sp>
          <p:sp>
            <p:nvSpPr>
              <p:cNvPr id="14" name="Выноска со стрелкой вверх 13"/>
              <p:cNvSpPr/>
              <p:nvPr/>
            </p:nvSpPr>
            <p:spPr>
              <a:xfrm rot="10800000">
                <a:off x="0" y="1599619"/>
                <a:ext cx="5496368" cy="618791"/>
              </a:xfrm>
              <a:prstGeom prst="upArrowCallout">
                <a:avLst>
                  <a:gd name="adj1" fmla="val 25000"/>
                  <a:gd name="adj2" fmla="val 25000"/>
                  <a:gd name="adj3" fmla="val 25000"/>
                  <a:gd name="adj4" fmla="val 64977"/>
                </a:avLst>
              </a:prstGeom>
              <a:solidFill>
                <a:srgbClr val="7F9B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100">
                    <a:effectLst/>
                    <a:latin typeface="Calibri"/>
                    <a:ea typeface="Calibri"/>
                  </a:rPr>
                  <a:t> </a:t>
                </a:r>
              </a:p>
            </p:txBody>
          </p:sp>
          <p:sp>
            <p:nvSpPr>
              <p:cNvPr id="15" name="Поле 58"/>
              <p:cNvSpPr txBox="1"/>
              <p:nvPr/>
            </p:nvSpPr>
            <p:spPr>
              <a:xfrm>
                <a:off x="0" y="1599619"/>
                <a:ext cx="5496368" cy="6187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5325" tIns="85325" rIns="85325" bIns="85325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  <a:spcAft>
                    <a:spcPts val="0"/>
                  </a:spcAft>
                </a:pPr>
                <a:r>
                  <a:rPr lang="ru-RU" sz="1200" b="1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Державні, галузеві та регіональні програми</a:t>
                </a:r>
                <a:r>
                  <a:rPr lang="ru-RU" sz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, зокрема розвитку земельних відносин, використання та охорони земель та інші</a:t>
                </a:r>
                <a:endParaRPr lang="ru-RU" sz="1100">
                  <a:effectLst/>
                  <a:latin typeface="Calibri"/>
                  <a:ea typeface="Calibri"/>
                </a:endParaRPr>
              </a:p>
            </p:txBody>
          </p:sp>
          <p:sp>
            <p:nvSpPr>
              <p:cNvPr id="16" name="Выноска со стрелкой вверх 15"/>
              <p:cNvSpPr/>
              <p:nvPr/>
            </p:nvSpPr>
            <p:spPr>
              <a:xfrm rot="10800000">
                <a:off x="0" y="922039"/>
                <a:ext cx="5496368" cy="686658"/>
              </a:xfrm>
              <a:prstGeom prst="upArrowCallout">
                <a:avLst>
                  <a:gd name="adj1" fmla="val 25000"/>
                  <a:gd name="adj2" fmla="val 25000"/>
                  <a:gd name="adj3" fmla="val 25000"/>
                  <a:gd name="adj4" fmla="val 64977"/>
                </a:avLst>
              </a:prstGeom>
              <a:solidFill>
                <a:srgbClr val="8FA6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100">
                    <a:effectLst/>
                    <a:latin typeface="Calibri"/>
                    <a:ea typeface="Calibri"/>
                  </a:rPr>
                  <a:t> </a:t>
                </a:r>
              </a:p>
            </p:txBody>
          </p:sp>
          <p:sp>
            <p:nvSpPr>
              <p:cNvPr id="17" name="Поле 60"/>
              <p:cNvSpPr txBox="1"/>
              <p:nvPr/>
            </p:nvSpPr>
            <p:spPr>
              <a:xfrm>
                <a:off x="0" y="922039"/>
                <a:ext cx="5496368" cy="686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5325" tIns="85325" rIns="85325" bIns="85325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  <a:spcAft>
                    <a:spcPts val="0"/>
                  </a:spcAft>
                </a:pPr>
                <a:r>
                  <a:rPr lang="ru-RU" sz="1200" b="1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Концепція розвитку земельних відносин та системи землекористування з позицій сталого розвитку України</a:t>
                </a:r>
                <a:endParaRPr lang="ru-RU" sz="1100">
                  <a:effectLst/>
                  <a:latin typeface="Calibri"/>
                  <a:ea typeface="Calibri"/>
                </a:endParaRPr>
              </a:p>
            </p:txBody>
          </p:sp>
          <p:sp>
            <p:nvSpPr>
              <p:cNvPr id="18" name="Выноска со стрелкой вверх 17"/>
              <p:cNvSpPr/>
              <p:nvPr/>
            </p:nvSpPr>
            <p:spPr>
              <a:xfrm rot="10800000">
                <a:off x="0" y="295"/>
                <a:ext cx="5496368" cy="930821"/>
              </a:xfrm>
              <a:prstGeom prst="upArrowCallout">
                <a:avLst>
                  <a:gd name="adj1" fmla="val 25000"/>
                  <a:gd name="adj2" fmla="val 25000"/>
                  <a:gd name="adj3" fmla="val 25000"/>
                  <a:gd name="adj4" fmla="val 64977"/>
                </a:avLst>
              </a:prstGeom>
              <a:solidFill>
                <a:srgbClr val="9EB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100">
                    <a:effectLst/>
                    <a:latin typeface="Calibri"/>
                    <a:ea typeface="Calibri"/>
                  </a:rPr>
                  <a:t> </a:t>
                </a:r>
              </a:p>
            </p:txBody>
          </p:sp>
          <p:sp>
            <p:nvSpPr>
              <p:cNvPr id="19" name="Поле 63"/>
              <p:cNvSpPr txBox="1"/>
              <p:nvPr/>
            </p:nvSpPr>
            <p:spPr>
              <a:xfrm>
                <a:off x="0" y="295"/>
                <a:ext cx="5496368" cy="9308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9550" tIns="99550" rIns="99550" bIns="99550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  <a:spcAft>
                    <a:spcPts val="0"/>
                  </a:spcAft>
                </a:pPr>
                <a:r>
                  <a:rPr lang="ru-RU" sz="1400" b="1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Еколого-економічні імперативи планування сталого землекористування</a:t>
                </a:r>
                <a:endParaRPr lang="ru-RU" sz="1100">
                  <a:effectLst/>
                  <a:latin typeface="Calibri"/>
                  <a:ea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433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692696"/>
            <a:ext cx="7344816" cy="5472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1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751</Words>
  <Application>Microsoft Office PowerPoint</Application>
  <PresentationFormat>Экран (4:3)</PresentationFormat>
  <Paragraphs>158</Paragraphs>
  <Slides>17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«Проектування та планування територій»</vt:lpstr>
      <vt:lpstr>Презентация PowerPoint</vt:lpstr>
      <vt:lpstr>Презентация PowerPoint</vt:lpstr>
      <vt:lpstr>Найбільше на землеустрій сприяють такі процеси:</vt:lpstr>
      <vt:lpstr>Сучасний землеустрій в системі управління земельними ресурсами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«Еколого-економічні проблеми землеустрою в країнах ЄС»</dc:title>
  <dc:creator>Пользователь Lenovo</dc:creator>
  <cp:lastModifiedBy>Пользователь Lenovo</cp:lastModifiedBy>
  <cp:revision>3</cp:revision>
  <dcterms:modified xsi:type="dcterms:W3CDTF">2022-01-24T13:41:52Z</dcterms:modified>
</cp:coreProperties>
</file>