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8" r:id="rId20"/>
    <p:sldId id="274" r:id="rId21"/>
    <p:sldId id="289" r:id="rId22"/>
    <p:sldId id="275" r:id="rId23"/>
    <p:sldId id="290" r:id="rId24"/>
    <p:sldId id="276" r:id="rId25"/>
    <p:sldId id="291" r:id="rId26"/>
    <p:sldId id="277" r:id="rId27"/>
    <p:sldId id="278" r:id="rId28"/>
    <p:sldId id="279" r:id="rId29"/>
    <p:sldId id="280" r:id="rId30"/>
    <p:sldId id="281" r:id="rId31"/>
    <p:sldId id="292" r:id="rId32"/>
    <p:sldId id="282" r:id="rId33"/>
    <p:sldId id="293" r:id="rId34"/>
    <p:sldId id="283" r:id="rId35"/>
    <p:sldId id="284" r:id="rId36"/>
    <p:sldId id="285" r:id="rId37"/>
    <p:sldId id="286" r:id="rId38"/>
    <p:sldId id="287" r:id="rId39"/>
    <p:sldId id="296" r:id="rId40"/>
    <p:sldId id="294" r:id="rId41"/>
    <p:sldId id="295"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83" d="100"/>
          <a:sy n="83" d="100"/>
        </p:scale>
        <p:origin x="5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0749F3F-E08A-4FFF-9DDB-814656AC1802}" type="datetimeFigureOut">
              <a:rPr lang="ru-RU" smtClean="0"/>
              <a:t>04.11.2021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603922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0749F3F-E08A-4FFF-9DDB-814656AC1802}" type="datetimeFigureOut">
              <a:rPr lang="ru-RU" smtClean="0"/>
              <a:t>04.11.2021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3967490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0749F3F-E08A-4FFF-9DDB-814656AC1802}" type="datetimeFigureOut">
              <a:rPr lang="ru-RU" smtClean="0"/>
              <a:t>04.11.2021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263750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0749F3F-E08A-4FFF-9DDB-814656AC1802}" type="datetimeFigureOut">
              <a:rPr lang="ru-RU" smtClean="0"/>
              <a:t>04.11.2021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33026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0749F3F-E08A-4FFF-9DDB-814656AC1802}" type="datetimeFigureOut">
              <a:rPr lang="ru-RU" smtClean="0"/>
              <a:t>04.11.2021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1880795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0749F3F-E08A-4FFF-9DDB-814656AC1802}" type="datetimeFigureOut">
              <a:rPr lang="ru-RU" smtClean="0"/>
              <a:t>04.11.2021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91470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0749F3F-E08A-4FFF-9DDB-814656AC1802}" type="datetimeFigureOut">
              <a:rPr lang="ru-RU" smtClean="0"/>
              <a:t>04.11.2021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252270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0749F3F-E08A-4FFF-9DDB-814656AC1802}" type="datetimeFigureOut">
              <a:rPr lang="ru-RU" smtClean="0"/>
              <a:t>04.11.2021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382627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0749F3F-E08A-4FFF-9DDB-814656AC1802}" type="datetimeFigureOut">
              <a:rPr lang="ru-RU" smtClean="0"/>
              <a:t>04.11.2021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377356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0749F3F-E08A-4FFF-9DDB-814656AC1802}" type="datetimeFigureOut">
              <a:rPr lang="ru-RU" smtClean="0"/>
              <a:t>04.11.2021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23715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0749F3F-E08A-4FFF-9DDB-814656AC1802}" type="datetimeFigureOut">
              <a:rPr lang="ru-RU" smtClean="0"/>
              <a:t>04.11.2021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5E4688B-11EF-4B9F-BAAB-54E504F08B82}" type="slidenum">
              <a:rPr lang="ru-RU" smtClean="0"/>
              <a:t>‹#›</a:t>
            </a:fld>
            <a:endParaRPr lang="ru-RU"/>
          </a:p>
        </p:txBody>
      </p:sp>
    </p:spTree>
    <p:extLst>
      <p:ext uri="{BB962C8B-B14F-4D97-AF65-F5344CB8AC3E}">
        <p14:creationId xmlns:p14="http://schemas.microsoft.com/office/powerpoint/2010/main" val="25532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749F3F-E08A-4FFF-9DDB-814656AC1802}" type="datetimeFigureOut">
              <a:rPr lang="ru-RU" smtClean="0"/>
              <a:t>04.11.2021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4688B-11EF-4B9F-BAAB-54E504F08B82}" type="slidenum">
              <a:rPr lang="ru-RU" smtClean="0"/>
              <a:t>‹#›</a:t>
            </a:fld>
            <a:endParaRPr lang="ru-RU"/>
          </a:p>
        </p:txBody>
      </p:sp>
    </p:spTree>
    <p:extLst>
      <p:ext uri="{BB962C8B-B14F-4D97-AF65-F5344CB8AC3E}">
        <p14:creationId xmlns:p14="http://schemas.microsoft.com/office/powerpoint/2010/main" val="3395737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redbook-ua.org/page/convention-on-the-conservation-of-european-wildlife/" TargetMode="Externa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redbook-ua.org/page/convention-on-the-conservation-of-european-wildlife/" TargetMode="Externa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808205" y="0"/>
            <a:ext cx="8859795" cy="6832442"/>
          </a:xfrm>
          <a:prstGeom prst="rect">
            <a:avLst/>
          </a:prstGeom>
        </p:spPr>
      </p:pic>
      <p:sp>
        <p:nvSpPr>
          <p:cNvPr id="2" name="Заголовок 1"/>
          <p:cNvSpPr>
            <a:spLocks noGrp="1"/>
          </p:cNvSpPr>
          <p:nvPr>
            <p:ph type="ctrTitle"/>
          </p:nvPr>
        </p:nvSpPr>
        <p:spPr/>
        <p:txBody>
          <a:bodyPr/>
          <a:lstStyle/>
          <a:p>
            <a:r>
              <a:rPr lang="uk-UA" b="1" dirty="0">
                <a:latin typeface="Segoe Print" panose="02000600000000000000" pitchFamily="2" charset="0"/>
              </a:rPr>
              <a:t>Тварини нашого краю</a:t>
            </a:r>
            <a:endParaRPr lang="ru-RU" b="1" dirty="0">
              <a:latin typeface="Segoe Print" panose="02000600000000000000" pitchFamily="2" charset="0"/>
            </a:endParaRPr>
          </a:p>
        </p:txBody>
      </p:sp>
    </p:spTree>
    <p:extLst>
      <p:ext uri="{BB962C8B-B14F-4D97-AF65-F5344CB8AC3E}">
        <p14:creationId xmlns:p14="http://schemas.microsoft.com/office/powerpoint/2010/main" val="97271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3589" y="677203"/>
            <a:ext cx="6096000" cy="5355312"/>
          </a:xfrm>
          <a:prstGeom prst="rect">
            <a:avLst/>
          </a:prstGeom>
        </p:spPr>
        <p:txBody>
          <a:bodyPr>
            <a:spAutoFit/>
          </a:bodyPr>
          <a:lstStyle/>
          <a:p>
            <a:pPr algn="just"/>
            <a:r>
              <a:rPr lang="uk-UA" dirty="0"/>
              <a:t>З метою збагачення природи і для власних потреб люди здійснюють штучну акліматизацію – розведення завезених з інших регіонів видів тварин на територіях, де вони раніше не водилися. На звірофермах України розводять таких акліматизованих хутрових звірів, як норка американська, песець, нутрія, сріблясто-чорна лисиця, єнотоподібний собака, кролик. У наших природних умовах живуть: на заплавах річок – ондатра (батьківщиною якої є Північна Америка), у Кримських горах – муфлон (привезений із Середземномор’я).</a:t>
            </a:r>
          </a:p>
          <a:p>
            <a:pPr algn="just"/>
            <a:endParaRPr lang="uk-UA" dirty="0"/>
          </a:p>
          <a:p>
            <a:pPr algn="just"/>
            <a:r>
              <a:rPr lang="uk-UA" dirty="0"/>
              <a:t>Охорона і відновлення тваринного світу. На жаль, вплив господарської діяльності людини здебільшого приносить шкоду дикій природі, спричиняючи зникнення багатьох видів тварин, кількісне скорочення популяцій і зменшення територій їх поширення. Інколи місця проживання диких тварин зведені до нечисленних плям у глухих відлюдних місцях, як наприклад поширення </a:t>
            </a:r>
            <a:r>
              <a:rPr lang="uk-UA" dirty="0" err="1"/>
              <a:t>лелеки</a:t>
            </a:r>
            <a:r>
              <a:rPr lang="uk-UA" dirty="0"/>
              <a:t> чорного в поліських лісах.</a:t>
            </a:r>
          </a:p>
        </p:txBody>
      </p:sp>
      <p:pic>
        <p:nvPicPr>
          <p:cNvPr id="3" name="Рисунок 2"/>
          <p:cNvPicPr>
            <a:picLocks noChangeAspect="1"/>
          </p:cNvPicPr>
          <p:nvPr/>
        </p:nvPicPr>
        <p:blipFill>
          <a:blip r:embed="rId2"/>
          <a:stretch>
            <a:fillRect/>
          </a:stretch>
        </p:blipFill>
        <p:spPr>
          <a:xfrm>
            <a:off x="9867900" y="181875"/>
            <a:ext cx="2324100" cy="1971675"/>
          </a:xfrm>
          <a:prstGeom prst="rect">
            <a:avLst/>
          </a:prstGeom>
        </p:spPr>
      </p:pic>
      <p:pic>
        <p:nvPicPr>
          <p:cNvPr id="4" name="Рисунок 3"/>
          <p:cNvPicPr>
            <a:picLocks noChangeAspect="1"/>
          </p:cNvPicPr>
          <p:nvPr/>
        </p:nvPicPr>
        <p:blipFill>
          <a:blip r:embed="rId3"/>
          <a:stretch>
            <a:fillRect/>
          </a:stretch>
        </p:blipFill>
        <p:spPr>
          <a:xfrm>
            <a:off x="6721205" y="181875"/>
            <a:ext cx="3027311" cy="2014538"/>
          </a:xfrm>
          <a:prstGeom prst="rect">
            <a:avLst/>
          </a:prstGeom>
        </p:spPr>
      </p:pic>
      <p:pic>
        <p:nvPicPr>
          <p:cNvPr id="5" name="Рисунок 4"/>
          <p:cNvPicPr>
            <a:picLocks noChangeAspect="1"/>
          </p:cNvPicPr>
          <p:nvPr/>
        </p:nvPicPr>
        <p:blipFill>
          <a:blip r:embed="rId4"/>
          <a:stretch>
            <a:fillRect/>
          </a:stretch>
        </p:blipFill>
        <p:spPr>
          <a:xfrm>
            <a:off x="9932997" y="2378804"/>
            <a:ext cx="2125524" cy="3194093"/>
          </a:xfrm>
          <a:prstGeom prst="rect">
            <a:avLst/>
          </a:prstGeom>
        </p:spPr>
      </p:pic>
      <p:pic>
        <p:nvPicPr>
          <p:cNvPr id="6" name="Рисунок 5"/>
          <p:cNvPicPr>
            <a:picLocks noChangeAspect="1"/>
          </p:cNvPicPr>
          <p:nvPr/>
        </p:nvPicPr>
        <p:blipFill>
          <a:blip r:embed="rId5"/>
          <a:stretch>
            <a:fillRect/>
          </a:stretch>
        </p:blipFill>
        <p:spPr>
          <a:xfrm>
            <a:off x="6672456" y="4554847"/>
            <a:ext cx="3059712" cy="2036099"/>
          </a:xfrm>
          <a:prstGeom prst="rect">
            <a:avLst/>
          </a:prstGeom>
        </p:spPr>
      </p:pic>
      <p:pic>
        <p:nvPicPr>
          <p:cNvPr id="7" name="Рисунок 6"/>
          <p:cNvPicPr>
            <a:picLocks noChangeAspect="1"/>
          </p:cNvPicPr>
          <p:nvPr/>
        </p:nvPicPr>
        <p:blipFill>
          <a:blip r:embed="rId6"/>
          <a:stretch>
            <a:fillRect/>
          </a:stretch>
        </p:blipFill>
        <p:spPr>
          <a:xfrm>
            <a:off x="6900541" y="2422052"/>
            <a:ext cx="2847975" cy="1600200"/>
          </a:xfrm>
          <a:prstGeom prst="rect">
            <a:avLst/>
          </a:prstGeom>
        </p:spPr>
      </p:pic>
    </p:spTree>
    <p:extLst>
      <p:ext uri="{BB962C8B-B14F-4D97-AF65-F5344CB8AC3E}">
        <p14:creationId xmlns:p14="http://schemas.microsoft.com/office/powerpoint/2010/main" val="2342834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2508" y="788414"/>
            <a:ext cx="6689124" cy="4801314"/>
          </a:xfrm>
          <a:prstGeom prst="rect">
            <a:avLst/>
          </a:prstGeom>
        </p:spPr>
        <p:txBody>
          <a:bodyPr wrap="square">
            <a:spAutoFit/>
          </a:bodyPr>
          <a:lstStyle/>
          <a:p>
            <a:pPr algn="just"/>
            <a:r>
              <a:rPr lang="uk-UA" dirty="0"/>
              <a:t>Катастрофічні наслідки непоміркованої господарської діяльності примусили людину шукати шляхи для виправлення ситуації. В Україні проводяться заходи щодо охорони та відновлення тваринного світу. Одним з них є реакліматизація – штучне повернення в певну місцевість виду, що раніше там існував. Так, в Україну з Білорусі заново завезено зубрів. Нині вони живуть на Поліссі, Поділлі та Карпатах. Лише у Волинській області їх стадо налічує понад 500 особин.</a:t>
            </a:r>
          </a:p>
          <a:p>
            <a:pPr algn="just"/>
            <a:endParaRPr lang="uk-UA" dirty="0"/>
          </a:p>
          <a:p>
            <a:pPr algn="just"/>
            <a:r>
              <a:rPr lang="uk-UA" dirty="0"/>
              <a:t>У 1993 р. в Україні прийнято Закон «Про тваринний світ», у якому однією з головних вимог щодо охорони і раціонального використання тварин є збереження природних умов їх існування. Понад 400 видів тварин занесено до Червоної книги України. Серед них: їжак вухатий, кажани, ховрах, зубр, кіт лісовий, рись звичайна, тхір степовий, тхір-перев’язка, землерийка, орел степовий, беркут, орлан-білохвіст, журавель сірий, лелека чорний, сапсан, змієїд, пугач, тритон гірський та ін.</a:t>
            </a:r>
          </a:p>
        </p:txBody>
      </p:sp>
      <p:pic>
        <p:nvPicPr>
          <p:cNvPr id="3" name="Рисунок 2"/>
          <p:cNvPicPr>
            <a:picLocks noChangeAspect="1"/>
          </p:cNvPicPr>
          <p:nvPr/>
        </p:nvPicPr>
        <p:blipFill>
          <a:blip r:embed="rId2"/>
          <a:stretch>
            <a:fillRect/>
          </a:stretch>
        </p:blipFill>
        <p:spPr>
          <a:xfrm>
            <a:off x="8841848" y="1334272"/>
            <a:ext cx="2842238" cy="3979133"/>
          </a:xfrm>
          <a:prstGeom prst="rect">
            <a:avLst/>
          </a:prstGeom>
        </p:spPr>
      </p:pic>
    </p:spTree>
    <p:extLst>
      <p:ext uri="{BB962C8B-B14F-4D97-AF65-F5344CB8AC3E}">
        <p14:creationId xmlns:p14="http://schemas.microsoft.com/office/powerpoint/2010/main" val="3255235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3698" y="679259"/>
            <a:ext cx="6932140" cy="5632311"/>
          </a:xfrm>
          <a:prstGeom prst="rect">
            <a:avLst/>
          </a:prstGeom>
        </p:spPr>
        <p:txBody>
          <a:bodyPr wrap="square">
            <a:spAutoFit/>
          </a:bodyPr>
          <a:lstStyle/>
          <a:p>
            <a:pPr algn="just"/>
            <a:r>
              <a:rPr lang="uk-UA" dirty="0"/>
              <a:t>На жаль, список рідкісних і зникаючих тварин постійно поповнюється. Серед них опинилися навіть вовки. Їх на території нашої країни налічують не більше 2 тис. особин і за 10 років вони можуть бути всі знищені. Вовків занесено до міжнародної Червоної книги, але не </a:t>
            </a:r>
            <a:r>
              <a:rPr lang="uk-UA" dirty="0" err="1"/>
              <a:t>внесено</a:t>
            </a:r>
            <a:r>
              <a:rPr lang="uk-UA" dirty="0"/>
              <a:t> до Червоної книги України. На численні види тварин полювання обмежується або повністю заборонено. Багато тварин охороняється у заповідниках, заказниках, зоологічних парках.</a:t>
            </a:r>
          </a:p>
          <a:p>
            <a:pPr algn="just"/>
            <a:endParaRPr lang="uk-UA" dirty="0"/>
          </a:p>
          <a:p>
            <a:pPr algn="just"/>
            <a:r>
              <a:rPr lang="uk-UA" dirty="0"/>
              <a:t>У 2009 р. вийшло третє видання Червоної книги України. До нього занесено 542 види тварин. Кількість видів тварин у третьому порівняно з другим виданням збільшилась на 160 видів, а у другому порівняно з першим – на 297 видів.</a:t>
            </a:r>
          </a:p>
          <a:p>
            <a:pPr algn="just"/>
            <a:endParaRPr lang="uk-UA" dirty="0"/>
          </a:p>
          <a:p>
            <a:pPr algn="just"/>
            <a:r>
              <a:rPr lang="uk-UA" dirty="0"/>
              <a:t> </a:t>
            </a:r>
          </a:p>
          <a:p>
            <a:pPr algn="just"/>
            <a:r>
              <a:rPr lang="uk-UA" dirty="0"/>
              <a:t>Найбільшою твариною в Україні є зубр (бізон європейський), який досягає 2 м висоти і важить до 1 000 кг! Це дуже сильна тварина: якщо лісовий богатир розлючений, то легко валить дерева завтовшки 20 см, викорчовуючи їх з корінням, якщо ж його не тривожити, то він має спокійний і мирний характер.</a:t>
            </a:r>
          </a:p>
        </p:txBody>
      </p:sp>
      <p:pic>
        <p:nvPicPr>
          <p:cNvPr id="3" name="Рисунок 2"/>
          <p:cNvPicPr>
            <a:picLocks noChangeAspect="1"/>
          </p:cNvPicPr>
          <p:nvPr/>
        </p:nvPicPr>
        <p:blipFill>
          <a:blip r:embed="rId2"/>
          <a:stretch>
            <a:fillRect/>
          </a:stretch>
        </p:blipFill>
        <p:spPr>
          <a:xfrm>
            <a:off x="7842729" y="2319722"/>
            <a:ext cx="4194683" cy="3141963"/>
          </a:xfrm>
          <a:prstGeom prst="rect">
            <a:avLst/>
          </a:prstGeom>
        </p:spPr>
      </p:pic>
    </p:spTree>
    <p:extLst>
      <p:ext uri="{BB962C8B-B14F-4D97-AF65-F5344CB8AC3E}">
        <p14:creationId xmlns:p14="http://schemas.microsoft.com/office/powerpoint/2010/main" val="1218020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2443" y="595856"/>
            <a:ext cx="6339265" cy="5170646"/>
          </a:xfrm>
          <a:prstGeom prst="rect">
            <a:avLst/>
          </a:prstGeom>
        </p:spPr>
        <p:txBody>
          <a:bodyPr wrap="square">
            <a:spAutoFit/>
          </a:bodyPr>
          <a:lstStyle/>
          <a:p>
            <a:pPr algn="ctr"/>
            <a:r>
              <a:rPr lang="uk-UA" sz="2400" b="1" i="1" dirty="0"/>
              <a:t>Тварини, що </a:t>
            </a:r>
            <a:r>
              <a:rPr lang="uk-UA" sz="2400" b="1" i="1" dirty="0" err="1"/>
              <a:t>счезають</a:t>
            </a:r>
            <a:endParaRPr lang="uk-UA" sz="2400" b="1" i="1" dirty="0"/>
          </a:p>
          <a:p>
            <a:pPr algn="ctr"/>
            <a:r>
              <a:rPr lang="uk-UA" b="1" i="1" dirty="0"/>
              <a:t>Ведмідь бурий</a:t>
            </a:r>
          </a:p>
          <a:p>
            <a:r>
              <a:rPr lang="uk-UA" dirty="0"/>
              <a:t>Назва латиною: </a:t>
            </a:r>
            <a:r>
              <a:rPr lang="uk-UA" dirty="0" err="1"/>
              <a:t>Ursus</a:t>
            </a:r>
            <a:r>
              <a:rPr lang="uk-UA" dirty="0"/>
              <a:t> </a:t>
            </a:r>
            <a:r>
              <a:rPr lang="uk-UA" dirty="0" err="1"/>
              <a:t>arctos</a:t>
            </a:r>
            <a:r>
              <a:rPr lang="uk-UA" dirty="0"/>
              <a:t>.</a:t>
            </a:r>
          </a:p>
          <a:p>
            <a:endParaRPr lang="uk-UA" dirty="0"/>
          </a:p>
          <a:p>
            <a:pPr algn="just"/>
            <a:r>
              <a:rPr lang="uk-UA" dirty="0"/>
              <a:t>Ареал виду в Україні в минулому охоплював лісову і частково степову зони. Наразі природоохоронний статус цього виду в Червоній книзі – «зникаючий», чисельність бурих ведмедів не перевищує 300 особин. Близько двох сотень клишоногих живе в Закарпатській та Івано-Франківській областях, ще 50 – у Львівській, у Чернівецькій області залишилося ще близько 20 тварин цього виду.</a:t>
            </a:r>
          </a:p>
          <a:p>
            <a:pPr algn="just"/>
            <a:endParaRPr lang="uk-UA" dirty="0"/>
          </a:p>
          <a:p>
            <a:pPr algn="just"/>
            <a:r>
              <a:rPr lang="uk-UA" dirty="0"/>
              <a:t>Причини зменшення чисельності: інтенсивна експлуатація та омолодження лісів, велике рекреаційне навантаження на них, браконьєрський відстріл тварин.</a:t>
            </a:r>
          </a:p>
          <a:p>
            <a:pPr algn="just"/>
            <a:endParaRPr lang="uk-UA" dirty="0"/>
          </a:p>
          <a:p>
            <a:pPr algn="just"/>
            <a:r>
              <a:rPr lang="uk-UA" dirty="0"/>
              <a:t>Тварину занесено до Червоного списку МСОП, CITEС і як вид, що підлягає особливій охороні, до Бернської конвенції.</a:t>
            </a:r>
          </a:p>
        </p:txBody>
      </p:sp>
      <p:pic>
        <p:nvPicPr>
          <p:cNvPr id="3" name="Рисунок 2"/>
          <p:cNvPicPr>
            <a:picLocks noChangeAspect="1"/>
          </p:cNvPicPr>
          <p:nvPr/>
        </p:nvPicPr>
        <p:blipFill>
          <a:blip r:embed="rId2"/>
          <a:stretch>
            <a:fillRect/>
          </a:stretch>
        </p:blipFill>
        <p:spPr>
          <a:xfrm>
            <a:off x="6822301" y="1956615"/>
            <a:ext cx="5080860" cy="3171440"/>
          </a:xfrm>
          <a:prstGeom prst="rect">
            <a:avLst/>
          </a:prstGeom>
        </p:spPr>
      </p:pic>
    </p:spTree>
    <p:extLst>
      <p:ext uri="{BB962C8B-B14F-4D97-AF65-F5344CB8AC3E}">
        <p14:creationId xmlns:p14="http://schemas.microsoft.com/office/powerpoint/2010/main" val="3583192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89005" y="874911"/>
            <a:ext cx="6096000" cy="5355312"/>
          </a:xfrm>
          <a:prstGeom prst="rect">
            <a:avLst/>
          </a:prstGeom>
        </p:spPr>
        <p:txBody>
          <a:bodyPr>
            <a:spAutoFit/>
          </a:bodyPr>
          <a:lstStyle/>
          <a:p>
            <a:pPr algn="ctr"/>
            <a:r>
              <a:rPr lang="uk-UA" b="1" i="1" dirty="0"/>
              <a:t>Норка європейська</a:t>
            </a:r>
          </a:p>
          <a:p>
            <a:pPr algn="just"/>
            <a:r>
              <a:rPr lang="uk-UA" dirty="0"/>
              <a:t>Назва латиною: </a:t>
            </a:r>
            <a:r>
              <a:rPr lang="uk-UA" dirty="0" err="1"/>
              <a:t>Mustela</a:t>
            </a:r>
            <a:r>
              <a:rPr lang="uk-UA" dirty="0"/>
              <a:t> </a:t>
            </a:r>
            <a:r>
              <a:rPr lang="uk-UA" dirty="0" err="1"/>
              <a:t>lutreola</a:t>
            </a:r>
            <a:r>
              <a:rPr lang="uk-UA" dirty="0"/>
              <a:t>.</a:t>
            </a:r>
          </a:p>
          <a:p>
            <a:pPr algn="just"/>
            <a:endParaRPr lang="uk-UA" dirty="0"/>
          </a:p>
          <a:p>
            <a:pPr algn="just"/>
            <a:r>
              <a:rPr lang="uk-UA" dirty="0"/>
              <a:t>Ще один «</a:t>
            </a:r>
            <a:r>
              <a:rPr lang="uk-UA" dirty="0" err="1"/>
              <a:t>напівзниклий</a:t>
            </a:r>
            <a:r>
              <a:rPr lang="uk-UA" dirty="0"/>
              <a:t>» житель нашої держави. Орієнтовно, в Україні мешкає лише 200-300 особин європейської норки. У Житомирській області чисельність виду за останні 50 років скоротилася вчетверо. 1987 року в пониззі Дністра мешкало 60 норок, а у 2000 році – лише близько 10.</a:t>
            </a:r>
          </a:p>
          <a:p>
            <a:pPr algn="just"/>
            <a:endParaRPr lang="uk-UA" dirty="0"/>
          </a:p>
          <a:p>
            <a:pPr algn="just"/>
            <a:r>
              <a:rPr lang="uk-UA" dirty="0"/>
              <a:t>Причини зменшення чисельності: інтенсивні зміни водно-болотних угідь у процесі господарського та рекреаційного використання. Негативний вплив на популяцію європейського виду створює більш конкурентоспроможна американська норка.</a:t>
            </a:r>
          </a:p>
          <a:p>
            <a:pPr algn="just"/>
            <a:endParaRPr lang="uk-UA" dirty="0"/>
          </a:p>
          <a:p>
            <a:pPr algn="just"/>
            <a:r>
              <a:rPr lang="uk-UA" dirty="0"/>
              <a:t>Вид охороняють у Дунайському, Карпатському біосферних заповідниках, у </a:t>
            </a:r>
            <a:r>
              <a:rPr lang="uk-UA" dirty="0" err="1"/>
              <a:t>Нижньодністровському</a:t>
            </a:r>
            <a:r>
              <a:rPr lang="uk-UA" dirty="0"/>
              <a:t> національному природному парку і Канівському державному заповіднику.</a:t>
            </a:r>
          </a:p>
        </p:txBody>
      </p:sp>
      <p:pic>
        <p:nvPicPr>
          <p:cNvPr id="4" name="Рисунок 3"/>
          <p:cNvPicPr>
            <a:picLocks noChangeAspect="1"/>
          </p:cNvPicPr>
          <p:nvPr/>
        </p:nvPicPr>
        <p:blipFill>
          <a:blip r:embed="rId2"/>
          <a:stretch>
            <a:fillRect/>
          </a:stretch>
        </p:blipFill>
        <p:spPr>
          <a:xfrm>
            <a:off x="7900924" y="658897"/>
            <a:ext cx="3272158" cy="3171697"/>
          </a:xfrm>
          <a:prstGeom prst="rect">
            <a:avLst/>
          </a:prstGeom>
        </p:spPr>
      </p:pic>
      <p:pic>
        <p:nvPicPr>
          <p:cNvPr id="5" name="Рисунок 4"/>
          <p:cNvPicPr>
            <a:picLocks noChangeAspect="1"/>
          </p:cNvPicPr>
          <p:nvPr/>
        </p:nvPicPr>
        <p:blipFill>
          <a:blip r:embed="rId3"/>
          <a:stretch>
            <a:fillRect/>
          </a:stretch>
        </p:blipFill>
        <p:spPr>
          <a:xfrm>
            <a:off x="6969211" y="4520580"/>
            <a:ext cx="5068844" cy="2178714"/>
          </a:xfrm>
          <a:prstGeom prst="rect">
            <a:avLst/>
          </a:prstGeom>
        </p:spPr>
      </p:pic>
    </p:spTree>
    <p:extLst>
      <p:ext uri="{BB962C8B-B14F-4D97-AF65-F5344CB8AC3E}">
        <p14:creationId xmlns:p14="http://schemas.microsoft.com/office/powerpoint/2010/main" val="310583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6403" y="889843"/>
            <a:ext cx="6096000" cy="5078313"/>
          </a:xfrm>
          <a:prstGeom prst="rect">
            <a:avLst/>
          </a:prstGeom>
        </p:spPr>
        <p:txBody>
          <a:bodyPr>
            <a:spAutoFit/>
          </a:bodyPr>
          <a:lstStyle/>
          <a:p>
            <a:pPr algn="ctr"/>
            <a:r>
              <a:rPr lang="uk-UA" b="1" i="1" dirty="0"/>
              <a:t>Їжак вухатий</a:t>
            </a:r>
          </a:p>
          <a:p>
            <a:pPr algn="just"/>
            <a:r>
              <a:rPr lang="uk-UA" dirty="0"/>
              <a:t>Назва латиною: </a:t>
            </a:r>
            <a:r>
              <a:rPr lang="uk-UA" dirty="0" err="1"/>
              <a:t>Hemiechinus</a:t>
            </a:r>
            <a:r>
              <a:rPr lang="uk-UA" dirty="0"/>
              <a:t> </a:t>
            </a:r>
            <a:r>
              <a:rPr lang="uk-UA" dirty="0" err="1"/>
              <a:t>auritus</a:t>
            </a:r>
            <a:r>
              <a:rPr lang="uk-UA" dirty="0"/>
              <a:t>.</a:t>
            </a:r>
          </a:p>
          <a:p>
            <a:pPr algn="just"/>
            <a:endParaRPr lang="uk-UA" dirty="0"/>
          </a:p>
          <a:p>
            <a:pPr algn="just"/>
            <a:r>
              <a:rPr lang="uk-UA" dirty="0"/>
              <a:t>Імовірно, чисельність виду в Україні не перевищує кілька десятків особин, проте вона ніколи не була високою. За останні 20 років відомий лише один випадок контакту людини з цим їжаком: кілька років тому тварину бачили на околицях Луганська. Природоохоронний статус виду – «зникаючий».</a:t>
            </a:r>
          </a:p>
          <a:p>
            <a:pPr algn="just"/>
            <a:endParaRPr lang="uk-UA" dirty="0"/>
          </a:p>
          <a:p>
            <a:pPr algn="just"/>
            <a:r>
              <a:rPr lang="uk-UA" dirty="0"/>
              <a:t>Причини зменшення чисельності: деградація степових екосистем, засадження ділянок степу </a:t>
            </a:r>
            <a:r>
              <a:rPr lang="uk-UA" dirty="0" err="1"/>
              <a:t>монокультурами</a:t>
            </a:r>
            <a:r>
              <a:rPr lang="uk-UA" dirty="0"/>
              <a:t> сосни і поширення їжака </a:t>
            </a:r>
            <a:r>
              <a:rPr lang="uk-UA" dirty="0" err="1"/>
              <a:t>білочеревого</a:t>
            </a:r>
            <a:r>
              <a:rPr lang="uk-UA" dirty="0"/>
              <a:t>.</a:t>
            </a:r>
          </a:p>
          <a:p>
            <a:pPr algn="just"/>
            <a:endParaRPr lang="uk-UA" dirty="0"/>
          </a:p>
          <a:p>
            <a:pPr algn="just"/>
            <a:r>
              <a:rPr lang="uk-UA" dirty="0"/>
              <a:t>Тварину охороняли в Луганському та Українському степовому природному заповіднику, проте це не дозволило зберегти популяцію виду. Відновлення колишньої кількості вухатих їжаків можливе лише за умови розведення в неволі</a:t>
            </a:r>
            <a:r>
              <a:rPr lang="ru-RU" dirty="0"/>
              <a:t>.</a:t>
            </a:r>
          </a:p>
        </p:txBody>
      </p:sp>
      <p:pic>
        <p:nvPicPr>
          <p:cNvPr id="3" name="Рисунок 2"/>
          <p:cNvPicPr>
            <a:picLocks noChangeAspect="1"/>
          </p:cNvPicPr>
          <p:nvPr/>
        </p:nvPicPr>
        <p:blipFill>
          <a:blip r:embed="rId2"/>
          <a:stretch>
            <a:fillRect/>
          </a:stretch>
        </p:blipFill>
        <p:spPr>
          <a:xfrm>
            <a:off x="6438900" y="1276350"/>
            <a:ext cx="5753100" cy="4305300"/>
          </a:xfrm>
          <a:prstGeom prst="rect">
            <a:avLst/>
          </a:prstGeom>
        </p:spPr>
      </p:pic>
    </p:spTree>
    <p:extLst>
      <p:ext uri="{BB962C8B-B14F-4D97-AF65-F5344CB8AC3E}">
        <p14:creationId xmlns:p14="http://schemas.microsoft.com/office/powerpoint/2010/main" val="3968757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6648" y="709123"/>
            <a:ext cx="6096000" cy="5355312"/>
          </a:xfrm>
          <a:prstGeom prst="rect">
            <a:avLst/>
          </a:prstGeom>
        </p:spPr>
        <p:txBody>
          <a:bodyPr>
            <a:spAutoFit/>
          </a:bodyPr>
          <a:lstStyle/>
          <a:p>
            <a:pPr algn="ctr"/>
            <a:r>
              <a:rPr lang="uk-UA" b="1" i="1" dirty="0"/>
              <a:t>Тхір степовий</a:t>
            </a:r>
          </a:p>
          <a:p>
            <a:pPr algn="just"/>
            <a:endParaRPr lang="uk-UA" dirty="0"/>
          </a:p>
          <a:p>
            <a:pPr algn="just"/>
            <a:r>
              <a:rPr lang="uk-UA" dirty="0"/>
              <a:t>Назва латиною: </a:t>
            </a:r>
            <a:r>
              <a:rPr lang="uk-UA" dirty="0" err="1"/>
              <a:t>Mustela</a:t>
            </a:r>
            <a:r>
              <a:rPr lang="uk-UA" dirty="0"/>
              <a:t> </a:t>
            </a:r>
            <a:r>
              <a:rPr lang="uk-UA" dirty="0" err="1"/>
              <a:t>eversmanni</a:t>
            </a:r>
            <a:r>
              <a:rPr lang="uk-UA" dirty="0"/>
              <a:t>.</a:t>
            </a:r>
          </a:p>
          <a:p>
            <a:pPr algn="just"/>
            <a:endParaRPr lang="uk-UA" dirty="0"/>
          </a:p>
          <a:p>
            <a:pPr algn="just"/>
            <a:r>
              <a:rPr lang="uk-UA" dirty="0"/>
              <a:t>Вид занесено до Червоної книги з позначкою «зникаючий».</a:t>
            </a:r>
          </a:p>
          <a:p>
            <a:pPr algn="just"/>
            <a:endParaRPr lang="uk-UA" dirty="0"/>
          </a:p>
          <a:p>
            <a:pPr algn="just"/>
            <a:r>
              <a:rPr lang="uk-UA" dirty="0"/>
              <a:t>Раніше поширений по всій території Україні, тхір наразі майже вимер. П’ятдесят років тому на території нашої держави мешкало близько 30 тисяч особин. Зокрема, у Черкаській та Полтавській областях проживало по 12 особин на кожну тисячу гектарів, сьогодні – 0,1.</a:t>
            </a:r>
          </a:p>
          <a:p>
            <a:pPr algn="just"/>
            <a:endParaRPr lang="uk-UA" dirty="0"/>
          </a:p>
          <a:p>
            <a:pPr algn="just"/>
            <a:r>
              <a:rPr lang="uk-UA" dirty="0"/>
              <a:t>Причини зменшення </a:t>
            </a:r>
            <a:r>
              <a:rPr lang="uk-UA" dirty="0" err="1"/>
              <a:t>чисельностi</a:t>
            </a:r>
            <a:r>
              <a:rPr lang="uk-UA" dirty="0"/>
              <a:t>: землеробське освоєння залишків цілини і масове винищення ховрахів.</a:t>
            </a:r>
          </a:p>
          <a:p>
            <a:pPr algn="just"/>
            <a:endParaRPr lang="uk-UA" dirty="0"/>
          </a:p>
          <a:p>
            <a:pPr algn="just"/>
            <a:r>
              <a:rPr lang="uk-UA" dirty="0"/>
              <a:t>Тварину охороняють на території державних заповідників «Асканія-Нова», Дунайський, Луганський, Український степовий, Кримський, Чорноморський і в національних парках Азово-Сиваський та «</a:t>
            </a:r>
            <a:r>
              <a:rPr lang="uk-UA" dirty="0" err="1"/>
              <a:t>Меотида</a:t>
            </a:r>
            <a:r>
              <a:rPr lang="uk-UA" dirty="0"/>
              <a:t>».</a:t>
            </a:r>
          </a:p>
        </p:txBody>
      </p:sp>
      <p:pic>
        <p:nvPicPr>
          <p:cNvPr id="3" name="Рисунок 2"/>
          <p:cNvPicPr>
            <a:picLocks noChangeAspect="1"/>
          </p:cNvPicPr>
          <p:nvPr/>
        </p:nvPicPr>
        <p:blipFill>
          <a:blip r:embed="rId2"/>
          <a:stretch>
            <a:fillRect/>
          </a:stretch>
        </p:blipFill>
        <p:spPr>
          <a:xfrm>
            <a:off x="7267911" y="404554"/>
            <a:ext cx="4711708" cy="3067695"/>
          </a:xfrm>
          <a:prstGeom prst="rect">
            <a:avLst/>
          </a:prstGeom>
        </p:spPr>
      </p:pic>
      <p:pic>
        <p:nvPicPr>
          <p:cNvPr id="4" name="Рисунок 3"/>
          <p:cNvPicPr>
            <a:picLocks noChangeAspect="1"/>
          </p:cNvPicPr>
          <p:nvPr/>
        </p:nvPicPr>
        <p:blipFill>
          <a:blip r:embed="rId3"/>
          <a:stretch>
            <a:fillRect/>
          </a:stretch>
        </p:blipFill>
        <p:spPr>
          <a:xfrm>
            <a:off x="7488195" y="3691880"/>
            <a:ext cx="4374549" cy="2776753"/>
          </a:xfrm>
          <a:prstGeom prst="rect">
            <a:avLst/>
          </a:prstGeom>
        </p:spPr>
      </p:pic>
    </p:spTree>
    <p:extLst>
      <p:ext uri="{BB962C8B-B14F-4D97-AF65-F5344CB8AC3E}">
        <p14:creationId xmlns:p14="http://schemas.microsoft.com/office/powerpoint/2010/main" val="357908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0151" y="612845"/>
            <a:ext cx="6096000" cy="5632311"/>
          </a:xfrm>
          <a:prstGeom prst="rect">
            <a:avLst/>
          </a:prstGeom>
        </p:spPr>
        <p:txBody>
          <a:bodyPr>
            <a:spAutoFit/>
          </a:bodyPr>
          <a:lstStyle/>
          <a:p>
            <a:pPr algn="ctr"/>
            <a:r>
              <a:rPr lang="uk-UA" b="1" i="1" dirty="0"/>
              <a:t>Хохуля руська</a:t>
            </a:r>
          </a:p>
          <a:p>
            <a:pPr algn="just"/>
            <a:r>
              <a:rPr lang="uk-UA" dirty="0"/>
              <a:t>Назва латиною: </a:t>
            </a:r>
            <a:r>
              <a:rPr lang="uk-UA" dirty="0" err="1"/>
              <a:t>Desmana</a:t>
            </a:r>
            <a:r>
              <a:rPr lang="uk-UA" dirty="0"/>
              <a:t> </a:t>
            </a:r>
            <a:r>
              <a:rPr lang="uk-UA" dirty="0" err="1"/>
              <a:t>moschata</a:t>
            </a:r>
            <a:r>
              <a:rPr lang="uk-UA" dirty="0"/>
              <a:t>.</a:t>
            </a:r>
          </a:p>
          <a:p>
            <a:pPr algn="just"/>
            <a:endParaRPr lang="uk-UA" dirty="0"/>
          </a:p>
          <a:p>
            <a:pPr algn="just"/>
            <a:r>
              <a:rPr lang="uk-UA" dirty="0"/>
              <a:t>В Україні дніпровська популяція хохулі проіснувала до початку минулого століття, донська – до 1960-х років. З 1970-х хохулю регулярно помічають у верхній течії ріки Сейм на Сумщині, звідки вона завдяки міграції з сусідньої Курської області (Росія) розселилася вниз за течією майже на 200 кілометрів. Наразі </a:t>
            </a:r>
            <a:r>
              <a:rPr lang="uk-UA" dirty="0" err="1"/>
              <a:t>сеймська</a:t>
            </a:r>
            <a:r>
              <a:rPr lang="uk-UA" dirty="0"/>
              <a:t> популяція хохулі перебуває в пригніченому стані: за результатами обліків 2000-2002 років чисельність виду становить 300-500 особин. Це дозволяє віднести тварину до списку «зникаючих» видів.</a:t>
            </a:r>
          </a:p>
          <a:p>
            <a:pPr algn="just"/>
            <a:endParaRPr lang="uk-UA" dirty="0"/>
          </a:p>
          <a:p>
            <a:pPr algn="just"/>
            <a:r>
              <a:rPr lang="uk-UA" dirty="0"/>
              <a:t>Браконьєрство, знищення місць мешкання внаслідок діяльності людини і порушення гідрологічного режиму водойм через природні катаклізми – ось головні причини зменшення чисельності.</a:t>
            </a:r>
          </a:p>
          <a:p>
            <a:pPr algn="just"/>
            <a:endParaRPr lang="uk-UA" dirty="0"/>
          </a:p>
          <a:p>
            <a:pPr algn="just"/>
            <a:r>
              <a:rPr lang="uk-UA" dirty="0"/>
              <a:t>Популяцію тварини охороняють на території регіонального ландшафтного парку «</a:t>
            </a:r>
            <a:r>
              <a:rPr lang="uk-UA" dirty="0" err="1"/>
              <a:t>Сеймський</a:t>
            </a:r>
            <a:r>
              <a:rPr lang="uk-UA" dirty="0"/>
              <a:t>».</a:t>
            </a:r>
          </a:p>
        </p:txBody>
      </p:sp>
      <p:pic>
        <p:nvPicPr>
          <p:cNvPr id="3" name="Рисунок 2"/>
          <p:cNvPicPr>
            <a:picLocks noChangeAspect="1"/>
          </p:cNvPicPr>
          <p:nvPr/>
        </p:nvPicPr>
        <p:blipFill>
          <a:blip r:embed="rId2"/>
          <a:stretch>
            <a:fillRect/>
          </a:stretch>
        </p:blipFill>
        <p:spPr>
          <a:xfrm>
            <a:off x="7226378" y="1724797"/>
            <a:ext cx="4567631" cy="3675105"/>
          </a:xfrm>
          <a:prstGeom prst="rect">
            <a:avLst/>
          </a:prstGeom>
        </p:spPr>
      </p:pic>
      <p:pic>
        <p:nvPicPr>
          <p:cNvPr id="4" name="Рисунок 3"/>
          <p:cNvPicPr>
            <a:picLocks noChangeAspect="1"/>
          </p:cNvPicPr>
          <p:nvPr/>
        </p:nvPicPr>
        <p:blipFill>
          <a:blip r:embed="rId3"/>
          <a:stretch>
            <a:fillRect/>
          </a:stretch>
        </p:blipFill>
        <p:spPr>
          <a:xfrm>
            <a:off x="6091237" y="3424237"/>
            <a:ext cx="9525" cy="9525"/>
          </a:xfrm>
          <a:prstGeom prst="rect">
            <a:avLst/>
          </a:prstGeom>
        </p:spPr>
      </p:pic>
    </p:spTree>
    <p:extLst>
      <p:ext uri="{BB962C8B-B14F-4D97-AF65-F5344CB8AC3E}">
        <p14:creationId xmlns:p14="http://schemas.microsoft.com/office/powerpoint/2010/main" val="2511042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2676" y="1018724"/>
            <a:ext cx="6429633" cy="5078313"/>
          </a:xfrm>
          <a:prstGeom prst="rect">
            <a:avLst/>
          </a:prstGeom>
        </p:spPr>
        <p:txBody>
          <a:bodyPr wrap="square">
            <a:spAutoFit/>
          </a:bodyPr>
          <a:lstStyle/>
          <a:p>
            <a:pPr algn="ctr"/>
            <a:r>
              <a:rPr lang="uk-UA" b="1" i="1" dirty="0"/>
              <a:t>Полоз леопардовий</a:t>
            </a:r>
          </a:p>
          <a:p>
            <a:pPr algn="just"/>
            <a:endParaRPr lang="uk-UA" dirty="0"/>
          </a:p>
          <a:p>
            <a:pPr algn="just"/>
            <a:r>
              <a:rPr lang="uk-UA" b="1" dirty="0"/>
              <a:t>Ареал виду та його поширення в Україні:</a:t>
            </a:r>
            <a:r>
              <a:rPr lang="uk-UA" dirty="0"/>
              <a:t> Ареал охоплює Балкани, Малу Азію, </a:t>
            </a:r>
            <a:r>
              <a:rPr lang="uk-UA" dirty="0" err="1"/>
              <a:t>пд</a:t>
            </a:r>
            <a:r>
              <a:rPr lang="uk-UA" dirty="0"/>
              <a:t>. Апеннінського п-ва та деякі о-ви Середземного моря. В Україні поширений на </a:t>
            </a:r>
            <a:r>
              <a:rPr lang="uk-UA" dirty="0" err="1"/>
              <a:t>пд</a:t>
            </a:r>
            <a:r>
              <a:rPr lang="uk-UA" dirty="0"/>
              <a:t>. березі Криму від Севастополя до Феодосії та в теплих місцевостях в межах Головного та Внутрішнього пасом Кримських гір, де простежений на висоті до 600–750 м н. р. м. Охоче заселяє руїни в межах населених пунктів.</a:t>
            </a:r>
          </a:p>
          <a:p>
            <a:pPr algn="just"/>
            <a:r>
              <a:rPr lang="uk-UA" b="1" dirty="0"/>
              <a:t>Чисельність і причини її зміни:</a:t>
            </a:r>
            <a:r>
              <a:rPr lang="uk-UA" dirty="0"/>
              <a:t> Зазвичай трапляються поодинокі особини. Локально щільність популяцій може досягати 2–9 </a:t>
            </a:r>
            <a:r>
              <a:rPr lang="uk-UA" dirty="0" err="1"/>
              <a:t>екз</a:t>
            </a:r>
            <a:r>
              <a:rPr lang="uk-UA" dirty="0"/>
              <a:t>./га. Чисельність багатьох популяцій стабільна, проте загалом у Криму має тенденцію до скорочення. Середземноморський релікт на пн. межі ареалу. Особливо вразливий через низьку плодючість.</a:t>
            </a:r>
          </a:p>
          <a:p>
            <a:pPr algn="just"/>
            <a:r>
              <a:rPr lang="uk-UA" b="1" dirty="0"/>
              <a:t>Причини зміни чисельності:</a:t>
            </a:r>
            <a:r>
              <a:rPr lang="uk-UA" dirty="0"/>
              <a:t> руйнування місць перебування при забудові і розорюванні приморських терас і гірських долин та браконьєрський промисел.</a:t>
            </a:r>
          </a:p>
        </p:txBody>
      </p:sp>
      <p:pic>
        <p:nvPicPr>
          <p:cNvPr id="3" name="Рисунок 2"/>
          <p:cNvPicPr>
            <a:picLocks noChangeAspect="1"/>
          </p:cNvPicPr>
          <p:nvPr/>
        </p:nvPicPr>
        <p:blipFill>
          <a:blip r:embed="rId2"/>
          <a:stretch>
            <a:fillRect/>
          </a:stretch>
        </p:blipFill>
        <p:spPr>
          <a:xfrm>
            <a:off x="7041562" y="1704460"/>
            <a:ext cx="5034593" cy="3361809"/>
          </a:xfrm>
          <a:prstGeom prst="rect">
            <a:avLst/>
          </a:prstGeom>
        </p:spPr>
      </p:pic>
    </p:spTree>
    <p:extLst>
      <p:ext uri="{BB962C8B-B14F-4D97-AF65-F5344CB8AC3E}">
        <p14:creationId xmlns:p14="http://schemas.microsoft.com/office/powerpoint/2010/main" val="3975948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3081" y="1416553"/>
            <a:ext cx="6096000" cy="3970318"/>
          </a:xfrm>
          <a:prstGeom prst="rect">
            <a:avLst/>
          </a:prstGeom>
        </p:spPr>
        <p:txBody>
          <a:bodyPr>
            <a:spAutoFit/>
          </a:bodyPr>
          <a:lstStyle/>
          <a:p>
            <a:pPr algn="just"/>
            <a:r>
              <a:rPr lang="uk-UA" dirty="0"/>
              <a:t>Режим збереження популяцій та заходи з охорони: </a:t>
            </a:r>
          </a:p>
          <a:p>
            <a:pPr algn="just"/>
            <a:r>
              <a:rPr lang="uk-UA" dirty="0"/>
              <a:t>Перебуває під особливою охороною Бернської конвенції.  Охороняється у ПЗ Ялтинському </a:t>
            </a:r>
            <a:r>
              <a:rPr lang="uk-UA" dirty="0" err="1"/>
              <a:t>гірсько</a:t>
            </a:r>
            <a:r>
              <a:rPr lang="uk-UA" dirty="0"/>
              <a:t>-лісовому, «Мис Мартьян», Кримському та Карадазькому. Для підтримання чисельності виду рекомендовано концентрацію в заповідниках змій, виловлених у найближчих населених пунктах. Для збереження гірських популяцій необхідне поліпшення охоронного режиму заказників «Байдарський» і «Мис </a:t>
            </a:r>
            <a:r>
              <a:rPr lang="uk-UA" dirty="0" err="1"/>
              <a:t>Айя</a:t>
            </a:r>
            <a:r>
              <a:rPr lang="uk-UA" dirty="0"/>
              <a:t>» та заповідання масиву ялівцевого лісу у </a:t>
            </a:r>
            <a:r>
              <a:rPr lang="uk-UA" dirty="0" err="1"/>
              <a:t>Кизилташській</a:t>
            </a:r>
            <a:r>
              <a:rPr lang="uk-UA" dirty="0"/>
              <a:t> гірській котловині. Бажаним є створення в Україні розплідника для полозів.</a:t>
            </a:r>
          </a:p>
          <a:p>
            <a:pPr algn="just"/>
            <a:r>
              <a:rPr lang="uk-UA" dirty="0"/>
              <a:t>Господарське та комерційне значення: Через нечисленність господарського значення не має. Має значну комерційну цінність і цілеспрямовано виловлюється.</a:t>
            </a:r>
          </a:p>
        </p:txBody>
      </p:sp>
      <p:pic>
        <p:nvPicPr>
          <p:cNvPr id="3" name="Рисунок 2"/>
          <p:cNvPicPr>
            <a:picLocks noChangeAspect="1"/>
          </p:cNvPicPr>
          <p:nvPr/>
        </p:nvPicPr>
        <p:blipFill>
          <a:blip r:embed="rId2"/>
          <a:stretch>
            <a:fillRect/>
          </a:stretch>
        </p:blipFill>
        <p:spPr>
          <a:xfrm>
            <a:off x="7715331" y="1564158"/>
            <a:ext cx="4337269" cy="3440327"/>
          </a:xfrm>
          <a:prstGeom prst="rect">
            <a:avLst/>
          </a:prstGeom>
        </p:spPr>
      </p:pic>
    </p:spTree>
    <p:extLst>
      <p:ext uri="{BB962C8B-B14F-4D97-AF65-F5344CB8AC3E}">
        <p14:creationId xmlns:p14="http://schemas.microsoft.com/office/powerpoint/2010/main" val="266389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6141" y="548485"/>
            <a:ext cx="6096000" cy="5909310"/>
          </a:xfrm>
          <a:prstGeom prst="rect">
            <a:avLst/>
          </a:prstGeom>
        </p:spPr>
        <p:txBody>
          <a:bodyPr>
            <a:spAutoFit/>
          </a:bodyPr>
          <a:lstStyle/>
          <a:p>
            <a:pPr algn="just"/>
            <a:r>
              <a:rPr lang="uk-UA" dirty="0"/>
              <a:t>Історія формування. Тваринний світ України постійно змінювався впродовж історії розвитку Землі. Під впливом геологічних, кліматичних та інших чинників одні види зникали, інші з’являлися. Значні зміни у фауні України відбулися після льодовикової епохи. На зміну велетенським мамонтам, шерстистим носорогам, печерним ведмедям і левам, північним оленям, плямистим гієнам прийшли більш пристосовані до нових умов бики-тури, зубри, дикі коні-тарпани, дикі осли-кулани, сайгаки, </a:t>
            </a:r>
            <a:r>
              <a:rPr lang="uk-UA" dirty="0" err="1"/>
              <a:t>сарни</a:t>
            </a:r>
            <a:r>
              <a:rPr lang="uk-UA" dirty="0"/>
              <a:t>, росомахи, летючі білки та багато видів, які збереглися до наших днів. Подальші зміни природного середовища поступово наближали склад фауни до сучасного.</a:t>
            </a:r>
          </a:p>
          <a:p>
            <a:pPr algn="just"/>
            <a:endParaRPr lang="uk-UA" dirty="0"/>
          </a:p>
          <a:p>
            <a:pPr algn="just"/>
            <a:r>
              <a:rPr lang="uk-UA" dirty="0"/>
              <a:t>З розвитком людини зростав і її вплив на формування тваринного світу. Полювання, поширення скотарства і землеробства, вирубування лісів, розорювання степів спричинили знищення одних видів тварин, відступ інших на схід – у степи </a:t>
            </a:r>
            <a:r>
              <a:rPr lang="uk-UA" dirty="0" err="1"/>
              <a:t>Передкавказзя</a:t>
            </a:r>
            <a:r>
              <a:rPr lang="uk-UA" dirty="0"/>
              <a:t> та </a:t>
            </a:r>
            <a:r>
              <a:rPr lang="uk-UA" dirty="0" err="1"/>
              <a:t>Прикаспію</a:t>
            </a:r>
            <a:r>
              <a:rPr lang="uk-UA" dirty="0"/>
              <a:t>. Так, у ХVІ ст. з наших земель зникли кулани, у ХVІІ ст. – тури і зубри, у ХІХ ст. – росомахи і летючі білки, що водилися на Поліссі, тарпани й сайгаки, що жили в лісостепу і степу.</a:t>
            </a:r>
          </a:p>
        </p:txBody>
      </p:sp>
      <p:pic>
        <p:nvPicPr>
          <p:cNvPr id="3" name="Рисунок 2"/>
          <p:cNvPicPr>
            <a:picLocks noChangeAspect="1"/>
          </p:cNvPicPr>
          <p:nvPr/>
        </p:nvPicPr>
        <p:blipFill>
          <a:blip r:embed="rId2"/>
          <a:stretch>
            <a:fillRect/>
          </a:stretch>
        </p:blipFill>
        <p:spPr>
          <a:xfrm>
            <a:off x="7253416" y="1326626"/>
            <a:ext cx="4631853" cy="3643236"/>
          </a:xfrm>
          <a:prstGeom prst="rect">
            <a:avLst/>
          </a:prstGeom>
        </p:spPr>
      </p:pic>
    </p:spTree>
    <p:extLst>
      <p:ext uri="{BB962C8B-B14F-4D97-AF65-F5344CB8AC3E}">
        <p14:creationId xmlns:p14="http://schemas.microsoft.com/office/powerpoint/2010/main" val="552534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3655" y="621609"/>
            <a:ext cx="6701480" cy="4801314"/>
          </a:xfrm>
          <a:prstGeom prst="rect">
            <a:avLst/>
          </a:prstGeom>
        </p:spPr>
        <p:txBody>
          <a:bodyPr wrap="square">
            <a:spAutoFit/>
          </a:bodyPr>
          <a:lstStyle/>
          <a:p>
            <a:pPr algn="ctr"/>
            <a:r>
              <a:rPr lang="ru-RU" b="1" i="1" dirty="0" err="1"/>
              <a:t>Рись</a:t>
            </a:r>
            <a:r>
              <a:rPr lang="ru-RU" b="1" i="1" dirty="0"/>
              <a:t> </a:t>
            </a:r>
            <a:r>
              <a:rPr lang="ru-RU" b="1" i="1" dirty="0" err="1"/>
              <a:t>звичайна</a:t>
            </a:r>
            <a:endParaRPr lang="ru-RU" b="1" i="1" dirty="0"/>
          </a:p>
          <a:p>
            <a:endParaRPr lang="ru-RU" dirty="0"/>
          </a:p>
          <a:p>
            <a:pPr algn="just"/>
            <a:r>
              <a:rPr lang="uk-UA" b="1" dirty="0"/>
              <a:t>Ареал виду та його поширення в Україні:</a:t>
            </a:r>
            <a:r>
              <a:rPr lang="uk-UA" dirty="0"/>
              <a:t> Охоплює Карпати, Скандинавський п-</a:t>
            </a:r>
            <a:r>
              <a:rPr lang="uk-UA" dirty="0" err="1"/>
              <a:t>ів</a:t>
            </a:r>
            <a:r>
              <a:rPr lang="uk-UA" dirty="0"/>
              <a:t>, </a:t>
            </a:r>
            <a:r>
              <a:rPr lang="uk-UA" dirty="0" err="1"/>
              <a:t>Сх</a:t>
            </a:r>
            <a:r>
              <a:rPr lang="uk-UA" dirty="0"/>
              <a:t>. Європейської рівнини, Сибір і Далекий Схід. В Україні номінативна форма поширена на території Полісся — окремі р-ни Волинської, Житомирської, Київської, Рівненської, Чернігівської обл. Територія Українського Полісся фактично являє собою найбільш </a:t>
            </a:r>
            <a:r>
              <a:rPr lang="uk-UA" dirty="0" err="1"/>
              <a:t>пд</a:t>
            </a:r>
            <a:r>
              <a:rPr lang="uk-UA" dirty="0"/>
              <a:t>. периферію рівнинної популяції рисі в Європі. Карпатська трапляється на території Львівської, Закарпатської, Івано-Франківської, Чернівецької обл. До XIX ст. вид був поширений в Карпатах, Поліссі, Лісостепу і Степу.</a:t>
            </a:r>
          </a:p>
          <a:p>
            <a:pPr algn="just"/>
            <a:r>
              <a:rPr lang="uk-UA" b="1" dirty="0"/>
              <a:t>Чисельність і причини її зміни:</a:t>
            </a:r>
            <a:r>
              <a:rPr lang="uk-UA" dirty="0"/>
              <a:t> Наразі в Карпатах чисельність оцінюється в 350–400 особин. На території Полісся — до 80–90 особин.</a:t>
            </a:r>
          </a:p>
          <a:p>
            <a:pPr algn="just"/>
            <a:r>
              <a:rPr lang="uk-UA" b="1" dirty="0"/>
              <a:t>Причини зміни чисельності:</a:t>
            </a:r>
            <a:r>
              <a:rPr lang="uk-UA" dirty="0"/>
              <a:t> деградація місць існування, фрагментація ареалу, збіднення кормової бази та браконьєрський відстріл.</a:t>
            </a:r>
          </a:p>
        </p:txBody>
      </p:sp>
      <p:pic>
        <p:nvPicPr>
          <p:cNvPr id="3" name="Рисунок 2"/>
          <p:cNvPicPr>
            <a:picLocks noChangeAspect="1"/>
          </p:cNvPicPr>
          <p:nvPr/>
        </p:nvPicPr>
        <p:blipFill>
          <a:blip r:embed="rId2"/>
          <a:stretch>
            <a:fillRect/>
          </a:stretch>
        </p:blipFill>
        <p:spPr>
          <a:xfrm>
            <a:off x="7315199" y="1251509"/>
            <a:ext cx="4723885" cy="3542914"/>
          </a:xfrm>
          <a:prstGeom prst="rect">
            <a:avLst/>
          </a:prstGeom>
        </p:spPr>
      </p:pic>
    </p:spTree>
    <p:extLst>
      <p:ext uri="{BB962C8B-B14F-4D97-AF65-F5344CB8AC3E}">
        <p14:creationId xmlns:p14="http://schemas.microsoft.com/office/powerpoint/2010/main" val="1213766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5438" y="434700"/>
            <a:ext cx="6096000" cy="6186309"/>
          </a:xfrm>
          <a:prstGeom prst="rect">
            <a:avLst/>
          </a:prstGeom>
        </p:spPr>
        <p:txBody>
          <a:bodyPr>
            <a:spAutoFit/>
          </a:bodyPr>
          <a:lstStyle/>
          <a:p>
            <a:pPr algn="just"/>
            <a:r>
              <a:rPr lang="uk-UA" dirty="0"/>
              <a:t>Особливості біології та наукове значення: Біотопи: широколистяні, мішані та шпилькові ліси, часто з підліском. На території Полісся індивідуальні території рисі нерідко частково приурочені до болотяних ділянок. В гірських районах для виду характерні сезонні вертикальні переміщення. В раціоні рисі основними компонентами є косуля, заєць-русак, мишоподібні гризуни, птахи. Спосіб життя переважно </a:t>
            </a:r>
            <a:r>
              <a:rPr lang="uk-UA" dirty="0" err="1"/>
              <a:t>присмерековий</a:t>
            </a:r>
            <a:r>
              <a:rPr lang="uk-UA" dirty="0"/>
              <a:t> та нічний. Народження кошенят припадає на травень. У виводку зазвичай двоє–троє кошенят. Для виду характерна виражена </a:t>
            </a:r>
            <a:r>
              <a:rPr lang="uk-UA" dirty="0" err="1"/>
              <a:t>антропофобність</a:t>
            </a:r>
            <a:r>
              <a:rPr lang="uk-UA" dirty="0"/>
              <a:t>.</a:t>
            </a:r>
          </a:p>
          <a:p>
            <a:pPr algn="just"/>
            <a:r>
              <a:rPr lang="uk-UA" dirty="0"/>
              <a:t>Режим збереження популяцій та заходи з охорони :Вид занесений до ІІ видання ЧКУ (1994), Червоного списку МСОП, CITES, і як вид, що підлягає охороні, до Бернської конвенції. Ефективні заходи охорони: збереження і заповідання первісного середовища існування виду, </a:t>
            </a:r>
            <a:r>
              <a:rPr lang="uk-UA" dirty="0" err="1"/>
              <a:t>екопросвітницька</a:t>
            </a:r>
            <a:r>
              <a:rPr lang="uk-UA" dirty="0"/>
              <a:t> робота з населенням та нівелювання чиннику непокою, підвищення чисельності видів-жертв, боротьба з браконьєрством.</a:t>
            </a:r>
          </a:p>
          <a:p>
            <a:pPr algn="just"/>
            <a:r>
              <a:rPr lang="uk-UA" dirty="0"/>
              <a:t>Розмноження та розведення у спеціально створених умовах: Наразі факти розмноження в зоопарках України невідомі. В зоопарках Європи розмножується.</a:t>
            </a:r>
          </a:p>
        </p:txBody>
      </p:sp>
      <p:pic>
        <p:nvPicPr>
          <p:cNvPr id="3" name="Рисунок 2"/>
          <p:cNvPicPr>
            <a:picLocks noChangeAspect="1"/>
          </p:cNvPicPr>
          <p:nvPr/>
        </p:nvPicPr>
        <p:blipFill>
          <a:blip r:embed="rId2"/>
          <a:stretch>
            <a:fillRect/>
          </a:stretch>
        </p:blipFill>
        <p:spPr>
          <a:xfrm>
            <a:off x="6981567" y="1527189"/>
            <a:ext cx="4973080" cy="4001329"/>
          </a:xfrm>
          <a:prstGeom prst="rect">
            <a:avLst/>
          </a:prstGeom>
        </p:spPr>
      </p:pic>
    </p:spTree>
    <p:extLst>
      <p:ext uri="{BB962C8B-B14F-4D97-AF65-F5344CB8AC3E}">
        <p14:creationId xmlns:p14="http://schemas.microsoft.com/office/powerpoint/2010/main" val="1065901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0" y="487740"/>
            <a:ext cx="6417276" cy="5909310"/>
          </a:xfrm>
          <a:prstGeom prst="rect">
            <a:avLst/>
          </a:prstGeom>
        </p:spPr>
        <p:txBody>
          <a:bodyPr wrap="square">
            <a:spAutoFit/>
          </a:bodyPr>
          <a:lstStyle/>
          <a:p>
            <a:pPr algn="ctr"/>
            <a:r>
              <a:rPr lang="ru-RU" b="1" i="1" dirty="0"/>
              <a:t>Сипуха </a:t>
            </a:r>
            <a:r>
              <a:rPr lang="ru-RU" b="1" i="1" dirty="0" err="1"/>
              <a:t>звичайна</a:t>
            </a:r>
            <a:endParaRPr lang="ru-RU" b="1" i="1" dirty="0"/>
          </a:p>
          <a:p>
            <a:endParaRPr lang="ru-RU" dirty="0"/>
          </a:p>
          <a:p>
            <a:pPr algn="just"/>
            <a:r>
              <a:rPr lang="uk-UA" dirty="0"/>
              <a:t>Сова середнього розміру зі стрункою будовою тіла і довгими ногами. Оперення дуже м'яке, пушисте. Верхня частина тіла зазвичай </a:t>
            </a:r>
            <a:r>
              <a:rPr lang="uk-UA" dirty="0" err="1"/>
              <a:t>вохристо</a:t>
            </a:r>
            <a:r>
              <a:rPr lang="uk-UA" dirty="0"/>
              <a:t>-руда, з поперечними сірими плямами і численними дрібними темними смугами і крапками. </a:t>
            </a:r>
          </a:p>
          <a:p>
            <a:pPr algn="just"/>
            <a:r>
              <a:rPr lang="uk-UA" dirty="0"/>
              <a:t>Самці і самки зовні мало відрізняються один від одного — самки, як правило, виглядають злегка темнішими за самців.</a:t>
            </a:r>
          </a:p>
          <a:p>
            <a:pPr algn="just"/>
            <a:r>
              <a:rPr lang="uk-UA" dirty="0"/>
              <a:t>Молоді птахи від дорослих або не відрізняються, або виглядають більш строкатими.</a:t>
            </a:r>
          </a:p>
          <a:p>
            <a:pPr algn="just"/>
            <a:r>
              <a:rPr lang="uk-UA" dirty="0"/>
              <a:t>Найчастіше сипухи видають різні звуки в період розмноження — в цей час вони хрипко або верескливо кричать. Поза сезоном розмноження птахи зазвичай мовчазні. Крім голосових звуків, сипухи іноді клацають дзьобом, язиком або демонстративно хлопають </a:t>
            </a:r>
            <a:r>
              <a:rPr lang="uk-UA" dirty="0" err="1"/>
              <a:t>крильми</a:t>
            </a:r>
            <a:r>
              <a:rPr lang="uk-UA" dirty="0"/>
              <a:t>.</a:t>
            </a:r>
          </a:p>
          <a:p>
            <a:pPr algn="just"/>
            <a:r>
              <a:rPr lang="uk-UA" b="1" dirty="0"/>
              <a:t>В Україні </a:t>
            </a:r>
            <a:r>
              <a:rPr lang="uk-UA" dirty="0"/>
              <a:t>сипуха зареєстрована на гніздуванні в західних i центральних, областях, а також у північній частині Одеської області; у </a:t>
            </a:r>
            <a:r>
              <a:rPr lang="uk-UA" dirty="0" err="1"/>
              <a:t>негнiздовий</a:t>
            </a:r>
            <a:r>
              <a:rPr lang="uk-UA" dirty="0"/>
              <a:t> період під час </a:t>
            </a:r>
            <a:r>
              <a:rPr lang="uk-UA" dirty="0" err="1"/>
              <a:t>кочівель</a:t>
            </a:r>
            <a:r>
              <a:rPr lang="uk-UA" dirty="0"/>
              <a:t> може з'являтися у східних (Харківська) i південних (Херсонська) областях. Ареал охоплює Європу (крім Північно-Східної), Південну Азію, Північну та Південну Америку, Африку, Австралію.</a:t>
            </a:r>
          </a:p>
        </p:txBody>
      </p:sp>
      <p:pic>
        <p:nvPicPr>
          <p:cNvPr id="3" name="Рисунок 2"/>
          <p:cNvPicPr>
            <a:picLocks noChangeAspect="1"/>
          </p:cNvPicPr>
          <p:nvPr/>
        </p:nvPicPr>
        <p:blipFill>
          <a:blip r:embed="rId2"/>
          <a:stretch>
            <a:fillRect/>
          </a:stretch>
        </p:blipFill>
        <p:spPr>
          <a:xfrm>
            <a:off x="6925389" y="1276993"/>
            <a:ext cx="5086407" cy="3393861"/>
          </a:xfrm>
          <a:prstGeom prst="rect">
            <a:avLst/>
          </a:prstGeom>
        </p:spPr>
      </p:pic>
    </p:spTree>
    <p:extLst>
      <p:ext uri="{BB962C8B-B14F-4D97-AF65-F5344CB8AC3E}">
        <p14:creationId xmlns:p14="http://schemas.microsoft.com/office/powerpoint/2010/main" val="1219187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5991" y="517341"/>
            <a:ext cx="7599405" cy="5632311"/>
          </a:xfrm>
          <a:prstGeom prst="rect">
            <a:avLst/>
          </a:prstGeom>
        </p:spPr>
        <p:txBody>
          <a:bodyPr wrap="square">
            <a:spAutoFit/>
          </a:bodyPr>
          <a:lstStyle/>
          <a:p>
            <a:pPr algn="just"/>
            <a:r>
              <a:rPr lang="uk-UA" dirty="0"/>
              <a:t>Полюбляє гніздитися в населених пунктах у кам`яних і дерев`яних будівлях (зокрема, церквах), які залишили або мало відвідують люди, а також у дуплах старих дерев. У Карпатах піднімається в гори долинами річок до висоти 300 - 400 м над рівнем моря.</a:t>
            </a:r>
          </a:p>
          <a:p>
            <a:pPr algn="just"/>
            <a:r>
              <a:rPr lang="uk-UA" dirty="0"/>
              <a:t>У західній частині гніздового ареалу чисельність повсюдно низька, вона і далі знижується; у східній частині - вид знаходиться під загрозою зникнення, в більшості місць вже не гніздиться.</a:t>
            </a:r>
          </a:p>
          <a:p>
            <a:pPr algn="just"/>
            <a:r>
              <a:rPr lang="uk-UA" dirty="0"/>
              <a:t>Гніздяться сипухи одиночними парами або невеликими групами, іноді недалеко від других сов, таких як сова сіра. Гнізда як такого не будують, але місце, в якому гніздяться птахи, повинно бути закритим і темним. Сипухи — як правило, активні в темну пору доби. Вони ведуть одиночний спосіб життя, однак в місцях скупчення дичини можуть зустрічатися і невеликими групами. Сплять вдень, на одинці або разом з іншими птахами. Зір у сипух дуже добре розвинений як в темноті, так і при денному світлі.</a:t>
            </a:r>
          </a:p>
          <a:p>
            <a:pPr algn="just"/>
            <a:r>
              <a:rPr lang="uk-UA" dirty="0"/>
              <a:t>Основу раціону сипух складають різноманітні мишоподібні гризуни — полівки, пацюки, хом'яки, піщанки і т. п. При необхідності ловить летючих </a:t>
            </a:r>
            <a:r>
              <a:rPr lang="uk-UA" dirty="0" err="1"/>
              <a:t>мишей</a:t>
            </a:r>
            <a:r>
              <a:rPr lang="uk-UA" dirty="0"/>
              <a:t>, рептилій, жаб і безхребетних.</a:t>
            </a:r>
          </a:p>
          <a:p>
            <a:pPr algn="just"/>
            <a:r>
              <a:rPr lang="uk-UA" dirty="0"/>
              <a:t>Заходи з охорони даного виду не здійснювалися. Однак для збільшення популяції потрібно виявити і взяти під охорону місця гніздування сипухи та з`ясувати її чисельність.</a:t>
            </a:r>
          </a:p>
        </p:txBody>
      </p:sp>
      <p:pic>
        <p:nvPicPr>
          <p:cNvPr id="3" name="Рисунок 2"/>
          <p:cNvPicPr>
            <a:picLocks noChangeAspect="1"/>
          </p:cNvPicPr>
          <p:nvPr/>
        </p:nvPicPr>
        <p:blipFill>
          <a:blip r:embed="rId2"/>
          <a:stretch>
            <a:fillRect/>
          </a:stretch>
        </p:blipFill>
        <p:spPr>
          <a:xfrm>
            <a:off x="8212203" y="346891"/>
            <a:ext cx="3633806" cy="2421023"/>
          </a:xfrm>
          <a:prstGeom prst="rect">
            <a:avLst/>
          </a:prstGeom>
        </p:spPr>
      </p:pic>
      <p:pic>
        <p:nvPicPr>
          <p:cNvPr id="4" name="Рисунок 3"/>
          <p:cNvPicPr>
            <a:picLocks noChangeAspect="1"/>
          </p:cNvPicPr>
          <p:nvPr/>
        </p:nvPicPr>
        <p:blipFill>
          <a:blip r:embed="rId3"/>
          <a:stretch>
            <a:fillRect/>
          </a:stretch>
        </p:blipFill>
        <p:spPr>
          <a:xfrm>
            <a:off x="8205924" y="3484219"/>
            <a:ext cx="3640085" cy="2422311"/>
          </a:xfrm>
          <a:prstGeom prst="rect">
            <a:avLst/>
          </a:prstGeom>
        </p:spPr>
      </p:pic>
    </p:spTree>
    <p:extLst>
      <p:ext uri="{BB962C8B-B14F-4D97-AF65-F5344CB8AC3E}">
        <p14:creationId xmlns:p14="http://schemas.microsoft.com/office/powerpoint/2010/main" val="3366653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228" y="1343025"/>
            <a:ext cx="6096000" cy="4247317"/>
          </a:xfrm>
          <a:prstGeom prst="rect">
            <a:avLst/>
          </a:prstGeom>
        </p:spPr>
        <p:txBody>
          <a:bodyPr>
            <a:spAutoFit/>
          </a:bodyPr>
          <a:lstStyle/>
          <a:p>
            <a:pPr algn="ctr"/>
            <a:r>
              <a:rPr lang="uk-UA" b="1" i="1" dirty="0" err="1"/>
              <a:t>Жолудниця</a:t>
            </a:r>
            <a:r>
              <a:rPr lang="uk-UA" b="1" i="1" dirty="0"/>
              <a:t> європейська</a:t>
            </a:r>
          </a:p>
          <a:p>
            <a:pPr algn="just"/>
            <a:endParaRPr lang="uk-UA" dirty="0"/>
          </a:p>
          <a:p>
            <a:pPr algn="just"/>
            <a:r>
              <a:rPr lang="uk-UA" dirty="0"/>
              <a:t> 1970-х років площа займаного ними ареалу скоротилася майже у 2 рази. Вид вважається вимерлим в Словаччині та Хорватії. У Румунії він був останній раз зафіксований у 1988 році. Тварина має охоронний статус виду, близького до загрозливого стану.</a:t>
            </a:r>
          </a:p>
          <a:p>
            <a:pPr algn="just"/>
            <a:r>
              <a:rPr lang="uk-UA" dirty="0"/>
              <a:t>Ареал проживання спочатку простягався від Португалії на заході до Уралу на сході й Північної Африки на півдні. Зараз він має фрагментарний характер. </a:t>
            </a:r>
            <a:r>
              <a:rPr lang="uk-UA" dirty="0" err="1"/>
              <a:t>Жолудниці</a:t>
            </a:r>
            <a:r>
              <a:rPr lang="uk-UA" dirty="0"/>
              <a:t> відсутні на території Великобританії та Ісландії.</a:t>
            </a:r>
          </a:p>
          <a:p>
            <a:pPr algn="just"/>
            <a:r>
              <a:rPr lang="uk-UA" dirty="0"/>
              <a:t>Тварини населяють листяні й змішані ліси, а також різні ландшафти з деревною рослинністю. Найчастіше вони селяться в садах і на присадибних ділянках з плодовими деревами.</a:t>
            </a:r>
          </a:p>
        </p:txBody>
      </p:sp>
      <p:pic>
        <p:nvPicPr>
          <p:cNvPr id="3" name="Рисунок 2"/>
          <p:cNvPicPr>
            <a:picLocks noChangeAspect="1"/>
          </p:cNvPicPr>
          <p:nvPr/>
        </p:nvPicPr>
        <p:blipFill>
          <a:blip r:embed="rId2"/>
          <a:stretch>
            <a:fillRect/>
          </a:stretch>
        </p:blipFill>
        <p:spPr>
          <a:xfrm>
            <a:off x="6941048" y="1343025"/>
            <a:ext cx="5060451" cy="3574964"/>
          </a:xfrm>
          <a:prstGeom prst="rect">
            <a:avLst/>
          </a:prstGeom>
        </p:spPr>
      </p:pic>
    </p:spTree>
    <p:extLst>
      <p:ext uri="{BB962C8B-B14F-4D97-AF65-F5344CB8AC3E}">
        <p14:creationId xmlns:p14="http://schemas.microsoft.com/office/powerpoint/2010/main" val="1989915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638399" y="2001408"/>
            <a:ext cx="4215720" cy="2805370"/>
          </a:xfrm>
          <a:prstGeom prst="rect">
            <a:avLst/>
          </a:prstGeom>
        </p:spPr>
      </p:pic>
      <p:sp>
        <p:nvSpPr>
          <p:cNvPr id="4" name="Прямоугольник 3"/>
          <p:cNvSpPr/>
          <p:nvPr/>
        </p:nvSpPr>
        <p:spPr>
          <a:xfrm>
            <a:off x="329514" y="729049"/>
            <a:ext cx="6973329" cy="5632311"/>
          </a:xfrm>
          <a:prstGeom prst="rect">
            <a:avLst/>
          </a:prstGeom>
        </p:spPr>
        <p:txBody>
          <a:bodyPr wrap="square">
            <a:spAutoFit/>
          </a:bodyPr>
          <a:lstStyle/>
          <a:p>
            <a:pPr algn="just"/>
            <a:r>
              <a:rPr lang="uk-UA" dirty="0"/>
              <a:t>Гризуни ведуть нічний спосіб життя. Вдень вони відпочивають у своїх укриттях, а ввечері виходять на пошуки їжі приблизно за 20-30 хвилин після заходу сонця, а повертаються додому за півгодини до світанку.</a:t>
            </a:r>
          </a:p>
          <a:p>
            <a:pPr algn="just"/>
            <a:r>
              <a:rPr lang="uk-UA" dirty="0"/>
              <a:t>У холодну пору року звірята впадають в зимову сплячку, яка може тривати від 5 до 7 місяців. В цей період вони існують завдяки запасам жиру, зроблених влітку та восени. З метою економії енергії вони згортаються в кульку.</a:t>
            </a:r>
          </a:p>
          <a:p>
            <a:pPr algn="just"/>
            <a:r>
              <a:rPr lang="uk-UA" dirty="0"/>
              <a:t>При спілкуванні між собою тварини покладаються головним чином на нюх, також видають звукові сигнали. Вони добре бачать і чують. Завдяки розвиненому зору та слуху їм вдається добре орієнтуватися в просторі.</a:t>
            </a:r>
          </a:p>
          <a:p>
            <a:pPr algn="just"/>
            <a:r>
              <a:rPr lang="uk-UA" dirty="0"/>
              <a:t>Садова соня всеїдна, але в її раціоні переважає їжа тваринного походження. Вона охоче поїдає пташині яйця, равликів, комах і їх личинок. Іноді з'їдаються дрібні ссавці та гризуни.</a:t>
            </a:r>
          </a:p>
          <a:p>
            <a:pPr algn="just"/>
            <a:r>
              <a:rPr lang="uk-UA" dirty="0" err="1"/>
              <a:t>Жолудниці</a:t>
            </a:r>
            <a:r>
              <a:rPr lang="uk-UA" dirty="0"/>
              <a:t> європейські можуть робити запаси їжі у своїх гніздах. За нестачі корму і в негоду вони впадають в літню сплячку, яка триває кілька днів. На відміну від білок ці гризуни часто шукають їжу на поверхні ґрунту.</a:t>
            </a:r>
          </a:p>
          <a:p>
            <a:pPr algn="just"/>
            <a:r>
              <a:rPr lang="uk-UA" dirty="0"/>
              <a:t>Середня тривалість життя садових сонь близько 5 років.</a:t>
            </a:r>
          </a:p>
        </p:txBody>
      </p:sp>
    </p:spTree>
    <p:extLst>
      <p:ext uri="{BB962C8B-B14F-4D97-AF65-F5344CB8AC3E}">
        <p14:creationId xmlns:p14="http://schemas.microsoft.com/office/powerpoint/2010/main" val="2435308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367" y="1268271"/>
            <a:ext cx="6096000" cy="3970318"/>
          </a:xfrm>
          <a:prstGeom prst="rect">
            <a:avLst/>
          </a:prstGeom>
        </p:spPr>
        <p:txBody>
          <a:bodyPr>
            <a:spAutoFit/>
          </a:bodyPr>
          <a:lstStyle/>
          <a:p>
            <a:pPr algn="ctr"/>
            <a:r>
              <a:rPr lang="uk-UA" b="1" i="1" dirty="0"/>
              <a:t>Кіт лісовий</a:t>
            </a:r>
          </a:p>
          <a:p>
            <a:pPr algn="just"/>
            <a:endParaRPr lang="uk-UA" dirty="0"/>
          </a:p>
          <a:p>
            <a:pPr algn="just"/>
            <a:r>
              <a:rPr lang="uk-UA" dirty="0"/>
              <a:t>Лісовий кіт – справжній витривалий мисливець, який вполює здобич і витримає люті морози. Також він відрізняється від свійського кота більшими розмірами (довжина тіла до 90 см) і відносно коротким хвостом.</a:t>
            </a:r>
          </a:p>
          <a:p>
            <a:pPr algn="just"/>
            <a:endParaRPr lang="uk-UA" dirty="0"/>
          </a:p>
          <a:p>
            <a:pPr algn="just"/>
            <a:r>
              <a:rPr lang="uk-UA" dirty="0"/>
              <a:t>Лісовий кіт водиться у лісах Карпат, Вінницької, Кіровоградської та Одеської області.</a:t>
            </a:r>
          </a:p>
          <a:p>
            <a:pPr algn="just"/>
            <a:endParaRPr lang="uk-UA" dirty="0"/>
          </a:p>
          <a:p>
            <a:pPr algn="just"/>
            <a:r>
              <a:rPr lang="uk-UA" dirty="0"/>
              <a:t>Популяція котів зменшується кожного року (зараз в Україні їх 400–500 особин) і все через масову вирубку листяних лісів, зокрема, дібров. Також тварини часто гинуть під час полювання та у браконьєрських пастках.</a:t>
            </a:r>
          </a:p>
        </p:txBody>
      </p:sp>
      <p:pic>
        <p:nvPicPr>
          <p:cNvPr id="4" name="Рисунок 3"/>
          <p:cNvPicPr>
            <a:picLocks noChangeAspect="1"/>
          </p:cNvPicPr>
          <p:nvPr/>
        </p:nvPicPr>
        <p:blipFill>
          <a:blip r:embed="rId2"/>
          <a:stretch>
            <a:fillRect/>
          </a:stretch>
        </p:blipFill>
        <p:spPr>
          <a:xfrm>
            <a:off x="6755928" y="1505592"/>
            <a:ext cx="5229225" cy="3495675"/>
          </a:xfrm>
          <a:prstGeom prst="rect">
            <a:avLst/>
          </a:prstGeom>
        </p:spPr>
      </p:pic>
    </p:spTree>
    <p:extLst>
      <p:ext uri="{BB962C8B-B14F-4D97-AF65-F5344CB8AC3E}">
        <p14:creationId xmlns:p14="http://schemas.microsoft.com/office/powerpoint/2010/main" val="147559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706" y="339820"/>
            <a:ext cx="7475840" cy="6217087"/>
          </a:xfrm>
          <a:prstGeom prst="rect">
            <a:avLst/>
          </a:prstGeom>
        </p:spPr>
        <p:txBody>
          <a:bodyPr wrap="square">
            <a:spAutoFit/>
          </a:bodyPr>
          <a:lstStyle/>
          <a:p>
            <a:pPr algn="ctr"/>
            <a:r>
              <a:rPr lang="uk-UA" sz="2000" b="1" i="1" dirty="0"/>
              <a:t>Зубр європейський</a:t>
            </a:r>
          </a:p>
          <a:p>
            <a:pPr algn="just"/>
            <a:r>
              <a:rPr lang="uk-UA" dirty="0"/>
              <a:t>Історичний ареал виду від Піренеїв для </a:t>
            </a:r>
            <a:r>
              <a:rPr lang="uk-UA" dirty="0" err="1"/>
              <a:t>Зх</a:t>
            </a:r>
            <a:r>
              <a:rPr lang="uk-UA" dirty="0"/>
              <a:t>. Сибіру, Англія і </a:t>
            </a:r>
            <a:r>
              <a:rPr lang="uk-UA" dirty="0" err="1"/>
              <a:t>пд</a:t>
            </a:r>
            <a:r>
              <a:rPr lang="uk-UA" dirty="0"/>
              <a:t>. Скандинавія. В Україні на початок 1990-х рр. утримувалися 10 популяцій у Волинський, Київській, Чернігівській, Сумській, Львівській, Івано-Франківській, Чернівецькій та Вінницькій обл. Зараз зубр зберігся скрізь, крім Чернігівської обл.</a:t>
            </a:r>
          </a:p>
          <a:p>
            <a:pPr algn="just"/>
            <a:r>
              <a:rPr lang="uk-UA" b="1" dirty="0"/>
              <a:t>Чисельність і причини її зміни:</a:t>
            </a:r>
            <a:r>
              <a:rPr lang="uk-UA" dirty="0"/>
              <a:t> Вид, чисельність якого в усіх країнах крім України, росте рік від року. З 1965 по 1967 рр. в Україну було завезено 41 особина. Максимальна чисельність в 1990 р. — 685 голів. На 2008 р. поголів’я зменшилося більш ніж в три рази і зараз становить менше 200 зубрів.</a:t>
            </a:r>
          </a:p>
          <a:p>
            <a:pPr algn="just"/>
            <a:r>
              <a:rPr lang="uk-UA" b="1" dirty="0"/>
              <a:t>Причини зміни чисельності:</a:t>
            </a:r>
            <a:r>
              <a:rPr lang="uk-UA" dirty="0"/>
              <a:t> браконьєрство і недбале ведення мисливського </a:t>
            </a:r>
            <a:r>
              <a:rPr lang="uk-UA" dirty="0" err="1"/>
              <a:t>гос</a:t>
            </a:r>
            <a:r>
              <a:rPr lang="uk-UA" dirty="0"/>
              <a:t> </a:t>
            </a:r>
            <a:r>
              <a:rPr lang="uk-UA" dirty="0" err="1"/>
              <a:t>подарства</a:t>
            </a:r>
            <a:r>
              <a:rPr lang="uk-UA" dirty="0"/>
              <a:t>.</a:t>
            </a:r>
          </a:p>
          <a:p>
            <a:pPr algn="just"/>
            <a:r>
              <a:rPr lang="uk-UA" b="1" dirty="0"/>
              <a:t>Режим збереження популяцій та заходи з охорони:</a:t>
            </a:r>
            <a:r>
              <a:rPr lang="uk-UA" dirty="0"/>
              <a:t> Вид занесений до І </a:t>
            </a:r>
            <a:r>
              <a:rPr lang="uk-UA" dirty="0" err="1"/>
              <a:t>і</a:t>
            </a:r>
            <a:r>
              <a:rPr lang="uk-UA" dirty="0"/>
              <a:t> ІІ видань ЧКУ (1980, 1994), до ІІІ додатку до </a:t>
            </a:r>
            <a:r>
              <a:rPr lang="uk-UA" u="sng" dirty="0">
                <a:hlinkClick r:id="rId2"/>
              </a:rPr>
              <a:t>Бернської</a:t>
            </a:r>
            <a:r>
              <a:rPr lang="uk-UA" dirty="0"/>
              <a:t> конвенції. Охороняється в мисливських господарствах. Потребує спеціальної охорони, а також наукової програми відтворення, яка передбачала би поповнення українських популяцій.</a:t>
            </a:r>
          </a:p>
          <a:p>
            <a:pPr algn="just"/>
            <a:r>
              <a:rPr lang="uk-UA" b="1" dirty="0"/>
              <a:t>Розмноження та розведення у спеціально створених умовах:</a:t>
            </a:r>
            <a:r>
              <a:rPr lang="uk-UA" dirty="0"/>
              <a:t> Розмножується добре. Практично все сучасне поголів’я походить від тварин, яких розводять в неволі з 1929 р. Традиційно мисливський вид.</a:t>
            </a:r>
          </a:p>
        </p:txBody>
      </p:sp>
      <p:pic>
        <p:nvPicPr>
          <p:cNvPr id="3" name="Рисунок 2"/>
          <p:cNvPicPr>
            <a:picLocks noChangeAspect="1"/>
          </p:cNvPicPr>
          <p:nvPr/>
        </p:nvPicPr>
        <p:blipFill>
          <a:blip r:embed="rId3"/>
          <a:stretch>
            <a:fillRect/>
          </a:stretch>
        </p:blipFill>
        <p:spPr>
          <a:xfrm>
            <a:off x="7777162" y="339820"/>
            <a:ext cx="4300897" cy="2858015"/>
          </a:xfrm>
          <a:prstGeom prst="rect">
            <a:avLst/>
          </a:prstGeom>
        </p:spPr>
      </p:pic>
      <p:pic>
        <p:nvPicPr>
          <p:cNvPr id="4" name="Рисунок 3"/>
          <p:cNvPicPr>
            <a:picLocks noChangeAspect="1"/>
          </p:cNvPicPr>
          <p:nvPr/>
        </p:nvPicPr>
        <p:blipFill>
          <a:blip r:embed="rId4"/>
          <a:stretch>
            <a:fillRect/>
          </a:stretch>
        </p:blipFill>
        <p:spPr>
          <a:xfrm>
            <a:off x="7945396" y="3337979"/>
            <a:ext cx="4132664" cy="3278034"/>
          </a:xfrm>
          <a:prstGeom prst="rect">
            <a:avLst/>
          </a:prstGeom>
        </p:spPr>
      </p:pic>
    </p:spTree>
    <p:extLst>
      <p:ext uri="{BB962C8B-B14F-4D97-AF65-F5344CB8AC3E}">
        <p14:creationId xmlns:p14="http://schemas.microsoft.com/office/powerpoint/2010/main" val="3032227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799" y="539741"/>
            <a:ext cx="7356390" cy="5663089"/>
          </a:xfrm>
          <a:prstGeom prst="rect">
            <a:avLst/>
          </a:prstGeom>
        </p:spPr>
        <p:txBody>
          <a:bodyPr wrap="square">
            <a:spAutoFit/>
          </a:bodyPr>
          <a:lstStyle/>
          <a:p>
            <a:pPr algn="ctr"/>
            <a:r>
              <a:rPr lang="uk-UA" sz="2000" b="1" i="1" dirty="0"/>
              <a:t>Жук-олень</a:t>
            </a:r>
          </a:p>
          <a:p>
            <a:pPr algn="just"/>
            <a:r>
              <a:rPr lang="uk-UA" dirty="0"/>
              <a:t>В Україні вид поширений майже на всій території, крім </a:t>
            </a:r>
            <a:r>
              <a:rPr lang="uk-UA" dirty="0" err="1"/>
              <a:t>пд</a:t>
            </a:r>
            <a:r>
              <a:rPr lang="uk-UA" dirty="0"/>
              <a:t>.-</a:t>
            </a:r>
            <a:r>
              <a:rPr lang="uk-UA" dirty="0" err="1"/>
              <a:t>сх</a:t>
            </a:r>
            <a:r>
              <a:rPr lang="uk-UA" dirty="0"/>
              <a:t>. областей.</a:t>
            </a:r>
          </a:p>
          <a:p>
            <a:pPr algn="just"/>
            <a:r>
              <a:rPr lang="uk-UA" b="1" dirty="0"/>
              <a:t>Чисельність і причини її зміни:</a:t>
            </a:r>
            <a:r>
              <a:rPr lang="uk-UA" dirty="0"/>
              <a:t> Зустрічається </a:t>
            </a:r>
            <a:r>
              <a:rPr lang="uk-UA" dirty="0" err="1"/>
              <a:t>рідко</a:t>
            </a:r>
            <a:r>
              <a:rPr lang="uk-UA" dirty="0"/>
              <a:t>, але локально у великій кількості. Зменшення кількості жука пов’язане з прийнятою методикою </a:t>
            </a:r>
            <a:r>
              <a:rPr lang="uk-UA" dirty="0" err="1"/>
              <a:t>лісогосподарювання</a:t>
            </a:r>
            <a:r>
              <a:rPr lang="uk-UA" dirty="0"/>
              <a:t>, за якою багато дерев не доживають свого природнього віку. Молоді посадки дерев не придатні для харчування та розмноження виду.</a:t>
            </a:r>
          </a:p>
          <a:p>
            <a:pPr algn="just"/>
            <a:r>
              <a:rPr lang="uk-UA" b="1" dirty="0"/>
              <a:t>Особливості біології та наукове значення: </a:t>
            </a:r>
            <a:r>
              <a:rPr lang="uk-UA" dirty="0"/>
              <a:t>П’яти- або шестирічна генерація. Відкладають яйця в дупла, старі пні, стовбури, що впали, головним чином на дубі, іноді інших породах (бук, липа, верба, ясен, тополя, сосна, плодові). </a:t>
            </a:r>
            <a:r>
              <a:rPr lang="uk-UA" dirty="0" err="1"/>
              <a:t>Сапрофітофаг</a:t>
            </a:r>
            <a:r>
              <a:rPr lang="uk-UA" dirty="0"/>
              <a:t>, живиться соком, що витікає з дерев. Личинки розвиваються в гнилій деревині. Стаціями цього виду є старі широколистяні ліси різних типів, але частіше дубові.</a:t>
            </a:r>
          </a:p>
          <a:p>
            <a:pPr algn="just"/>
            <a:r>
              <a:rPr lang="uk-UA" b="1" dirty="0"/>
              <a:t>Режим збереження популяцій та заходи з охорони: </a:t>
            </a:r>
            <a:r>
              <a:rPr lang="uk-UA" dirty="0"/>
              <a:t>Занесений до Червоних книг </a:t>
            </a:r>
            <a:r>
              <a:rPr lang="uk-UA" dirty="0" err="1"/>
              <a:t>Бєларусі</a:t>
            </a:r>
            <a:r>
              <a:rPr lang="uk-UA" dirty="0"/>
              <a:t>, Литви, Латвії. Знаходиться під охороною в Болгарії, Польщі, Німеччині, Чехії, Словаччині, Франції, Швейцарії.</a:t>
            </a:r>
          </a:p>
          <a:p>
            <a:pPr algn="just"/>
            <a:r>
              <a:rPr lang="uk-UA" b="1" dirty="0"/>
              <a:t>Розмноження та розведення у спеціально створених умовах: </a:t>
            </a:r>
            <a:r>
              <a:rPr lang="uk-UA" dirty="0"/>
              <a:t>Цілком можливе, але через дуже довгий (в природних умовах до 5–6 років) розвиток в личинковій стадії є дуже кропіткою та дорогою справою.</a:t>
            </a:r>
          </a:p>
          <a:p>
            <a:pPr algn="just"/>
            <a:r>
              <a:rPr lang="uk-UA" b="1" dirty="0"/>
              <a:t>Господарське та комерційне значення:</a:t>
            </a:r>
            <a:r>
              <a:rPr lang="uk-UA" dirty="0"/>
              <a:t> Відомостей немає.</a:t>
            </a:r>
          </a:p>
        </p:txBody>
      </p:sp>
      <p:pic>
        <p:nvPicPr>
          <p:cNvPr id="3" name="Рисунок 2"/>
          <p:cNvPicPr>
            <a:picLocks noChangeAspect="1"/>
          </p:cNvPicPr>
          <p:nvPr/>
        </p:nvPicPr>
        <p:blipFill>
          <a:blip r:embed="rId2"/>
          <a:stretch>
            <a:fillRect/>
          </a:stretch>
        </p:blipFill>
        <p:spPr>
          <a:xfrm>
            <a:off x="7879492" y="383970"/>
            <a:ext cx="4147235" cy="3110426"/>
          </a:xfrm>
          <a:prstGeom prst="rect">
            <a:avLst/>
          </a:prstGeom>
        </p:spPr>
      </p:pic>
      <p:pic>
        <p:nvPicPr>
          <p:cNvPr id="4" name="Рисунок 3"/>
          <p:cNvPicPr>
            <a:picLocks noChangeAspect="1"/>
          </p:cNvPicPr>
          <p:nvPr/>
        </p:nvPicPr>
        <p:blipFill>
          <a:blip r:embed="rId3"/>
          <a:stretch>
            <a:fillRect/>
          </a:stretch>
        </p:blipFill>
        <p:spPr>
          <a:xfrm>
            <a:off x="8479309" y="3874873"/>
            <a:ext cx="3314700" cy="2667000"/>
          </a:xfrm>
          <a:prstGeom prst="rect">
            <a:avLst/>
          </a:prstGeom>
        </p:spPr>
      </p:pic>
    </p:spTree>
    <p:extLst>
      <p:ext uri="{BB962C8B-B14F-4D97-AF65-F5344CB8AC3E}">
        <p14:creationId xmlns:p14="http://schemas.microsoft.com/office/powerpoint/2010/main" val="1740990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709" y="238254"/>
            <a:ext cx="7426410" cy="6186309"/>
          </a:xfrm>
          <a:prstGeom prst="rect">
            <a:avLst/>
          </a:prstGeom>
        </p:spPr>
        <p:txBody>
          <a:bodyPr wrap="square">
            <a:spAutoFit/>
          </a:bodyPr>
          <a:lstStyle/>
          <a:p>
            <a:pPr algn="ctr"/>
            <a:r>
              <a:rPr lang="uk-UA" b="1" i="1" dirty="0"/>
              <a:t>Вухань австрійський</a:t>
            </a:r>
          </a:p>
          <a:p>
            <a:pPr algn="just"/>
            <a:r>
              <a:rPr lang="uk-UA" dirty="0"/>
              <a:t>В Україні проходить межа ареалу, поширення обмежене переважно </a:t>
            </a:r>
            <a:r>
              <a:rPr lang="uk-UA" dirty="0" err="1"/>
              <a:t>зх</a:t>
            </a:r>
            <a:r>
              <a:rPr lang="uk-UA" dirty="0"/>
              <a:t>. і приморськими областями.</a:t>
            </a:r>
          </a:p>
          <a:p>
            <a:pPr algn="just"/>
            <a:r>
              <a:rPr lang="uk-UA" b="1" dirty="0"/>
              <a:t>Чисельність і причини її зміни:</a:t>
            </a:r>
            <a:r>
              <a:rPr lang="uk-UA" dirty="0"/>
              <a:t> Вкрай низька, відомо лише близько 50–70 знахідок, як літніх, так і зимових, які становлять до 1% усіх облікованих кажанів. Загальний розмір популяції оцінено у кілька тисяч особин.</a:t>
            </a:r>
          </a:p>
          <a:p>
            <a:pPr algn="just"/>
            <a:r>
              <a:rPr lang="uk-UA" b="1" dirty="0"/>
              <a:t>Причини зміни чисельності:</a:t>
            </a:r>
            <a:r>
              <a:rPr lang="uk-UA" dirty="0"/>
              <a:t> скорочення площі старих лісів, знищення дуплистих дерев, непокоєння у сховищах.</a:t>
            </a:r>
          </a:p>
          <a:p>
            <a:pPr algn="just"/>
            <a:r>
              <a:rPr lang="uk-UA" b="1" dirty="0"/>
              <a:t>Особливості біології та наукове значення: </a:t>
            </a:r>
            <a:r>
              <a:rPr lang="uk-UA" dirty="0"/>
              <a:t>Типовим біотопом є широколистяні ліси і печерні регіони Карпат, Поділля, Криму. Схильний до </a:t>
            </a:r>
            <a:r>
              <a:rPr lang="uk-UA" dirty="0" err="1"/>
              <a:t>синантропії</a:t>
            </a:r>
            <a:r>
              <a:rPr lang="uk-UA" dirty="0"/>
              <a:t>, тяжіє до людських осель, парків і садів. Осілий. Оселяється в дуплах дерев і </a:t>
            </a:r>
            <a:r>
              <a:rPr lang="uk-UA" dirty="0" err="1"/>
              <a:t>тріщинах</a:t>
            </a:r>
            <a:r>
              <a:rPr lang="uk-UA" dirty="0"/>
              <a:t> скельних </a:t>
            </a:r>
            <a:r>
              <a:rPr lang="uk-UA" dirty="0" err="1"/>
              <a:t>відслонень</a:t>
            </a:r>
            <a:r>
              <a:rPr lang="uk-UA" dirty="0"/>
              <a:t>, у суворі зими часто зустрічається в печерах і каменоломнях. </a:t>
            </a:r>
          </a:p>
          <a:p>
            <a:pPr algn="just"/>
            <a:r>
              <a:rPr lang="uk-UA" b="1" dirty="0"/>
              <a:t>Режим збереження популяцій та заходи з охорони:</a:t>
            </a:r>
            <a:r>
              <a:rPr lang="uk-UA" dirty="0"/>
              <a:t> Знаходиться під охороною в заповідниках Карпатського регіону, Розточчя, Поділля і Криму. Умовою ефективної охорони є створення великих заповідних масивів у зоні широколистяних лісів Карпат і Поділля, охорона підземних місцезнаходжень.</a:t>
            </a:r>
          </a:p>
          <a:p>
            <a:pPr algn="just"/>
            <a:r>
              <a:rPr lang="uk-UA" b="1" dirty="0"/>
              <a:t>Розмноження та розведення у спеціально створених умовах:</a:t>
            </a:r>
            <a:r>
              <a:rPr lang="uk-UA" dirty="0"/>
              <a:t> Утримувати в неволі нескладно, проте для розмноження виду найкращим є охорона природних місцезнаходжень материнських колоній.</a:t>
            </a:r>
          </a:p>
        </p:txBody>
      </p:sp>
      <p:pic>
        <p:nvPicPr>
          <p:cNvPr id="3" name="Рисунок 2"/>
          <p:cNvPicPr>
            <a:picLocks noChangeAspect="1"/>
          </p:cNvPicPr>
          <p:nvPr/>
        </p:nvPicPr>
        <p:blipFill>
          <a:blip r:embed="rId2"/>
          <a:stretch>
            <a:fillRect/>
          </a:stretch>
        </p:blipFill>
        <p:spPr>
          <a:xfrm>
            <a:off x="7735330" y="238254"/>
            <a:ext cx="4303755" cy="3227816"/>
          </a:xfrm>
          <a:prstGeom prst="rect">
            <a:avLst/>
          </a:prstGeom>
        </p:spPr>
      </p:pic>
      <p:pic>
        <p:nvPicPr>
          <p:cNvPr id="4" name="Рисунок 3"/>
          <p:cNvPicPr>
            <a:picLocks noChangeAspect="1"/>
          </p:cNvPicPr>
          <p:nvPr/>
        </p:nvPicPr>
        <p:blipFill>
          <a:blip r:embed="rId3"/>
          <a:stretch>
            <a:fillRect/>
          </a:stretch>
        </p:blipFill>
        <p:spPr>
          <a:xfrm>
            <a:off x="8676760" y="3757563"/>
            <a:ext cx="3362325" cy="2667000"/>
          </a:xfrm>
          <a:prstGeom prst="rect">
            <a:avLst/>
          </a:prstGeom>
        </p:spPr>
      </p:pic>
    </p:spTree>
    <p:extLst>
      <p:ext uri="{BB962C8B-B14F-4D97-AF65-F5344CB8AC3E}">
        <p14:creationId xmlns:p14="http://schemas.microsoft.com/office/powerpoint/2010/main" val="364606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6713" y="1080346"/>
            <a:ext cx="6096000" cy="4524315"/>
          </a:xfrm>
          <a:prstGeom prst="rect">
            <a:avLst/>
          </a:prstGeom>
        </p:spPr>
        <p:txBody>
          <a:bodyPr>
            <a:spAutoFit/>
          </a:bodyPr>
          <a:lstStyle/>
          <a:p>
            <a:pPr algn="just"/>
            <a:r>
              <a:rPr lang="uk-UA" dirty="0"/>
              <a:t>Нині тваринний світ України налічує понад 45 тис. видів. Серед них більш як 100 видів ссавців, понад 300 видів птахів, 20 видів плазунів, 17 видів земноводних, 240 видів риб і більш як 26 тис. видів безхребетних.</a:t>
            </a:r>
          </a:p>
          <a:p>
            <a:pPr algn="just"/>
            <a:endParaRPr lang="uk-UA" dirty="0"/>
          </a:p>
          <a:p>
            <a:pPr algn="just"/>
            <a:r>
              <a:rPr lang="uk-UA" dirty="0"/>
              <a:t> </a:t>
            </a:r>
          </a:p>
          <a:p>
            <a:pPr algn="just"/>
            <a:endParaRPr lang="uk-UA" dirty="0"/>
          </a:p>
          <a:p>
            <a:pPr algn="just"/>
            <a:r>
              <a:rPr lang="uk-UA" dirty="0"/>
              <a:t>Найчисленнішими представниками фауни України є комахи (понад 20 тис. видів). Серед них – мухи, довгоносики, джмелі, оси, бджоли, хрущі, шовкопряди, короїди, комарі, метелики та ін. Багато комах є корисними: вони запилюють рослини, винищують гусінь, короїдів, тлю та інших шкідників, сприяють кругообігу речовин у ґрунті. Вони незамінні у біологічних методах боротьби із шкідниками. Деякі комахи, особливо мухи, комарі, мошка, москіти, </a:t>
            </a:r>
            <a:r>
              <a:rPr lang="uk-UA" dirty="0" err="1"/>
              <a:t>переносять</a:t>
            </a:r>
            <a:r>
              <a:rPr lang="uk-UA" dirty="0"/>
              <a:t> збудників </a:t>
            </a:r>
            <a:r>
              <a:rPr lang="uk-UA" dirty="0" err="1"/>
              <a:t>хвороб</a:t>
            </a:r>
            <a:r>
              <a:rPr lang="uk-UA" dirty="0"/>
              <a:t> людей і тварин.</a:t>
            </a:r>
          </a:p>
        </p:txBody>
      </p:sp>
      <p:pic>
        <p:nvPicPr>
          <p:cNvPr id="3" name="Рисунок 2"/>
          <p:cNvPicPr>
            <a:picLocks noChangeAspect="1"/>
          </p:cNvPicPr>
          <p:nvPr/>
        </p:nvPicPr>
        <p:blipFill>
          <a:blip r:embed="rId2"/>
          <a:stretch>
            <a:fillRect/>
          </a:stretch>
        </p:blipFill>
        <p:spPr>
          <a:xfrm>
            <a:off x="7475839" y="1460156"/>
            <a:ext cx="4337865" cy="4337865"/>
          </a:xfrm>
          <a:prstGeom prst="rect">
            <a:avLst/>
          </a:prstGeom>
        </p:spPr>
      </p:pic>
    </p:spTree>
    <p:extLst>
      <p:ext uri="{BB962C8B-B14F-4D97-AF65-F5344CB8AC3E}">
        <p14:creationId xmlns:p14="http://schemas.microsoft.com/office/powerpoint/2010/main" val="202118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4242" y="1411145"/>
            <a:ext cx="7501176" cy="4247317"/>
          </a:xfrm>
          <a:prstGeom prst="rect">
            <a:avLst/>
          </a:prstGeom>
        </p:spPr>
        <p:txBody>
          <a:bodyPr wrap="square">
            <a:spAutoFit/>
          </a:bodyPr>
          <a:lstStyle/>
          <a:p>
            <a:pPr algn="ctr"/>
            <a:r>
              <a:rPr lang="ru-RU" b="1" i="1" dirty="0"/>
              <a:t>Гриф </a:t>
            </a:r>
            <a:r>
              <a:rPr lang="ru-RU" b="1" i="1" dirty="0" err="1"/>
              <a:t>чорний</a:t>
            </a:r>
            <a:endParaRPr lang="ru-RU" b="1" i="1" dirty="0"/>
          </a:p>
          <a:p>
            <a:endParaRPr lang="ru-RU" dirty="0"/>
          </a:p>
          <a:p>
            <a:pPr algn="just"/>
            <a:r>
              <a:rPr lang="uk-UA" b="1" dirty="0"/>
              <a:t>Ареал виду та його поширення в Україні:</a:t>
            </a:r>
            <a:r>
              <a:rPr lang="uk-UA" dirty="0"/>
              <a:t> Охоплює Піренейський п-</a:t>
            </a:r>
            <a:r>
              <a:rPr lang="uk-UA" dirty="0" err="1"/>
              <a:t>ів</a:t>
            </a:r>
            <a:r>
              <a:rPr lang="uk-UA" dirty="0"/>
              <a:t>, </a:t>
            </a:r>
            <a:r>
              <a:rPr lang="uk-UA" dirty="0" err="1"/>
              <a:t>пд</a:t>
            </a:r>
            <a:r>
              <a:rPr lang="uk-UA" dirty="0"/>
              <a:t>. р-ни Балкан, о-ви Середземного моря, Пн. Африку (Атлаські гори), Передню, частково Центральну Азію до Монголії та Китаю. В Україні гніздиться тільки в Гірському Криму. Відомі зальоти в більшість обл. України.</a:t>
            </a:r>
          </a:p>
          <a:p>
            <a:pPr algn="just"/>
            <a:r>
              <a:rPr lang="uk-UA" b="1" dirty="0"/>
              <a:t>Чисельність і причини її зміни:</a:t>
            </a:r>
            <a:r>
              <a:rPr lang="uk-UA" dirty="0"/>
              <a:t> Популяція грифів у Криму не перевищує 50 ос., з яких щороку гніздиться 5–11 пар. Чисельність виду в Європі сягає близько 2 тис. пар. Завдяки спеціальним заходам, які впроваджують в країнах </a:t>
            </a:r>
            <a:r>
              <a:rPr lang="uk-UA" dirty="0" err="1"/>
              <a:t>Зх</a:t>
            </a:r>
            <a:r>
              <a:rPr lang="uk-UA" dirty="0"/>
              <a:t>. Європи протягом останніх 25 років, намітилась тенденція до збільшення чисельності. Поступове покращання ситуації з грифом спостерігається і в Криму. Основні фактори зниження чисельності: скорочення кормової бази, зростання антропогенного тиску, пряме переслідування людиною.</a:t>
            </a:r>
          </a:p>
        </p:txBody>
      </p:sp>
      <p:pic>
        <p:nvPicPr>
          <p:cNvPr id="3" name="Рисунок 2"/>
          <p:cNvPicPr>
            <a:picLocks noChangeAspect="1"/>
          </p:cNvPicPr>
          <p:nvPr/>
        </p:nvPicPr>
        <p:blipFill>
          <a:blip r:embed="rId2"/>
          <a:stretch>
            <a:fillRect/>
          </a:stretch>
        </p:blipFill>
        <p:spPr>
          <a:xfrm>
            <a:off x="7989512" y="242499"/>
            <a:ext cx="4110124" cy="3082593"/>
          </a:xfrm>
          <a:prstGeom prst="rect">
            <a:avLst/>
          </a:prstGeom>
        </p:spPr>
      </p:pic>
      <p:pic>
        <p:nvPicPr>
          <p:cNvPr id="4" name="Рисунок 3">
            <a:extLst>
              <a:ext uri="{FF2B5EF4-FFF2-40B4-BE49-F238E27FC236}">
                <a16:creationId xmlns:a16="http://schemas.microsoft.com/office/drawing/2014/main" id="{7E7DAF9D-AB0F-4D54-9C9C-2174D789598D}"/>
              </a:ext>
            </a:extLst>
          </p:cNvPr>
          <p:cNvPicPr>
            <a:picLocks noChangeAspect="1"/>
          </p:cNvPicPr>
          <p:nvPr/>
        </p:nvPicPr>
        <p:blipFill>
          <a:blip r:embed="rId3"/>
          <a:stretch>
            <a:fillRect/>
          </a:stretch>
        </p:blipFill>
        <p:spPr>
          <a:xfrm>
            <a:off x="7989513" y="3386849"/>
            <a:ext cx="4028246" cy="3284072"/>
          </a:xfrm>
          <a:prstGeom prst="rect">
            <a:avLst/>
          </a:prstGeom>
        </p:spPr>
      </p:pic>
    </p:spTree>
    <p:extLst>
      <p:ext uri="{BB962C8B-B14F-4D97-AF65-F5344CB8AC3E}">
        <p14:creationId xmlns:p14="http://schemas.microsoft.com/office/powerpoint/2010/main" val="3671186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7746981-B48B-4918-97E9-4E4C30EFBEB8}"/>
              </a:ext>
            </a:extLst>
          </p:cNvPr>
          <p:cNvSpPr/>
          <p:nvPr/>
        </p:nvSpPr>
        <p:spPr>
          <a:xfrm>
            <a:off x="434109" y="945216"/>
            <a:ext cx="6631709" cy="4247317"/>
          </a:xfrm>
          <a:prstGeom prst="rect">
            <a:avLst/>
          </a:prstGeom>
        </p:spPr>
        <p:txBody>
          <a:bodyPr wrap="square">
            <a:spAutoFit/>
          </a:bodyPr>
          <a:lstStyle/>
          <a:p>
            <a:pPr algn="just"/>
            <a:r>
              <a:rPr lang="uk-UA" dirty="0"/>
              <a:t>Особливості біології та наукове значення: Осілий, нерегулярно кочовий птах. Гніздиться окремими парами або розрідженими скупченнями до 5–7 пар у верхньому поясі Кримських гір. Гнізда будує на деревах. Період відкладання яєць триває з початку березня до початку квітня. У кладці одне яйце. Пташенята з’являються в травні і залишають гніздо в серпні–вересні. Живиться падлом. У пошуках корму відвідує майже усю територію п-</a:t>
            </a:r>
            <a:r>
              <a:rPr lang="uk-UA" dirty="0" err="1"/>
              <a:t>ова</a:t>
            </a:r>
            <a:r>
              <a:rPr lang="uk-UA" dirty="0"/>
              <a:t>.</a:t>
            </a:r>
          </a:p>
          <a:p>
            <a:pPr algn="just"/>
            <a:r>
              <a:rPr lang="uk-UA" dirty="0"/>
              <a:t>Режим збереження популяцій та заходи з охорони: Знаходиться під охороною Бернської , Боннської  конвенцій, ЧКУ (1994). Місця гніздування в Криму охороняються у Кримському ПЗ, а також у </a:t>
            </a:r>
            <a:r>
              <a:rPr lang="uk-UA" dirty="0" err="1"/>
              <a:t>Хапхальському</a:t>
            </a:r>
            <a:r>
              <a:rPr lang="uk-UA" dirty="0"/>
              <a:t> гідрологічному заказнику.</a:t>
            </a:r>
          </a:p>
          <a:p>
            <a:pPr algn="just"/>
            <a:r>
              <a:rPr lang="uk-UA" dirty="0"/>
              <a:t>Розмноження та розведення у спеціально створених умовах: Розмножується в деяких зоопарках, а також у спеціалізованих центрах, де вирощують птахів для </a:t>
            </a:r>
            <a:r>
              <a:rPr lang="uk-UA" dirty="0" err="1"/>
              <a:t>реінтродукції</a:t>
            </a:r>
            <a:r>
              <a:rPr lang="uk-UA" dirty="0"/>
              <a:t>.</a:t>
            </a:r>
          </a:p>
        </p:txBody>
      </p:sp>
      <p:pic>
        <p:nvPicPr>
          <p:cNvPr id="3" name="Рисунок 2">
            <a:extLst>
              <a:ext uri="{FF2B5EF4-FFF2-40B4-BE49-F238E27FC236}">
                <a16:creationId xmlns:a16="http://schemas.microsoft.com/office/drawing/2014/main" id="{F1361302-7A6A-450A-99D4-2817E71B493B}"/>
              </a:ext>
            </a:extLst>
          </p:cNvPr>
          <p:cNvPicPr>
            <a:picLocks noChangeAspect="1"/>
          </p:cNvPicPr>
          <p:nvPr/>
        </p:nvPicPr>
        <p:blipFill>
          <a:blip r:embed="rId2"/>
          <a:stretch>
            <a:fillRect/>
          </a:stretch>
        </p:blipFill>
        <p:spPr>
          <a:xfrm>
            <a:off x="8622723" y="460664"/>
            <a:ext cx="3314700" cy="2667000"/>
          </a:xfrm>
          <a:prstGeom prst="rect">
            <a:avLst/>
          </a:prstGeom>
        </p:spPr>
      </p:pic>
      <p:pic>
        <p:nvPicPr>
          <p:cNvPr id="4" name="Рисунок 3">
            <a:extLst>
              <a:ext uri="{FF2B5EF4-FFF2-40B4-BE49-F238E27FC236}">
                <a16:creationId xmlns:a16="http://schemas.microsoft.com/office/drawing/2014/main" id="{4C2273B3-3C82-4AAE-8F20-34E9D7390D93}"/>
              </a:ext>
            </a:extLst>
          </p:cNvPr>
          <p:cNvPicPr>
            <a:picLocks noChangeAspect="1"/>
          </p:cNvPicPr>
          <p:nvPr/>
        </p:nvPicPr>
        <p:blipFill>
          <a:blip r:embed="rId3"/>
          <a:stretch>
            <a:fillRect/>
          </a:stretch>
        </p:blipFill>
        <p:spPr>
          <a:xfrm>
            <a:off x="7703127" y="3182257"/>
            <a:ext cx="4234296" cy="3360552"/>
          </a:xfrm>
          <a:prstGeom prst="rect">
            <a:avLst/>
          </a:prstGeom>
        </p:spPr>
      </p:pic>
    </p:spTree>
    <p:extLst>
      <p:ext uri="{BB962C8B-B14F-4D97-AF65-F5344CB8AC3E}">
        <p14:creationId xmlns:p14="http://schemas.microsoft.com/office/powerpoint/2010/main" val="1775086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358" y="462685"/>
            <a:ext cx="6096000" cy="5632311"/>
          </a:xfrm>
          <a:prstGeom prst="rect">
            <a:avLst/>
          </a:prstGeom>
        </p:spPr>
        <p:txBody>
          <a:bodyPr>
            <a:spAutoFit/>
          </a:bodyPr>
          <a:lstStyle/>
          <a:p>
            <a:pPr algn="ctr"/>
            <a:r>
              <a:rPr lang="ru-RU" b="1" i="1" dirty="0" err="1"/>
              <a:t>Глушець</a:t>
            </a:r>
            <a:r>
              <a:rPr lang="ru-RU" b="1" i="1" dirty="0"/>
              <a:t> (</a:t>
            </a:r>
            <a:r>
              <a:rPr lang="ru-RU" b="1" i="1" dirty="0" err="1"/>
              <a:t>глухар</a:t>
            </a:r>
            <a:r>
              <a:rPr lang="ru-RU" b="1" i="1" dirty="0"/>
              <a:t>)</a:t>
            </a:r>
          </a:p>
          <a:p>
            <a:endParaRPr lang="ru-RU" dirty="0"/>
          </a:p>
          <a:p>
            <a:pPr algn="just"/>
            <a:r>
              <a:rPr lang="uk-UA" b="1" dirty="0"/>
              <a:t>Ареал виду та його поширення в Україні:</a:t>
            </a:r>
            <a:r>
              <a:rPr lang="uk-UA" dirty="0"/>
              <a:t> Від Піренеїв та Великобританії до р. Лени і Пн. Монголії. В Україні трапляється на Поліссі та у Карпатах. На Поліссі на початку ХХ ст. був поширений у всіх великих лісах. Зник з околиць Києва після 1918 р., Славути (Хмельницька обл.) і Дубна (Рівненська обл.) — після 1923 р., Чернігівської обл. — у 1930-х рр., Київської обл. — на </a:t>
            </a:r>
            <a:r>
              <a:rPr lang="uk-UA" dirty="0" err="1"/>
              <a:t>поч</a:t>
            </a:r>
            <a:r>
              <a:rPr lang="uk-UA" dirty="0"/>
              <a:t>. 1970-х рр. В останні роки простежується тенденція до розчленування ареалу на ізольовані ділянки.</a:t>
            </a:r>
          </a:p>
          <a:p>
            <a:pPr algn="just"/>
            <a:r>
              <a:rPr lang="uk-UA" b="1" dirty="0"/>
              <a:t>Чисельність і причини її зміни:</a:t>
            </a:r>
            <a:r>
              <a:rPr lang="uk-UA" dirty="0"/>
              <a:t> На початку 1970 рр. в Україні нараховано понад 8 тис. ос., у 1981 р. — 4581, у 1997 р. — 3610, у 2005 р. — 3831. Найбільша чисельність виду у Житомирській обл. (711 ос. у 2007 р.). Осіння щільність населення у Карпатах — 0,3–0,9, на Поліссі — 0,1–0,6 ос. на 1 тис. га. Зниження чисельності зумовлюють: скорочення площ ягідників, стиглих хвойних лісів, вирубування дерев біля токовищ, браконьєрство, вплив ворогів виду (собака єнотоподібний, яструб великий, бродячі собаки і коти).</a:t>
            </a:r>
          </a:p>
        </p:txBody>
      </p:sp>
      <p:pic>
        <p:nvPicPr>
          <p:cNvPr id="3" name="Рисунок 2"/>
          <p:cNvPicPr>
            <a:picLocks noChangeAspect="1"/>
          </p:cNvPicPr>
          <p:nvPr/>
        </p:nvPicPr>
        <p:blipFill>
          <a:blip r:embed="rId2"/>
          <a:stretch>
            <a:fillRect/>
          </a:stretch>
        </p:blipFill>
        <p:spPr>
          <a:xfrm>
            <a:off x="6992956" y="1055088"/>
            <a:ext cx="4922562" cy="4184178"/>
          </a:xfrm>
          <a:prstGeom prst="rect">
            <a:avLst/>
          </a:prstGeom>
        </p:spPr>
      </p:pic>
    </p:spTree>
    <p:extLst>
      <p:ext uri="{BB962C8B-B14F-4D97-AF65-F5344CB8AC3E}">
        <p14:creationId xmlns:p14="http://schemas.microsoft.com/office/powerpoint/2010/main" val="488297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71426FF-AB59-42C3-BCEA-A96129181451}"/>
              </a:ext>
            </a:extLst>
          </p:cNvPr>
          <p:cNvSpPr/>
          <p:nvPr/>
        </p:nvSpPr>
        <p:spPr>
          <a:xfrm>
            <a:off x="304800" y="474345"/>
            <a:ext cx="7693891" cy="5909310"/>
          </a:xfrm>
          <a:prstGeom prst="rect">
            <a:avLst/>
          </a:prstGeom>
        </p:spPr>
        <p:txBody>
          <a:bodyPr wrap="square">
            <a:spAutoFit/>
          </a:bodyPr>
          <a:lstStyle/>
          <a:p>
            <a:pPr algn="just"/>
            <a:r>
              <a:rPr lang="uk-UA" dirty="0"/>
              <a:t>Осілий вид. Заселяє ліси тайгового типу. На Поліссі — соснові і </a:t>
            </a:r>
            <a:r>
              <a:rPr lang="uk-UA" dirty="0" err="1"/>
              <a:t>сосново</a:t>
            </a:r>
            <a:r>
              <a:rPr lang="uk-UA" dirty="0"/>
              <a:t>-березові ліси, багаті на ягідники, поблизу боліт (особливо верхових), галявин, згарищ. У Карпатах — </a:t>
            </a:r>
            <a:r>
              <a:rPr lang="uk-UA" dirty="0" err="1"/>
              <a:t>приполонинні</a:t>
            </a:r>
            <a:r>
              <a:rPr lang="uk-UA" dirty="0"/>
              <a:t> смерекові ліси, </a:t>
            </a:r>
            <a:r>
              <a:rPr lang="uk-UA" dirty="0" err="1"/>
              <a:t>криволісся</a:t>
            </a:r>
            <a:r>
              <a:rPr lang="uk-UA" dirty="0"/>
              <a:t> до висот 1500 м н. р. м. За незмінних умов токовища зберігаються десятиліттями. Токує у середині березня–травні. Кладки з 4–16 яєць в кінці квітня — на початку травня. Насиджування триває 22–23 доби. Пташенята — з кінця травня до початку червня. Живиться хвоєю, ягодами чорниці, </a:t>
            </a:r>
            <a:r>
              <a:rPr lang="uk-UA" dirty="0" err="1"/>
              <a:t>журавлини</a:t>
            </a:r>
            <a:r>
              <a:rPr lang="uk-UA" dirty="0"/>
              <a:t> тощо.</a:t>
            </a:r>
          </a:p>
          <a:p>
            <a:pPr algn="just"/>
            <a:r>
              <a:rPr lang="uk-UA" dirty="0"/>
              <a:t>Режим збереження популяцій та заходи з </a:t>
            </a:r>
            <a:r>
              <a:rPr lang="uk-UA" dirty="0" err="1"/>
              <a:t>охорони:Занесено</a:t>
            </a:r>
            <a:r>
              <a:rPr lang="uk-UA" dirty="0"/>
              <a:t> до ЧКУ (1994), Додатку ІІ Бернської конвенції. Охороняється в Карпатському БЗ, «Ґорґани», Поліському, Рівненському, </a:t>
            </a:r>
            <a:r>
              <a:rPr lang="uk-UA" dirty="0" err="1"/>
              <a:t>Черемському</a:t>
            </a:r>
            <a:r>
              <a:rPr lang="uk-UA" dirty="0"/>
              <a:t> ПЗ, Вижницькому, Карпатському, «Сколівські Бескиди» НПП. Необхідно створювати пам’ятки природи на токовищах, заборонити рубки лісу, туристичну діяльність у гніздових стаціях, налагодити штучне розведення з наступною інтродукцією в природне середовище.</a:t>
            </a:r>
          </a:p>
          <a:p>
            <a:pPr algn="just"/>
            <a:endParaRPr lang="uk-UA" dirty="0"/>
          </a:p>
          <a:p>
            <a:pPr algn="just"/>
            <a:r>
              <a:rPr lang="uk-UA" b="1" dirty="0"/>
              <a:t>Розмноження та розведення у спеціально створених умовах</a:t>
            </a:r>
            <a:r>
              <a:rPr lang="uk-UA" dirty="0"/>
              <a:t>: Розмножують у Росії, Німеччині, Польщі тощо.</a:t>
            </a:r>
          </a:p>
          <a:p>
            <a:pPr algn="just"/>
            <a:endParaRPr lang="uk-UA" dirty="0"/>
          </a:p>
          <a:p>
            <a:pPr algn="just"/>
            <a:r>
              <a:rPr lang="uk-UA" b="1" dirty="0"/>
              <a:t>Господарське та комерційне значення</a:t>
            </a:r>
            <a:r>
              <a:rPr lang="uk-UA" dirty="0"/>
              <a:t>: В минулому мисливський вид, на який заборонене полювання.</a:t>
            </a:r>
          </a:p>
        </p:txBody>
      </p:sp>
      <p:pic>
        <p:nvPicPr>
          <p:cNvPr id="3" name="Рисунок 2">
            <a:extLst>
              <a:ext uri="{FF2B5EF4-FFF2-40B4-BE49-F238E27FC236}">
                <a16:creationId xmlns:a16="http://schemas.microsoft.com/office/drawing/2014/main" id="{72F1042E-8174-4171-90E0-4F4E65B474E8}"/>
              </a:ext>
            </a:extLst>
          </p:cNvPr>
          <p:cNvPicPr>
            <a:picLocks noChangeAspect="1"/>
          </p:cNvPicPr>
          <p:nvPr/>
        </p:nvPicPr>
        <p:blipFill>
          <a:blip r:embed="rId2"/>
          <a:stretch>
            <a:fillRect/>
          </a:stretch>
        </p:blipFill>
        <p:spPr>
          <a:xfrm>
            <a:off x="8157015" y="385762"/>
            <a:ext cx="3832940" cy="2773074"/>
          </a:xfrm>
          <a:prstGeom prst="rect">
            <a:avLst/>
          </a:prstGeom>
        </p:spPr>
      </p:pic>
      <p:pic>
        <p:nvPicPr>
          <p:cNvPr id="4" name="Рисунок 3">
            <a:extLst>
              <a:ext uri="{FF2B5EF4-FFF2-40B4-BE49-F238E27FC236}">
                <a16:creationId xmlns:a16="http://schemas.microsoft.com/office/drawing/2014/main" id="{D50FF9C2-D0FA-487D-ACA1-7B5B06C9CBCE}"/>
              </a:ext>
            </a:extLst>
          </p:cNvPr>
          <p:cNvPicPr>
            <a:picLocks noChangeAspect="1"/>
          </p:cNvPicPr>
          <p:nvPr/>
        </p:nvPicPr>
        <p:blipFill>
          <a:blip r:embed="rId3"/>
          <a:stretch>
            <a:fillRect/>
          </a:stretch>
        </p:blipFill>
        <p:spPr>
          <a:xfrm>
            <a:off x="8157016" y="4123635"/>
            <a:ext cx="3832940" cy="2550647"/>
          </a:xfrm>
          <a:prstGeom prst="rect">
            <a:avLst/>
          </a:prstGeom>
        </p:spPr>
      </p:pic>
    </p:spTree>
    <p:extLst>
      <p:ext uri="{BB962C8B-B14F-4D97-AF65-F5344CB8AC3E}">
        <p14:creationId xmlns:p14="http://schemas.microsoft.com/office/powerpoint/2010/main" val="3528810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6481" y="192551"/>
            <a:ext cx="7555955" cy="6186309"/>
          </a:xfrm>
          <a:prstGeom prst="rect">
            <a:avLst/>
          </a:prstGeom>
        </p:spPr>
        <p:txBody>
          <a:bodyPr wrap="square">
            <a:spAutoFit/>
          </a:bodyPr>
          <a:lstStyle/>
          <a:p>
            <a:pPr algn="ctr"/>
            <a:r>
              <a:rPr lang="ru-RU" b="1" i="1" dirty="0"/>
              <a:t>Горностай</a:t>
            </a:r>
          </a:p>
          <a:p>
            <a:pPr algn="just"/>
            <a:r>
              <a:rPr lang="uk-UA" b="1" dirty="0"/>
              <a:t>Ареал виду та його поширення в Україні:</a:t>
            </a:r>
            <a:r>
              <a:rPr lang="uk-UA" dirty="0"/>
              <a:t> Більша частина Європи. В Україні поширений скрізь, окрім Криму та деяких степових р-нів.</a:t>
            </a:r>
          </a:p>
          <a:p>
            <a:pPr algn="just"/>
            <a:r>
              <a:rPr lang="uk-UA" b="1" dirty="0"/>
              <a:t>Чисельність і причини її зміни:</a:t>
            </a:r>
            <a:r>
              <a:rPr lang="uk-UA" dirty="0"/>
              <a:t> У 1999 р. у Дунайському заповіднику було обліковано 330-470 особин. На о-вах Кременчуцького водосховища, у Чорноморському заповіднику, в дельті Дністра мешкає по 10–50 тварин. У Донецькій та Луганській областей чисельність оцінюють у 500–600 особин. Причини </a:t>
            </a:r>
            <a:r>
              <a:rPr lang="uk-UA" dirty="0" err="1"/>
              <a:t>зм</a:t>
            </a:r>
            <a:r>
              <a:rPr lang="en-US" dirty="0" err="1"/>
              <a:t>i</a:t>
            </a:r>
            <a:r>
              <a:rPr lang="uk-UA" dirty="0" err="1"/>
              <a:t>ни</a:t>
            </a:r>
            <a:r>
              <a:rPr lang="uk-UA" dirty="0"/>
              <a:t> </a:t>
            </a:r>
            <a:r>
              <a:rPr lang="uk-UA" dirty="0" err="1"/>
              <a:t>чисельност</a:t>
            </a:r>
            <a:r>
              <a:rPr lang="en-US" dirty="0"/>
              <a:t>i: </a:t>
            </a:r>
            <a:r>
              <a:rPr lang="uk-UA" dirty="0"/>
              <a:t>трансформація водно-болотних угідь. </a:t>
            </a:r>
          </a:p>
          <a:p>
            <a:pPr algn="just"/>
            <a:r>
              <a:rPr lang="uk-UA" b="1" dirty="0"/>
              <a:t>Особливості біології та наукове значення: </a:t>
            </a:r>
            <a:r>
              <a:rPr lang="uk-UA" dirty="0"/>
              <a:t>Горностай віддає перевагу зволоженим ділянкам з високим травостоєм. Мешкає у дуплах та в різних порожнинах. Він харчується норицями, мишами, ховрахами, пацюками, ондатрами та водоплавними птахами, хоча також їсть риб, амфібій, рептилій та плоди рослин. Робить схованки харчів. На берегах водойм, боліт, заплавних лісів, іноді агроценозів та населених пунктів.</a:t>
            </a:r>
          </a:p>
          <a:p>
            <a:pPr algn="just"/>
            <a:r>
              <a:rPr lang="uk-UA" b="1" dirty="0"/>
              <a:t>Режим збереження популяцій та заходи з охорони:</a:t>
            </a:r>
            <a:r>
              <a:rPr lang="uk-UA" dirty="0"/>
              <a:t> Занесено до ІІ видання ЧКУ,  як вид, що підлягає охороні, до </a:t>
            </a:r>
            <a:r>
              <a:rPr lang="uk-UA" u="sng" dirty="0">
                <a:hlinkClick r:id="rId2"/>
              </a:rPr>
              <a:t>Бернської</a:t>
            </a:r>
            <a:r>
              <a:rPr lang="uk-UA" dirty="0"/>
              <a:t> конвенції. Охороняється на території державних заповідників (Дунайський, Луганський, Український степовий, Чорноморський, Карпатський, Канівський, Розточчя, Поліський та ін.), національних парків та інших об`єктів ПЗФ.</a:t>
            </a:r>
          </a:p>
          <a:p>
            <a:pPr algn="just"/>
            <a:r>
              <a:rPr lang="uk-UA" dirty="0"/>
              <a:t> Добре розмножується, але в Україні спеціально не розводять.</a:t>
            </a:r>
          </a:p>
          <a:p>
            <a:pPr algn="just"/>
            <a:r>
              <a:rPr lang="uk-UA" b="1" dirty="0"/>
              <a:t>Господарське та комерційне значення:</a:t>
            </a:r>
            <a:r>
              <a:rPr lang="uk-UA" dirty="0"/>
              <a:t> Був мисливським видом.</a:t>
            </a:r>
          </a:p>
        </p:txBody>
      </p:sp>
      <p:pic>
        <p:nvPicPr>
          <p:cNvPr id="3" name="Рисунок 2"/>
          <p:cNvPicPr>
            <a:picLocks noChangeAspect="1"/>
          </p:cNvPicPr>
          <p:nvPr/>
        </p:nvPicPr>
        <p:blipFill>
          <a:blip r:embed="rId3"/>
          <a:stretch>
            <a:fillRect/>
          </a:stretch>
        </p:blipFill>
        <p:spPr>
          <a:xfrm>
            <a:off x="7954345" y="192551"/>
            <a:ext cx="4237655" cy="2378555"/>
          </a:xfrm>
          <a:prstGeom prst="rect">
            <a:avLst/>
          </a:prstGeom>
        </p:spPr>
      </p:pic>
      <p:pic>
        <p:nvPicPr>
          <p:cNvPr id="4" name="Рисунок 3">
            <a:extLst>
              <a:ext uri="{FF2B5EF4-FFF2-40B4-BE49-F238E27FC236}">
                <a16:creationId xmlns:a16="http://schemas.microsoft.com/office/drawing/2014/main" id="{0C58B4FB-D40E-4382-A854-004D562201EE}"/>
              </a:ext>
            </a:extLst>
          </p:cNvPr>
          <p:cNvPicPr>
            <a:picLocks noChangeAspect="1"/>
          </p:cNvPicPr>
          <p:nvPr/>
        </p:nvPicPr>
        <p:blipFill>
          <a:blip r:embed="rId4"/>
          <a:stretch>
            <a:fillRect/>
          </a:stretch>
        </p:blipFill>
        <p:spPr>
          <a:xfrm>
            <a:off x="8026400" y="3293577"/>
            <a:ext cx="3702339" cy="3085283"/>
          </a:xfrm>
          <a:prstGeom prst="rect">
            <a:avLst/>
          </a:prstGeom>
        </p:spPr>
      </p:pic>
    </p:spTree>
    <p:extLst>
      <p:ext uri="{BB962C8B-B14F-4D97-AF65-F5344CB8AC3E}">
        <p14:creationId xmlns:p14="http://schemas.microsoft.com/office/powerpoint/2010/main" val="659210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5564" y="285197"/>
            <a:ext cx="7684654" cy="6186309"/>
          </a:xfrm>
          <a:prstGeom prst="rect">
            <a:avLst/>
          </a:prstGeom>
        </p:spPr>
        <p:txBody>
          <a:bodyPr wrap="square">
            <a:spAutoFit/>
          </a:bodyPr>
          <a:lstStyle/>
          <a:p>
            <a:pPr algn="ctr"/>
            <a:r>
              <a:rPr lang="ru-RU" b="1" i="1" dirty="0" err="1"/>
              <a:t>Лелека</a:t>
            </a:r>
            <a:r>
              <a:rPr lang="ru-RU" b="1" i="1" dirty="0"/>
              <a:t> </a:t>
            </a:r>
            <a:r>
              <a:rPr lang="ru-RU" b="1" i="1" dirty="0" err="1"/>
              <a:t>чорний</a:t>
            </a:r>
            <a:endParaRPr lang="ru-RU" b="1" i="1" dirty="0"/>
          </a:p>
          <a:p>
            <a:endParaRPr lang="ru-RU" dirty="0"/>
          </a:p>
          <a:p>
            <a:pPr algn="just"/>
            <a:r>
              <a:rPr lang="uk-UA" b="1" dirty="0"/>
              <a:t>Ареал виду та його поширення в Україні:</a:t>
            </a:r>
            <a:r>
              <a:rPr lang="uk-UA" dirty="0"/>
              <a:t> Лісова смуга Центральної, </a:t>
            </a:r>
            <a:r>
              <a:rPr lang="uk-UA" dirty="0" err="1"/>
              <a:t>Сх</a:t>
            </a:r>
            <a:r>
              <a:rPr lang="uk-UA" dirty="0"/>
              <a:t>. і частково </a:t>
            </a:r>
            <a:r>
              <a:rPr lang="uk-UA" dirty="0" err="1"/>
              <a:t>Пд</a:t>
            </a:r>
            <a:r>
              <a:rPr lang="uk-UA" dirty="0"/>
              <a:t>. Європи, а також Азія і </a:t>
            </a:r>
            <a:r>
              <a:rPr lang="uk-UA" dirty="0" err="1"/>
              <a:t>Пд</a:t>
            </a:r>
            <a:r>
              <a:rPr lang="uk-UA" dirty="0"/>
              <a:t>. Африка; зимівля </a:t>
            </a:r>
            <a:r>
              <a:rPr lang="uk-UA" dirty="0" err="1"/>
              <a:t>пд</a:t>
            </a:r>
            <a:r>
              <a:rPr lang="uk-UA" dirty="0"/>
              <a:t>. Сахари і у </a:t>
            </a:r>
            <a:r>
              <a:rPr lang="uk-UA" dirty="0" err="1"/>
              <a:t>Пд</a:t>
            </a:r>
            <a:r>
              <a:rPr lang="uk-UA" dirty="0"/>
              <a:t>. Азії. В Україні гніздиться на Поліссі, в Карпатському р-ні, подекуди на пн. Лісостепу: на початку ХХІ ст. ареал значною мірою відновився.</a:t>
            </a:r>
          </a:p>
          <a:p>
            <a:pPr algn="just"/>
            <a:r>
              <a:rPr lang="uk-UA" b="1" dirty="0"/>
              <a:t>Чисельність і причини її зміни:</a:t>
            </a:r>
            <a:r>
              <a:rPr lang="uk-UA" dirty="0"/>
              <a:t> По Україні чисельність досягає 400–450 пар. Чисельність у Європі сягає 7,8–12 тис. пар з тенденцію до зростання. Причини зміни чисельності: деградація місць гніздування через вирубування лісів, меліорація лісових угідь у смузі Лісостепу.</a:t>
            </a:r>
          </a:p>
          <a:p>
            <a:pPr algn="just"/>
            <a:r>
              <a:rPr lang="uk-UA" b="1" dirty="0"/>
              <a:t>Особливості біології та наукове значення: </a:t>
            </a:r>
            <a:r>
              <a:rPr lang="uk-UA" dirty="0"/>
              <a:t>Оселяється в старих лісах поблизу водойм і боліт, у період міграцій трапляється на луках, пасовищах, полях поряд з водоймами. Прилітає наприкінці березня — у квітні. Гніздиться окремими парами. Гнізда на деревах у розгалуженні головного стовбура або на великих бічних гілках на висоті 3–20 м. Живиться рибою, земноводними, водяними комахами; інколи здобуває плазунів і мишоподібних гризунів.</a:t>
            </a:r>
          </a:p>
          <a:p>
            <a:pPr algn="just"/>
            <a:r>
              <a:rPr lang="uk-UA" b="1" dirty="0"/>
              <a:t>Режим збереження популяцій та заходи з охорони:</a:t>
            </a:r>
            <a:r>
              <a:rPr lang="uk-UA" dirty="0"/>
              <a:t> Охороняється на заповідних територіях Полісся та Карпатського р-ну. У місцях гніздування виду та регулярного перебування під час міграцій необхідно створити природоохоронні об'єкти.</a:t>
            </a:r>
          </a:p>
          <a:p>
            <a:pPr algn="just"/>
            <a:r>
              <a:rPr lang="uk-UA" dirty="0"/>
              <a:t> Розмножується у зоопарках.</a:t>
            </a:r>
          </a:p>
        </p:txBody>
      </p:sp>
      <p:pic>
        <p:nvPicPr>
          <p:cNvPr id="3" name="Рисунок 2"/>
          <p:cNvPicPr>
            <a:picLocks noChangeAspect="1"/>
          </p:cNvPicPr>
          <p:nvPr/>
        </p:nvPicPr>
        <p:blipFill>
          <a:blip r:embed="rId2"/>
          <a:stretch>
            <a:fillRect/>
          </a:stretch>
        </p:blipFill>
        <p:spPr>
          <a:xfrm>
            <a:off x="8235098" y="120834"/>
            <a:ext cx="3883494" cy="2862511"/>
          </a:xfrm>
          <a:prstGeom prst="rect">
            <a:avLst/>
          </a:prstGeom>
        </p:spPr>
      </p:pic>
      <p:pic>
        <p:nvPicPr>
          <p:cNvPr id="4" name="Рисунок 3">
            <a:extLst>
              <a:ext uri="{FF2B5EF4-FFF2-40B4-BE49-F238E27FC236}">
                <a16:creationId xmlns:a16="http://schemas.microsoft.com/office/drawing/2014/main" id="{344C87DF-3957-479E-8B60-95B56980B087}"/>
              </a:ext>
            </a:extLst>
          </p:cNvPr>
          <p:cNvPicPr>
            <a:picLocks noChangeAspect="1"/>
          </p:cNvPicPr>
          <p:nvPr/>
        </p:nvPicPr>
        <p:blipFill>
          <a:blip r:embed="rId3"/>
          <a:stretch>
            <a:fillRect/>
          </a:stretch>
        </p:blipFill>
        <p:spPr>
          <a:xfrm>
            <a:off x="8156539" y="3547641"/>
            <a:ext cx="3883493" cy="2923865"/>
          </a:xfrm>
          <a:prstGeom prst="rect">
            <a:avLst/>
          </a:prstGeom>
        </p:spPr>
      </p:pic>
    </p:spTree>
    <p:extLst>
      <p:ext uri="{BB962C8B-B14F-4D97-AF65-F5344CB8AC3E}">
        <p14:creationId xmlns:p14="http://schemas.microsoft.com/office/powerpoint/2010/main" val="845217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4793" y="276082"/>
            <a:ext cx="7709243" cy="5909310"/>
          </a:xfrm>
          <a:prstGeom prst="rect">
            <a:avLst/>
          </a:prstGeom>
        </p:spPr>
        <p:txBody>
          <a:bodyPr wrap="square">
            <a:spAutoFit/>
          </a:bodyPr>
          <a:lstStyle/>
          <a:p>
            <a:pPr algn="ctr"/>
            <a:r>
              <a:rPr lang="ru-RU" b="1" i="1" dirty="0"/>
              <a:t>Саламандра </a:t>
            </a:r>
            <a:r>
              <a:rPr lang="ru-RU" b="1" i="1" dirty="0" err="1"/>
              <a:t>вогняна</a:t>
            </a:r>
            <a:endParaRPr lang="ru-RU" b="1" i="1" dirty="0"/>
          </a:p>
          <a:p>
            <a:endParaRPr lang="ru-RU" dirty="0"/>
          </a:p>
          <a:p>
            <a:pPr algn="just"/>
            <a:r>
              <a:rPr lang="uk-UA" b="1" dirty="0"/>
              <a:t>Ареал виду та його поширення в Україні:</a:t>
            </a:r>
            <a:r>
              <a:rPr lang="en-US" b="1" dirty="0"/>
              <a:t> </a:t>
            </a:r>
            <a:r>
              <a:rPr lang="uk-UA" dirty="0"/>
              <a:t>В Україні — у передгір’ях та інколи на полонинах Закарпатської, Львівської, Чернівецької, Івано-Франківської обл.</a:t>
            </a:r>
          </a:p>
          <a:p>
            <a:pPr algn="just"/>
            <a:r>
              <a:rPr lang="uk-UA" b="1" dirty="0"/>
              <a:t>Чисельність і причини її зміни:</a:t>
            </a:r>
            <a:r>
              <a:rPr lang="uk-UA" dirty="0"/>
              <a:t> В Карпатах щільність дорослих та личинок — від 12–80 до 45–50 ос./км2; в Чернівецькій обл. 8,2 і в Івано-Франківській обл. 4,9−6,3 ос./м2 площі водойми (личинки). Зниження чисельності пов’язано зі змінами біотопів та відловом.</a:t>
            </a:r>
          </a:p>
          <a:p>
            <a:pPr algn="just"/>
            <a:r>
              <a:rPr lang="uk-UA" b="1" dirty="0"/>
              <a:t>Особливості біології та наукове значення: </a:t>
            </a:r>
            <a:r>
              <a:rPr lang="uk-UA" dirty="0"/>
              <a:t>З’являються в кінці лютого−березні, розмноження йде майже весь період активності, але найчастіше парування відбувається у червні−липні. Ведуть </a:t>
            </a:r>
            <a:r>
              <a:rPr lang="uk-UA" dirty="0" err="1"/>
              <a:t>присмерково</a:t>
            </a:r>
            <a:r>
              <a:rPr lang="uk-UA" dirty="0"/>
              <a:t>-нічний спосіб життя, при підвищеній вологості активні вдень. Мешкають в зволожених лісових біотопах, знаходили на полонинах. Температурний оптимум —17–18°С, інколи активні при 8°С. Зимівля — з жовтня–листопада у порожнинах під коренями дерев, де можуть збиратися до кількох сотень.</a:t>
            </a:r>
          </a:p>
          <a:p>
            <a:pPr algn="just"/>
            <a:r>
              <a:rPr lang="uk-UA" b="1" dirty="0"/>
              <a:t>Режим збереження популяцій та заходи з охорони:</a:t>
            </a:r>
            <a:r>
              <a:rPr lang="uk-UA" dirty="0"/>
              <a:t> Зберігаються на природоохоронних територіях на загальних умовах.</a:t>
            </a:r>
          </a:p>
          <a:p>
            <a:pPr algn="just"/>
            <a:r>
              <a:rPr lang="uk-UA" b="1" dirty="0"/>
              <a:t>Розмноження та розведення у спеціально створених умовах:</a:t>
            </a:r>
            <a:r>
              <a:rPr lang="uk-UA" dirty="0"/>
              <a:t> На високогір’ї самки народжують один раз на два роки, на передгір’ях та </a:t>
            </a:r>
            <a:r>
              <a:rPr lang="uk-UA" dirty="0" err="1"/>
              <a:t>низькогір’ї</a:t>
            </a:r>
            <a:r>
              <a:rPr lang="uk-UA" dirty="0"/>
              <a:t> — щороку. </a:t>
            </a:r>
            <a:r>
              <a:rPr lang="uk-UA" dirty="0" err="1"/>
              <a:t>Статевозрілість</a:t>
            </a:r>
            <a:r>
              <a:rPr lang="uk-UA" dirty="0"/>
              <a:t> наступає на 3–4 році життя.</a:t>
            </a:r>
          </a:p>
        </p:txBody>
      </p:sp>
      <p:pic>
        <p:nvPicPr>
          <p:cNvPr id="3" name="Рисунок 2"/>
          <p:cNvPicPr>
            <a:picLocks noChangeAspect="1"/>
          </p:cNvPicPr>
          <p:nvPr/>
        </p:nvPicPr>
        <p:blipFill>
          <a:blip r:embed="rId2"/>
          <a:stretch>
            <a:fillRect/>
          </a:stretch>
        </p:blipFill>
        <p:spPr>
          <a:xfrm>
            <a:off x="8035870" y="115649"/>
            <a:ext cx="3749729" cy="2104687"/>
          </a:xfrm>
          <a:prstGeom prst="rect">
            <a:avLst/>
          </a:prstGeom>
        </p:spPr>
      </p:pic>
      <p:pic>
        <p:nvPicPr>
          <p:cNvPr id="4" name="Рисунок 3">
            <a:extLst>
              <a:ext uri="{FF2B5EF4-FFF2-40B4-BE49-F238E27FC236}">
                <a16:creationId xmlns:a16="http://schemas.microsoft.com/office/drawing/2014/main" id="{70CF0005-1321-4808-A124-FAC83E4E4E62}"/>
              </a:ext>
            </a:extLst>
          </p:cNvPr>
          <p:cNvPicPr>
            <a:picLocks noChangeAspect="1"/>
          </p:cNvPicPr>
          <p:nvPr/>
        </p:nvPicPr>
        <p:blipFill>
          <a:blip r:embed="rId3"/>
          <a:stretch>
            <a:fillRect/>
          </a:stretch>
        </p:blipFill>
        <p:spPr>
          <a:xfrm>
            <a:off x="8035871" y="4550095"/>
            <a:ext cx="3287911" cy="2187956"/>
          </a:xfrm>
          <a:prstGeom prst="rect">
            <a:avLst/>
          </a:prstGeom>
        </p:spPr>
      </p:pic>
      <p:pic>
        <p:nvPicPr>
          <p:cNvPr id="5" name="Рисунок 4">
            <a:extLst>
              <a:ext uri="{FF2B5EF4-FFF2-40B4-BE49-F238E27FC236}">
                <a16:creationId xmlns:a16="http://schemas.microsoft.com/office/drawing/2014/main" id="{C9913DC7-E5D5-47E9-A581-B13BDF5AB3E1}"/>
              </a:ext>
            </a:extLst>
          </p:cNvPr>
          <p:cNvPicPr>
            <a:picLocks noChangeAspect="1"/>
          </p:cNvPicPr>
          <p:nvPr/>
        </p:nvPicPr>
        <p:blipFill>
          <a:blip r:embed="rId4"/>
          <a:stretch>
            <a:fillRect/>
          </a:stretch>
        </p:blipFill>
        <p:spPr>
          <a:xfrm>
            <a:off x="9069215" y="2427571"/>
            <a:ext cx="3029905" cy="2016264"/>
          </a:xfrm>
          <a:prstGeom prst="rect">
            <a:avLst/>
          </a:prstGeom>
        </p:spPr>
      </p:pic>
    </p:spTree>
    <p:extLst>
      <p:ext uri="{BB962C8B-B14F-4D97-AF65-F5344CB8AC3E}">
        <p14:creationId xmlns:p14="http://schemas.microsoft.com/office/powerpoint/2010/main" val="6005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7885" y="265365"/>
            <a:ext cx="7509897" cy="6186309"/>
          </a:xfrm>
          <a:prstGeom prst="rect">
            <a:avLst/>
          </a:prstGeom>
        </p:spPr>
        <p:txBody>
          <a:bodyPr wrap="square">
            <a:spAutoFit/>
          </a:bodyPr>
          <a:lstStyle/>
          <a:p>
            <a:pPr algn="ctr"/>
            <a:r>
              <a:rPr lang="ru-RU" b="1" i="1" dirty="0" err="1"/>
              <a:t>Жолудниця</a:t>
            </a:r>
            <a:r>
              <a:rPr lang="ru-RU" b="1" i="1" dirty="0"/>
              <a:t> </a:t>
            </a:r>
            <a:r>
              <a:rPr lang="ru-RU" b="1" i="1" dirty="0" err="1"/>
              <a:t>європейська</a:t>
            </a:r>
            <a:endParaRPr lang="ru-RU" b="1" i="1" dirty="0"/>
          </a:p>
          <a:p>
            <a:pPr algn="just"/>
            <a:r>
              <a:rPr lang="uk-UA" b="1" dirty="0"/>
              <a:t>Ареал виду та його поширення в Україні:</a:t>
            </a:r>
            <a:r>
              <a:rPr lang="uk-UA" dirty="0"/>
              <a:t> . Вид найімовірніше зберігся на Волині та у Центральному Поліссі.</a:t>
            </a:r>
          </a:p>
          <a:p>
            <a:pPr algn="just"/>
            <a:r>
              <a:rPr lang="uk-UA" b="1" dirty="0"/>
              <a:t>Чисельність і причини її зміни:</a:t>
            </a:r>
            <a:r>
              <a:rPr lang="uk-UA" dirty="0"/>
              <a:t> Всі знахідки відомі лише за давніми дослідженнями: до кінця 1970-х рр. За даними аналізу зоологічних колекцій частка виду навіть у кращі для цього виду часи становила лише 1% від усіх знахідок в Україні видів родини </a:t>
            </a:r>
            <a:r>
              <a:rPr lang="uk-UA" dirty="0" err="1"/>
              <a:t>вовчкових</a:t>
            </a:r>
            <a:r>
              <a:rPr lang="uk-UA" dirty="0"/>
              <a:t>. Причини </a:t>
            </a:r>
            <a:r>
              <a:rPr lang="uk-UA" dirty="0" err="1"/>
              <a:t>зм</a:t>
            </a:r>
            <a:r>
              <a:rPr lang="en-US" dirty="0" err="1"/>
              <a:t>i</a:t>
            </a:r>
            <a:r>
              <a:rPr lang="uk-UA" dirty="0" err="1"/>
              <a:t>ни</a:t>
            </a:r>
            <a:r>
              <a:rPr lang="uk-UA" dirty="0"/>
              <a:t> </a:t>
            </a:r>
            <a:r>
              <a:rPr lang="uk-UA" dirty="0" err="1"/>
              <a:t>чисельност</a:t>
            </a:r>
            <a:r>
              <a:rPr lang="en-US" dirty="0"/>
              <a:t>i: </a:t>
            </a:r>
            <a:r>
              <a:rPr lang="uk-UA" dirty="0"/>
              <a:t>суттєве скорочення площ природних </a:t>
            </a:r>
            <a:r>
              <a:rPr lang="uk-UA" dirty="0" err="1"/>
              <a:t>деревостанів</a:t>
            </a:r>
            <a:r>
              <a:rPr lang="uk-UA" dirty="0"/>
              <a:t>, поширення лісових </a:t>
            </a:r>
            <a:r>
              <a:rPr lang="uk-UA" dirty="0" err="1"/>
              <a:t>монокультур</a:t>
            </a:r>
            <a:r>
              <a:rPr lang="uk-UA" dirty="0"/>
              <a:t> та масштабні санітарні рубки, спрямовані на знищення дуплистих дерев.</a:t>
            </a:r>
          </a:p>
          <a:p>
            <a:pPr algn="just"/>
            <a:r>
              <a:rPr lang="uk-UA" b="1" dirty="0"/>
              <a:t>Особливості біології та наукове значення: </a:t>
            </a:r>
            <a:r>
              <a:rPr lang="uk-UA" dirty="0"/>
              <a:t>Мешканець непорушених лісових масивів. Загалом властивий </a:t>
            </a:r>
            <a:r>
              <a:rPr lang="uk-UA" dirty="0" err="1"/>
              <a:t>бореальним</a:t>
            </a:r>
            <a:r>
              <a:rPr lang="uk-UA" dirty="0"/>
              <a:t> угрупованням. Селиться переважно в </a:t>
            </a:r>
            <a:r>
              <a:rPr lang="uk-UA" dirty="0" err="1"/>
              <a:t>ялиновобукових</a:t>
            </a:r>
            <a:r>
              <a:rPr lang="uk-UA" dirty="0"/>
              <a:t> лісах з багатим підростом та наявністю великоплідних і дуплистих дерев. Гнізда влаштовує в дуплах дерев і розщілинах, серед каміння та у ходах кротів. Всі знахідки в Україні є літніми. На зиму впадає в сплячку (з жовтня до квітня). Зимові гнізда влаштовує у дуплах або норах. Типова пожива — букові та лісові горіхи, жолуді, фрукти, комахи. Живуть до 3–5 років.</a:t>
            </a:r>
          </a:p>
          <a:p>
            <a:pPr algn="just"/>
            <a:r>
              <a:rPr lang="uk-UA" b="1" dirty="0"/>
              <a:t>Режим збереження популяцій та заходи з охорони:</a:t>
            </a:r>
            <a:r>
              <a:rPr lang="uk-UA" dirty="0"/>
              <a:t> Вид був внесений до 1–2 вид. ЧКУ. Ефективна охорона може бути досягнута лише при створенні великих заповідних масивів та </a:t>
            </a:r>
            <a:r>
              <a:rPr lang="uk-UA" dirty="0" err="1"/>
              <a:t>реінтродукції</a:t>
            </a:r>
            <a:r>
              <a:rPr lang="uk-UA" dirty="0"/>
              <a:t> виду. На цей час мережа заповідників не покриває відомі сегменти ареалу виду в Україні.</a:t>
            </a:r>
          </a:p>
        </p:txBody>
      </p:sp>
      <p:pic>
        <p:nvPicPr>
          <p:cNvPr id="3" name="Рисунок 2"/>
          <p:cNvPicPr>
            <a:picLocks noChangeAspect="1"/>
          </p:cNvPicPr>
          <p:nvPr/>
        </p:nvPicPr>
        <p:blipFill>
          <a:blip r:embed="rId2"/>
          <a:stretch>
            <a:fillRect/>
          </a:stretch>
        </p:blipFill>
        <p:spPr>
          <a:xfrm>
            <a:off x="8004590" y="126823"/>
            <a:ext cx="4095779" cy="2893470"/>
          </a:xfrm>
          <a:prstGeom prst="rect">
            <a:avLst/>
          </a:prstGeom>
        </p:spPr>
      </p:pic>
      <p:pic>
        <p:nvPicPr>
          <p:cNvPr id="4" name="Рисунок 3">
            <a:extLst>
              <a:ext uri="{FF2B5EF4-FFF2-40B4-BE49-F238E27FC236}">
                <a16:creationId xmlns:a16="http://schemas.microsoft.com/office/drawing/2014/main" id="{16FF7594-2289-4C13-88F6-E2CB65BA93D2}"/>
              </a:ext>
            </a:extLst>
          </p:cNvPr>
          <p:cNvPicPr>
            <a:picLocks noChangeAspect="1"/>
          </p:cNvPicPr>
          <p:nvPr/>
        </p:nvPicPr>
        <p:blipFill>
          <a:blip r:embed="rId3"/>
          <a:stretch>
            <a:fillRect/>
          </a:stretch>
        </p:blipFill>
        <p:spPr>
          <a:xfrm>
            <a:off x="8109527" y="3241693"/>
            <a:ext cx="3824588" cy="3074969"/>
          </a:xfrm>
          <a:prstGeom prst="rect">
            <a:avLst/>
          </a:prstGeom>
        </p:spPr>
      </p:pic>
      <p:sp>
        <p:nvSpPr>
          <p:cNvPr id="5" name="Овал 4">
            <a:extLst>
              <a:ext uri="{FF2B5EF4-FFF2-40B4-BE49-F238E27FC236}">
                <a16:creationId xmlns:a16="http://schemas.microsoft.com/office/drawing/2014/main" id="{4EA6732C-6E72-40BD-88C1-F1CBADA1C169}"/>
              </a:ext>
            </a:extLst>
          </p:cNvPr>
          <p:cNvSpPr/>
          <p:nvPr/>
        </p:nvSpPr>
        <p:spPr>
          <a:xfrm>
            <a:off x="332509" y="6451674"/>
            <a:ext cx="240146" cy="226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4050818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FB67752-E43C-489F-BDF8-3CBBAED74F94}"/>
              </a:ext>
            </a:extLst>
          </p:cNvPr>
          <p:cNvSpPr/>
          <p:nvPr/>
        </p:nvSpPr>
        <p:spPr>
          <a:xfrm>
            <a:off x="452581" y="704887"/>
            <a:ext cx="6096000" cy="4339650"/>
          </a:xfrm>
          <a:prstGeom prst="rect">
            <a:avLst/>
          </a:prstGeom>
        </p:spPr>
        <p:txBody>
          <a:bodyPr>
            <a:spAutoFit/>
          </a:bodyPr>
          <a:lstStyle/>
          <a:p>
            <a:pPr algn="ctr"/>
            <a:r>
              <a:rPr lang="uk-UA" sz="2400" b="1" i="1" dirty="0"/>
              <a:t>Риби Азовського моря</a:t>
            </a:r>
          </a:p>
          <a:p>
            <a:endParaRPr lang="uk-UA" dirty="0"/>
          </a:p>
          <a:p>
            <a:pPr algn="ctr"/>
            <a:r>
              <a:rPr lang="uk-UA" b="1" i="1" dirty="0"/>
              <a:t>Дьоготь</a:t>
            </a:r>
          </a:p>
          <a:p>
            <a:endParaRPr lang="uk-UA" dirty="0"/>
          </a:p>
          <a:p>
            <a:pPr algn="just"/>
            <a:r>
              <a:rPr lang="uk-UA" dirty="0"/>
              <a:t>Це єдиний вид акул, плаваючий в Азовському морі. Взагалі вони живуть в Чорному морі, але іноді катрани проходять на північ через Керченську затоку. Катран відомий також під назвами морська собака, </a:t>
            </a:r>
            <a:r>
              <a:rPr lang="uk-UA" dirty="0" err="1"/>
              <a:t>ноготніца</a:t>
            </a:r>
            <a:r>
              <a:rPr lang="uk-UA" dirty="0"/>
              <a:t>, звичайна колюча акула. </a:t>
            </a:r>
          </a:p>
          <a:p>
            <a:pPr algn="just"/>
            <a:r>
              <a:rPr lang="uk-UA" dirty="0"/>
              <a:t>Довжина дорослої особини приблизно дорівнює 160 см. Харчуються катрани чим попало, в їх раціон входять камбала, лососі, креветки, медузи і навіть водорості. Для людини вони ніякої небезпеки не представляють. Навпаки, м’ясо </a:t>
            </a:r>
            <a:r>
              <a:rPr lang="uk-UA" dirty="0" err="1"/>
              <a:t>катрана</a:t>
            </a:r>
            <a:r>
              <a:rPr lang="uk-UA" dirty="0"/>
              <a:t> активно використовується в харчовій промисловості.</a:t>
            </a:r>
          </a:p>
        </p:txBody>
      </p:sp>
      <p:pic>
        <p:nvPicPr>
          <p:cNvPr id="3" name="Рисунок 2">
            <a:extLst>
              <a:ext uri="{FF2B5EF4-FFF2-40B4-BE49-F238E27FC236}">
                <a16:creationId xmlns:a16="http://schemas.microsoft.com/office/drawing/2014/main" id="{09BA29BF-A092-447A-BD31-B238ED43D6BE}"/>
              </a:ext>
            </a:extLst>
          </p:cNvPr>
          <p:cNvPicPr>
            <a:picLocks noChangeAspect="1"/>
          </p:cNvPicPr>
          <p:nvPr/>
        </p:nvPicPr>
        <p:blipFill>
          <a:blip r:embed="rId2"/>
          <a:stretch>
            <a:fillRect/>
          </a:stretch>
        </p:blipFill>
        <p:spPr>
          <a:xfrm>
            <a:off x="7645412" y="299893"/>
            <a:ext cx="4471976" cy="2812762"/>
          </a:xfrm>
          <a:prstGeom prst="rect">
            <a:avLst/>
          </a:prstGeom>
        </p:spPr>
      </p:pic>
      <p:pic>
        <p:nvPicPr>
          <p:cNvPr id="4" name="Рисунок 3">
            <a:extLst>
              <a:ext uri="{FF2B5EF4-FFF2-40B4-BE49-F238E27FC236}">
                <a16:creationId xmlns:a16="http://schemas.microsoft.com/office/drawing/2014/main" id="{0CF8A3E4-3643-46AA-99EE-FCDFAC5A3D37}"/>
              </a:ext>
            </a:extLst>
          </p:cNvPr>
          <p:cNvPicPr>
            <a:picLocks noChangeAspect="1"/>
          </p:cNvPicPr>
          <p:nvPr/>
        </p:nvPicPr>
        <p:blipFill>
          <a:blip r:embed="rId3"/>
          <a:stretch>
            <a:fillRect/>
          </a:stretch>
        </p:blipFill>
        <p:spPr>
          <a:xfrm>
            <a:off x="6744629" y="3428999"/>
            <a:ext cx="5372759" cy="3008745"/>
          </a:xfrm>
          <a:prstGeom prst="rect">
            <a:avLst/>
          </a:prstGeom>
        </p:spPr>
      </p:pic>
    </p:spTree>
    <p:extLst>
      <p:ext uri="{BB962C8B-B14F-4D97-AF65-F5344CB8AC3E}">
        <p14:creationId xmlns:p14="http://schemas.microsoft.com/office/powerpoint/2010/main" val="2788954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968F5DC-0770-41DB-9935-E2D037F2535C}"/>
              </a:ext>
            </a:extLst>
          </p:cNvPr>
          <p:cNvSpPr/>
          <p:nvPr/>
        </p:nvSpPr>
        <p:spPr>
          <a:xfrm>
            <a:off x="535708" y="686644"/>
            <a:ext cx="6096000" cy="4801314"/>
          </a:xfrm>
          <a:prstGeom prst="rect">
            <a:avLst/>
          </a:prstGeom>
        </p:spPr>
        <p:txBody>
          <a:bodyPr>
            <a:spAutoFit/>
          </a:bodyPr>
          <a:lstStyle/>
          <a:p>
            <a:pPr algn="ctr"/>
            <a:r>
              <a:rPr lang="uk-UA" b="1" i="1" dirty="0"/>
              <a:t>Білуга</a:t>
            </a:r>
          </a:p>
          <a:p>
            <a:pPr algn="ctr"/>
            <a:endParaRPr lang="uk-UA" b="1" i="1" dirty="0"/>
          </a:p>
          <a:p>
            <a:pPr algn="just"/>
            <a:r>
              <a:rPr lang="uk-UA" dirty="0"/>
              <a:t>Хоча білуга і вважається прісноводної рибою, вона чудово почувається в Азовському морі, яке відрізняється зниженою солоністю. Нереститься білуга в річках Дон і Кубань. Це найбільша прісноводна риба в світі, рекордна за масою особина досягала ваги в 1500 кг. Довжина білуги може становити 4,2 м. Деякі риби цього виду живуть близько 100 років. Білуга – це хижак, який харчується рибою, а іноді молюсками. Відзначено випадки, коли в їх животах знаходили дитинчат тюленя.</a:t>
            </a:r>
          </a:p>
          <a:p>
            <a:pPr algn="just"/>
            <a:endParaRPr lang="uk-UA" dirty="0"/>
          </a:p>
          <a:p>
            <a:pPr algn="just"/>
            <a:r>
              <a:rPr lang="uk-UA" dirty="0"/>
              <a:t>Вид знаходиться на межі знищення, а тому в Росії за ловлю білуги можна сісти у в’язницю на 3 роки. Але браконьєри йдуть на ризик, адже чорна ікра білуги є найбільш дорогою. За банку з 250 грамами такої ікри на чорному ринку дають 500 </a:t>
            </a:r>
            <a:r>
              <a:rPr lang="uk-UA" dirty="0" err="1"/>
              <a:t>дол</a:t>
            </a:r>
            <a:r>
              <a:rPr lang="uk-UA" dirty="0"/>
              <a:t> .</a:t>
            </a:r>
          </a:p>
        </p:txBody>
      </p:sp>
      <p:pic>
        <p:nvPicPr>
          <p:cNvPr id="3" name="Рисунок 2">
            <a:extLst>
              <a:ext uri="{FF2B5EF4-FFF2-40B4-BE49-F238E27FC236}">
                <a16:creationId xmlns:a16="http://schemas.microsoft.com/office/drawing/2014/main" id="{5DB5F0C6-C265-4441-B7BB-D3FE5A3C8F0A}"/>
              </a:ext>
            </a:extLst>
          </p:cNvPr>
          <p:cNvPicPr>
            <a:picLocks noChangeAspect="1"/>
          </p:cNvPicPr>
          <p:nvPr/>
        </p:nvPicPr>
        <p:blipFill>
          <a:blip r:embed="rId2"/>
          <a:stretch>
            <a:fillRect/>
          </a:stretch>
        </p:blipFill>
        <p:spPr>
          <a:xfrm>
            <a:off x="6742545" y="4544003"/>
            <a:ext cx="5343236" cy="2170690"/>
          </a:xfrm>
          <a:prstGeom prst="rect">
            <a:avLst/>
          </a:prstGeom>
        </p:spPr>
      </p:pic>
      <p:pic>
        <p:nvPicPr>
          <p:cNvPr id="4" name="Рисунок 3">
            <a:extLst>
              <a:ext uri="{FF2B5EF4-FFF2-40B4-BE49-F238E27FC236}">
                <a16:creationId xmlns:a16="http://schemas.microsoft.com/office/drawing/2014/main" id="{F699E7A3-E574-4E61-9EB5-D4CD03E3E5C0}"/>
              </a:ext>
            </a:extLst>
          </p:cNvPr>
          <p:cNvPicPr>
            <a:picLocks noChangeAspect="1"/>
          </p:cNvPicPr>
          <p:nvPr/>
        </p:nvPicPr>
        <p:blipFill>
          <a:blip r:embed="rId3"/>
          <a:stretch>
            <a:fillRect/>
          </a:stretch>
        </p:blipFill>
        <p:spPr>
          <a:xfrm>
            <a:off x="6742544" y="143307"/>
            <a:ext cx="5343237" cy="2170690"/>
          </a:xfrm>
          <a:prstGeom prst="rect">
            <a:avLst/>
          </a:prstGeom>
        </p:spPr>
      </p:pic>
      <p:pic>
        <p:nvPicPr>
          <p:cNvPr id="5" name="Рисунок 4">
            <a:extLst>
              <a:ext uri="{FF2B5EF4-FFF2-40B4-BE49-F238E27FC236}">
                <a16:creationId xmlns:a16="http://schemas.microsoft.com/office/drawing/2014/main" id="{A75040A8-1BC5-4874-A392-CB9497E995DD}"/>
              </a:ext>
            </a:extLst>
          </p:cNvPr>
          <p:cNvPicPr>
            <a:picLocks noChangeAspect="1"/>
          </p:cNvPicPr>
          <p:nvPr/>
        </p:nvPicPr>
        <p:blipFill>
          <a:blip r:embed="rId4"/>
          <a:stretch>
            <a:fillRect/>
          </a:stretch>
        </p:blipFill>
        <p:spPr>
          <a:xfrm>
            <a:off x="8829675" y="2500312"/>
            <a:ext cx="2457450" cy="1857375"/>
          </a:xfrm>
          <a:prstGeom prst="rect">
            <a:avLst/>
          </a:prstGeom>
        </p:spPr>
      </p:pic>
    </p:spTree>
    <p:extLst>
      <p:ext uri="{BB962C8B-B14F-4D97-AF65-F5344CB8AC3E}">
        <p14:creationId xmlns:p14="http://schemas.microsoft.com/office/powerpoint/2010/main" val="2346052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0130" y="533035"/>
            <a:ext cx="7982466" cy="5632311"/>
          </a:xfrm>
          <a:prstGeom prst="rect">
            <a:avLst/>
          </a:prstGeom>
        </p:spPr>
        <p:txBody>
          <a:bodyPr wrap="square">
            <a:spAutoFit/>
          </a:bodyPr>
          <a:lstStyle/>
          <a:p>
            <a:pPr algn="just"/>
            <a:r>
              <a:rPr lang="uk-UA" dirty="0"/>
              <a:t>Поширення тварин. Різні види тваринного світу поширені по території України нерівномірно. Це викликано відмінностями умов життя в різних її частинах. До них належать особливості клімату, рельєфу, внутрішніх вод, ґрунту, рослинності, а також наявність інших представників фауни. Ці чинники взаємодіють між собою, забезпечуючи потреби тварин в житлі, їжі, захисті від негоди, хижаків тощо. Певні види поширені переважно там, де найкраще забезпечується їх існування. Такими природними комплексами в Україні є ліси, степи, гірські райони, болота, річки, заплави, моря, дельти, лимани, яким притаманний свій видовий склад тваринного світу.</a:t>
            </a:r>
          </a:p>
          <a:p>
            <a:pPr algn="just"/>
            <a:endParaRPr lang="uk-UA" dirty="0"/>
          </a:p>
          <a:p>
            <a:pPr algn="just"/>
            <a:r>
              <a:rPr lang="uk-UA" dirty="0"/>
              <a:t> </a:t>
            </a:r>
          </a:p>
          <a:p>
            <a:pPr algn="just"/>
            <a:r>
              <a:rPr lang="uk-UA" dirty="0"/>
              <a:t>Багато видів диких тварин поширено практично по всій території України. Майже в усіх великих природних комплексах України зустрічаються такі ссавці, як козуля, вовк, лисиця, заєць сірий, куниця, тхір звичайний, лісова та хатня миші, їжак звичайний, </a:t>
            </a:r>
            <a:r>
              <a:rPr lang="uk-UA" dirty="0" err="1"/>
              <a:t>кутора</a:t>
            </a:r>
            <a:r>
              <a:rPr lang="uk-UA" dirty="0"/>
              <a:t> водяна, кажани. Повсюдно поширеними птахами є галка, грак, ворона сіра, сорока, іволга, зозуля звичайна, зяблик, горобець, ластівка, строкатий дятел, синиці, пугач. Серед загальнопоширених плазунів – вуж звичайний, ящірка прудка. Для всіх районів України є звичними такі земноводні, як озерна жаба, </a:t>
            </a:r>
            <a:r>
              <a:rPr lang="uk-UA" dirty="0" err="1"/>
              <a:t>ропухи</a:t>
            </a:r>
            <a:r>
              <a:rPr lang="uk-UA" dirty="0"/>
              <a:t> звичайна і зелена, квакша, а також багато видів безхребетних, зокрема комах, молюсків і найпростіших.</a:t>
            </a:r>
          </a:p>
        </p:txBody>
      </p:sp>
      <p:pic>
        <p:nvPicPr>
          <p:cNvPr id="3" name="Рисунок 2"/>
          <p:cNvPicPr>
            <a:picLocks noChangeAspect="1"/>
          </p:cNvPicPr>
          <p:nvPr/>
        </p:nvPicPr>
        <p:blipFill>
          <a:blip r:embed="rId2"/>
          <a:stretch>
            <a:fillRect/>
          </a:stretch>
        </p:blipFill>
        <p:spPr>
          <a:xfrm>
            <a:off x="8402596" y="679235"/>
            <a:ext cx="3621516" cy="2409954"/>
          </a:xfrm>
          <a:prstGeom prst="rect">
            <a:avLst/>
          </a:prstGeom>
        </p:spPr>
      </p:pic>
      <p:pic>
        <p:nvPicPr>
          <p:cNvPr id="4" name="Рисунок 3"/>
          <p:cNvPicPr>
            <a:picLocks noChangeAspect="1"/>
          </p:cNvPicPr>
          <p:nvPr/>
        </p:nvPicPr>
        <p:blipFill>
          <a:blip r:embed="rId3"/>
          <a:stretch>
            <a:fillRect/>
          </a:stretch>
        </p:blipFill>
        <p:spPr>
          <a:xfrm>
            <a:off x="8402596" y="3855816"/>
            <a:ext cx="3439879" cy="2211351"/>
          </a:xfrm>
          <a:prstGeom prst="rect">
            <a:avLst/>
          </a:prstGeom>
        </p:spPr>
      </p:pic>
    </p:spTree>
    <p:extLst>
      <p:ext uri="{BB962C8B-B14F-4D97-AF65-F5344CB8AC3E}">
        <p14:creationId xmlns:p14="http://schemas.microsoft.com/office/powerpoint/2010/main" val="4035301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531C79A-07B9-4702-9843-403FC2AEC005}"/>
              </a:ext>
            </a:extLst>
          </p:cNvPr>
          <p:cNvSpPr/>
          <p:nvPr/>
        </p:nvSpPr>
        <p:spPr>
          <a:xfrm>
            <a:off x="535708" y="464649"/>
            <a:ext cx="6280727" cy="5355312"/>
          </a:xfrm>
          <a:prstGeom prst="rect">
            <a:avLst/>
          </a:prstGeom>
        </p:spPr>
        <p:txBody>
          <a:bodyPr wrap="square">
            <a:spAutoFit/>
          </a:bodyPr>
          <a:lstStyle/>
          <a:p>
            <a:pPr algn="ctr"/>
            <a:r>
              <a:rPr lang="uk-UA" b="1" i="1" dirty="0"/>
              <a:t>Севрюга</a:t>
            </a:r>
          </a:p>
          <a:p>
            <a:endParaRPr lang="uk-UA" dirty="0"/>
          </a:p>
          <a:p>
            <a:pPr algn="just"/>
            <a:r>
              <a:rPr lang="uk-UA" dirty="0"/>
              <a:t>Один з видів осетрів. В середньому довжина особини становить 80-90 см, хоча рекорд дорівнює 220 см. Володіє подовженим і плоским рилом і короткими вусиками. Середня вага становить 8-9 кг, але зустрічалися і екземпляри масою до 80 кг. Нерест севрюги відбувається в травні. Як і інші осетрові Азовського моря, севрюга вважаються вимираючим видом і знаходиться під охороною держави.</a:t>
            </a:r>
          </a:p>
          <a:p>
            <a:pPr algn="just"/>
            <a:endParaRPr lang="uk-UA" dirty="0"/>
          </a:p>
          <a:p>
            <a:pPr algn="ctr"/>
            <a:r>
              <a:rPr lang="uk-UA" b="1" i="1" dirty="0"/>
              <a:t>Чорноморсько-азовський оселедець</a:t>
            </a:r>
          </a:p>
          <a:p>
            <a:pPr algn="just"/>
            <a:endParaRPr lang="en-US" dirty="0"/>
          </a:p>
          <a:p>
            <a:pPr algn="just"/>
            <a:r>
              <a:rPr lang="uk-UA" dirty="0"/>
              <a:t>Вам може сподобатись:  Цікаві факти про ящірок</a:t>
            </a:r>
          </a:p>
          <a:p>
            <a:pPr algn="just"/>
            <a:r>
              <a:rPr lang="uk-UA" dirty="0"/>
              <a:t>Її тіло як би сплющене з боків, а верхня щелепа виступає над нижньою. Харчується оселедець в основному ракоподібними. Максимальна довжина однієї риби становить 39 см. Нереститься оселедець з травня по серпень в прісноводних річках. Період часу з вересня по лютий цей вид віддає перевагу проводити в Чорному, а не Азовському морі.</a:t>
            </a:r>
          </a:p>
        </p:txBody>
      </p:sp>
      <p:pic>
        <p:nvPicPr>
          <p:cNvPr id="3" name="Рисунок 2">
            <a:extLst>
              <a:ext uri="{FF2B5EF4-FFF2-40B4-BE49-F238E27FC236}">
                <a16:creationId xmlns:a16="http://schemas.microsoft.com/office/drawing/2014/main" id="{835DE931-9749-4E2B-ADD9-0F6DCF54A7BA}"/>
              </a:ext>
            </a:extLst>
          </p:cNvPr>
          <p:cNvPicPr>
            <a:picLocks noChangeAspect="1"/>
          </p:cNvPicPr>
          <p:nvPr/>
        </p:nvPicPr>
        <p:blipFill>
          <a:blip r:embed="rId2"/>
          <a:stretch>
            <a:fillRect/>
          </a:stretch>
        </p:blipFill>
        <p:spPr>
          <a:xfrm>
            <a:off x="7860145" y="332076"/>
            <a:ext cx="4113934" cy="2611327"/>
          </a:xfrm>
          <a:prstGeom prst="rect">
            <a:avLst/>
          </a:prstGeom>
        </p:spPr>
      </p:pic>
      <p:pic>
        <p:nvPicPr>
          <p:cNvPr id="5" name="Рисунок 4">
            <a:extLst>
              <a:ext uri="{FF2B5EF4-FFF2-40B4-BE49-F238E27FC236}">
                <a16:creationId xmlns:a16="http://schemas.microsoft.com/office/drawing/2014/main" id="{DC24C0DB-9E70-4ACD-926E-ED312F7DE3B5}"/>
              </a:ext>
            </a:extLst>
          </p:cNvPr>
          <p:cNvPicPr>
            <a:picLocks noChangeAspect="1"/>
          </p:cNvPicPr>
          <p:nvPr/>
        </p:nvPicPr>
        <p:blipFill>
          <a:blip r:embed="rId3"/>
          <a:stretch>
            <a:fillRect/>
          </a:stretch>
        </p:blipFill>
        <p:spPr>
          <a:xfrm>
            <a:off x="7595370" y="3240810"/>
            <a:ext cx="4287212" cy="3215409"/>
          </a:xfrm>
          <a:prstGeom prst="rect">
            <a:avLst/>
          </a:prstGeom>
        </p:spPr>
      </p:pic>
    </p:spTree>
    <p:extLst>
      <p:ext uri="{BB962C8B-B14F-4D97-AF65-F5344CB8AC3E}">
        <p14:creationId xmlns:p14="http://schemas.microsoft.com/office/powerpoint/2010/main" val="2464043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9A4490A-F789-4631-A0CB-5FD4D9ED8550}"/>
              </a:ext>
            </a:extLst>
          </p:cNvPr>
          <p:cNvSpPr/>
          <p:nvPr/>
        </p:nvSpPr>
        <p:spPr>
          <a:xfrm>
            <a:off x="544945" y="529212"/>
            <a:ext cx="6096000" cy="2585323"/>
          </a:xfrm>
          <a:prstGeom prst="rect">
            <a:avLst/>
          </a:prstGeom>
        </p:spPr>
        <p:txBody>
          <a:bodyPr>
            <a:spAutoFit/>
          </a:bodyPr>
          <a:lstStyle/>
          <a:p>
            <a:pPr algn="ctr"/>
            <a:r>
              <a:rPr lang="uk-UA" b="1" i="1" dirty="0"/>
              <a:t>Малий чорноморський рибець</a:t>
            </a:r>
          </a:p>
          <a:p>
            <a:r>
              <a:rPr lang="uk-UA" dirty="0"/>
              <a:t> </a:t>
            </a:r>
            <a:endParaRPr lang="en-US" dirty="0"/>
          </a:p>
          <a:p>
            <a:endParaRPr lang="en-US" dirty="0"/>
          </a:p>
          <a:p>
            <a:pPr algn="just"/>
            <a:r>
              <a:rPr lang="uk-UA" dirty="0"/>
              <a:t>Відомий також під назвою сирть. Цей вид належить до сімейства коропових. Довжина тіла </a:t>
            </a:r>
            <a:r>
              <a:rPr lang="uk-UA" dirty="0" err="1"/>
              <a:t>рідко</a:t>
            </a:r>
            <a:r>
              <a:rPr lang="uk-UA" dirty="0"/>
              <a:t> перевищує 19 см, а маса однієї особини не доходить і до 100 м Має сріблястий забарвлення, але спина у нього чорна. Харчується малий рибець личинками комах, молюсками й ракоподібними. Знаходиться під загрозою зникнення.</a:t>
            </a:r>
          </a:p>
        </p:txBody>
      </p:sp>
      <p:pic>
        <p:nvPicPr>
          <p:cNvPr id="3" name="Рисунок 2">
            <a:extLst>
              <a:ext uri="{FF2B5EF4-FFF2-40B4-BE49-F238E27FC236}">
                <a16:creationId xmlns:a16="http://schemas.microsoft.com/office/drawing/2014/main" id="{DBF893D1-FB77-4A7A-9828-C0713488DB63}"/>
              </a:ext>
            </a:extLst>
          </p:cNvPr>
          <p:cNvPicPr>
            <a:picLocks noChangeAspect="1"/>
          </p:cNvPicPr>
          <p:nvPr/>
        </p:nvPicPr>
        <p:blipFill>
          <a:blip r:embed="rId2"/>
          <a:stretch>
            <a:fillRect/>
          </a:stretch>
        </p:blipFill>
        <p:spPr>
          <a:xfrm>
            <a:off x="6684107" y="344780"/>
            <a:ext cx="5410912" cy="3084220"/>
          </a:xfrm>
          <a:prstGeom prst="rect">
            <a:avLst/>
          </a:prstGeom>
        </p:spPr>
      </p:pic>
      <p:sp>
        <p:nvSpPr>
          <p:cNvPr id="4" name="Прямоугольник 3">
            <a:extLst>
              <a:ext uri="{FF2B5EF4-FFF2-40B4-BE49-F238E27FC236}">
                <a16:creationId xmlns:a16="http://schemas.microsoft.com/office/drawing/2014/main" id="{A53B8D4D-2857-46E1-A313-EB20279AD5B2}"/>
              </a:ext>
            </a:extLst>
          </p:cNvPr>
          <p:cNvSpPr/>
          <p:nvPr/>
        </p:nvSpPr>
        <p:spPr>
          <a:xfrm>
            <a:off x="314036" y="3937430"/>
            <a:ext cx="6096000" cy="2308324"/>
          </a:xfrm>
          <a:prstGeom prst="rect">
            <a:avLst/>
          </a:prstGeom>
        </p:spPr>
        <p:txBody>
          <a:bodyPr>
            <a:spAutoFit/>
          </a:bodyPr>
          <a:lstStyle/>
          <a:p>
            <a:pPr algn="ctr"/>
            <a:r>
              <a:rPr lang="uk-UA" b="1" i="1" dirty="0" err="1"/>
              <a:t>Шемая</a:t>
            </a:r>
            <a:endParaRPr lang="uk-UA" b="1" i="1" dirty="0"/>
          </a:p>
          <a:p>
            <a:endParaRPr lang="en-US" dirty="0"/>
          </a:p>
          <a:p>
            <a:r>
              <a:rPr lang="uk-UA" dirty="0"/>
              <a:t>Відноситься до коропових риб. Довжина тіла, стиснутого з боків, становить 40 см, а маса в середньому дорівнює 300 грамам. Живе приблизно 12 років. </a:t>
            </a:r>
            <a:r>
              <a:rPr lang="uk-UA" dirty="0" err="1"/>
              <a:t>Шемая</a:t>
            </a:r>
            <a:r>
              <a:rPr lang="uk-UA" dirty="0"/>
              <a:t> має зелене забарвлення, в якому присутні і сині відтінки. Веде стайня спосіб життя. Харчується комахами і планктоном, а також більш дрібною рибою.</a:t>
            </a:r>
          </a:p>
        </p:txBody>
      </p:sp>
      <p:pic>
        <p:nvPicPr>
          <p:cNvPr id="5" name="Рисунок 4">
            <a:extLst>
              <a:ext uri="{FF2B5EF4-FFF2-40B4-BE49-F238E27FC236}">
                <a16:creationId xmlns:a16="http://schemas.microsoft.com/office/drawing/2014/main" id="{624B523E-9877-4A49-AD24-CED675D1769C}"/>
              </a:ext>
            </a:extLst>
          </p:cNvPr>
          <p:cNvPicPr>
            <a:picLocks noChangeAspect="1"/>
          </p:cNvPicPr>
          <p:nvPr/>
        </p:nvPicPr>
        <p:blipFill>
          <a:blip r:embed="rId3"/>
          <a:stretch>
            <a:fillRect/>
          </a:stretch>
        </p:blipFill>
        <p:spPr>
          <a:xfrm>
            <a:off x="6684107" y="3827273"/>
            <a:ext cx="5410912" cy="2813674"/>
          </a:xfrm>
          <a:prstGeom prst="rect">
            <a:avLst/>
          </a:prstGeom>
        </p:spPr>
      </p:pic>
    </p:spTree>
    <p:extLst>
      <p:ext uri="{BB962C8B-B14F-4D97-AF65-F5344CB8AC3E}">
        <p14:creationId xmlns:p14="http://schemas.microsoft.com/office/powerpoint/2010/main" val="3044650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2CF6DFD-8A81-49D1-9771-2B37E041A2A8}"/>
              </a:ext>
            </a:extLst>
          </p:cNvPr>
          <p:cNvSpPr/>
          <p:nvPr/>
        </p:nvSpPr>
        <p:spPr>
          <a:xfrm>
            <a:off x="277090" y="372423"/>
            <a:ext cx="6640945" cy="3139321"/>
          </a:xfrm>
          <a:prstGeom prst="rect">
            <a:avLst/>
          </a:prstGeom>
        </p:spPr>
        <p:txBody>
          <a:bodyPr wrap="square">
            <a:spAutoFit/>
          </a:bodyPr>
          <a:lstStyle/>
          <a:p>
            <a:pPr algn="ctr"/>
            <a:r>
              <a:rPr lang="uk-UA" b="1" dirty="0"/>
              <a:t>Судак</a:t>
            </a:r>
          </a:p>
          <a:p>
            <a:endParaRPr lang="uk-UA" dirty="0"/>
          </a:p>
          <a:p>
            <a:pPr algn="just"/>
            <a:r>
              <a:rPr lang="uk-UA" dirty="0"/>
              <a:t>Маса одного судака може становити 10-15 кг, а його довжина часом перевищує метр. Судак відрізняється зубами, які схожі на ікла і розташовуються на верхній щелепі цієї риби. Є класичним хижаком. За рахунок особливостей зору судак може полювати навіть при майже відсутності освітлення. При цьому він вважає за краще використовувати тактику засідок. Нерест судака проходить в квітні-травні. Ця риба дуже цінується своїм свої дієтичним м’ясом, яке має низьку жирність і містить всі 20 амінокислот, необхідних людині для повноцінного харчування.</a:t>
            </a:r>
          </a:p>
        </p:txBody>
      </p:sp>
      <p:pic>
        <p:nvPicPr>
          <p:cNvPr id="3" name="Рисунок 2">
            <a:extLst>
              <a:ext uri="{FF2B5EF4-FFF2-40B4-BE49-F238E27FC236}">
                <a16:creationId xmlns:a16="http://schemas.microsoft.com/office/drawing/2014/main" id="{6156BFD1-0C84-4930-B65A-AF13F139F500}"/>
              </a:ext>
            </a:extLst>
          </p:cNvPr>
          <p:cNvPicPr>
            <a:picLocks noChangeAspect="1"/>
          </p:cNvPicPr>
          <p:nvPr/>
        </p:nvPicPr>
        <p:blipFill>
          <a:blip r:embed="rId2"/>
          <a:stretch>
            <a:fillRect/>
          </a:stretch>
        </p:blipFill>
        <p:spPr>
          <a:xfrm>
            <a:off x="7397031" y="1090323"/>
            <a:ext cx="4517879" cy="2151640"/>
          </a:xfrm>
          <a:prstGeom prst="rect">
            <a:avLst/>
          </a:prstGeom>
        </p:spPr>
      </p:pic>
      <p:sp>
        <p:nvSpPr>
          <p:cNvPr id="4" name="Прямоугольник 3">
            <a:extLst>
              <a:ext uri="{FF2B5EF4-FFF2-40B4-BE49-F238E27FC236}">
                <a16:creationId xmlns:a16="http://schemas.microsoft.com/office/drawing/2014/main" id="{8B1FCB66-FE60-4A81-B18E-BD9451E46F33}"/>
              </a:ext>
            </a:extLst>
          </p:cNvPr>
          <p:cNvSpPr/>
          <p:nvPr/>
        </p:nvSpPr>
        <p:spPr>
          <a:xfrm>
            <a:off x="203199" y="3616038"/>
            <a:ext cx="7823201" cy="2862322"/>
          </a:xfrm>
          <a:prstGeom prst="rect">
            <a:avLst/>
          </a:prstGeom>
        </p:spPr>
        <p:txBody>
          <a:bodyPr wrap="square">
            <a:spAutoFit/>
          </a:bodyPr>
          <a:lstStyle/>
          <a:p>
            <a:pPr algn="ctr"/>
            <a:r>
              <a:rPr lang="uk-UA" b="1" dirty="0"/>
              <a:t>Лящ</a:t>
            </a:r>
          </a:p>
          <a:p>
            <a:pPr algn="just"/>
            <a:r>
              <a:rPr lang="uk-UA" dirty="0"/>
              <a:t>Довжина ляща може досягати 82 см, а його висота – 27 см. Цей вид відрізняється маленькими розмірами голови та рота. Цікаво, що на кінці рота розташовується трубочка, яка може висуватися вперед. В молодості лящ має сріблястий забарвлення, однак з роками (а це риба живе до 23 років) його боки і черево трохи жовтіють.</a:t>
            </a:r>
          </a:p>
          <a:p>
            <a:pPr algn="just"/>
            <a:r>
              <a:rPr lang="uk-UA" dirty="0"/>
              <a:t>За допомогою свого рота-трубочки лящ шукає прожиток в морському мулі. В основному він харчується водоростями, равликами і личинками комах. Лящі воліють триматися великими зграями, які здатні повністю «очистити» ділянку </a:t>
            </a:r>
            <a:r>
              <a:rPr lang="uk-UA" dirty="0" err="1"/>
              <a:t>дна</a:t>
            </a:r>
            <a:r>
              <a:rPr lang="uk-UA" dirty="0"/>
              <a:t> водойми від комах.</a:t>
            </a:r>
          </a:p>
        </p:txBody>
      </p:sp>
      <p:pic>
        <p:nvPicPr>
          <p:cNvPr id="5" name="Рисунок 4">
            <a:extLst>
              <a:ext uri="{FF2B5EF4-FFF2-40B4-BE49-F238E27FC236}">
                <a16:creationId xmlns:a16="http://schemas.microsoft.com/office/drawing/2014/main" id="{9B59ABD3-C4E0-4193-A9B5-35CE207F117A}"/>
              </a:ext>
            </a:extLst>
          </p:cNvPr>
          <p:cNvPicPr>
            <a:picLocks noChangeAspect="1"/>
          </p:cNvPicPr>
          <p:nvPr/>
        </p:nvPicPr>
        <p:blipFill>
          <a:blip r:embed="rId3"/>
          <a:stretch>
            <a:fillRect/>
          </a:stretch>
        </p:blipFill>
        <p:spPr>
          <a:xfrm>
            <a:off x="8131175" y="3917228"/>
            <a:ext cx="3945369" cy="2411607"/>
          </a:xfrm>
          <a:prstGeom prst="rect">
            <a:avLst/>
          </a:prstGeom>
        </p:spPr>
      </p:pic>
    </p:spTree>
    <p:extLst>
      <p:ext uri="{BB962C8B-B14F-4D97-AF65-F5344CB8AC3E}">
        <p14:creationId xmlns:p14="http://schemas.microsoft.com/office/powerpoint/2010/main" val="2766215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E647739-89BD-4863-BEC0-DEF168E4EA49}"/>
              </a:ext>
            </a:extLst>
          </p:cNvPr>
          <p:cNvSpPr/>
          <p:nvPr/>
        </p:nvSpPr>
        <p:spPr>
          <a:xfrm>
            <a:off x="452582" y="291006"/>
            <a:ext cx="6096000" cy="3693319"/>
          </a:xfrm>
          <a:prstGeom prst="rect">
            <a:avLst/>
          </a:prstGeom>
        </p:spPr>
        <p:txBody>
          <a:bodyPr>
            <a:spAutoFit/>
          </a:bodyPr>
          <a:lstStyle/>
          <a:p>
            <a:pPr algn="ctr"/>
            <a:r>
              <a:rPr lang="uk-UA" b="1" i="1" dirty="0"/>
              <a:t>Азово-Чорноморський баран</a:t>
            </a:r>
          </a:p>
          <a:p>
            <a:pPr algn="just"/>
            <a:r>
              <a:rPr lang="uk-UA" dirty="0"/>
              <a:t> </a:t>
            </a:r>
            <a:endParaRPr lang="en-US" dirty="0"/>
          </a:p>
          <a:p>
            <a:pPr algn="just"/>
            <a:r>
              <a:rPr lang="uk-UA" dirty="0"/>
              <a:t>Володіє овальним тілом з великою висотою, на спині у неї є невеликий горб. Тарань повністю покрита дрібною лускою, в забарвленні якої переважають сині та зелені відрізки. Очі великі, оранжевого кольору з чорним зіницею. Передні плавники розвинені слабко, а хвостовик розділений на дві частини.</a:t>
            </a:r>
          </a:p>
          <a:p>
            <a:pPr algn="just"/>
            <a:r>
              <a:rPr lang="uk-UA" dirty="0"/>
              <a:t>Довжина тарані становить близько 20 см, а її маса дорівнює 300-400 грамам. Перед нерестом риба харчується в основному рослинною їжею, а після нього вона переходить на тварин – молюсків і рачків. Відзначено випадки, коли тарані поїдали власне потомство.</a:t>
            </a:r>
          </a:p>
        </p:txBody>
      </p:sp>
      <p:pic>
        <p:nvPicPr>
          <p:cNvPr id="3" name="Рисунок 2">
            <a:extLst>
              <a:ext uri="{FF2B5EF4-FFF2-40B4-BE49-F238E27FC236}">
                <a16:creationId xmlns:a16="http://schemas.microsoft.com/office/drawing/2014/main" id="{93C81651-295D-48CE-BF38-608DC6EF910B}"/>
              </a:ext>
            </a:extLst>
          </p:cNvPr>
          <p:cNvPicPr>
            <a:picLocks noChangeAspect="1"/>
          </p:cNvPicPr>
          <p:nvPr/>
        </p:nvPicPr>
        <p:blipFill>
          <a:blip r:embed="rId2"/>
          <a:stretch>
            <a:fillRect/>
          </a:stretch>
        </p:blipFill>
        <p:spPr>
          <a:xfrm>
            <a:off x="7370618" y="249381"/>
            <a:ext cx="4664363" cy="3498273"/>
          </a:xfrm>
          <a:prstGeom prst="rect">
            <a:avLst/>
          </a:prstGeom>
        </p:spPr>
      </p:pic>
      <p:sp>
        <p:nvSpPr>
          <p:cNvPr id="4" name="Прямоугольник 3">
            <a:extLst>
              <a:ext uri="{FF2B5EF4-FFF2-40B4-BE49-F238E27FC236}">
                <a16:creationId xmlns:a16="http://schemas.microsoft.com/office/drawing/2014/main" id="{948B3E77-C10E-4531-86D9-BA7D09521623}"/>
              </a:ext>
            </a:extLst>
          </p:cNvPr>
          <p:cNvSpPr/>
          <p:nvPr/>
        </p:nvSpPr>
        <p:spPr>
          <a:xfrm>
            <a:off x="544944" y="4120124"/>
            <a:ext cx="7065819" cy="2308324"/>
          </a:xfrm>
          <a:prstGeom prst="rect">
            <a:avLst/>
          </a:prstGeom>
        </p:spPr>
        <p:txBody>
          <a:bodyPr wrap="square">
            <a:spAutoFit/>
          </a:bodyPr>
          <a:lstStyle/>
          <a:p>
            <a:pPr algn="ctr"/>
            <a:r>
              <a:rPr lang="uk-UA" b="1" i="1" dirty="0"/>
              <a:t>Чехоня</a:t>
            </a:r>
          </a:p>
          <a:p>
            <a:endParaRPr lang="uk-UA" dirty="0"/>
          </a:p>
          <a:p>
            <a:pPr algn="just"/>
            <a:r>
              <a:rPr lang="uk-UA" dirty="0"/>
              <a:t>Ще один представник сімейства коропових. Відомий також під назвами </a:t>
            </a:r>
            <a:r>
              <a:rPr lang="uk-UA" dirty="0" err="1"/>
              <a:t>Чухоні</a:t>
            </a:r>
            <a:r>
              <a:rPr lang="uk-UA" dirty="0"/>
              <a:t>, </a:t>
            </a:r>
            <a:r>
              <a:rPr lang="uk-UA" dirty="0" err="1"/>
              <a:t>сабляніца</a:t>
            </a:r>
            <a:r>
              <a:rPr lang="uk-UA" dirty="0"/>
              <a:t>, </a:t>
            </a:r>
            <a:r>
              <a:rPr lang="uk-UA" dirty="0" err="1"/>
              <a:t>чеша</a:t>
            </a:r>
            <a:r>
              <a:rPr lang="uk-UA" dirty="0"/>
              <a:t>. Одна особина важить близько 2 кг і досягає довжини в 60 см. Спинний плавник дуже маленький і має сіре забарвлення. Лускою покрите все тіло, крім частини черева.</a:t>
            </a:r>
          </a:p>
          <a:p>
            <a:pPr algn="just"/>
            <a:r>
              <a:rPr lang="uk-UA" dirty="0"/>
              <a:t>Харчується хробаками і личинками комах, а також дрібними рибами. Нерест чехоні відбувається протягом травня і червня.</a:t>
            </a:r>
          </a:p>
        </p:txBody>
      </p:sp>
      <p:pic>
        <p:nvPicPr>
          <p:cNvPr id="5" name="Рисунок 4">
            <a:extLst>
              <a:ext uri="{FF2B5EF4-FFF2-40B4-BE49-F238E27FC236}">
                <a16:creationId xmlns:a16="http://schemas.microsoft.com/office/drawing/2014/main" id="{A3888642-5823-4670-A30B-AED146B2274F}"/>
              </a:ext>
            </a:extLst>
          </p:cNvPr>
          <p:cNvPicPr>
            <a:picLocks noChangeAspect="1"/>
          </p:cNvPicPr>
          <p:nvPr/>
        </p:nvPicPr>
        <p:blipFill>
          <a:blip r:embed="rId3"/>
          <a:stretch>
            <a:fillRect/>
          </a:stretch>
        </p:blipFill>
        <p:spPr>
          <a:xfrm>
            <a:off x="7869382" y="4554359"/>
            <a:ext cx="4156362" cy="1579418"/>
          </a:xfrm>
          <a:prstGeom prst="rect">
            <a:avLst/>
          </a:prstGeom>
        </p:spPr>
      </p:pic>
    </p:spTree>
    <p:extLst>
      <p:ext uri="{BB962C8B-B14F-4D97-AF65-F5344CB8AC3E}">
        <p14:creationId xmlns:p14="http://schemas.microsoft.com/office/powerpoint/2010/main" val="1242703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CBF9821-54E7-465E-BCB1-3800C67E791F}"/>
              </a:ext>
            </a:extLst>
          </p:cNvPr>
          <p:cNvSpPr/>
          <p:nvPr/>
        </p:nvSpPr>
        <p:spPr>
          <a:xfrm>
            <a:off x="341745" y="375208"/>
            <a:ext cx="6096000" cy="3416320"/>
          </a:xfrm>
          <a:prstGeom prst="rect">
            <a:avLst/>
          </a:prstGeom>
        </p:spPr>
        <p:txBody>
          <a:bodyPr>
            <a:spAutoFit/>
          </a:bodyPr>
          <a:lstStyle/>
          <a:p>
            <a:pPr algn="ctr"/>
            <a:r>
              <a:rPr lang="uk-UA" b="1" i="1" dirty="0" err="1"/>
              <a:t>Піленгас</a:t>
            </a:r>
            <a:endParaRPr lang="uk-UA" b="1" i="1" dirty="0"/>
          </a:p>
          <a:p>
            <a:endParaRPr lang="uk-UA" dirty="0"/>
          </a:p>
          <a:p>
            <a:pPr algn="just"/>
            <a:r>
              <a:rPr lang="uk-UA" dirty="0"/>
              <a:t>Іноді його називають </a:t>
            </a:r>
            <a:r>
              <a:rPr lang="uk-UA" dirty="0" err="1"/>
              <a:t>беленгасом</a:t>
            </a:r>
            <a:r>
              <a:rPr lang="uk-UA" dirty="0"/>
              <a:t>. За формою тіла нагадує торпеду. Голова широка, а газу мають червоний відтінок. Вага </a:t>
            </a:r>
            <a:r>
              <a:rPr lang="uk-UA" dirty="0" err="1"/>
              <a:t>піленгаса</a:t>
            </a:r>
            <a:r>
              <a:rPr lang="uk-UA" dirty="0"/>
              <a:t> в середньому становить 7 кг (хоча є повідомлення і про 12-кілограммоих особин), довжина тіла зазвичай дорівнює 150 см.</a:t>
            </a:r>
          </a:p>
          <a:p>
            <a:pPr algn="just"/>
            <a:r>
              <a:rPr lang="uk-UA" dirty="0"/>
              <a:t>Раніше </a:t>
            </a:r>
            <a:r>
              <a:rPr lang="uk-UA" dirty="0" err="1"/>
              <a:t>піленгас</a:t>
            </a:r>
            <a:r>
              <a:rPr lang="uk-UA" dirty="0"/>
              <a:t> жив тільки в Японському морі. Однак в 1970-х р цей вид був завезений і в Азовське море, де він успішно акліматизувався. Часто </a:t>
            </a:r>
            <a:r>
              <a:rPr lang="uk-UA" dirty="0" err="1"/>
              <a:t>піленгаса</a:t>
            </a:r>
            <a:r>
              <a:rPr lang="uk-UA" dirty="0"/>
              <a:t> харчуються мертвою рибою, а також черв’яками та донними безхребетними.</a:t>
            </a:r>
          </a:p>
        </p:txBody>
      </p:sp>
      <p:pic>
        <p:nvPicPr>
          <p:cNvPr id="3" name="Рисунок 2">
            <a:extLst>
              <a:ext uri="{FF2B5EF4-FFF2-40B4-BE49-F238E27FC236}">
                <a16:creationId xmlns:a16="http://schemas.microsoft.com/office/drawing/2014/main" id="{08C09E8D-7452-482F-8719-87DAA5AE763C}"/>
              </a:ext>
            </a:extLst>
          </p:cNvPr>
          <p:cNvPicPr>
            <a:picLocks noChangeAspect="1"/>
          </p:cNvPicPr>
          <p:nvPr/>
        </p:nvPicPr>
        <p:blipFill>
          <a:blip r:embed="rId2"/>
          <a:stretch>
            <a:fillRect/>
          </a:stretch>
        </p:blipFill>
        <p:spPr>
          <a:xfrm>
            <a:off x="6566284" y="1106055"/>
            <a:ext cx="5445606" cy="1960418"/>
          </a:xfrm>
          <a:prstGeom prst="rect">
            <a:avLst/>
          </a:prstGeom>
        </p:spPr>
      </p:pic>
      <p:sp>
        <p:nvSpPr>
          <p:cNvPr id="4" name="Прямоугольник 3">
            <a:extLst>
              <a:ext uri="{FF2B5EF4-FFF2-40B4-BE49-F238E27FC236}">
                <a16:creationId xmlns:a16="http://schemas.microsoft.com/office/drawing/2014/main" id="{89A1EDD8-25F3-45C0-87A8-456E5232B7BF}"/>
              </a:ext>
            </a:extLst>
          </p:cNvPr>
          <p:cNvSpPr/>
          <p:nvPr/>
        </p:nvSpPr>
        <p:spPr>
          <a:xfrm>
            <a:off x="341744" y="3791528"/>
            <a:ext cx="8035637" cy="2585323"/>
          </a:xfrm>
          <a:prstGeom prst="rect">
            <a:avLst/>
          </a:prstGeom>
        </p:spPr>
        <p:txBody>
          <a:bodyPr wrap="square">
            <a:spAutoFit/>
          </a:bodyPr>
          <a:lstStyle/>
          <a:p>
            <a:pPr algn="ctr"/>
            <a:r>
              <a:rPr lang="uk-UA" b="1" i="1" dirty="0"/>
              <a:t>Тюлька</a:t>
            </a:r>
          </a:p>
          <a:p>
            <a:r>
              <a:rPr lang="uk-UA" dirty="0"/>
              <a:t> </a:t>
            </a:r>
            <a:endParaRPr lang="en-US" dirty="0"/>
          </a:p>
          <a:p>
            <a:pPr algn="just"/>
            <a:r>
              <a:rPr lang="uk-UA" dirty="0"/>
              <a:t>Відноситься до сімейства оселедцевих. Важить близько 22 г і досягає довжини в 15 см. Має дуже широку голову. Серед забарвлень тюльки переважає золотий, сріблястий і сіро-зелений. Одна особина живе не більше 4-5 років.</a:t>
            </a:r>
          </a:p>
          <a:p>
            <a:pPr algn="just"/>
            <a:r>
              <a:rPr lang="uk-UA" dirty="0"/>
              <a:t>Харчуються тюльки зоопланктоном і в свою чергу служать кормом для осетрових і риб та судаків. Нерест відбувається в районі Таганрозької затоки з квітня по серпень. Тюлька активно використовується в харчовій промисловості, проте існування цього виду поки ніщо не загрожує.</a:t>
            </a:r>
          </a:p>
        </p:txBody>
      </p:sp>
      <p:pic>
        <p:nvPicPr>
          <p:cNvPr id="5" name="Рисунок 4">
            <a:extLst>
              <a:ext uri="{FF2B5EF4-FFF2-40B4-BE49-F238E27FC236}">
                <a16:creationId xmlns:a16="http://schemas.microsoft.com/office/drawing/2014/main" id="{885A45C1-F362-4899-9BC5-00AC579E1EC6}"/>
              </a:ext>
            </a:extLst>
          </p:cNvPr>
          <p:cNvPicPr>
            <a:picLocks noChangeAspect="1"/>
          </p:cNvPicPr>
          <p:nvPr/>
        </p:nvPicPr>
        <p:blipFill>
          <a:blip r:embed="rId3"/>
          <a:stretch>
            <a:fillRect/>
          </a:stretch>
        </p:blipFill>
        <p:spPr>
          <a:xfrm>
            <a:off x="8478982" y="3974818"/>
            <a:ext cx="3371274" cy="2402033"/>
          </a:xfrm>
          <a:prstGeom prst="rect">
            <a:avLst/>
          </a:prstGeom>
        </p:spPr>
      </p:pic>
    </p:spTree>
    <p:extLst>
      <p:ext uri="{BB962C8B-B14F-4D97-AF65-F5344CB8AC3E}">
        <p14:creationId xmlns:p14="http://schemas.microsoft.com/office/powerpoint/2010/main" val="3731317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B52EBB2-2CBC-4BAF-AB29-7F3B496B47F8}"/>
              </a:ext>
            </a:extLst>
          </p:cNvPr>
          <p:cNvSpPr/>
          <p:nvPr/>
        </p:nvSpPr>
        <p:spPr>
          <a:xfrm>
            <a:off x="295563" y="289679"/>
            <a:ext cx="6096000" cy="2862322"/>
          </a:xfrm>
          <a:prstGeom prst="rect">
            <a:avLst/>
          </a:prstGeom>
        </p:spPr>
        <p:txBody>
          <a:bodyPr>
            <a:spAutoFit/>
          </a:bodyPr>
          <a:lstStyle/>
          <a:p>
            <a:pPr algn="ctr"/>
            <a:r>
              <a:rPr lang="uk-UA" b="1" i="1" dirty="0" err="1"/>
              <a:t>Трубкорот</a:t>
            </a:r>
            <a:endParaRPr lang="uk-UA" b="1" i="1" dirty="0"/>
          </a:p>
          <a:p>
            <a:endParaRPr lang="uk-UA" dirty="0"/>
          </a:p>
          <a:p>
            <a:pPr algn="just"/>
            <a:r>
              <a:rPr lang="uk-UA" dirty="0"/>
              <a:t>Має дуже довге й тонке тіло, що досягає 37 см. Має рило, що нагадує за формою голку. Рот дуже маленький, зуби в ньому відсутні. На череві плавників немає, вони присутні тільки на спині і хвості риби-голки.</a:t>
            </a:r>
          </a:p>
          <a:p>
            <a:pPr algn="just"/>
            <a:endParaRPr lang="uk-UA" dirty="0"/>
          </a:p>
          <a:p>
            <a:pPr algn="just"/>
            <a:r>
              <a:rPr lang="uk-UA" dirty="0"/>
              <a:t>Харчується мальками і ракоподібними. Коли видобуток пропливає в 4 см від рила риби, вона просто всмоктує через нього воду і тим самим затягує жертву в свій рот.</a:t>
            </a:r>
          </a:p>
        </p:txBody>
      </p:sp>
      <p:pic>
        <p:nvPicPr>
          <p:cNvPr id="3" name="Рисунок 2">
            <a:extLst>
              <a:ext uri="{FF2B5EF4-FFF2-40B4-BE49-F238E27FC236}">
                <a16:creationId xmlns:a16="http://schemas.microsoft.com/office/drawing/2014/main" id="{ED670DA5-8EA3-49AE-B49A-F17925CC4FF8}"/>
              </a:ext>
            </a:extLst>
          </p:cNvPr>
          <p:cNvPicPr>
            <a:picLocks noChangeAspect="1"/>
          </p:cNvPicPr>
          <p:nvPr/>
        </p:nvPicPr>
        <p:blipFill>
          <a:blip r:embed="rId2"/>
          <a:stretch>
            <a:fillRect/>
          </a:stretch>
        </p:blipFill>
        <p:spPr>
          <a:xfrm>
            <a:off x="6465455" y="1211695"/>
            <a:ext cx="5430982" cy="1765069"/>
          </a:xfrm>
          <a:prstGeom prst="rect">
            <a:avLst/>
          </a:prstGeom>
        </p:spPr>
      </p:pic>
      <p:sp>
        <p:nvSpPr>
          <p:cNvPr id="4" name="Прямоугольник 3">
            <a:extLst>
              <a:ext uri="{FF2B5EF4-FFF2-40B4-BE49-F238E27FC236}">
                <a16:creationId xmlns:a16="http://schemas.microsoft.com/office/drawing/2014/main" id="{71FFDC43-CFA7-4998-BA56-5F05BBE04F28}"/>
              </a:ext>
            </a:extLst>
          </p:cNvPr>
          <p:cNvSpPr/>
          <p:nvPr/>
        </p:nvSpPr>
        <p:spPr>
          <a:xfrm>
            <a:off x="369455" y="3706000"/>
            <a:ext cx="6096000" cy="2585323"/>
          </a:xfrm>
          <a:prstGeom prst="rect">
            <a:avLst/>
          </a:prstGeom>
        </p:spPr>
        <p:txBody>
          <a:bodyPr>
            <a:spAutoFit/>
          </a:bodyPr>
          <a:lstStyle/>
          <a:p>
            <a:pPr algn="ctr"/>
            <a:r>
              <a:rPr lang="uk-UA" b="1" i="1" dirty="0"/>
              <a:t>Гостроніс</a:t>
            </a:r>
          </a:p>
          <a:p>
            <a:endParaRPr lang="en-US" dirty="0"/>
          </a:p>
          <a:p>
            <a:pPr algn="just"/>
            <a:r>
              <a:rPr lang="uk-UA" dirty="0"/>
              <a:t>Має циліндричне тіло довжиною 20-40 см. Має бірюзовий забарвлення, на Рилєєв луска відсутня. Гостроніс вважає за краще триматися в зграях, харчується водоростями, молюсками, хробаками, рачками. Гостроніс має високу швидкість плавання і навіть здатний вистрибувати з води. Вкрай чутливий до температури навколишнього середовища.</a:t>
            </a:r>
          </a:p>
        </p:txBody>
      </p:sp>
      <p:pic>
        <p:nvPicPr>
          <p:cNvPr id="5" name="Рисунок 4">
            <a:extLst>
              <a:ext uri="{FF2B5EF4-FFF2-40B4-BE49-F238E27FC236}">
                <a16:creationId xmlns:a16="http://schemas.microsoft.com/office/drawing/2014/main" id="{78366FFE-03B6-4961-9030-C17697F47829}"/>
              </a:ext>
            </a:extLst>
          </p:cNvPr>
          <p:cNvPicPr>
            <a:picLocks noChangeAspect="1"/>
          </p:cNvPicPr>
          <p:nvPr/>
        </p:nvPicPr>
        <p:blipFill>
          <a:blip r:embed="rId3"/>
          <a:stretch>
            <a:fillRect/>
          </a:stretch>
        </p:blipFill>
        <p:spPr>
          <a:xfrm>
            <a:off x="6934241" y="4150302"/>
            <a:ext cx="4962196" cy="1947662"/>
          </a:xfrm>
          <a:prstGeom prst="rect">
            <a:avLst/>
          </a:prstGeom>
        </p:spPr>
      </p:pic>
    </p:spTree>
    <p:extLst>
      <p:ext uri="{BB962C8B-B14F-4D97-AF65-F5344CB8AC3E}">
        <p14:creationId xmlns:p14="http://schemas.microsoft.com/office/powerpoint/2010/main" val="37074185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2D4C312-6128-4555-9472-A8A076317299}"/>
              </a:ext>
            </a:extLst>
          </p:cNvPr>
          <p:cNvSpPr/>
          <p:nvPr/>
        </p:nvSpPr>
        <p:spPr>
          <a:xfrm>
            <a:off x="387927" y="659164"/>
            <a:ext cx="7269018" cy="5632311"/>
          </a:xfrm>
          <a:prstGeom prst="rect">
            <a:avLst/>
          </a:prstGeom>
        </p:spPr>
        <p:txBody>
          <a:bodyPr wrap="square">
            <a:spAutoFit/>
          </a:bodyPr>
          <a:lstStyle/>
          <a:p>
            <a:pPr algn="ctr"/>
            <a:r>
              <a:rPr lang="uk-UA" b="1" i="1" dirty="0"/>
              <a:t>Риби Чорного моря</a:t>
            </a:r>
          </a:p>
          <a:p>
            <a:pPr algn="ctr"/>
            <a:endParaRPr lang="uk-UA" b="1" i="1" dirty="0"/>
          </a:p>
          <a:p>
            <a:pPr algn="just"/>
            <a:r>
              <a:rPr lang="uk-UA" dirty="0"/>
              <a:t>У складі 160 видів чорноморських риб промисловими в 50-х роках вважалися камбала-калкан, кефаль, білуга, сарган, оселедець, бички, морський окунь, кілька, ставрида, хамса. Пройшло всього 40 років, і в числі промислових риб нині залишилися чи не три останні види. Всі інші промислове значення з різних причин втратили. </a:t>
            </a:r>
          </a:p>
          <a:p>
            <a:pPr algn="just"/>
            <a:r>
              <a:rPr lang="uk-UA" b="1" dirty="0"/>
              <a:t>Ставрида. </a:t>
            </a:r>
            <a:r>
              <a:rPr lang="uk-UA" dirty="0"/>
              <a:t>Широко поширена по всій прибережній зоні Чорного моря, утворює ряд місцевих стад. Довжина рибки 10-17 см, вага 15-75 г, живе від одного до трьох років. Нереститься з травня по серпень. Ікринок до 50 тисяч. Харчується зоопланктоном і дрібною рибкою. </a:t>
            </a:r>
          </a:p>
          <a:p>
            <a:pPr algn="just"/>
            <a:r>
              <a:rPr lang="uk-UA" b="1" dirty="0" err="1"/>
              <a:t>Пеламіда</a:t>
            </a:r>
            <a:r>
              <a:rPr lang="uk-UA" b="1" dirty="0"/>
              <a:t>.</a:t>
            </a:r>
            <a:r>
              <a:rPr lang="uk-UA" dirty="0"/>
              <a:t> Родичка скумбрії. Сильний, швидко плаваючий хижак. Досягає 60-80-сантиметрової довжини, живе більше 10 років. У Чорному морі годується і літом нереститься, але восени і памолодь, і дорослі йдуть на південь через Босфор, 1остіт у нас не щороку, все рідше і рідше. </a:t>
            </a:r>
          </a:p>
          <a:p>
            <a:pPr algn="just"/>
            <a:r>
              <a:rPr lang="uk-UA" b="1" dirty="0"/>
              <a:t>Бичков</a:t>
            </a:r>
            <a:r>
              <a:rPr lang="uk-UA" dirty="0"/>
              <a:t> у Чорному морі більше 10 видів: бичок </a:t>
            </a:r>
            <a:r>
              <a:rPr lang="uk-UA" dirty="0" err="1"/>
              <a:t>Бубир</a:t>
            </a:r>
            <a:r>
              <a:rPr lang="uk-UA" dirty="0"/>
              <a:t>, </a:t>
            </a:r>
            <a:r>
              <a:rPr lang="uk-UA" dirty="0" err="1"/>
              <a:t>Афія</a:t>
            </a:r>
            <a:r>
              <a:rPr lang="uk-UA" dirty="0"/>
              <a:t>, 6ичок-цуцик, приклеює ікринки на кам'янистих мілководих розсипах і ін. Найбільший бичок-</a:t>
            </a:r>
            <a:r>
              <a:rPr lang="uk-UA" dirty="0" err="1"/>
              <a:t>мартовік</a:t>
            </a:r>
            <a:r>
              <a:rPr lang="uk-UA" dirty="0"/>
              <a:t>, або жаба. Найчисленніший бичок-кругляк - відмінний сім'янин і дуже дбайливий батько. </a:t>
            </a:r>
          </a:p>
        </p:txBody>
      </p:sp>
      <p:pic>
        <p:nvPicPr>
          <p:cNvPr id="3" name="Рисунок 2">
            <a:extLst>
              <a:ext uri="{FF2B5EF4-FFF2-40B4-BE49-F238E27FC236}">
                <a16:creationId xmlns:a16="http://schemas.microsoft.com/office/drawing/2014/main" id="{3BF3AE92-8D2B-41FF-978A-B667669514F7}"/>
              </a:ext>
            </a:extLst>
          </p:cNvPr>
          <p:cNvPicPr>
            <a:picLocks noChangeAspect="1"/>
          </p:cNvPicPr>
          <p:nvPr/>
        </p:nvPicPr>
        <p:blipFill>
          <a:blip r:embed="rId2"/>
          <a:stretch>
            <a:fillRect/>
          </a:stretch>
        </p:blipFill>
        <p:spPr>
          <a:xfrm>
            <a:off x="8793018" y="659164"/>
            <a:ext cx="3308350" cy="2320783"/>
          </a:xfrm>
          <a:prstGeom prst="rect">
            <a:avLst/>
          </a:prstGeom>
        </p:spPr>
      </p:pic>
      <p:pic>
        <p:nvPicPr>
          <p:cNvPr id="4" name="Рисунок 3">
            <a:extLst>
              <a:ext uri="{FF2B5EF4-FFF2-40B4-BE49-F238E27FC236}">
                <a16:creationId xmlns:a16="http://schemas.microsoft.com/office/drawing/2014/main" id="{12355010-6ED0-4B1A-8402-2C2F00370912}"/>
              </a:ext>
            </a:extLst>
          </p:cNvPr>
          <p:cNvPicPr>
            <a:picLocks noChangeAspect="1"/>
          </p:cNvPicPr>
          <p:nvPr/>
        </p:nvPicPr>
        <p:blipFill>
          <a:blip r:embed="rId3"/>
          <a:stretch>
            <a:fillRect/>
          </a:stretch>
        </p:blipFill>
        <p:spPr>
          <a:xfrm>
            <a:off x="8504526" y="3520778"/>
            <a:ext cx="3495675" cy="1304925"/>
          </a:xfrm>
          <a:prstGeom prst="rect">
            <a:avLst/>
          </a:prstGeom>
        </p:spPr>
      </p:pic>
      <p:sp>
        <p:nvSpPr>
          <p:cNvPr id="5" name="Стрелка: вправо 4">
            <a:extLst>
              <a:ext uri="{FF2B5EF4-FFF2-40B4-BE49-F238E27FC236}">
                <a16:creationId xmlns:a16="http://schemas.microsoft.com/office/drawing/2014/main" id="{AB4E57CC-D4C1-49A6-B854-F37087C3B23C}"/>
              </a:ext>
            </a:extLst>
          </p:cNvPr>
          <p:cNvSpPr/>
          <p:nvPr/>
        </p:nvSpPr>
        <p:spPr>
          <a:xfrm>
            <a:off x="7656945" y="2835564"/>
            <a:ext cx="1099128" cy="92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Стрелка: вправо 5">
            <a:extLst>
              <a:ext uri="{FF2B5EF4-FFF2-40B4-BE49-F238E27FC236}">
                <a16:creationId xmlns:a16="http://schemas.microsoft.com/office/drawing/2014/main" id="{015D58B3-DA44-408E-B5F6-64BD8841690B}"/>
              </a:ext>
            </a:extLst>
          </p:cNvPr>
          <p:cNvSpPr/>
          <p:nvPr/>
        </p:nvSpPr>
        <p:spPr>
          <a:xfrm>
            <a:off x="7620000" y="4140489"/>
            <a:ext cx="884526" cy="92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a:extLst>
              <a:ext uri="{FF2B5EF4-FFF2-40B4-BE49-F238E27FC236}">
                <a16:creationId xmlns:a16="http://schemas.microsoft.com/office/drawing/2014/main" id="{44F0A838-4FA1-4B3A-AD74-BFD700295500}"/>
              </a:ext>
            </a:extLst>
          </p:cNvPr>
          <p:cNvPicPr>
            <a:picLocks noChangeAspect="1"/>
          </p:cNvPicPr>
          <p:nvPr/>
        </p:nvPicPr>
        <p:blipFill>
          <a:blip r:embed="rId4"/>
          <a:stretch>
            <a:fillRect/>
          </a:stretch>
        </p:blipFill>
        <p:spPr>
          <a:xfrm>
            <a:off x="8756073" y="5156347"/>
            <a:ext cx="2857500" cy="1600200"/>
          </a:xfrm>
          <a:prstGeom prst="rect">
            <a:avLst/>
          </a:prstGeom>
        </p:spPr>
      </p:pic>
      <p:sp>
        <p:nvSpPr>
          <p:cNvPr id="8" name="Стрелка: вправо 7">
            <a:extLst>
              <a:ext uri="{FF2B5EF4-FFF2-40B4-BE49-F238E27FC236}">
                <a16:creationId xmlns:a16="http://schemas.microsoft.com/office/drawing/2014/main" id="{CFE376B6-2323-4C2C-993E-46C1D6FBC004}"/>
              </a:ext>
            </a:extLst>
          </p:cNvPr>
          <p:cNvSpPr/>
          <p:nvPr/>
        </p:nvSpPr>
        <p:spPr>
          <a:xfrm>
            <a:off x="7656945" y="5864084"/>
            <a:ext cx="1025237" cy="92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695437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25F13D6-0214-4A82-9662-FBBB1FE5D37A}"/>
              </a:ext>
            </a:extLst>
          </p:cNvPr>
          <p:cNvSpPr/>
          <p:nvPr/>
        </p:nvSpPr>
        <p:spPr>
          <a:xfrm>
            <a:off x="230911" y="345496"/>
            <a:ext cx="7462980" cy="5909310"/>
          </a:xfrm>
          <a:prstGeom prst="rect">
            <a:avLst/>
          </a:prstGeom>
        </p:spPr>
        <p:txBody>
          <a:bodyPr wrap="square">
            <a:spAutoFit/>
          </a:bodyPr>
          <a:lstStyle/>
          <a:p>
            <a:pPr algn="just"/>
            <a:r>
              <a:rPr lang="uk-UA" b="1" dirty="0"/>
              <a:t>Зеленушки.</a:t>
            </a:r>
            <a:r>
              <a:rPr lang="uk-UA" dirty="0"/>
              <a:t> У Чорному морі їх 8 видів. Улюблені місця перебування - скелі з чагарниками </a:t>
            </a:r>
            <a:r>
              <a:rPr lang="uk-UA" dirty="0" err="1"/>
              <a:t>цистозіри</a:t>
            </a:r>
            <a:r>
              <a:rPr lang="uk-UA" dirty="0"/>
              <a:t>. Харчуються молюсками, черв'яками, ракоподібними. Інтенсивно вибиваються підводними мисливцями. У період нересту деякі зеленушки будують між каменів кубла. Ікринок до 50 тисяч. </a:t>
            </a:r>
          </a:p>
          <a:p>
            <a:pPr algn="just"/>
            <a:endParaRPr lang="uk-UA" b="1" dirty="0"/>
          </a:p>
          <a:p>
            <a:pPr algn="just"/>
            <a:endParaRPr lang="uk-UA" b="1" dirty="0"/>
          </a:p>
          <a:p>
            <a:pPr algn="just"/>
            <a:endParaRPr lang="uk-UA" b="1" dirty="0"/>
          </a:p>
          <a:p>
            <a:pPr algn="just"/>
            <a:r>
              <a:rPr lang="uk-UA" b="1" dirty="0"/>
              <a:t>Камбала-калкан. </a:t>
            </a:r>
            <a:r>
              <a:rPr lang="uk-UA" dirty="0"/>
              <a:t>Зустрічається повсюдно. Любить піщані і черепашкові ґрунти. Взимку і влітку тримається на глибині, навесні і восени переходить на мілководді. Нереститься з квітня по липень. Розміри дорослих особин до 70 см. Вага біля 12 кг Харчується донною рибою, крабами.</a:t>
            </a:r>
          </a:p>
          <a:p>
            <a:pPr algn="just"/>
            <a:endParaRPr lang="uk-UA" b="1" dirty="0"/>
          </a:p>
          <a:p>
            <a:pPr algn="just"/>
            <a:endParaRPr lang="uk-UA" b="1" dirty="0"/>
          </a:p>
          <a:p>
            <a:pPr algn="just"/>
            <a:endParaRPr lang="uk-UA" b="1" dirty="0"/>
          </a:p>
          <a:p>
            <a:pPr algn="just"/>
            <a:endParaRPr lang="uk-UA" b="1" dirty="0"/>
          </a:p>
          <a:p>
            <a:pPr algn="just"/>
            <a:r>
              <a:rPr lang="uk-UA" b="1" dirty="0"/>
              <a:t>Скат-хвостокол.</a:t>
            </a:r>
            <a:r>
              <a:rPr lang="uk-UA" dirty="0"/>
              <a:t> Хрящова, плоска живородна риба, родичка акул. Особливо великі самки досягають довжини 2,5 метра. Харчується донними рибами, креветками, крабами, молюсками. На хвості - зазублена кістяна голка, в основі якої розташовується отруйна залоза. Укол для людини хворобливий, іноді смертельний. </a:t>
            </a:r>
          </a:p>
        </p:txBody>
      </p:sp>
      <p:pic>
        <p:nvPicPr>
          <p:cNvPr id="3" name="Рисунок 2">
            <a:extLst>
              <a:ext uri="{FF2B5EF4-FFF2-40B4-BE49-F238E27FC236}">
                <a16:creationId xmlns:a16="http://schemas.microsoft.com/office/drawing/2014/main" id="{D83596FE-7C91-43B0-B28E-07729B3B666C}"/>
              </a:ext>
            </a:extLst>
          </p:cNvPr>
          <p:cNvPicPr>
            <a:picLocks noChangeAspect="1"/>
          </p:cNvPicPr>
          <p:nvPr/>
        </p:nvPicPr>
        <p:blipFill>
          <a:blip r:embed="rId2"/>
          <a:stretch>
            <a:fillRect/>
          </a:stretch>
        </p:blipFill>
        <p:spPr>
          <a:xfrm>
            <a:off x="8442036" y="207267"/>
            <a:ext cx="2078182" cy="1943817"/>
          </a:xfrm>
          <a:prstGeom prst="rect">
            <a:avLst/>
          </a:prstGeom>
        </p:spPr>
      </p:pic>
      <p:pic>
        <p:nvPicPr>
          <p:cNvPr id="4" name="Рисунок 3">
            <a:extLst>
              <a:ext uri="{FF2B5EF4-FFF2-40B4-BE49-F238E27FC236}">
                <a16:creationId xmlns:a16="http://schemas.microsoft.com/office/drawing/2014/main" id="{F42B96EC-268D-42FE-BC9E-9CA05A26BFED}"/>
              </a:ext>
            </a:extLst>
          </p:cNvPr>
          <p:cNvPicPr>
            <a:picLocks noChangeAspect="1"/>
          </p:cNvPicPr>
          <p:nvPr/>
        </p:nvPicPr>
        <p:blipFill>
          <a:blip r:embed="rId3"/>
          <a:stretch>
            <a:fillRect/>
          </a:stretch>
        </p:blipFill>
        <p:spPr>
          <a:xfrm>
            <a:off x="8442037" y="2339614"/>
            <a:ext cx="2456872" cy="1967455"/>
          </a:xfrm>
          <a:prstGeom prst="rect">
            <a:avLst/>
          </a:prstGeom>
        </p:spPr>
      </p:pic>
      <p:pic>
        <p:nvPicPr>
          <p:cNvPr id="5" name="Рисунок 4">
            <a:extLst>
              <a:ext uri="{FF2B5EF4-FFF2-40B4-BE49-F238E27FC236}">
                <a16:creationId xmlns:a16="http://schemas.microsoft.com/office/drawing/2014/main" id="{DE4BB816-FA3C-44C9-A8EB-8826992D766B}"/>
              </a:ext>
            </a:extLst>
          </p:cNvPr>
          <p:cNvPicPr>
            <a:picLocks noChangeAspect="1"/>
          </p:cNvPicPr>
          <p:nvPr/>
        </p:nvPicPr>
        <p:blipFill>
          <a:blip r:embed="rId4"/>
          <a:stretch>
            <a:fillRect/>
          </a:stretch>
        </p:blipFill>
        <p:spPr>
          <a:xfrm>
            <a:off x="8247639" y="4802883"/>
            <a:ext cx="2466975" cy="1847850"/>
          </a:xfrm>
          <a:prstGeom prst="rect">
            <a:avLst/>
          </a:prstGeom>
        </p:spPr>
      </p:pic>
    </p:spTree>
    <p:extLst>
      <p:ext uri="{BB962C8B-B14F-4D97-AF65-F5344CB8AC3E}">
        <p14:creationId xmlns:p14="http://schemas.microsoft.com/office/powerpoint/2010/main" val="502210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5B9B241-A184-4540-BCA9-4F263FD65565}"/>
              </a:ext>
            </a:extLst>
          </p:cNvPr>
          <p:cNvSpPr/>
          <p:nvPr/>
        </p:nvSpPr>
        <p:spPr>
          <a:xfrm>
            <a:off x="291523" y="1028113"/>
            <a:ext cx="6096000" cy="4524315"/>
          </a:xfrm>
          <a:prstGeom prst="rect">
            <a:avLst/>
          </a:prstGeom>
        </p:spPr>
        <p:txBody>
          <a:bodyPr>
            <a:spAutoFit/>
          </a:bodyPr>
          <a:lstStyle/>
          <a:p>
            <a:pPr algn="just"/>
            <a:r>
              <a:rPr lang="uk-UA" b="1" dirty="0"/>
              <a:t>Спікера (морський окунь). </a:t>
            </a:r>
            <a:r>
              <a:rPr lang="uk-UA" dirty="0"/>
              <a:t>Навесні і влітку в Чорному морі спікер особливо багато. З квітня по липень входять в прибережні води для нересту. Плодючість від 1300 до 10000 ікринок. Харчуються зоопланктоном. Довжина самок 8-16, самців 13-20 см. Вага до 100 г . Поряд зі ставридою - основний об'єкт любительського лову. </a:t>
            </a:r>
          </a:p>
          <a:p>
            <a:pPr algn="just"/>
            <a:endParaRPr lang="uk-UA" dirty="0"/>
          </a:p>
          <a:p>
            <a:pPr algn="just"/>
            <a:endParaRPr lang="uk-UA" dirty="0"/>
          </a:p>
          <a:p>
            <a:pPr algn="just"/>
            <a:endParaRPr lang="uk-UA" dirty="0"/>
          </a:p>
          <a:p>
            <a:pPr algn="just"/>
            <a:endParaRPr lang="uk-UA" dirty="0"/>
          </a:p>
          <a:p>
            <a:pPr algn="just"/>
            <a:r>
              <a:rPr lang="uk-UA" b="1" dirty="0"/>
              <a:t>Сарган. </a:t>
            </a:r>
            <a:r>
              <a:rPr lang="uk-UA" dirty="0"/>
              <a:t>Стадна, довжиною до 75 см стріловидна риба. Щелепи подовжені, </a:t>
            </a:r>
            <a:r>
              <a:rPr lang="uk-UA" dirty="0" err="1"/>
              <a:t>клювовідниє</a:t>
            </a:r>
            <a:r>
              <a:rPr lang="uk-UA" dirty="0"/>
              <a:t>. Луска дрібна, спинка зелена. Живе до 6-7 років. Статевозрілою стає до року. Нереститься з травня до кінця серпня. У різні сезони мігрує у зв'язку з нерестом, нагулом, зимівлею. У листопаді відходить на південь. Зимує в Мармуровому морі. </a:t>
            </a:r>
          </a:p>
        </p:txBody>
      </p:sp>
      <p:pic>
        <p:nvPicPr>
          <p:cNvPr id="3" name="Рисунок 2">
            <a:extLst>
              <a:ext uri="{FF2B5EF4-FFF2-40B4-BE49-F238E27FC236}">
                <a16:creationId xmlns:a16="http://schemas.microsoft.com/office/drawing/2014/main" id="{2578C703-3358-4650-BA31-AB10FE5D85A5}"/>
              </a:ext>
            </a:extLst>
          </p:cNvPr>
          <p:cNvPicPr>
            <a:picLocks noChangeAspect="1"/>
          </p:cNvPicPr>
          <p:nvPr/>
        </p:nvPicPr>
        <p:blipFill>
          <a:blip r:embed="rId2"/>
          <a:stretch>
            <a:fillRect/>
          </a:stretch>
        </p:blipFill>
        <p:spPr>
          <a:xfrm>
            <a:off x="8285018" y="380278"/>
            <a:ext cx="3615459" cy="2711594"/>
          </a:xfrm>
          <a:prstGeom prst="rect">
            <a:avLst/>
          </a:prstGeom>
        </p:spPr>
      </p:pic>
      <p:pic>
        <p:nvPicPr>
          <p:cNvPr id="4" name="Рисунок 3">
            <a:extLst>
              <a:ext uri="{FF2B5EF4-FFF2-40B4-BE49-F238E27FC236}">
                <a16:creationId xmlns:a16="http://schemas.microsoft.com/office/drawing/2014/main" id="{E7480F11-04EA-4A6A-A921-B611FAC04899}"/>
              </a:ext>
            </a:extLst>
          </p:cNvPr>
          <p:cNvPicPr>
            <a:picLocks noChangeAspect="1"/>
          </p:cNvPicPr>
          <p:nvPr/>
        </p:nvPicPr>
        <p:blipFill>
          <a:blip r:embed="rId3"/>
          <a:stretch>
            <a:fillRect/>
          </a:stretch>
        </p:blipFill>
        <p:spPr>
          <a:xfrm>
            <a:off x="7250545" y="3612438"/>
            <a:ext cx="4649932" cy="2549445"/>
          </a:xfrm>
          <a:prstGeom prst="rect">
            <a:avLst/>
          </a:prstGeom>
        </p:spPr>
      </p:pic>
    </p:spTree>
    <p:extLst>
      <p:ext uri="{BB962C8B-B14F-4D97-AF65-F5344CB8AC3E}">
        <p14:creationId xmlns:p14="http://schemas.microsoft.com/office/powerpoint/2010/main" val="579220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1D3D327-8976-4887-88C9-BEF37FBFD146}"/>
              </a:ext>
            </a:extLst>
          </p:cNvPr>
          <p:cNvSpPr/>
          <p:nvPr/>
        </p:nvSpPr>
        <p:spPr>
          <a:xfrm>
            <a:off x="277092" y="117693"/>
            <a:ext cx="7813964" cy="6463308"/>
          </a:xfrm>
          <a:prstGeom prst="rect">
            <a:avLst/>
          </a:prstGeom>
        </p:spPr>
        <p:txBody>
          <a:bodyPr wrap="square">
            <a:spAutoFit/>
          </a:bodyPr>
          <a:lstStyle/>
          <a:p>
            <a:pPr algn="just"/>
            <a:r>
              <a:rPr lang="uk-UA" b="1" dirty="0" err="1"/>
              <a:t>Луфарь</a:t>
            </a:r>
            <a:r>
              <a:rPr lang="uk-UA" b="1" dirty="0"/>
              <a:t>.</a:t>
            </a:r>
            <a:r>
              <a:rPr lang="uk-UA" dirty="0"/>
              <a:t> Хижа стадна риба. При вазі 8-10 кг в довжину досягає метра. Тіло з боків довгасте. Рот великий, щелепи великі, гострозубими. Харчується виключно рибою. Живе 8-9 років. </a:t>
            </a:r>
          </a:p>
          <a:p>
            <a:pPr algn="just"/>
            <a:r>
              <a:rPr lang="uk-UA" b="1" dirty="0"/>
              <a:t>Морський півень (або </a:t>
            </a:r>
            <a:r>
              <a:rPr lang="uk-UA" b="1" dirty="0" err="1"/>
              <a:t>трігла</a:t>
            </a:r>
            <a:r>
              <a:rPr lang="uk-UA" b="1" dirty="0"/>
              <a:t>) </a:t>
            </a:r>
            <a:r>
              <a:rPr lang="uk-UA" dirty="0"/>
              <a:t>з верхніми плавниками, що нагадують крила, і нижніми твердими плавниками, на які спирається риба, пересуваючись по </a:t>
            </a:r>
            <a:r>
              <a:rPr lang="uk-UA" dirty="0" err="1"/>
              <a:t>дну</a:t>
            </a:r>
            <a:r>
              <a:rPr lang="uk-UA" dirty="0"/>
              <a:t>; </a:t>
            </a:r>
          </a:p>
          <a:p>
            <a:pPr algn="just"/>
            <a:r>
              <a:rPr lang="uk-UA" b="1" dirty="0"/>
              <a:t>Морський чорт </a:t>
            </a:r>
            <a:r>
              <a:rPr lang="uk-UA" dirty="0"/>
              <a:t>- риба з великою зубастою пащею. Він стрибає по </a:t>
            </a:r>
            <a:r>
              <a:rPr lang="uk-UA" dirty="0" err="1"/>
              <a:t>дну</a:t>
            </a:r>
            <a:r>
              <a:rPr lang="uk-UA" dirty="0"/>
              <a:t> на передніх плавниках або сидить, причаївшись і приманює до себе рибу вусиком, що нагадує хробака. Морський чорт може проковтнути рибу таких же розмірів, як і він сам, а сам він досягає півтора метрів в довжину. Оселився в Чорному морі недавно. В чорне море поступово і переселяються організми, не жили тут раніше. Для людини морський чорт не небезпечний. Живе він на глибинах 30 - 50 метрів. Ікру він метає стрічками довжиною метрів десять. </a:t>
            </a:r>
          </a:p>
          <a:p>
            <a:pPr algn="just"/>
            <a:r>
              <a:rPr lang="uk-UA" dirty="0"/>
              <a:t>Не тільки риби, але й інші організми переселяються в це тепле море. Наприклад, з'явилися кальмари десятиногі спрути, родичі восьминогів. З'явилися й омари - раки довжиною до метра, кожна клешня яких досягає іноді 30 сантиметрів. Раки мають червоний колір і живуть на глибині декількох десятків метрів. Це - нічні хижаки, вдень вони сплять. </a:t>
            </a:r>
          </a:p>
          <a:p>
            <a:pPr algn="just"/>
            <a:r>
              <a:rPr lang="uk-UA" b="1" dirty="0"/>
              <a:t>Морська лисиця</a:t>
            </a:r>
            <a:r>
              <a:rPr lang="uk-UA" dirty="0"/>
              <a:t>, до речі, дуже схожа на морського кота, обидва вони відносяться до скатах. Скати мають ромбоподібну форму тіла і довгий хвіст. Скат морська лисиця не отруйний, на відміну від свого родича - отруйного морського кота. </a:t>
            </a:r>
          </a:p>
        </p:txBody>
      </p:sp>
      <p:pic>
        <p:nvPicPr>
          <p:cNvPr id="3" name="Рисунок 2">
            <a:extLst>
              <a:ext uri="{FF2B5EF4-FFF2-40B4-BE49-F238E27FC236}">
                <a16:creationId xmlns:a16="http://schemas.microsoft.com/office/drawing/2014/main" id="{835FDFAA-F2AD-49FB-BCA1-AF6B3ABF54DB}"/>
              </a:ext>
            </a:extLst>
          </p:cNvPr>
          <p:cNvPicPr>
            <a:picLocks noChangeAspect="1"/>
          </p:cNvPicPr>
          <p:nvPr/>
        </p:nvPicPr>
        <p:blipFill>
          <a:blip r:embed="rId2"/>
          <a:stretch>
            <a:fillRect/>
          </a:stretch>
        </p:blipFill>
        <p:spPr>
          <a:xfrm>
            <a:off x="9364868" y="117693"/>
            <a:ext cx="2731159" cy="1286234"/>
          </a:xfrm>
          <a:prstGeom prst="rect">
            <a:avLst/>
          </a:prstGeom>
        </p:spPr>
      </p:pic>
      <p:pic>
        <p:nvPicPr>
          <p:cNvPr id="4" name="Рисунок 3">
            <a:extLst>
              <a:ext uri="{FF2B5EF4-FFF2-40B4-BE49-F238E27FC236}">
                <a16:creationId xmlns:a16="http://schemas.microsoft.com/office/drawing/2014/main" id="{33D5805A-342B-48BD-80CA-E13ED2F61481}"/>
              </a:ext>
            </a:extLst>
          </p:cNvPr>
          <p:cNvPicPr>
            <a:picLocks noChangeAspect="1"/>
          </p:cNvPicPr>
          <p:nvPr/>
        </p:nvPicPr>
        <p:blipFill>
          <a:blip r:embed="rId3"/>
          <a:stretch>
            <a:fillRect/>
          </a:stretch>
        </p:blipFill>
        <p:spPr>
          <a:xfrm>
            <a:off x="9695727" y="1429280"/>
            <a:ext cx="2400300" cy="1905000"/>
          </a:xfrm>
          <a:prstGeom prst="rect">
            <a:avLst/>
          </a:prstGeom>
        </p:spPr>
      </p:pic>
      <p:pic>
        <p:nvPicPr>
          <p:cNvPr id="5" name="Рисунок 4">
            <a:extLst>
              <a:ext uri="{FF2B5EF4-FFF2-40B4-BE49-F238E27FC236}">
                <a16:creationId xmlns:a16="http://schemas.microsoft.com/office/drawing/2014/main" id="{E48A7AB3-4CCC-4235-90E8-BC37D3E1ADDC}"/>
              </a:ext>
            </a:extLst>
          </p:cNvPr>
          <p:cNvPicPr>
            <a:picLocks noChangeAspect="1"/>
          </p:cNvPicPr>
          <p:nvPr/>
        </p:nvPicPr>
        <p:blipFill>
          <a:blip r:embed="rId4"/>
          <a:stretch>
            <a:fillRect/>
          </a:stretch>
        </p:blipFill>
        <p:spPr>
          <a:xfrm>
            <a:off x="8035269" y="3306665"/>
            <a:ext cx="2266950" cy="2019300"/>
          </a:xfrm>
          <a:prstGeom prst="rect">
            <a:avLst/>
          </a:prstGeom>
        </p:spPr>
      </p:pic>
      <p:pic>
        <p:nvPicPr>
          <p:cNvPr id="6" name="Рисунок 5">
            <a:extLst>
              <a:ext uri="{FF2B5EF4-FFF2-40B4-BE49-F238E27FC236}">
                <a16:creationId xmlns:a16="http://schemas.microsoft.com/office/drawing/2014/main" id="{A4F20CCD-FCB5-46E7-8F17-41E716DC0BE0}"/>
              </a:ext>
            </a:extLst>
          </p:cNvPr>
          <p:cNvPicPr>
            <a:picLocks noChangeAspect="1"/>
          </p:cNvPicPr>
          <p:nvPr/>
        </p:nvPicPr>
        <p:blipFill>
          <a:blip r:embed="rId5"/>
          <a:stretch>
            <a:fillRect/>
          </a:stretch>
        </p:blipFill>
        <p:spPr>
          <a:xfrm>
            <a:off x="9952902" y="4597182"/>
            <a:ext cx="2143125" cy="2143125"/>
          </a:xfrm>
          <a:prstGeom prst="rect">
            <a:avLst/>
          </a:prstGeom>
        </p:spPr>
      </p:pic>
      <p:sp>
        <p:nvSpPr>
          <p:cNvPr id="7" name="Стрелка: вправо 6">
            <a:extLst>
              <a:ext uri="{FF2B5EF4-FFF2-40B4-BE49-F238E27FC236}">
                <a16:creationId xmlns:a16="http://schemas.microsoft.com/office/drawing/2014/main" id="{DD17963E-F08B-4785-80C1-A0E46F89AA4B}"/>
              </a:ext>
            </a:extLst>
          </p:cNvPr>
          <p:cNvSpPr/>
          <p:nvPr/>
        </p:nvSpPr>
        <p:spPr>
          <a:xfrm>
            <a:off x="8035269" y="452582"/>
            <a:ext cx="1316114" cy="101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0" name="Прямая со стрелкой 9">
            <a:extLst>
              <a:ext uri="{FF2B5EF4-FFF2-40B4-BE49-F238E27FC236}">
                <a16:creationId xmlns:a16="http://schemas.microsoft.com/office/drawing/2014/main" id="{974DF01F-FE5F-43B2-80EF-FFF5B95F4CDB}"/>
              </a:ext>
            </a:extLst>
          </p:cNvPr>
          <p:cNvCxnSpPr>
            <a:endCxn id="4" idx="1"/>
          </p:cNvCxnSpPr>
          <p:nvPr/>
        </p:nvCxnSpPr>
        <p:spPr>
          <a:xfrm>
            <a:off x="7996488" y="1265382"/>
            <a:ext cx="1699239" cy="111639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F6ACA473-C15C-40D1-8FEF-FC9F44B92BBB}"/>
              </a:ext>
            </a:extLst>
          </p:cNvPr>
          <p:cNvCxnSpPr>
            <a:endCxn id="6" idx="1"/>
          </p:cNvCxnSpPr>
          <p:nvPr/>
        </p:nvCxnSpPr>
        <p:spPr>
          <a:xfrm flipV="1">
            <a:off x="8091056" y="5668745"/>
            <a:ext cx="1861846" cy="2979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877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8432" y="1372276"/>
            <a:ext cx="5577017" cy="3970318"/>
          </a:xfrm>
          <a:prstGeom prst="rect">
            <a:avLst/>
          </a:prstGeom>
        </p:spPr>
        <p:txBody>
          <a:bodyPr wrap="square">
            <a:spAutoFit/>
          </a:bodyPr>
          <a:lstStyle/>
          <a:p>
            <a:pPr algn="just"/>
            <a:r>
              <a:rPr lang="uk-UA" dirty="0"/>
              <a:t>У лісах Полісся, Західної України та Карпат, окрім уже зазначених видів, водяться дика свиня, білка, борсук, кріт, зрідка трапляються олень благородний, рись, дикий кіт, донедавна зустрічався бурий ведмідь. Світ птахів представляють тетерук, рябчик, подекуди є глухар, лелека чорний. Із земноводних поширені тритони. Окрасою поліських лісів є лось. Там поширені також різні види фауни водойм, боліт і заплав – бобер, дика качка, чапля, </a:t>
            </a:r>
            <a:r>
              <a:rPr lang="uk-UA" dirty="0" err="1"/>
              <a:t>слуква</a:t>
            </a:r>
            <a:r>
              <a:rPr lang="uk-UA" dirty="0"/>
              <a:t>, лелека білий та ін. В Українських Карпатах зустрічаються властиві тільки цій території альпійська </a:t>
            </a:r>
            <a:r>
              <a:rPr lang="uk-UA" dirty="0" err="1"/>
              <a:t>бурозубка</a:t>
            </a:r>
            <a:r>
              <a:rPr lang="uk-UA" dirty="0"/>
              <a:t>, з птахів – сова довгохвоста, шишкар, дуже </a:t>
            </a:r>
            <a:r>
              <a:rPr lang="uk-UA" dirty="0" err="1"/>
              <a:t>рідко</a:t>
            </a:r>
            <a:r>
              <a:rPr lang="uk-UA" dirty="0"/>
              <a:t> – беркут, а також земноводні – тритони карпатський і альпійський, саламандра плямиста.</a:t>
            </a:r>
          </a:p>
        </p:txBody>
      </p:sp>
      <p:pic>
        <p:nvPicPr>
          <p:cNvPr id="3" name="Рисунок 2"/>
          <p:cNvPicPr>
            <a:picLocks noChangeAspect="1"/>
          </p:cNvPicPr>
          <p:nvPr/>
        </p:nvPicPr>
        <p:blipFill>
          <a:blip r:embed="rId2"/>
          <a:stretch>
            <a:fillRect/>
          </a:stretch>
        </p:blipFill>
        <p:spPr>
          <a:xfrm>
            <a:off x="7463237" y="231432"/>
            <a:ext cx="4623601" cy="3463238"/>
          </a:xfrm>
          <a:prstGeom prst="rect">
            <a:avLst/>
          </a:prstGeom>
        </p:spPr>
      </p:pic>
      <p:pic>
        <p:nvPicPr>
          <p:cNvPr id="4" name="Рисунок 3"/>
          <p:cNvPicPr>
            <a:picLocks noChangeAspect="1"/>
          </p:cNvPicPr>
          <p:nvPr/>
        </p:nvPicPr>
        <p:blipFill>
          <a:blip r:embed="rId3"/>
          <a:stretch>
            <a:fillRect/>
          </a:stretch>
        </p:blipFill>
        <p:spPr>
          <a:xfrm>
            <a:off x="9296013" y="3882596"/>
            <a:ext cx="2790825" cy="1638300"/>
          </a:xfrm>
          <a:prstGeom prst="rect">
            <a:avLst/>
          </a:prstGeom>
        </p:spPr>
      </p:pic>
      <p:pic>
        <p:nvPicPr>
          <p:cNvPr id="5" name="Рисунок 4"/>
          <p:cNvPicPr>
            <a:picLocks noChangeAspect="1"/>
          </p:cNvPicPr>
          <p:nvPr/>
        </p:nvPicPr>
        <p:blipFill>
          <a:blip r:embed="rId4"/>
          <a:stretch>
            <a:fillRect/>
          </a:stretch>
        </p:blipFill>
        <p:spPr>
          <a:xfrm>
            <a:off x="6329575" y="4433244"/>
            <a:ext cx="2852311" cy="2175303"/>
          </a:xfrm>
          <a:prstGeom prst="rect">
            <a:avLst/>
          </a:prstGeom>
        </p:spPr>
      </p:pic>
    </p:spTree>
    <p:extLst>
      <p:ext uri="{BB962C8B-B14F-4D97-AF65-F5344CB8AC3E}">
        <p14:creationId xmlns:p14="http://schemas.microsoft.com/office/powerpoint/2010/main" val="4206865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C3B0847-5299-4CF4-B809-4185C059BA7D}"/>
              </a:ext>
            </a:extLst>
          </p:cNvPr>
          <p:cNvSpPr/>
          <p:nvPr/>
        </p:nvSpPr>
        <p:spPr>
          <a:xfrm>
            <a:off x="258042" y="465109"/>
            <a:ext cx="6650182" cy="5909310"/>
          </a:xfrm>
          <a:prstGeom prst="rect">
            <a:avLst/>
          </a:prstGeom>
        </p:spPr>
        <p:txBody>
          <a:bodyPr wrap="square">
            <a:spAutoFit/>
          </a:bodyPr>
          <a:lstStyle/>
          <a:p>
            <a:pPr algn="just"/>
            <a:r>
              <a:rPr lang="uk-UA" b="1" dirty="0"/>
              <a:t>Риба </a:t>
            </a:r>
            <a:r>
              <a:rPr lang="uk-UA" b="1" dirty="0" err="1"/>
              <a:t>барабуля</a:t>
            </a:r>
            <a:r>
              <a:rPr lang="uk-UA" b="1" dirty="0"/>
              <a:t>, або султанка</a:t>
            </a:r>
            <a:r>
              <a:rPr lang="uk-UA" dirty="0"/>
              <a:t>, - нешкідлива тварина. Вона не нападає на інші істоти і здобуває собі їжу, розриваючи своїми твердими вусиками ґрунт дона.</a:t>
            </a:r>
          </a:p>
          <a:p>
            <a:pPr algn="just"/>
            <a:endParaRPr lang="uk-UA" b="1" dirty="0"/>
          </a:p>
          <a:p>
            <a:pPr algn="just"/>
            <a:r>
              <a:rPr lang="uk-UA" b="1" dirty="0"/>
              <a:t>Звіздар (якого іноді називають морською коровою)</a:t>
            </a:r>
            <a:r>
              <a:rPr lang="uk-UA" dirty="0"/>
              <a:t> заривається глибоко в мул, виставивши на поверхню один лише вусик, нагадує щетинистого хробака. Цим вусиком він привертає до себе маленьких рибок і заковтує їх. </a:t>
            </a:r>
          </a:p>
          <a:p>
            <a:pPr algn="just"/>
            <a:r>
              <a:rPr lang="uk-UA" b="1" dirty="0"/>
              <a:t>Морська голка і морський коник </a:t>
            </a:r>
            <a:r>
              <a:rPr lang="uk-UA" dirty="0"/>
              <a:t>відрізняються від інших риб тим, що їх самки відкладають ікру не в воду, а в особливі шкірні складки на спині самців і самці виношують ікру до появи мальків. Цікаві також очі морського коника і морської голки. Кожен з цих очей обертається самостійно. І коник, і голка можуть дивитися одним оком в один бік, а іншим - в іншу. На голку дуже схожий </a:t>
            </a:r>
            <a:r>
              <a:rPr lang="uk-UA" b="1" dirty="0"/>
              <a:t>сарган,</a:t>
            </a:r>
            <a:r>
              <a:rPr lang="uk-UA" dirty="0"/>
              <a:t> що має на відміну від неї подовжені щелепи. М'ясо сарганів дуже смачно. Кістки мають зелений колір. </a:t>
            </a:r>
          </a:p>
          <a:p>
            <a:pPr algn="just"/>
            <a:r>
              <a:rPr lang="uk-UA" b="1" dirty="0"/>
              <a:t>Кам'яні, або морські окуні </a:t>
            </a:r>
            <a:r>
              <a:rPr lang="uk-UA" dirty="0"/>
              <a:t>- невеликі рибки, які зазвичай тримаються серед скель і каменів, цікаві тим, що всі вони гермафродити, але дозрівання ікри і молочка відбувається у них в різний час, і, таким чином, ця риба поперемінно виявляється то самцем, то самкою. </a:t>
            </a:r>
          </a:p>
        </p:txBody>
      </p:sp>
      <p:pic>
        <p:nvPicPr>
          <p:cNvPr id="3" name="Рисунок 2">
            <a:extLst>
              <a:ext uri="{FF2B5EF4-FFF2-40B4-BE49-F238E27FC236}">
                <a16:creationId xmlns:a16="http://schemas.microsoft.com/office/drawing/2014/main" id="{FE5BD452-B4EF-46F6-9BA1-F636B8CBCD4E}"/>
              </a:ext>
            </a:extLst>
          </p:cNvPr>
          <p:cNvPicPr>
            <a:picLocks noChangeAspect="1"/>
          </p:cNvPicPr>
          <p:nvPr/>
        </p:nvPicPr>
        <p:blipFill>
          <a:blip r:embed="rId2"/>
          <a:stretch>
            <a:fillRect/>
          </a:stretch>
        </p:blipFill>
        <p:spPr>
          <a:xfrm>
            <a:off x="9457458" y="103621"/>
            <a:ext cx="2476500" cy="1847850"/>
          </a:xfrm>
          <a:prstGeom prst="rect">
            <a:avLst/>
          </a:prstGeom>
        </p:spPr>
      </p:pic>
      <p:pic>
        <p:nvPicPr>
          <p:cNvPr id="4" name="Рисунок 3">
            <a:extLst>
              <a:ext uri="{FF2B5EF4-FFF2-40B4-BE49-F238E27FC236}">
                <a16:creationId xmlns:a16="http://schemas.microsoft.com/office/drawing/2014/main" id="{1C47E418-C3BA-404C-A116-330D4FF6716A}"/>
              </a:ext>
            </a:extLst>
          </p:cNvPr>
          <p:cNvPicPr>
            <a:picLocks noChangeAspect="1"/>
          </p:cNvPicPr>
          <p:nvPr/>
        </p:nvPicPr>
        <p:blipFill>
          <a:blip r:embed="rId3"/>
          <a:stretch>
            <a:fillRect/>
          </a:stretch>
        </p:blipFill>
        <p:spPr>
          <a:xfrm>
            <a:off x="7247659" y="1680441"/>
            <a:ext cx="2476500" cy="1078006"/>
          </a:xfrm>
          <a:prstGeom prst="rect">
            <a:avLst/>
          </a:prstGeom>
        </p:spPr>
      </p:pic>
      <p:pic>
        <p:nvPicPr>
          <p:cNvPr id="5" name="Рисунок 4">
            <a:extLst>
              <a:ext uri="{FF2B5EF4-FFF2-40B4-BE49-F238E27FC236}">
                <a16:creationId xmlns:a16="http://schemas.microsoft.com/office/drawing/2014/main" id="{F490562E-B0C3-436F-984F-5B4E5E8B50CD}"/>
              </a:ext>
            </a:extLst>
          </p:cNvPr>
          <p:cNvPicPr>
            <a:picLocks noChangeAspect="1"/>
          </p:cNvPicPr>
          <p:nvPr/>
        </p:nvPicPr>
        <p:blipFill>
          <a:blip r:embed="rId4"/>
          <a:stretch>
            <a:fillRect/>
          </a:stretch>
        </p:blipFill>
        <p:spPr>
          <a:xfrm>
            <a:off x="6923810" y="2869375"/>
            <a:ext cx="2642117" cy="1465892"/>
          </a:xfrm>
          <a:prstGeom prst="rect">
            <a:avLst/>
          </a:prstGeom>
        </p:spPr>
      </p:pic>
      <p:pic>
        <p:nvPicPr>
          <p:cNvPr id="6" name="Рисунок 5">
            <a:extLst>
              <a:ext uri="{FF2B5EF4-FFF2-40B4-BE49-F238E27FC236}">
                <a16:creationId xmlns:a16="http://schemas.microsoft.com/office/drawing/2014/main" id="{4986C4B2-626C-4C7C-937D-33120029BAC6}"/>
              </a:ext>
            </a:extLst>
          </p:cNvPr>
          <p:cNvPicPr>
            <a:picLocks noChangeAspect="1"/>
          </p:cNvPicPr>
          <p:nvPr/>
        </p:nvPicPr>
        <p:blipFill>
          <a:blip r:embed="rId5"/>
          <a:stretch>
            <a:fillRect/>
          </a:stretch>
        </p:blipFill>
        <p:spPr>
          <a:xfrm>
            <a:off x="10092604" y="2081357"/>
            <a:ext cx="1914525" cy="2381250"/>
          </a:xfrm>
          <a:prstGeom prst="rect">
            <a:avLst/>
          </a:prstGeom>
        </p:spPr>
      </p:pic>
      <p:cxnSp>
        <p:nvCxnSpPr>
          <p:cNvPr id="8" name="Прямая со стрелкой 7">
            <a:extLst>
              <a:ext uri="{FF2B5EF4-FFF2-40B4-BE49-F238E27FC236}">
                <a16:creationId xmlns:a16="http://schemas.microsoft.com/office/drawing/2014/main" id="{97163CC8-9705-43C9-818D-95930A858807}"/>
              </a:ext>
            </a:extLst>
          </p:cNvPr>
          <p:cNvCxnSpPr/>
          <p:nvPr/>
        </p:nvCxnSpPr>
        <p:spPr>
          <a:xfrm>
            <a:off x="6908224" y="840509"/>
            <a:ext cx="265770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EAA65C0B-2566-4AA1-96F9-535D3BE3A612}"/>
              </a:ext>
            </a:extLst>
          </p:cNvPr>
          <p:cNvPicPr>
            <a:picLocks noChangeAspect="1"/>
          </p:cNvPicPr>
          <p:nvPr/>
        </p:nvPicPr>
        <p:blipFill>
          <a:blip r:embed="rId6"/>
          <a:stretch>
            <a:fillRect/>
          </a:stretch>
        </p:blipFill>
        <p:spPr>
          <a:xfrm>
            <a:off x="7376968" y="4653250"/>
            <a:ext cx="2543175" cy="1800225"/>
          </a:xfrm>
          <a:prstGeom prst="rect">
            <a:avLst/>
          </a:prstGeom>
        </p:spPr>
      </p:pic>
      <p:cxnSp>
        <p:nvCxnSpPr>
          <p:cNvPr id="11" name="Прямая со стрелкой 10">
            <a:extLst>
              <a:ext uri="{FF2B5EF4-FFF2-40B4-BE49-F238E27FC236}">
                <a16:creationId xmlns:a16="http://schemas.microsoft.com/office/drawing/2014/main" id="{AF5554D8-C250-4FC8-AE10-0521B24F4E56}"/>
              </a:ext>
            </a:extLst>
          </p:cNvPr>
          <p:cNvCxnSpPr>
            <a:endCxn id="9" idx="1"/>
          </p:cNvCxnSpPr>
          <p:nvPr/>
        </p:nvCxnSpPr>
        <p:spPr>
          <a:xfrm>
            <a:off x="6908224" y="5551055"/>
            <a:ext cx="468744" cy="23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Овал 11">
            <a:extLst>
              <a:ext uri="{FF2B5EF4-FFF2-40B4-BE49-F238E27FC236}">
                <a16:creationId xmlns:a16="http://schemas.microsoft.com/office/drawing/2014/main" id="{1D4D453F-D6C8-47E9-AC50-8C629008BD2B}"/>
              </a:ext>
            </a:extLst>
          </p:cNvPr>
          <p:cNvSpPr/>
          <p:nvPr/>
        </p:nvSpPr>
        <p:spPr>
          <a:xfrm>
            <a:off x="360218" y="6453475"/>
            <a:ext cx="267855" cy="2705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871512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770C697-5745-4306-A47A-AD4E0C6D3614}"/>
              </a:ext>
            </a:extLst>
          </p:cNvPr>
          <p:cNvSpPr/>
          <p:nvPr/>
        </p:nvSpPr>
        <p:spPr>
          <a:xfrm>
            <a:off x="775855" y="788152"/>
            <a:ext cx="6096000" cy="4524315"/>
          </a:xfrm>
          <a:prstGeom prst="rect">
            <a:avLst/>
          </a:prstGeom>
        </p:spPr>
        <p:txBody>
          <a:bodyPr>
            <a:spAutoFit/>
          </a:bodyPr>
          <a:lstStyle/>
          <a:p>
            <a:pPr algn="ctr"/>
            <a:r>
              <a:rPr lang="uk-UA" b="1" i="1" dirty="0"/>
              <a:t>Риби й членистоногі Дніпра</a:t>
            </a:r>
          </a:p>
          <a:p>
            <a:endParaRPr lang="uk-UA" dirty="0"/>
          </a:p>
          <a:p>
            <a:pPr algn="just"/>
            <a:r>
              <a:rPr lang="uk-UA" dirty="0"/>
              <a:t>У Дніпрі водяться майже всі з відомих в Україні понад 70 видів риб. Нижня частина річки багатша на рибу — там водиться 60—65 видів, тоді як біля Києва — лише 40. Найпоширеніші — коропові, прохідні й </a:t>
            </a:r>
            <a:r>
              <a:rPr lang="uk-UA" dirty="0" err="1"/>
              <a:t>напівпрохідні</a:t>
            </a:r>
            <a:r>
              <a:rPr lang="uk-UA" dirty="0"/>
              <a:t> риби (оселедці, осетрові, тараня та інші), які раніше заходили високо по течії, але після спорудження водосховищ затримуються на греблі, а то й взагалі не виходять із нижньої течії.</a:t>
            </a:r>
          </a:p>
          <a:p>
            <a:pPr algn="just"/>
            <a:r>
              <a:rPr lang="uk-UA" dirty="0"/>
              <a:t>У верхньому Дніпрі зовсім зникло чимало типових річкових риб, в тому числі прохідні риби — білуга, чорноморсько-азовський </a:t>
            </a:r>
            <a:r>
              <a:rPr lang="uk-UA" dirty="0" err="1"/>
              <a:t>осетр</a:t>
            </a:r>
            <a:r>
              <a:rPr lang="uk-UA" dirty="0"/>
              <a:t> та оселедець, лосось, річковий вугор, а також зменшилась чисельність стерляді, підуста, головня, </a:t>
            </a:r>
            <a:r>
              <a:rPr lang="uk-UA" dirty="0" err="1"/>
              <a:t>в'язя</a:t>
            </a:r>
            <a:r>
              <a:rPr lang="uk-UA" dirty="0"/>
              <a:t>, жереха, линка. Їхнє місце займають озерні форми: лящ (близько 40 % вилову), щука, сом, короп, плітка, окунь.</a:t>
            </a:r>
          </a:p>
        </p:txBody>
      </p:sp>
      <p:pic>
        <p:nvPicPr>
          <p:cNvPr id="3" name="Рисунок 2">
            <a:extLst>
              <a:ext uri="{FF2B5EF4-FFF2-40B4-BE49-F238E27FC236}">
                <a16:creationId xmlns:a16="http://schemas.microsoft.com/office/drawing/2014/main" id="{3A25B0EE-D17C-4CBB-8C30-762804148761}"/>
              </a:ext>
            </a:extLst>
          </p:cNvPr>
          <p:cNvPicPr>
            <a:picLocks noChangeAspect="1"/>
          </p:cNvPicPr>
          <p:nvPr/>
        </p:nvPicPr>
        <p:blipFill>
          <a:blip r:embed="rId2"/>
          <a:stretch>
            <a:fillRect/>
          </a:stretch>
        </p:blipFill>
        <p:spPr>
          <a:xfrm>
            <a:off x="7369040" y="376525"/>
            <a:ext cx="4426661" cy="5701002"/>
          </a:xfrm>
          <a:prstGeom prst="rect">
            <a:avLst/>
          </a:prstGeom>
        </p:spPr>
      </p:pic>
    </p:spTree>
    <p:extLst>
      <p:ext uri="{BB962C8B-B14F-4D97-AF65-F5344CB8AC3E}">
        <p14:creationId xmlns:p14="http://schemas.microsoft.com/office/powerpoint/2010/main" val="1576169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4EE6969-BBBC-4B1D-AB2C-B4894513EABD}"/>
              </a:ext>
            </a:extLst>
          </p:cNvPr>
          <p:cNvSpPr/>
          <p:nvPr/>
        </p:nvSpPr>
        <p:spPr>
          <a:xfrm>
            <a:off x="350982" y="852714"/>
            <a:ext cx="5745018" cy="4524315"/>
          </a:xfrm>
          <a:prstGeom prst="rect">
            <a:avLst/>
          </a:prstGeom>
        </p:spPr>
        <p:txBody>
          <a:bodyPr wrap="square">
            <a:spAutoFit/>
          </a:bodyPr>
          <a:lstStyle/>
          <a:p>
            <a:pPr algn="just"/>
            <a:r>
              <a:rPr lang="uk-UA" dirty="0"/>
              <a:t>У цілому за час існування водосховищ видовий склад риби в Каховському водосховищі зменшився від 67 до 56, в решті — від 58 до 45-50. З наявних 56 видів риб дніпровських водоймищ — станом на 2006 рік — 13 долучають до сміттєвої (непромислової) риби, що через малі розміри не мала промислового значення. Корисними були лише 23 види.</a:t>
            </a:r>
          </a:p>
          <a:p>
            <a:pPr algn="just"/>
            <a:endParaRPr lang="uk-UA" dirty="0"/>
          </a:p>
          <a:p>
            <a:pPr algn="just"/>
            <a:r>
              <a:rPr lang="uk-UA" dirty="0"/>
              <a:t>У середині 50-х років річка давала близько 80 % усієї виловленої в річках УССР риби: 7 800 — 11 000 тонн на рік. У середині 90-х — 18 500 тонн, що в грошовому еквіваленті перевищувало 33 мільйони гривень, а в 2000 році — 7 000 — 8 000 тонн на рік.</a:t>
            </a:r>
          </a:p>
          <a:p>
            <a:pPr algn="just"/>
            <a:endParaRPr lang="uk-UA" dirty="0"/>
          </a:p>
          <a:p>
            <a:pPr algn="just"/>
            <a:r>
              <a:rPr lang="uk-UA" dirty="0"/>
              <a:t>Також у Дніпрі водиться 2 види раків: довгопалий та товстопалий.</a:t>
            </a:r>
          </a:p>
        </p:txBody>
      </p:sp>
      <p:pic>
        <p:nvPicPr>
          <p:cNvPr id="3" name="Рисунок 2">
            <a:extLst>
              <a:ext uri="{FF2B5EF4-FFF2-40B4-BE49-F238E27FC236}">
                <a16:creationId xmlns:a16="http://schemas.microsoft.com/office/drawing/2014/main" id="{19B4F4BA-616D-4E1E-82D7-4382800125A3}"/>
              </a:ext>
            </a:extLst>
          </p:cNvPr>
          <p:cNvPicPr>
            <a:picLocks noChangeAspect="1"/>
          </p:cNvPicPr>
          <p:nvPr/>
        </p:nvPicPr>
        <p:blipFill>
          <a:blip r:embed="rId2"/>
          <a:stretch>
            <a:fillRect/>
          </a:stretch>
        </p:blipFill>
        <p:spPr>
          <a:xfrm>
            <a:off x="8768113" y="208972"/>
            <a:ext cx="3337873" cy="1869209"/>
          </a:xfrm>
          <a:prstGeom prst="rect">
            <a:avLst/>
          </a:prstGeom>
        </p:spPr>
      </p:pic>
      <p:pic>
        <p:nvPicPr>
          <p:cNvPr id="4" name="Рисунок 3">
            <a:extLst>
              <a:ext uri="{FF2B5EF4-FFF2-40B4-BE49-F238E27FC236}">
                <a16:creationId xmlns:a16="http://schemas.microsoft.com/office/drawing/2014/main" id="{C2B5C9F6-7747-4891-ACE3-4463B63C3B8A}"/>
              </a:ext>
            </a:extLst>
          </p:cNvPr>
          <p:cNvPicPr>
            <a:picLocks noChangeAspect="1"/>
          </p:cNvPicPr>
          <p:nvPr/>
        </p:nvPicPr>
        <p:blipFill>
          <a:blip r:embed="rId3"/>
          <a:stretch>
            <a:fillRect/>
          </a:stretch>
        </p:blipFill>
        <p:spPr>
          <a:xfrm>
            <a:off x="6301076" y="1873867"/>
            <a:ext cx="2962997" cy="1982514"/>
          </a:xfrm>
          <a:prstGeom prst="rect">
            <a:avLst/>
          </a:prstGeom>
        </p:spPr>
      </p:pic>
      <p:pic>
        <p:nvPicPr>
          <p:cNvPr id="5" name="Рисунок 4">
            <a:extLst>
              <a:ext uri="{FF2B5EF4-FFF2-40B4-BE49-F238E27FC236}">
                <a16:creationId xmlns:a16="http://schemas.microsoft.com/office/drawing/2014/main" id="{E888DA24-B93F-4A3D-8A97-958066AAA733}"/>
              </a:ext>
            </a:extLst>
          </p:cNvPr>
          <p:cNvPicPr>
            <a:picLocks noChangeAspect="1"/>
          </p:cNvPicPr>
          <p:nvPr/>
        </p:nvPicPr>
        <p:blipFill>
          <a:blip r:embed="rId4"/>
          <a:stretch>
            <a:fillRect/>
          </a:stretch>
        </p:blipFill>
        <p:spPr>
          <a:xfrm>
            <a:off x="8959273" y="3527635"/>
            <a:ext cx="3146713" cy="1986223"/>
          </a:xfrm>
          <a:prstGeom prst="rect">
            <a:avLst/>
          </a:prstGeom>
        </p:spPr>
      </p:pic>
      <p:pic>
        <p:nvPicPr>
          <p:cNvPr id="6" name="Рисунок 5">
            <a:extLst>
              <a:ext uri="{FF2B5EF4-FFF2-40B4-BE49-F238E27FC236}">
                <a16:creationId xmlns:a16="http://schemas.microsoft.com/office/drawing/2014/main" id="{5288CF24-5567-46E9-B195-7FBC233F73FD}"/>
              </a:ext>
            </a:extLst>
          </p:cNvPr>
          <p:cNvPicPr>
            <a:picLocks noChangeAspect="1"/>
          </p:cNvPicPr>
          <p:nvPr/>
        </p:nvPicPr>
        <p:blipFill>
          <a:blip r:embed="rId5"/>
          <a:stretch>
            <a:fillRect/>
          </a:stretch>
        </p:blipFill>
        <p:spPr>
          <a:xfrm>
            <a:off x="6301076" y="4928754"/>
            <a:ext cx="2857500" cy="1600200"/>
          </a:xfrm>
          <a:prstGeom prst="rect">
            <a:avLst/>
          </a:prstGeom>
        </p:spPr>
      </p:pic>
      <p:sp>
        <p:nvSpPr>
          <p:cNvPr id="7" name="Овал 6">
            <a:extLst>
              <a:ext uri="{FF2B5EF4-FFF2-40B4-BE49-F238E27FC236}">
                <a16:creationId xmlns:a16="http://schemas.microsoft.com/office/drawing/2014/main" id="{DA44A1C1-E4CC-4A15-AD89-547383463D52}"/>
              </a:ext>
            </a:extLst>
          </p:cNvPr>
          <p:cNvSpPr/>
          <p:nvPr/>
        </p:nvSpPr>
        <p:spPr>
          <a:xfrm>
            <a:off x="563418" y="6169891"/>
            <a:ext cx="249382" cy="240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67305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8534" y="491799"/>
            <a:ext cx="6747417" cy="2585323"/>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uk-UA" dirty="0"/>
              <a:t>Тварини степів пристосовані до життя на відкритих просторах в умовах доволі посушливого клімату. Панівними там є гризуни: ховрах, бабак, тушканчик, дикий кролик. Водяться також степовий тхір, тхір-перев’язка, кам’яна куниця, лисиця-корсак, зрідка – хохуля. Серед різноманітних птахів – жайворонок, перепілка, вівсянка, сіра куріпка, колись поширені дрохва, стрепет, степовий журавель, степовий орел, канюк тепер зустрічаються зрідка. Типовими плазунами є степова гадюка і жовточеревий полоз. Серед комах характерні сарана, жужелиця, </a:t>
            </a:r>
            <a:r>
              <a:rPr lang="uk-UA" dirty="0" err="1"/>
              <a:t>кузька</a:t>
            </a:r>
            <a:r>
              <a:rPr lang="uk-UA" dirty="0"/>
              <a:t> та інші.</a:t>
            </a:r>
          </a:p>
        </p:txBody>
      </p:sp>
      <p:pic>
        <p:nvPicPr>
          <p:cNvPr id="3" name="Рисунок 2"/>
          <p:cNvPicPr>
            <a:picLocks noChangeAspect="1"/>
          </p:cNvPicPr>
          <p:nvPr/>
        </p:nvPicPr>
        <p:blipFill>
          <a:blip r:embed="rId2"/>
          <a:stretch>
            <a:fillRect/>
          </a:stretch>
        </p:blipFill>
        <p:spPr>
          <a:xfrm>
            <a:off x="8036679" y="268502"/>
            <a:ext cx="3914235" cy="2931898"/>
          </a:xfrm>
          <a:prstGeom prst="rect">
            <a:avLst/>
          </a:prstGeom>
        </p:spPr>
      </p:pic>
      <p:pic>
        <p:nvPicPr>
          <p:cNvPr id="4" name="Рисунок 3"/>
          <p:cNvPicPr>
            <a:picLocks noChangeAspect="1"/>
          </p:cNvPicPr>
          <p:nvPr/>
        </p:nvPicPr>
        <p:blipFill>
          <a:blip r:embed="rId3"/>
          <a:stretch>
            <a:fillRect/>
          </a:stretch>
        </p:blipFill>
        <p:spPr>
          <a:xfrm>
            <a:off x="10207839" y="3713334"/>
            <a:ext cx="1743075" cy="2619375"/>
          </a:xfrm>
          <a:prstGeom prst="rect">
            <a:avLst/>
          </a:prstGeom>
        </p:spPr>
      </p:pic>
      <p:pic>
        <p:nvPicPr>
          <p:cNvPr id="5" name="Рисунок 4"/>
          <p:cNvPicPr>
            <a:picLocks noChangeAspect="1"/>
          </p:cNvPicPr>
          <p:nvPr/>
        </p:nvPicPr>
        <p:blipFill>
          <a:blip r:embed="rId4"/>
          <a:stretch>
            <a:fillRect/>
          </a:stretch>
        </p:blipFill>
        <p:spPr>
          <a:xfrm>
            <a:off x="7112345" y="3713334"/>
            <a:ext cx="2856532" cy="2131412"/>
          </a:xfrm>
          <a:prstGeom prst="rect">
            <a:avLst/>
          </a:prstGeom>
        </p:spPr>
      </p:pic>
      <p:pic>
        <p:nvPicPr>
          <p:cNvPr id="6" name="Рисунок 5"/>
          <p:cNvPicPr>
            <a:picLocks noChangeAspect="1"/>
          </p:cNvPicPr>
          <p:nvPr/>
        </p:nvPicPr>
        <p:blipFill>
          <a:blip r:embed="rId5"/>
          <a:stretch>
            <a:fillRect/>
          </a:stretch>
        </p:blipFill>
        <p:spPr>
          <a:xfrm>
            <a:off x="3882243" y="4235021"/>
            <a:ext cx="2466975" cy="1847850"/>
          </a:xfrm>
          <a:prstGeom prst="rect">
            <a:avLst/>
          </a:prstGeom>
        </p:spPr>
      </p:pic>
      <p:sp>
        <p:nvSpPr>
          <p:cNvPr id="7" name="Прямоугольник 6"/>
          <p:cNvSpPr/>
          <p:nvPr/>
        </p:nvSpPr>
        <p:spPr>
          <a:xfrm>
            <a:off x="4003589" y="6332709"/>
            <a:ext cx="2335427" cy="204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Кам'яна куниця</a:t>
            </a:r>
            <a:endParaRPr lang="ru-RU" dirty="0"/>
          </a:p>
        </p:txBody>
      </p:sp>
      <p:sp>
        <p:nvSpPr>
          <p:cNvPr id="8" name="Прямоугольник 7"/>
          <p:cNvSpPr/>
          <p:nvPr/>
        </p:nvSpPr>
        <p:spPr>
          <a:xfrm>
            <a:off x="7265773" y="6082871"/>
            <a:ext cx="2594919" cy="2498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бабак</a:t>
            </a:r>
            <a:endParaRPr lang="ru-RU" dirty="0"/>
          </a:p>
        </p:txBody>
      </p:sp>
      <p:sp>
        <p:nvSpPr>
          <p:cNvPr id="9" name="Прямоугольник 8"/>
          <p:cNvSpPr/>
          <p:nvPr/>
        </p:nvSpPr>
        <p:spPr>
          <a:xfrm>
            <a:off x="10392032" y="6536724"/>
            <a:ext cx="1558882" cy="1977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err="1"/>
              <a:t>ховрак</a:t>
            </a:r>
            <a:endParaRPr lang="ru-RU" dirty="0"/>
          </a:p>
        </p:txBody>
      </p:sp>
      <p:sp>
        <p:nvSpPr>
          <p:cNvPr id="10" name="Прямоугольник 9"/>
          <p:cNvSpPr/>
          <p:nvPr/>
        </p:nvSpPr>
        <p:spPr>
          <a:xfrm>
            <a:off x="8390238" y="3311611"/>
            <a:ext cx="3560676" cy="19770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uk-UA" dirty="0"/>
              <a:t>Лисиця-корсак</a:t>
            </a:r>
            <a:endParaRPr lang="ru-RU" dirty="0"/>
          </a:p>
        </p:txBody>
      </p:sp>
      <p:sp>
        <p:nvSpPr>
          <p:cNvPr id="11" name="Прямоугольник 10"/>
          <p:cNvSpPr/>
          <p:nvPr/>
        </p:nvSpPr>
        <p:spPr>
          <a:xfrm>
            <a:off x="564453" y="5919079"/>
            <a:ext cx="1902941" cy="3275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a:t>степовий орел</a:t>
            </a:r>
          </a:p>
        </p:txBody>
      </p:sp>
      <p:pic>
        <p:nvPicPr>
          <p:cNvPr id="12" name="Рисунок 11"/>
          <p:cNvPicPr>
            <a:picLocks noChangeAspect="1"/>
          </p:cNvPicPr>
          <p:nvPr/>
        </p:nvPicPr>
        <p:blipFill>
          <a:blip r:embed="rId6"/>
          <a:stretch>
            <a:fillRect/>
          </a:stretch>
        </p:blipFill>
        <p:spPr>
          <a:xfrm>
            <a:off x="346313" y="3509319"/>
            <a:ext cx="2971748" cy="1977563"/>
          </a:xfrm>
          <a:prstGeom prst="rect">
            <a:avLst/>
          </a:prstGeom>
        </p:spPr>
      </p:pic>
    </p:spTree>
    <p:extLst>
      <p:ext uri="{BB962C8B-B14F-4D97-AF65-F5344CB8AC3E}">
        <p14:creationId xmlns:p14="http://schemas.microsoft.com/office/powerpoint/2010/main" val="3626231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870" y="790470"/>
            <a:ext cx="6590270" cy="5355312"/>
          </a:xfrm>
          <a:prstGeom prst="rect">
            <a:avLst/>
          </a:prstGeom>
        </p:spPr>
        <p:txBody>
          <a:bodyPr wrap="square">
            <a:spAutoFit/>
          </a:bodyPr>
          <a:lstStyle/>
          <a:p>
            <a:pPr algn="just"/>
            <a:r>
              <a:rPr lang="uk-UA" dirty="0"/>
              <a:t>Тваринний світ лісостепу поєднує лісові види (козуля, дика свиня, білка та ін.) і чимало представників степу. Там водяться хом’як, сліпак, сіра полівка, горлиця, сорокопуд та ін.</a:t>
            </a:r>
          </a:p>
          <a:p>
            <a:pPr algn="just"/>
            <a:endParaRPr lang="uk-UA" dirty="0"/>
          </a:p>
          <a:p>
            <a:pPr algn="just"/>
            <a:r>
              <a:rPr lang="uk-UA" dirty="0"/>
              <a:t>Найменшим звіром в Україні є миша мала </a:t>
            </a:r>
            <a:r>
              <a:rPr lang="uk-UA" dirty="0" err="1"/>
              <a:t>бурозубка</a:t>
            </a:r>
            <a:r>
              <a:rPr lang="uk-UA" dirty="0"/>
              <a:t> вагою лише 6 г.</a:t>
            </a:r>
          </a:p>
          <a:p>
            <a:pPr algn="just"/>
            <a:endParaRPr lang="uk-UA" dirty="0"/>
          </a:p>
          <a:p>
            <a:pPr algn="just"/>
            <a:r>
              <a:rPr lang="uk-UA" dirty="0"/>
              <a:t>Найбільшими літаючими птахами в Україні є </a:t>
            </a:r>
            <a:r>
              <a:rPr lang="uk-UA" dirty="0" err="1"/>
              <a:t>дрофа</a:t>
            </a:r>
            <a:r>
              <a:rPr lang="uk-UA" dirty="0"/>
              <a:t> звичайна, маса якої може досягати 16 кг, і гриф чорний масою до 12 кг і довжиною крил у розмаху до 2,5 м! </a:t>
            </a:r>
            <a:r>
              <a:rPr lang="uk-UA" dirty="0" err="1"/>
              <a:t>Дрофа</a:t>
            </a:r>
            <a:r>
              <a:rPr lang="uk-UA" dirty="0"/>
              <a:t> водиться у причорноморських степах, а гриф – у Кримських горах. Нині це рідкісні птахи, що перебуває під охороною. </a:t>
            </a:r>
          </a:p>
          <a:p>
            <a:pPr algn="just"/>
            <a:endParaRPr lang="uk-UA" dirty="0"/>
          </a:p>
          <a:p>
            <a:pPr algn="just"/>
            <a:r>
              <a:rPr lang="uk-UA" dirty="0"/>
              <a:t>У Гірському Криму так само живе чимало лісових видів – олень благородний, козуля, свиня дика, борсук та ін. Водночас у кримській фауні є багато ендеміків та середземноморських видів. Це, зокрема, великі птахи – чорний гриф і сип білоголовий, плазуни – кримський гекон і леопардовий полоз, комахи – кримський богомол, східний восковик.</a:t>
            </a:r>
          </a:p>
        </p:txBody>
      </p:sp>
      <p:pic>
        <p:nvPicPr>
          <p:cNvPr id="3" name="Рисунок 2"/>
          <p:cNvPicPr>
            <a:picLocks noChangeAspect="1"/>
          </p:cNvPicPr>
          <p:nvPr/>
        </p:nvPicPr>
        <p:blipFill>
          <a:blip r:embed="rId2"/>
          <a:stretch>
            <a:fillRect/>
          </a:stretch>
        </p:blipFill>
        <p:spPr>
          <a:xfrm>
            <a:off x="7030996" y="1322691"/>
            <a:ext cx="4969346" cy="3722213"/>
          </a:xfrm>
          <a:prstGeom prst="rect">
            <a:avLst/>
          </a:prstGeom>
        </p:spPr>
      </p:pic>
    </p:spTree>
    <p:extLst>
      <p:ext uri="{BB962C8B-B14F-4D97-AF65-F5344CB8AC3E}">
        <p14:creationId xmlns:p14="http://schemas.microsoft.com/office/powerpoint/2010/main" val="4011462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7157" y="372916"/>
            <a:ext cx="6096000" cy="6186309"/>
          </a:xfrm>
          <a:prstGeom prst="rect">
            <a:avLst/>
          </a:prstGeom>
        </p:spPr>
        <p:txBody>
          <a:bodyPr>
            <a:spAutoFit/>
          </a:bodyPr>
          <a:lstStyle/>
          <a:p>
            <a:pPr algn="just"/>
            <a:r>
              <a:rPr lang="uk-UA" dirty="0"/>
              <a:t>Надзвичайно різноманітний тваринний світ Азово-Чорноморського узбережжя, де поєднуються прибережна морська смуга і лимани із степовими ділянки, піщаними косами, заплавними луками та заболоченими дельтами великих річок. Особливо там багато птахів: чайки, баклани, мартини, норці, дикі качки, чаплі, плиски, бугаї, бекаси, кулики. У гирлах Дунаю, Дністра і Дніпра влаштовують свої гнізда лебідь-шипун, пелікан, сіра гуска.</a:t>
            </a:r>
          </a:p>
          <a:p>
            <a:pPr algn="just"/>
            <a:endParaRPr lang="uk-UA" dirty="0"/>
          </a:p>
          <a:p>
            <a:pPr algn="just"/>
            <a:endParaRPr lang="uk-UA" dirty="0"/>
          </a:p>
          <a:p>
            <a:pPr algn="just"/>
            <a:r>
              <a:rPr lang="uk-UA" dirty="0"/>
              <a:t>Прісні та морські водойми відзначаються різноманітним видовим складом риб. У річках, озерах і ставках України водяться щука, карась, короп, лин, окунь, сом. У гірських річках Карпат є форель, а у Шацьких озерах – вугри. Цінні промислові риби поширені у водосховищах: судак, лящ, сазан, для очищення води розводять товстолобика і білого амура. У Чорному морі живуть три види дельфінів, з риб поширені скумбрія, ставрида, сардина, кефаль, кілька, чорноморський лосось, оселедець, морський коник. Серед молюсків є мідії, устриці, гребінці; серед ракоподібних – креветки, краби. Для Азовського моря характерні керченський оселедець, пузанок, камбала, тюлька, бичок.</a:t>
            </a:r>
          </a:p>
        </p:txBody>
      </p:sp>
      <p:pic>
        <p:nvPicPr>
          <p:cNvPr id="3" name="Рисунок 2"/>
          <p:cNvPicPr>
            <a:picLocks noChangeAspect="1"/>
          </p:cNvPicPr>
          <p:nvPr/>
        </p:nvPicPr>
        <p:blipFill>
          <a:blip r:embed="rId2"/>
          <a:stretch>
            <a:fillRect/>
          </a:stretch>
        </p:blipFill>
        <p:spPr>
          <a:xfrm>
            <a:off x="6844257" y="372916"/>
            <a:ext cx="5191224" cy="2082355"/>
          </a:xfrm>
          <a:prstGeom prst="rect">
            <a:avLst/>
          </a:prstGeom>
        </p:spPr>
      </p:pic>
      <p:pic>
        <p:nvPicPr>
          <p:cNvPr id="4" name="Рисунок 3"/>
          <p:cNvPicPr>
            <a:picLocks noChangeAspect="1"/>
          </p:cNvPicPr>
          <p:nvPr/>
        </p:nvPicPr>
        <p:blipFill>
          <a:blip r:embed="rId3"/>
          <a:stretch>
            <a:fillRect/>
          </a:stretch>
        </p:blipFill>
        <p:spPr>
          <a:xfrm>
            <a:off x="7525265" y="3225606"/>
            <a:ext cx="4302081" cy="3222408"/>
          </a:xfrm>
          <a:prstGeom prst="rect">
            <a:avLst/>
          </a:prstGeom>
        </p:spPr>
      </p:pic>
    </p:spTree>
    <p:extLst>
      <p:ext uri="{BB962C8B-B14F-4D97-AF65-F5344CB8AC3E}">
        <p14:creationId xmlns:p14="http://schemas.microsoft.com/office/powerpoint/2010/main" val="282546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6011" y="704493"/>
            <a:ext cx="5515232" cy="5632311"/>
          </a:xfrm>
          <a:prstGeom prst="rect">
            <a:avLst/>
          </a:prstGeom>
        </p:spPr>
        <p:txBody>
          <a:bodyPr wrap="square">
            <a:spAutoFit/>
          </a:bodyPr>
          <a:lstStyle/>
          <a:p>
            <a:pPr algn="just"/>
            <a:r>
              <a:rPr lang="uk-UA" dirty="0"/>
              <a:t>Найбільшою річковою рибою в світі є європейський сом, довжина якого може сягати 5 м, а маса – понад 400 кг! В Україні на Дністрі виловили 320-кілограмового хижака.</a:t>
            </a:r>
          </a:p>
          <a:p>
            <a:pPr algn="just"/>
            <a:endParaRPr lang="uk-UA" dirty="0"/>
          </a:p>
          <a:p>
            <a:pPr algn="just"/>
            <a:endParaRPr lang="uk-UA" dirty="0"/>
          </a:p>
          <a:p>
            <a:pPr algn="just"/>
            <a:r>
              <a:rPr lang="uk-UA" dirty="0"/>
              <a:t>Тваринні ресурси. Тварини відіграють надзвичайно важливу роль у природі. Вони беруть участь у ґрунтоутворенні, розмноженні рослин, знищують шкідників рослин, очищують воду. Тварини мають також дуже велике значення у житті людини. Одомашнені види забезпечують її цінними продуктами харчування – м'ясом, яйцями, молоком, медом, сировину для окремих галузей промисловості (вовною, шкірами), використовуються як тяглова сила. Водночас людина продовжує використовувати ресурси дикої фауни, полюючи на звірів і птахів чи виловлюючи прісноводну та морську рибу. У певні сезони в Україні дозволяється полювання на диких качок, зайців, кабана, лисицю, козулю та ін.</a:t>
            </a:r>
          </a:p>
        </p:txBody>
      </p:sp>
      <p:pic>
        <p:nvPicPr>
          <p:cNvPr id="3" name="Рисунок 2"/>
          <p:cNvPicPr>
            <a:picLocks noChangeAspect="1"/>
          </p:cNvPicPr>
          <p:nvPr/>
        </p:nvPicPr>
        <p:blipFill>
          <a:blip r:embed="rId2"/>
          <a:stretch>
            <a:fillRect/>
          </a:stretch>
        </p:blipFill>
        <p:spPr>
          <a:xfrm>
            <a:off x="8219977" y="278926"/>
            <a:ext cx="3770068" cy="2508809"/>
          </a:xfrm>
          <a:prstGeom prst="rect">
            <a:avLst/>
          </a:prstGeom>
        </p:spPr>
      </p:pic>
      <p:pic>
        <p:nvPicPr>
          <p:cNvPr id="4" name="Рисунок 3"/>
          <p:cNvPicPr>
            <a:picLocks noChangeAspect="1"/>
          </p:cNvPicPr>
          <p:nvPr/>
        </p:nvPicPr>
        <p:blipFill>
          <a:blip r:embed="rId3"/>
          <a:stretch>
            <a:fillRect/>
          </a:stretch>
        </p:blipFill>
        <p:spPr>
          <a:xfrm>
            <a:off x="8580885" y="2916195"/>
            <a:ext cx="3508014" cy="2627624"/>
          </a:xfrm>
          <a:prstGeom prst="rect">
            <a:avLst/>
          </a:prstGeom>
        </p:spPr>
      </p:pic>
      <p:pic>
        <p:nvPicPr>
          <p:cNvPr id="5" name="Рисунок 4"/>
          <p:cNvPicPr>
            <a:picLocks noChangeAspect="1"/>
          </p:cNvPicPr>
          <p:nvPr/>
        </p:nvPicPr>
        <p:blipFill>
          <a:blip r:embed="rId4"/>
          <a:stretch>
            <a:fillRect/>
          </a:stretch>
        </p:blipFill>
        <p:spPr>
          <a:xfrm>
            <a:off x="6136933" y="4819791"/>
            <a:ext cx="2686050" cy="1704975"/>
          </a:xfrm>
          <a:prstGeom prst="rect">
            <a:avLst/>
          </a:prstGeom>
        </p:spPr>
      </p:pic>
      <p:pic>
        <p:nvPicPr>
          <p:cNvPr id="6" name="Рисунок 5"/>
          <p:cNvPicPr>
            <a:picLocks noChangeAspect="1"/>
          </p:cNvPicPr>
          <p:nvPr/>
        </p:nvPicPr>
        <p:blipFill>
          <a:blip r:embed="rId5"/>
          <a:stretch>
            <a:fillRect/>
          </a:stretch>
        </p:blipFill>
        <p:spPr>
          <a:xfrm>
            <a:off x="6136933" y="1830472"/>
            <a:ext cx="2381250" cy="1914525"/>
          </a:xfrm>
          <a:prstGeom prst="rect">
            <a:avLst/>
          </a:prstGeom>
        </p:spPr>
      </p:pic>
    </p:spTree>
    <p:extLst>
      <p:ext uri="{BB962C8B-B14F-4D97-AF65-F5344CB8AC3E}">
        <p14:creationId xmlns:p14="http://schemas.microsoft.com/office/powerpoint/2010/main" val="190799382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TotalTime>
  <Words>8277</Words>
  <Application>Microsoft Office PowerPoint</Application>
  <PresentationFormat>Широкоэкранный</PresentationFormat>
  <Paragraphs>297</Paragraphs>
  <Slides>52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52</vt:i4>
      </vt:variant>
    </vt:vector>
  </HeadingPairs>
  <TitlesOfParts>
    <vt:vector size="57" baseType="lpstr">
      <vt:lpstr>Arial</vt:lpstr>
      <vt:lpstr>Calibri</vt:lpstr>
      <vt:lpstr>Calibri Light</vt:lpstr>
      <vt:lpstr>Segoe Print</vt:lpstr>
      <vt:lpstr>Тема Office</vt:lpstr>
      <vt:lpstr>Тварини нашого краю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Тварини нашого краю</dc:title>
  <dc:creator>N P</dc:creator>
  <cp:lastModifiedBy>NATALIA</cp:lastModifiedBy>
  <cp:revision>31</cp:revision>
  <dcterms:created xsi:type="dcterms:W3CDTF">2021-11-01T10:23:15Z</dcterms:created>
  <dcterms:modified xsi:type="dcterms:W3CDTF">2021-11-04T19:10:30Z</dcterms:modified>
</cp:coreProperties>
</file>