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72" r:id="rId16"/>
    <p:sldId id="273"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67" autoAdjust="0"/>
    <p:restoredTop sz="94456" autoAdjust="0"/>
  </p:normalViewPr>
  <p:slideViewPr>
    <p:cSldViewPr>
      <p:cViewPr varScale="1">
        <p:scale>
          <a:sx n="102" d="100"/>
          <a:sy n="102" d="100"/>
        </p:scale>
        <p:origin x="18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B9F1A7-0891-4017-B303-2A1912B5172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B00A73A3-3EC2-4BD5-85CA-901E908FE976}">
      <dgm:prSet/>
      <dgm:spPr/>
      <dgm:t>
        <a:bodyPr/>
        <a:lstStyle/>
        <a:p>
          <a:r>
            <a:rPr lang="uk-UA" b="1" i="1"/>
            <a:t>Природний експеримент </a:t>
          </a:r>
          <a:r>
            <a:rPr lang="uk-UA" i="1"/>
            <a:t>передбачає проведення експериментів в природних умовах існування об'єкта дослідження (найчастіше використовується в біологічних, соціальних, педагогічних і психологічних</a:t>
          </a:r>
          <a:br>
            <a:rPr lang="uk-UA" i="1"/>
          </a:br>
          <a:r>
            <a:rPr lang="uk-UA" i="1"/>
            <a:t> наук).	</a:t>
          </a:r>
          <a:endParaRPr lang="ru-RU"/>
        </a:p>
      </dgm:t>
    </dgm:pt>
    <dgm:pt modelId="{81B4994F-369C-415C-8B71-610B540EEFE5}" type="parTrans" cxnId="{F9309833-CD56-47D9-9F61-30EC0F4CA3F0}">
      <dgm:prSet/>
      <dgm:spPr/>
      <dgm:t>
        <a:bodyPr/>
        <a:lstStyle/>
        <a:p>
          <a:endParaRPr lang="ru-RU"/>
        </a:p>
      </dgm:t>
    </dgm:pt>
    <dgm:pt modelId="{99EBA503-C61F-417C-A273-E987CCAE68A7}" type="sibTrans" cxnId="{F9309833-CD56-47D9-9F61-30EC0F4CA3F0}">
      <dgm:prSet/>
      <dgm:spPr/>
      <dgm:t>
        <a:bodyPr/>
        <a:lstStyle/>
        <a:p>
          <a:endParaRPr lang="ru-RU"/>
        </a:p>
      </dgm:t>
    </dgm:pt>
    <dgm:pt modelId="{48C50916-BC5E-4E25-A2E2-AFC6E8181A1A}" type="pres">
      <dgm:prSet presAssocID="{4CB9F1A7-0891-4017-B303-2A1912B5172E}" presName="linear" presStyleCnt="0">
        <dgm:presLayoutVars>
          <dgm:animLvl val="lvl"/>
          <dgm:resizeHandles val="exact"/>
        </dgm:presLayoutVars>
      </dgm:prSet>
      <dgm:spPr/>
    </dgm:pt>
    <dgm:pt modelId="{EF0F0565-E110-40BA-BCC3-B194B957826D}" type="pres">
      <dgm:prSet presAssocID="{B00A73A3-3EC2-4BD5-85CA-901E908FE976}" presName="parentText" presStyleLbl="node1" presStyleIdx="0" presStyleCnt="1">
        <dgm:presLayoutVars>
          <dgm:chMax val="0"/>
          <dgm:bulletEnabled val="1"/>
        </dgm:presLayoutVars>
      </dgm:prSet>
      <dgm:spPr/>
    </dgm:pt>
  </dgm:ptLst>
  <dgm:cxnLst>
    <dgm:cxn modelId="{F9309833-CD56-47D9-9F61-30EC0F4CA3F0}" srcId="{4CB9F1A7-0891-4017-B303-2A1912B5172E}" destId="{B00A73A3-3EC2-4BD5-85CA-901E908FE976}" srcOrd="0" destOrd="0" parTransId="{81B4994F-369C-415C-8B71-610B540EEFE5}" sibTransId="{99EBA503-C61F-417C-A273-E987CCAE68A7}"/>
    <dgm:cxn modelId="{9DEC1060-F0F5-4A4A-A489-68E02351FC83}" type="presOf" srcId="{4CB9F1A7-0891-4017-B303-2A1912B5172E}" destId="{48C50916-BC5E-4E25-A2E2-AFC6E8181A1A}" srcOrd="0" destOrd="0" presId="urn:microsoft.com/office/officeart/2005/8/layout/vList2"/>
    <dgm:cxn modelId="{5CEA6CA1-A9CD-4413-995D-594E045A1740}" type="presOf" srcId="{B00A73A3-3EC2-4BD5-85CA-901E908FE976}" destId="{EF0F0565-E110-40BA-BCC3-B194B957826D}" srcOrd="0" destOrd="0" presId="urn:microsoft.com/office/officeart/2005/8/layout/vList2"/>
    <dgm:cxn modelId="{10E3898F-74E9-4DD3-9A23-2CE2EAC17448}" type="presParOf" srcId="{48C50916-BC5E-4E25-A2E2-AFC6E8181A1A}" destId="{EF0F0565-E110-40BA-BCC3-B194B957826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A35A18-C02B-4D65-9AE0-AB45215C037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BA8C0A72-A702-4336-B64B-BA57C378152B}">
      <dgm:prSet/>
      <dgm:spPr/>
      <dgm:t>
        <a:bodyPr/>
        <a:lstStyle/>
        <a:p>
          <a:r>
            <a:rPr lang="uk-UA" b="1" i="1"/>
            <a:t>Штучний експеримент </a:t>
          </a:r>
          <a:r>
            <a:rPr lang="uk-UA" i="1"/>
            <a:t>передбачає формування штучних умов (він широко використовується в природничих і технічних науках).</a:t>
          </a:r>
          <a:endParaRPr lang="ru-RU"/>
        </a:p>
      </dgm:t>
    </dgm:pt>
    <dgm:pt modelId="{9696250A-5E18-46A9-AE15-7B91419943B5}" type="parTrans" cxnId="{E1A4509A-A4A4-4990-B204-71731DFB1F6A}">
      <dgm:prSet/>
      <dgm:spPr/>
      <dgm:t>
        <a:bodyPr/>
        <a:lstStyle/>
        <a:p>
          <a:endParaRPr lang="ru-RU"/>
        </a:p>
      </dgm:t>
    </dgm:pt>
    <dgm:pt modelId="{071712B9-AF61-4DAE-BC87-890EAD4786C4}" type="sibTrans" cxnId="{E1A4509A-A4A4-4990-B204-71731DFB1F6A}">
      <dgm:prSet/>
      <dgm:spPr/>
      <dgm:t>
        <a:bodyPr/>
        <a:lstStyle/>
        <a:p>
          <a:endParaRPr lang="ru-RU"/>
        </a:p>
      </dgm:t>
    </dgm:pt>
    <dgm:pt modelId="{29CEF823-DA15-4DB3-997C-94EB5DB5701F}" type="pres">
      <dgm:prSet presAssocID="{7EA35A18-C02B-4D65-9AE0-AB45215C037E}" presName="linear" presStyleCnt="0">
        <dgm:presLayoutVars>
          <dgm:animLvl val="lvl"/>
          <dgm:resizeHandles val="exact"/>
        </dgm:presLayoutVars>
      </dgm:prSet>
      <dgm:spPr/>
    </dgm:pt>
    <dgm:pt modelId="{43459273-4C3A-40B4-A67F-AF975CB8C340}" type="pres">
      <dgm:prSet presAssocID="{BA8C0A72-A702-4336-B64B-BA57C378152B}" presName="parentText" presStyleLbl="node1" presStyleIdx="0" presStyleCnt="1">
        <dgm:presLayoutVars>
          <dgm:chMax val="0"/>
          <dgm:bulletEnabled val="1"/>
        </dgm:presLayoutVars>
      </dgm:prSet>
      <dgm:spPr/>
    </dgm:pt>
  </dgm:ptLst>
  <dgm:cxnLst>
    <dgm:cxn modelId="{2D89EB0E-F4B6-4633-8C5B-E684DD07D5C0}" type="presOf" srcId="{BA8C0A72-A702-4336-B64B-BA57C378152B}" destId="{43459273-4C3A-40B4-A67F-AF975CB8C340}" srcOrd="0" destOrd="0" presId="urn:microsoft.com/office/officeart/2005/8/layout/vList2"/>
    <dgm:cxn modelId="{E1A4509A-A4A4-4990-B204-71731DFB1F6A}" srcId="{7EA35A18-C02B-4D65-9AE0-AB45215C037E}" destId="{BA8C0A72-A702-4336-B64B-BA57C378152B}" srcOrd="0" destOrd="0" parTransId="{9696250A-5E18-46A9-AE15-7B91419943B5}" sibTransId="{071712B9-AF61-4DAE-BC87-890EAD4786C4}"/>
    <dgm:cxn modelId="{7E2B92F1-BE94-4D58-81F4-C1B0BF5C87F9}" type="presOf" srcId="{7EA35A18-C02B-4D65-9AE0-AB45215C037E}" destId="{29CEF823-DA15-4DB3-997C-94EB5DB5701F}" srcOrd="0" destOrd="0" presId="urn:microsoft.com/office/officeart/2005/8/layout/vList2"/>
    <dgm:cxn modelId="{40F76EE2-64D4-43BF-849F-558CFE1A7618}" type="presParOf" srcId="{29CEF823-DA15-4DB3-997C-94EB5DB5701F}" destId="{43459273-4C3A-40B4-A67F-AF975CB8C34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9A0C1E-2FE5-4E93-A86C-88996C808B7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F2C5D22D-16D5-404D-B2BA-56010F5697A1}">
      <dgm:prSet/>
      <dgm:spPr/>
      <dgm:t>
        <a:bodyPr/>
        <a:lstStyle/>
        <a:p>
          <a:r>
            <a:rPr lang="uk-UA" b="1" i="1"/>
            <a:t>Перетворювальний (творчий) експеримент </a:t>
          </a:r>
          <a:r>
            <a:rPr lang="uk-UA" i="1"/>
            <a:t>включає в себе активну зміну структури і функцій об'єкта дослідження відповідно до висунутої гіпотезою, формування нових зв'язків і відносин між компонентами об'єкта або між досліджуваним об'єктом і іншими об'єктами. Відповідно до виявлених тенденцій розвитку об'єкта дослідження дослідник цілеспрямовано створює умови, які повинні сприяти формуванню нових властивостей і якостей об'єкта. </a:t>
          </a:r>
          <a:br>
            <a:rPr lang="uk-UA" b="1" i="1"/>
          </a:br>
          <a:r>
            <a:rPr lang="uk-UA" b="1" i="1"/>
            <a:t>	</a:t>
          </a:r>
          <a:endParaRPr lang="ru-RU"/>
        </a:p>
      </dgm:t>
    </dgm:pt>
    <dgm:pt modelId="{86DC8BC6-A319-4997-A405-9FECC31CFC32}" type="parTrans" cxnId="{E6A8FDF9-6403-4B51-BC34-76AB3CF61CBF}">
      <dgm:prSet/>
      <dgm:spPr/>
      <dgm:t>
        <a:bodyPr/>
        <a:lstStyle/>
        <a:p>
          <a:endParaRPr lang="ru-RU"/>
        </a:p>
      </dgm:t>
    </dgm:pt>
    <dgm:pt modelId="{6539F500-5DB5-4167-AB77-E846B1F882DC}" type="sibTrans" cxnId="{E6A8FDF9-6403-4B51-BC34-76AB3CF61CBF}">
      <dgm:prSet/>
      <dgm:spPr/>
      <dgm:t>
        <a:bodyPr/>
        <a:lstStyle/>
        <a:p>
          <a:endParaRPr lang="ru-RU"/>
        </a:p>
      </dgm:t>
    </dgm:pt>
    <dgm:pt modelId="{27BFB9B2-4B79-4075-8269-B3156ABC5ABA}">
      <dgm:prSet/>
      <dgm:spPr/>
      <dgm:t>
        <a:bodyPr/>
        <a:lstStyle/>
        <a:p>
          <a:r>
            <a:rPr lang="uk-UA" b="1" i="1"/>
            <a:t>Констатуючий експеримент </a:t>
          </a:r>
          <a:r>
            <a:rPr lang="uk-UA" i="1"/>
            <a:t>використовується для перевірки певних припущень. У процесі цього експерименту констатується наявність певного зв'язку між впливом на об'єкт дослідження і результатом, виявляється наявність тих чи інших фактів. </a:t>
          </a:r>
          <a:endParaRPr lang="ru-RU"/>
        </a:p>
      </dgm:t>
    </dgm:pt>
    <dgm:pt modelId="{FE3DD86B-FDD1-4D11-B5C0-BDF0AB67E0C2}" type="parTrans" cxnId="{20E4CA2F-0D80-415D-8E87-4108342B8289}">
      <dgm:prSet/>
      <dgm:spPr/>
      <dgm:t>
        <a:bodyPr/>
        <a:lstStyle/>
        <a:p>
          <a:endParaRPr lang="ru-RU"/>
        </a:p>
      </dgm:t>
    </dgm:pt>
    <dgm:pt modelId="{F374B5C6-A9A5-4FE6-AF7F-F2FD13488B22}" type="sibTrans" cxnId="{20E4CA2F-0D80-415D-8E87-4108342B8289}">
      <dgm:prSet/>
      <dgm:spPr/>
      <dgm:t>
        <a:bodyPr/>
        <a:lstStyle/>
        <a:p>
          <a:endParaRPr lang="ru-RU"/>
        </a:p>
      </dgm:t>
    </dgm:pt>
    <dgm:pt modelId="{542CAB49-45DB-4DCC-B03B-2361FC1BB068}">
      <dgm:prSet/>
      <dgm:spPr/>
      <dgm:t>
        <a:bodyPr/>
        <a:lstStyle/>
        <a:p>
          <a:r>
            <a:rPr lang="uk-UA" b="1" i="1"/>
            <a:t>Контрольний експеримент </a:t>
          </a:r>
          <a:r>
            <a:rPr lang="uk-UA" i="1"/>
            <a:t>зводиться до контролю за результатами зовнішніх впливів на об'єкт дослідження з урахуванням його стану, характеру впливу і очікуваного ефекту.</a:t>
          </a:r>
          <a:endParaRPr lang="ru-RU"/>
        </a:p>
      </dgm:t>
    </dgm:pt>
    <dgm:pt modelId="{5DB5442C-8F9D-4AF8-9620-9C8A7026DB69}" type="parTrans" cxnId="{CEE06780-807F-456C-AF6D-A111AED77986}">
      <dgm:prSet/>
      <dgm:spPr/>
      <dgm:t>
        <a:bodyPr/>
        <a:lstStyle/>
        <a:p>
          <a:endParaRPr lang="ru-RU"/>
        </a:p>
      </dgm:t>
    </dgm:pt>
    <dgm:pt modelId="{C86358F7-5A44-41F4-8D25-2D37D368948D}" type="sibTrans" cxnId="{CEE06780-807F-456C-AF6D-A111AED77986}">
      <dgm:prSet/>
      <dgm:spPr/>
      <dgm:t>
        <a:bodyPr/>
        <a:lstStyle/>
        <a:p>
          <a:endParaRPr lang="ru-RU"/>
        </a:p>
      </dgm:t>
    </dgm:pt>
    <dgm:pt modelId="{F1CAA4DC-350D-4597-B649-F535153B7933}" type="pres">
      <dgm:prSet presAssocID="{FA9A0C1E-2FE5-4E93-A86C-88996C808B7D}" presName="linear" presStyleCnt="0">
        <dgm:presLayoutVars>
          <dgm:animLvl val="lvl"/>
          <dgm:resizeHandles val="exact"/>
        </dgm:presLayoutVars>
      </dgm:prSet>
      <dgm:spPr/>
    </dgm:pt>
    <dgm:pt modelId="{76A275F0-6F7C-4DDB-94F1-DF4CA17D1A26}" type="pres">
      <dgm:prSet presAssocID="{F2C5D22D-16D5-404D-B2BA-56010F5697A1}" presName="parentText" presStyleLbl="node1" presStyleIdx="0" presStyleCnt="3">
        <dgm:presLayoutVars>
          <dgm:chMax val="0"/>
          <dgm:bulletEnabled val="1"/>
        </dgm:presLayoutVars>
      </dgm:prSet>
      <dgm:spPr/>
    </dgm:pt>
    <dgm:pt modelId="{941C1C60-B4DE-48CD-B870-9866C67EF74B}" type="pres">
      <dgm:prSet presAssocID="{6539F500-5DB5-4167-AB77-E846B1F882DC}" presName="spacer" presStyleCnt="0"/>
      <dgm:spPr/>
    </dgm:pt>
    <dgm:pt modelId="{9E866F11-503F-4E77-B952-6D8EA77134A6}" type="pres">
      <dgm:prSet presAssocID="{27BFB9B2-4B79-4075-8269-B3156ABC5ABA}" presName="parentText" presStyleLbl="node1" presStyleIdx="1" presStyleCnt="3">
        <dgm:presLayoutVars>
          <dgm:chMax val="0"/>
          <dgm:bulletEnabled val="1"/>
        </dgm:presLayoutVars>
      </dgm:prSet>
      <dgm:spPr/>
    </dgm:pt>
    <dgm:pt modelId="{DA853CC4-79C8-4903-8468-5F817EB6F2A4}" type="pres">
      <dgm:prSet presAssocID="{F374B5C6-A9A5-4FE6-AF7F-F2FD13488B22}" presName="spacer" presStyleCnt="0"/>
      <dgm:spPr/>
    </dgm:pt>
    <dgm:pt modelId="{CE8BCE51-7003-48C5-A7CF-20F7AC9597D2}" type="pres">
      <dgm:prSet presAssocID="{542CAB49-45DB-4DCC-B03B-2361FC1BB068}" presName="parentText" presStyleLbl="node1" presStyleIdx="2" presStyleCnt="3">
        <dgm:presLayoutVars>
          <dgm:chMax val="0"/>
          <dgm:bulletEnabled val="1"/>
        </dgm:presLayoutVars>
      </dgm:prSet>
      <dgm:spPr/>
    </dgm:pt>
  </dgm:ptLst>
  <dgm:cxnLst>
    <dgm:cxn modelId="{272D9A13-ECBC-4208-916A-4DDD71BCEEBD}" type="presOf" srcId="{27BFB9B2-4B79-4075-8269-B3156ABC5ABA}" destId="{9E866F11-503F-4E77-B952-6D8EA77134A6}" srcOrd="0" destOrd="0" presId="urn:microsoft.com/office/officeart/2005/8/layout/vList2"/>
    <dgm:cxn modelId="{20E4CA2F-0D80-415D-8E87-4108342B8289}" srcId="{FA9A0C1E-2FE5-4E93-A86C-88996C808B7D}" destId="{27BFB9B2-4B79-4075-8269-B3156ABC5ABA}" srcOrd="1" destOrd="0" parTransId="{FE3DD86B-FDD1-4D11-B5C0-BDF0AB67E0C2}" sibTransId="{F374B5C6-A9A5-4FE6-AF7F-F2FD13488B22}"/>
    <dgm:cxn modelId="{CFCBC254-96F3-4F43-91A2-5F42196E1CC9}" type="presOf" srcId="{542CAB49-45DB-4DCC-B03B-2361FC1BB068}" destId="{CE8BCE51-7003-48C5-A7CF-20F7AC9597D2}" srcOrd="0" destOrd="0" presId="urn:microsoft.com/office/officeart/2005/8/layout/vList2"/>
    <dgm:cxn modelId="{CEE06780-807F-456C-AF6D-A111AED77986}" srcId="{FA9A0C1E-2FE5-4E93-A86C-88996C808B7D}" destId="{542CAB49-45DB-4DCC-B03B-2361FC1BB068}" srcOrd="2" destOrd="0" parTransId="{5DB5442C-8F9D-4AF8-9620-9C8A7026DB69}" sibTransId="{C86358F7-5A44-41F4-8D25-2D37D368948D}"/>
    <dgm:cxn modelId="{E8E844AB-C12C-4EB0-BE56-3A0630DB856D}" type="presOf" srcId="{F2C5D22D-16D5-404D-B2BA-56010F5697A1}" destId="{76A275F0-6F7C-4DDB-94F1-DF4CA17D1A26}" srcOrd="0" destOrd="0" presId="urn:microsoft.com/office/officeart/2005/8/layout/vList2"/>
    <dgm:cxn modelId="{94AC90DC-5A29-466A-B3AB-C73B7766A262}" type="presOf" srcId="{FA9A0C1E-2FE5-4E93-A86C-88996C808B7D}" destId="{F1CAA4DC-350D-4597-B649-F535153B7933}" srcOrd="0" destOrd="0" presId="urn:microsoft.com/office/officeart/2005/8/layout/vList2"/>
    <dgm:cxn modelId="{E6A8FDF9-6403-4B51-BC34-76AB3CF61CBF}" srcId="{FA9A0C1E-2FE5-4E93-A86C-88996C808B7D}" destId="{F2C5D22D-16D5-404D-B2BA-56010F5697A1}" srcOrd="0" destOrd="0" parTransId="{86DC8BC6-A319-4997-A405-9FECC31CFC32}" sibTransId="{6539F500-5DB5-4167-AB77-E846B1F882DC}"/>
    <dgm:cxn modelId="{E747DB61-B481-43A6-8C45-C2349E4B0FCC}" type="presParOf" srcId="{F1CAA4DC-350D-4597-B649-F535153B7933}" destId="{76A275F0-6F7C-4DDB-94F1-DF4CA17D1A26}" srcOrd="0" destOrd="0" presId="urn:microsoft.com/office/officeart/2005/8/layout/vList2"/>
    <dgm:cxn modelId="{7C5BEEA7-16FC-4D5B-AA2A-33EE745FE03E}" type="presParOf" srcId="{F1CAA4DC-350D-4597-B649-F535153B7933}" destId="{941C1C60-B4DE-48CD-B870-9866C67EF74B}" srcOrd="1" destOrd="0" presId="urn:microsoft.com/office/officeart/2005/8/layout/vList2"/>
    <dgm:cxn modelId="{0AAC1241-DC6C-4D1E-ADCB-2158D843B360}" type="presParOf" srcId="{F1CAA4DC-350D-4597-B649-F535153B7933}" destId="{9E866F11-503F-4E77-B952-6D8EA77134A6}" srcOrd="2" destOrd="0" presId="urn:microsoft.com/office/officeart/2005/8/layout/vList2"/>
    <dgm:cxn modelId="{BEEB12F2-3554-4255-A3F0-EEF4DE1FED38}" type="presParOf" srcId="{F1CAA4DC-350D-4597-B649-F535153B7933}" destId="{DA853CC4-79C8-4903-8468-5F817EB6F2A4}" srcOrd="3" destOrd="0" presId="urn:microsoft.com/office/officeart/2005/8/layout/vList2"/>
    <dgm:cxn modelId="{5F3A2633-6827-4A65-A50A-2B70D40B58B3}" type="presParOf" srcId="{F1CAA4DC-350D-4597-B649-F535153B7933}" destId="{CE8BCE51-7003-48C5-A7CF-20F7AC9597D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B6256E5-5345-48EE-833A-D059CC9C75F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D219BBEC-DF47-4B53-88D5-361AABAEB588}">
      <dgm:prSet/>
      <dgm:spPr/>
      <dgm:t>
        <a:bodyPr/>
        <a:lstStyle/>
        <a:p>
          <a:r>
            <a:rPr lang="uk-UA" b="1" i="1" dirty="0"/>
            <a:t>	Розвідувальний експеримент </a:t>
          </a:r>
          <a:r>
            <a:rPr lang="uk-UA" i="1" dirty="0"/>
            <a:t>проводиться в тому випадку, якщо важко класифікувати фактори, що впливають на досліджуване явище через відсутність достатніх попередніх (апріорі) даних. За результатами пошукового експерименту встановлюється значимість факторів, а незначні відсіваються. </a:t>
          </a:r>
          <a:br>
            <a:rPr lang="uk-UA" b="1" i="1" dirty="0"/>
          </a:br>
          <a:r>
            <a:rPr lang="uk-UA" b="1" i="1" dirty="0"/>
            <a:t>	Вирішальний експеримент </a:t>
          </a:r>
          <a:r>
            <a:rPr lang="uk-UA" i="1" dirty="0"/>
            <a:t>ставиться для перевірки справедливості основних положень фундаментальних теорій в тому випадку, коли дві і більше гіпотези в рівній мірі узгоджуються з багатьма явищами. Таке узгодження призводить до того, що складність того, яка з гіпотез вважається правильною.</a:t>
          </a:r>
          <a:br>
            <a:rPr lang="uk-UA" b="1" i="1" dirty="0"/>
          </a:br>
          <a:r>
            <a:rPr lang="uk-UA" b="1" i="1" dirty="0"/>
            <a:t>	Рішучий експеримент </a:t>
          </a:r>
          <a:r>
            <a:rPr lang="uk-UA" i="1" dirty="0"/>
            <a:t>дає факти, які узгоджуються з однією з гіпотез і суперечать інший.</a:t>
          </a:r>
          <a:endParaRPr lang="ru-RU" dirty="0"/>
        </a:p>
      </dgm:t>
    </dgm:pt>
    <dgm:pt modelId="{BFBC45FA-4F31-44CD-A32A-3B2A51998B5A}" type="parTrans" cxnId="{78786A03-9E19-4108-B2A1-27B64D4EFCEB}">
      <dgm:prSet/>
      <dgm:spPr/>
      <dgm:t>
        <a:bodyPr/>
        <a:lstStyle/>
        <a:p>
          <a:endParaRPr lang="ru-RU"/>
        </a:p>
      </dgm:t>
    </dgm:pt>
    <dgm:pt modelId="{9D18D5CA-47D0-439E-900A-D6DB3F51176E}" type="sibTrans" cxnId="{78786A03-9E19-4108-B2A1-27B64D4EFCEB}">
      <dgm:prSet/>
      <dgm:spPr/>
      <dgm:t>
        <a:bodyPr/>
        <a:lstStyle/>
        <a:p>
          <a:endParaRPr lang="ru-RU"/>
        </a:p>
      </dgm:t>
    </dgm:pt>
    <dgm:pt modelId="{4520C4FB-CAD7-4641-9E81-7B7167BE5975}" type="pres">
      <dgm:prSet presAssocID="{7B6256E5-5345-48EE-833A-D059CC9C75F0}" presName="linear" presStyleCnt="0">
        <dgm:presLayoutVars>
          <dgm:animLvl val="lvl"/>
          <dgm:resizeHandles val="exact"/>
        </dgm:presLayoutVars>
      </dgm:prSet>
      <dgm:spPr/>
    </dgm:pt>
    <dgm:pt modelId="{1D9D1367-97FD-40CD-AAB3-0D9D14F367B8}" type="pres">
      <dgm:prSet presAssocID="{D219BBEC-DF47-4B53-88D5-361AABAEB588}" presName="parentText" presStyleLbl="node1" presStyleIdx="0" presStyleCnt="1">
        <dgm:presLayoutVars>
          <dgm:chMax val="0"/>
          <dgm:bulletEnabled val="1"/>
        </dgm:presLayoutVars>
      </dgm:prSet>
      <dgm:spPr/>
    </dgm:pt>
  </dgm:ptLst>
  <dgm:cxnLst>
    <dgm:cxn modelId="{78786A03-9E19-4108-B2A1-27B64D4EFCEB}" srcId="{7B6256E5-5345-48EE-833A-D059CC9C75F0}" destId="{D219BBEC-DF47-4B53-88D5-361AABAEB588}" srcOrd="0" destOrd="0" parTransId="{BFBC45FA-4F31-44CD-A32A-3B2A51998B5A}" sibTransId="{9D18D5CA-47D0-439E-900A-D6DB3F51176E}"/>
    <dgm:cxn modelId="{88146B60-A324-4B01-8C95-8DE5EA6D89E0}" type="presOf" srcId="{7B6256E5-5345-48EE-833A-D059CC9C75F0}" destId="{4520C4FB-CAD7-4641-9E81-7B7167BE5975}" srcOrd="0" destOrd="0" presId="urn:microsoft.com/office/officeart/2005/8/layout/vList2"/>
    <dgm:cxn modelId="{37781DD4-2FFC-4979-BA42-95A577EDC82B}" type="presOf" srcId="{D219BBEC-DF47-4B53-88D5-361AABAEB588}" destId="{1D9D1367-97FD-40CD-AAB3-0D9D14F367B8}" srcOrd="0" destOrd="0" presId="urn:microsoft.com/office/officeart/2005/8/layout/vList2"/>
    <dgm:cxn modelId="{AD41A4EF-F3C0-4955-9340-6E0372F7BA25}" type="presParOf" srcId="{4520C4FB-CAD7-4641-9E81-7B7167BE5975}" destId="{1D9D1367-97FD-40CD-AAB3-0D9D14F367B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35A49FF-0E64-4E2B-97CC-F1B21D6B90E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A8C6D372-B497-4F7C-82BD-3DE4DCDB3567}">
      <dgm:prSet/>
      <dgm:spPr/>
      <dgm:t>
        <a:bodyPr/>
        <a:lstStyle/>
        <a:p>
          <a:r>
            <a:rPr lang="uk-UA" b="1" i="1" dirty="0"/>
            <a:t>	Лабораторний експеримент </a:t>
          </a:r>
          <a:r>
            <a:rPr lang="uk-UA" i="1" dirty="0"/>
            <a:t>проводиться в лабораторних умовах з використанням стандартних приладів, спеціальних моделюючих установок, стендів, обладнання тощо.</a:t>
          </a:r>
          <a:endParaRPr lang="ru-RU" dirty="0"/>
        </a:p>
      </dgm:t>
    </dgm:pt>
    <dgm:pt modelId="{E53D7BAC-BB2A-48C3-8B1E-8CA1C3131FD2}" type="parTrans" cxnId="{30CC00C9-6A04-46A1-ADFD-AC7DBAC2B7EA}">
      <dgm:prSet/>
      <dgm:spPr/>
      <dgm:t>
        <a:bodyPr/>
        <a:lstStyle/>
        <a:p>
          <a:endParaRPr lang="ru-RU"/>
        </a:p>
      </dgm:t>
    </dgm:pt>
    <dgm:pt modelId="{E50C839D-363F-4618-8429-1F4A20877E19}" type="sibTrans" cxnId="{30CC00C9-6A04-46A1-ADFD-AC7DBAC2B7EA}">
      <dgm:prSet/>
      <dgm:spPr/>
      <dgm:t>
        <a:bodyPr/>
        <a:lstStyle/>
        <a:p>
          <a:endParaRPr lang="ru-RU"/>
        </a:p>
      </dgm:t>
    </dgm:pt>
    <dgm:pt modelId="{583C5ABA-95F1-427D-A82C-AA4B1072270F}" type="pres">
      <dgm:prSet presAssocID="{F35A49FF-0E64-4E2B-97CC-F1B21D6B90EC}" presName="linear" presStyleCnt="0">
        <dgm:presLayoutVars>
          <dgm:animLvl val="lvl"/>
          <dgm:resizeHandles val="exact"/>
        </dgm:presLayoutVars>
      </dgm:prSet>
      <dgm:spPr/>
    </dgm:pt>
    <dgm:pt modelId="{7D9D8207-C2D7-49DC-B556-AB87B120D349}" type="pres">
      <dgm:prSet presAssocID="{A8C6D372-B497-4F7C-82BD-3DE4DCDB3567}" presName="parentText" presStyleLbl="node1" presStyleIdx="0" presStyleCnt="1">
        <dgm:presLayoutVars>
          <dgm:chMax val="0"/>
          <dgm:bulletEnabled val="1"/>
        </dgm:presLayoutVars>
      </dgm:prSet>
      <dgm:spPr/>
    </dgm:pt>
  </dgm:ptLst>
  <dgm:cxnLst>
    <dgm:cxn modelId="{81317D63-C6FD-43D5-9786-578F02B0B36D}" type="presOf" srcId="{F35A49FF-0E64-4E2B-97CC-F1B21D6B90EC}" destId="{583C5ABA-95F1-427D-A82C-AA4B1072270F}" srcOrd="0" destOrd="0" presId="urn:microsoft.com/office/officeart/2005/8/layout/vList2"/>
    <dgm:cxn modelId="{C9F8D2A9-5B19-467C-B69A-3268D6739628}" type="presOf" srcId="{A8C6D372-B497-4F7C-82BD-3DE4DCDB3567}" destId="{7D9D8207-C2D7-49DC-B556-AB87B120D349}" srcOrd="0" destOrd="0" presId="urn:microsoft.com/office/officeart/2005/8/layout/vList2"/>
    <dgm:cxn modelId="{30CC00C9-6A04-46A1-ADFD-AC7DBAC2B7EA}" srcId="{F35A49FF-0E64-4E2B-97CC-F1B21D6B90EC}" destId="{A8C6D372-B497-4F7C-82BD-3DE4DCDB3567}" srcOrd="0" destOrd="0" parTransId="{E53D7BAC-BB2A-48C3-8B1E-8CA1C3131FD2}" sibTransId="{E50C839D-363F-4618-8429-1F4A20877E19}"/>
    <dgm:cxn modelId="{3FDE9A33-7999-41A9-BFAC-A79A9F081398}" type="presParOf" srcId="{583C5ABA-95F1-427D-A82C-AA4B1072270F}" destId="{7D9D8207-C2D7-49DC-B556-AB87B120D349}"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EFEBD1-749F-448D-8DC8-94B82699FF1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162ACF90-5693-4713-ADAB-B9EEC3E15A64}">
      <dgm:prSet/>
      <dgm:spPr/>
      <dgm:t>
        <a:bodyPr/>
        <a:lstStyle/>
        <a:p>
          <a:r>
            <a:rPr lang="uk-UA" b="1" i="1"/>
            <a:t>У складному експерименті </a:t>
          </a:r>
          <a:r>
            <a:rPr lang="uk-UA" i="1"/>
            <a:t>вивчаються явища або об'єкти з розгалуженою структурою (можна виділити ієрархічні рівні) і великою кількістю взаємопов'язаних і взаємодіючих елементів, що виконують складні функції. Високий ступінь когерентності елементів призводить до того, що зміна стану будь-якого елемента або з'єднання тягне за собою зміну стану багатьох інших елементів системи. У складних об'єктах дослідження може бути кілька різних структур, кілька різних цілей.</a:t>
          </a:r>
          <a:endParaRPr lang="ru-RU"/>
        </a:p>
      </dgm:t>
    </dgm:pt>
    <dgm:pt modelId="{8762E423-2681-4882-9051-BDFC24006632}" type="parTrans" cxnId="{66B854E4-CFDA-420D-BC01-E3FBA08A775C}">
      <dgm:prSet/>
      <dgm:spPr/>
      <dgm:t>
        <a:bodyPr/>
        <a:lstStyle/>
        <a:p>
          <a:endParaRPr lang="ru-RU"/>
        </a:p>
      </dgm:t>
    </dgm:pt>
    <dgm:pt modelId="{0101635D-3CAA-4CE8-A9D0-2140F788BB4C}" type="sibTrans" cxnId="{66B854E4-CFDA-420D-BC01-E3FBA08A775C}">
      <dgm:prSet/>
      <dgm:spPr/>
      <dgm:t>
        <a:bodyPr/>
        <a:lstStyle/>
        <a:p>
          <a:endParaRPr lang="ru-RU"/>
        </a:p>
      </dgm:t>
    </dgm:pt>
    <dgm:pt modelId="{CD7A3D4B-7438-4E71-ABF1-AB2B0277F83A}" type="pres">
      <dgm:prSet presAssocID="{98EFEBD1-749F-448D-8DC8-94B82699FF13}" presName="linear" presStyleCnt="0">
        <dgm:presLayoutVars>
          <dgm:animLvl val="lvl"/>
          <dgm:resizeHandles val="exact"/>
        </dgm:presLayoutVars>
      </dgm:prSet>
      <dgm:spPr/>
    </dgm:pt>
    <dgm:pt modelId="{AB61DE27-36E0-4D20-8998-D02A4AED0ADC}" type="pres">
      <dgm:prSet presAssocID="{162ACF90-5693-4713-ADAB-B9EEC3E15A64}" presName="parentText" presStyleLbl="node1" presStyleIdx="0" presStyleCnt="1">
        <dgm:presLayoutVars>
          <dgm:chMax val="0"/>
          <dgm:bulletEnabled val="1"/>
        </dgm:presLayoutVars>
      </dgm:prSet>
      <dgm:spPr/>
    </dgm:pt>
  </dgm:ptLst>
  <dgm:cxnLst>
    <dgm:cxn modelId="{C4E84B07-A6E4-49DE-A442-F583A2F5F319}" type="presOf" srcId="{98EFEBD1-749F-448D-8DC8-94B82699FF13}" destId="{CD7A3D4B-7438-4E71-ABF1-AB2B0277F83A}" srcOrd="0" destOrd="0" presId="urn:microsoft.com/office/officeart/2005/8/layout/vList2"/>
    <dgm:cxn modelId="{FB3C184D-07FE-4739-A54A-D88FFFB0832F}" type="presOf" srcId="{162ACF90-5693-4713-ADAB-B9EEC3E15A64}" destId="{AB61DE27-36E0-4D20-8998-D02A4AED0ADC}" srcOrd="0" destOrd="0" presId="urn:microsoft.com/office/officeart/2005/8/layout/vList2"/>
    <dgm:cxn modelId="{66B854E4-CFDA-420D-BC01-E3FBA08A775C}" srcId="{98EFEBD1-749F-448D-8DC8-94B82699FF13}" destId="{162ACF90-5693-4713-ADAB-B9EEC3E15A64}" srcOrd="0" destOrd="0" parTransId="{8762E423-2681-4882-9051-BDFC24006632}" sibTransId="{0101635D-3CAA-4CE8-A9D0-2140F788BB4C}"/>
    <dgm:cxn modelId="{18EA651B-4A32-468E-8EB2-70EAB34762A4}" type="presParOf" srcId="{CD7A3D4B-7438-4E71-ABF1-AB2B0277F83A}" destId="{AB61DE27-36E0-4D20-8998-D02A4AED0AD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544447-56E5-4771-AD30-C387F1DD7AD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B30E89B0-81C2-4E13-AF54-41C8DB632191}">
      <dgm:prSet/>
      <dgm:spPr/>
      <dgm:t>
        <a:bodyPr/>
        <a:lstStyle/>
        <a:p>
          <a:r>
            <a:rPr lang="uk-UA" b="1" i="1"/>
            <a:t>Інформаційний експеримент </a:t>
          </a:r>
          <a:r>
            <a:rPr lang="uk-UA" i="1"/>
            <a:t>використовується для вивчення впливу певної (різної за формою і змістом) інформації на об'єкт дослідження (найчастіше інформаційний експеримент використовується в біології, психології, соціології, кібернетиці та ін.). За допомогою цього експерименту вивчається зміна стану об'єкта дослідження під впливом повідомленої йому інформації.</a:t>
          </a:r>
          <a:endParaRPr lang="ru-RU"/>
        </a:p>
      </dgm:t>
    </dgm:pt>
    <dgm:pt modelId="{0E183BB9-3262-4BF1-8D71-2D8E40027C47}" type="parTrans" cxnId="{235E0EB0-A6C5-42BA-8427-E8C8984468B7}">
      <dgm:prSet/>
      <dgm:spPr/>
      <dgm:t>
        <a:bodyPr/>
        <a:lstStyle/>
        <a:p>
          <a:endParaRPr lang="ru-RU"/>
        </a:p>
      </dgm:t>
    </dgm:pt>
    <dgm:pt modelId="{AA5B3047-6851-4D26-A152-BDB5527BEF70}" type="sibTrans" cxnId="{235E0EB0-A6C5-42BA-8427-E8C8984468B7}">
      <dgm:prSet/>
      <dgm:spPr/>
      <dgm:t>
        <a:bodyPr/>
        <a:lstStyle/>
        <a:p>
          <a:endParaRPr lang="ru-RU"/>
        </a:p>
      </dgm:t>
    </dgm:pt>
    <dgm:pt modelId="{B3BC0ABF-79BE-42A6-96E3-A4719A684085}" type="pres">
      <dgm:prSet presAssocID="{C8544447-56E5-4771-AD30-C387F1DD7AD1}" presName="linear" presStyleCnt="0">
        <dgm:presLayoutVars>
          <dgm:animLvl val="lvl"/>
          <dgm:resizeHandles val="exact"/>
        </dgm:presLayoutVars>
      </dgm:prSet>
      <dgm:spPr/>
    </dgm:pt>
    <dgm:pt modelId="{545198F6-EEBA-4C1D-9B11-925A424CEAC3}" type="pres">
      <dgm:prSet presAssocID="{B30E89B0-81C2-4E13-AF54-41C8DB632191}" presName="parentText" presStyleLbl="node1" presStyleIdx="0" presStyleCnt="1">
        <dgm:presLayoutVars>
          <dgm:chMax val="0"/>
          <dgm:bulletEnabled val="1"/>
        </dgm:presLayoutVars>
      </dgm:prSet>
      <dgm:spPr/>
    </dgm:pt>
  </dgm:ptLst>
  <dgm:cxnLst>
    <dgm:cxn modelId="{9EC60A20-9B1B-415A-9CC6-6E92551087F7}" type="presOf" srcId="{C8544447-56E5-4771-AD30-C387F1DD7AD1}" destId="{B3BC0ABF-79BE-42A6-96E3-A4719A684085}" srcOrd="0" destOrd="0" presId="urn:microsoft.com/office/officeart/2005/8/layout/vList2"/>
    <dgm:cxn modelId="{235E0EB0-A6C5-42BA-8427-E8C8984468B7}" srcId="{C8544447-56E5-4771-AD30-C387F1DD7AD1}" destId="{B30E89B0-81C2-4E13-AF54-41C8DB632191}" srcOrd="0" destOrd="0" parTransId="{0E183BB9-3262-4BF1-8D71-2D8E40027C47}" sibTransId="{AA5B3047-6851-4D26-A152-BDB5527BEF70}"/>
    <dgm:cxn modelId="{8488E6D4-A16D-4FC9-ACF3-57BB105CBB86}" type="presOf" srcId="{B30E89B0-81C2-4E13-AF54-41C8DB632191}" destId="{545198F6-EEBA-4C1D-9B11-925A424CEAC3}" srcOrd="0" destOrd="0" presId="urn:microsoft.com/office/officeart/2005/8/layout/vList2"/>
    <dgm:cxn modelId="{DC93CA6E-87A6-40DF-99C8-3B759EAF9643}" type="presParOf" srcId="{B3BC0ABF-79BE-42A6-96E3-A4719A684085}" destId="{545198F6-EEBA-4C1D-9B11-925A424CEAC3}"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265392B-0C88-4DD6-8E69-2720A29E83E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679DCC58-31A0-4BA0-A4FD-DC30F0572215}">
      <dgm:prSet/>
      <dgm:spPr/>
      <dgm:t>
        <a:bodyPr/>
        <a:lstStyle/>
        <a:p>
          <a:r>
            <a:rPr lang="uk-UA" b="1" i="1"/>
            <a:t>Матеріальний експеримент </a:t>
          </a:r>
          <a:r>
            <a:rPr lang="uk-UA" i="1"/>
            <a:t>передбачає вивчення впливу різних матеріальних факторів на стан об'єкта дослідження. Наприклад, вплив різних добавок на якість сталі і т.д.</a:t>
          </a:r>
          <a:endParaRPr lang="ru-RU"/>
        </a:p>
      </dgm:t>
    </dgm:pt>
    <dgm:pt modelId="{39E1CC3D-94EB-4727-98E4-9C406129DAEA}" type="parTrans" cxnId="{4040F041-0F28-4299-9272-50F4984165AB}">
      <dgm:prSet/>
      <dgm:spPr/>
      <dgm:t>
        <a:bodyPr/>
        <a:lstStyle/>
        <a:p>
          <a:endParaRPr lang="ru-RU"/>
        </a:p>
      </dgm:t>
    </dgm:pt>
    <dgm:pt modelId="{E1303556-454F-4B1A-A32E-A00165C6F7BE}" type="sibTrans" cxnId="{4040F041-0F28-4299-9272-50F4984165AB}">
      <dgm:prSet/>
      <dgm:spPr/>
      <dgm:t>
        <a:bodyPr/>
        <a:lstStyle/>
        <a:p>
          <a:endParaRPr lang="ru-RU"/>
        </a:p>
      </dgm:t>
    </dgm:pt>
    <dgm:pt modelId="{8E9B0332-C45A-4B0B-988A-26FEBF0B8C62}" type="pres">
      <dgm:prSet presAssocID="{4265392B-0C88-4DD6-8E69-2720A29E83EE}" presName="linear" presStyleCnt="0">
        <dgm:presLayoutVars>
          <dgm:animLvl val="lvl"/>
          <dgm:resizeHandles val="exact"/>
        </dgm:presLayoutVars>
      </dgm:prSet>
      <dgm:spPr/>
    </dgm:pt>
    <dgm:pt modelId="{4222A872-4769-40C5-AD9B-D91A207B7AAB}" type="pres">
      <dgm:prSet presAssocID="{679DCC58-31A0-4BA0-A4FD-DC30F0572215}" presName="parentText" presStyleLbl="node1" presStyleIdx="0" presStyleCnt="1">
        <dgm:presLayoutVars>
          <dgm:chMax val="0"/>
          <dgm:bulletEnabled val="1"/>
        </dgm:presLayoutVars>
      </dgm:prSet>
      <dgm:spPr/>
    </dgm:pt>
  </dgm:ptLst>
  <dgm:cxnLst>
    <dgm:cxn modelId="{4040F041-0F28-4299-9272-50F4984165AB}" srcId="{4265392B-0C88-4DD6-8E69-2720A29E83EE}" destId="{679DCC58-31A0-4BA0-A4FD-DC30F0572215}" srcOrd="0" destOrd="0" parTransId="{39E1CC3D-94EB-4727-98E4-9C406129DAEA}" sibTransId="{E1303556-454F-4B1A-A32E-A00165C6F7BE}"/>
    <dgm:cxn modelId="{66582E56-C7C9-4CFA-8782-2BCA7A08535A}" type="presOf" srcId="{679DCC58-31A0-4BA0-A4FD-DC30F0572215}" destId="{4222A872-4769-40C5-AD9B-D91A207B7AAB}" srcOrd="0" destOrd="0" presId="urn:microsoft.com/office/officeart/2005/8/layout/vList2"/>
    <dgm:cxn modelId="{9400537E-145C-4A8A-A70E-9670376B1266}" type="presOf" srcId="{4265392B-0C88-4DD6-8E69-2720A29E83EE}" destId="{8E9B0332-C45A-4B0B-988A-26FEBF0B8C62}" srcOrd="0" destOrd="0" presId="urn:microsoft.com/office/officeart/2005/8/layout/vList2"/>
    <dgm:cxn modelId="{CC077D61-82AC-44B5-8447-2E739AB9D7C8}" type="presParOf" srcId="{8E9B0332-C45A-4B0B-988A-26FEBF0B8C62}" destId="{4222A872-4769-40C5-AD9B-D91A207B7AAB}"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0F0565-E110-40BA-BCC3-B194B957826D}">
      <dsp:nvSpPr>
        <dsp:cNvPr id="0" name=""/>
        <dsp:cNvSpPr/>
      </dsp:nvSpPr>
      <dsp:spPr>
        <a:xfrm>
          <a:off x="0" y="143167"/>
          <a:ext cx="9144000" cy="14987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uk-UA" sz="2100" b="1" i="1" kern="1200"/>
            <a:t>Природний експеримент </a:t>
          </a:r>
          <a:r>
            <a:rPr lang="uk-UA" sz="2100" i="1" kern="1200"/>
            <a:t>передбачає проведення експериментів в природних умовах існування об'єкта дослідження (найчастіше використовується в біологічних, соціальних, педагогічних і психологічних</a:t>
          </a:r>
          <a:br>
            <a:rPr lang="uk-UA" sz="2100" i="1" kern="1200"/>
          </a:br>
          <a:r>
            <a:rPr lang="uk-UA" sz="2100" i="1" kern="1200"/>
            <a:t> наук).	</a:t>
          </a:r>
          <a:endParaRPr lang="ru-RU" sz="2100" kern="1200"/>
        </a:p>
      </dsp:txBody>
      <dsp:txXfrm>
        <a:off x="73164" y="216331"/>
        <a:ext cx="8997672" cy="1352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59273-4C3A-40B4-A67F-AF975CB8C340}">
      <dsp:nvSpPr>
        <dsp:cNvPr id="0" name=""/>
        <dsp:cNvSpPr/>
      </dsp:nvSpPr>
      <dsp:spPr>
        <a:xfrm>
          <a:off x="0" y="9574"/>
          <a:ext cx="5364088"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uk-UA" sz="2000" b="1" i="1" kern="1200"/>
            <a:t>Штучний експеримент </a:t>
          </a:r>
          <a:r>
            <a:rPr lang="uk-UA" sz="2000" i="1" kern="1200"/>
            <a:t>передбачає формування штучних умов (він широко використовується в природничих і технічних науках).</a:t>
          </a:r>
          <a:endParaRPr lang="ru-RU" sz="2000" kern="1200"/>
        </a:p>
      </dsp:txBody>
      <dsp:txXfrm>
        <a:off x="69680" y="79254"/>
        <a:ext cx="5224728" cy="12880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A275F0-6F7C-4DDB-94F1-DF4CA17D1A26}">
      <dsp:nvSpPr>
        <dsp:cNvPr id="0" name=""/>
        <dsp:cNvSpPr/>
      </dsp:nvSpPr>
      <dsp:spPr>
        <a:xfrm>
          <a:off x="0" y="199568"/>
          <a:ext cx="9162256" cy="2223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uk-UA" sz="1900" b="1" i="1" kern="1200"/>
            <a:t>Перетворювальний (творчий) експеримент </a:t>
          </a:r>
          <a:r>
            <a:rPr lang="uk-UA" sz="1900" i="1" kern="1200"/>
            <a:t>включає в себе активну зміну структури і функцій об'єкта дослідження відповідно до висунутої гіпотезою, формування нових зв'язків і відносин між компонентами об'єкта або між досліджуваним об'єктом і іншими об'єктами. Відповідно до виявлених тенденцій розвитку об'єкта дослідження дослідник цілеспрямовано створює умови, які повинні сприяти формуванню нових властивостей і якостей об'єкта. </a:t>
          </a:r>
          <a:br>
            <a:rPr lang="uk-UA" sz="1900" b="1" i="1" kern="1200"/>
          </a:br>
          <a:r>
            <a:rPr lang="uk-UA" sz="1900" b="1" i="1" kern="1200"/>
            <a:t>	</a:t>
          </a:r>
          <a:endParaRPr lang="ru-RU" sz="1900" kern="1200"/>
        </a:p>
      </dsp:txBody>
      <dsp:txXfrm>
        <a:off x="108518" y="308086"/>
        <a:ext cx="8945220" cy="2005964"/>
      </dsp:txXfrm>
    </dsp:sp>
    <dsp:sp modelId="{9E866F11-503F-4E77-B952-6D8EA77134A6}">
      <dsp:nvSpPr>
        <dsp:cNvPr id="0" name=""/>
        <dsp:cNvSpPr/>
      </dsp:nvSpPr>
      <dsp:spPr>
        <a:xfrm>
          <a:off x="0" y="2477288"/>
          <a:ext cx="9162256" cy="2223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uk-UA" sz="1900" b="1" i="1" kern="1200"/>
            <a:t>Констатуючий експеримент </a:t>
          </a:r>
          <a:r>
            <a:rPr lang="uk-UA" sz="1900" i="1" kern="1200"/>
            <a:t>використовується для перевірки певних припущень. У процесі цього експерименту констатується наявність певного зв'язку між впливом на об'єкт дослідження і результатом, виявляється наявність тих чи інших фактів. </a:t>
          </a:r>
          <a:endParaRPr lang="ru-RU" sz="1900" kern="1200"/>
        </a:p>
      </dsp:txBody>
      <dsp:txXfrm>
        <a:off x="108518" y="2585806"/>
        <a:ext cx="8945220" cy="2005964"/>
      </dsp:txXfrm>
    </dsp:sp>
    <dsp:sp modelId="{CE8BCE51-7003-48C5-A7CF-20F7AC9597D2}">
      <dsp:nvSpPr>
        <dsp:cNvPr id="0" name=""/>
        <dsp:cNvSpPr/>
      </dsp:nvSpPr>
      <dsp:spPr>
        <a:xfrm>
          <a:off x="0" y="4755008"/>
          <a:ext cx="9162256" cy="2223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uk-UA" sz="1900" b="1" i="1" kern="1200"/>
            <a:t>Контрольний експеримент </a:t>
          </a:r>
          <a:r>
            <a:rPr lang="uk-UA" sz="1900" i="1" kern="1200"/>
            <a:t>зводиться до контролю за результатами зовнішніх впливів на об'єкт дослідження з урахуванням його стану, характеру впливу і очікуваного ефекту.</a:t>
          </a:r>
          <a:endParaRPr lang="ru-RU" sz="1900" kern="1200"/>
        </a:p>
      </dsp:txBody>
      <dsp:txXfrm>
        <a:off x="108518" y="4863526"/>
        <a:ext cx="8945220" cy="20059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D1367-97FD-40CD-AAB3-0D9D14F367B8}">
      <dsp:nvSpPr>
        <dsp:cNvPr id="0" name=""/>
        <dsp:cNvSpPr/>
      </dsp:nvSpPr>
      <dsp:spPr>
        <a:xfrm>
          <a:off x="0" y="84608"/>
          <a:ext cx="9144000" cy="4324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uk-UA" sz="2200" b="1" i="1" kern="1200" dirty="0"/>
            <a:t>	Розвідувальний експеримент </a:t>
          </a:r>
          <a:r>
            <a:rPr lang="uk-UA" sz="2200" i="1" kern="1200" dirty="0"/>
            <a:t>проводиться в тому випадку, якщо важко класифікувати фактори, що впливають на досліджуване явище через відсутність достатніх попередніх (апріорі) даних. За результатами пошукового експерименту встановлюється значимість факторів, а незначні відсіваються. </a:t>
          </a:r>
          <a:br>
            <a:rPr lang="uk-UA" sz="2200" b="1" i="1" kern="1200" dirty="0"/>
          </a:br>
          <a:r>
            <a:rPr lang="uk-UA" sz="2200" b="1" i="1" kern="1200" dirty="0"/>
            <a:t>	Вирішальний експеримент </a:t>
          </a:r>
          <a:r>
            <a:rPr lang="uk-UA" sz="2200" i="1" kern="1200" dirty="0"/>
            <a:t>ставиться для перевірки справедливості основних положень фундаментальних теорій в тому випадку, коли дві і більше гіпотези в рівній мірі узгоджуються з багатьма явищами. Таке узгодження призводить до того, що складність того, яка з гіпотез вважається правильною.</a:t>
          </a:r>
          <a:br>
            <a:rPr lang="uk-UA" sz="2200" b="1" i="1" kern="1200" dirty="0"/>
          </a:br>
          <a:r>
            <a:rPr lang="uk-UA" sz="2200" b="1" i="1" kern="1200" dirty="0"/>
            <a:t>	Рішучий експеримент </a:t>
          </a:r>
          <a:r>
            <a:rPr lang="uk-UA" sz="2200" i="1" kern="1200" dirty="0"/>
            <a:t>дає факти, які узгоджуються з однією з гіпотез і суперечать інший.</a:t>
          </a:r>
          <a:endParaRPr lang="ru-RU" sz="2200" kern="1200" dirty="0"/>
        </a:p>
      </dsp:txBody>
      <dsp:txXfrm>
        <a:off x="211096" y="295704"/>
        <a:ext cx="8721808" cy="39021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9D8207-C2D7-49DC-B556-AB87B120D349}">
      <dsp:nvSpPr>
        <dsp:cNvPr id="0" name=""/>
        <dsp:cNvSpPr/>
      </dsp:nvSpPr>
      <dsp:spPr>
        <a:xfrm>
          <a:off x="0" y="4097"/>
          <a:ext cx="9144000" cy="1099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uk-UA" sz="2000" b="1" i="1" kern="1200" dirty="0"/>
            <a:t>	Лабораторний експеримент </a:t>
          </a:r>
          <a:r>
            <a:rPr lang="uk-UA" sz="2000" i="1" kern="1200" dirty="0"/>
            <a:t>проводиться в лабораторних умовах з використанням стандартних приладів, спеціальних моделюючих установок, стендів, обладнання тощо.</a:t>
          </a:r>
          <a:endParaRPr lang="ru-RU" sz="2000" kern="1200" dirty="0"/>
        </a:p>
      </dsp:txBody>
      <dsp:txXfrm>
        <a:off x="53688" y="57785"/>
        <a:ext cx="9036624" cy="9924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61DE27-36E0-4D20-8998-D02A4AED0ADC}">
      <dsp:nvSpPr>
        <dsp:cNvPr id="0" name=""/>
        <dsp:cNvSpPr/>
      </dsp:nvSpPr>
      <dsp:spPr>
        <a:xfrm>
          <a:off x="0" y="171883"/>
          <a:ext cx="9144000" cy="2457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uk-UA" sz="2100" b="1" i="1" kern="1200"/>
            <a:t>У складному експерименті </a:t>
          </a:r>
          <a:r>
            <a:rPr lang="uk-UA" sz="2100" i="1" kern="1200"/>
            <a:t>вивчаються явища або об'єкти з розгалуженою структурою (можна виділити ієрархічні рівні) і великою кількістю взаємопов'язаних і взаємодіючих елементів, що виконують складні функції. Високий ступінь когерентності елементів призводить до того, що зміна стану будь-якого елемента або з'єднання тягне за собою зміну стану багатьох інших елементів системи. У складних об'єктах дослідження може бути кілька різних структур, кілька різних цілей.</a:t>
          </a:r>
          <a:endParaRPr lang="ru-RU" sz="2100" kern="1200"/>
        </a:p>
      </dsp:txBody>
      <dsp:txXfrm>
        <a:off x="119941" y="291824"/>
        <a:ext cx="8904118" cy="22171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198F6-EEBA-4C1D-9B11-925A424CEAC3}">
      <dsp:nvSpPr>
        <dsp:cNvPr id="0" name=""/>
        <dsp:cNvSpPr/>
      </dsp:nvSpPr>
      <dsp:spPr>
        <a:xfrm>
          <a:off x="0" y="196028"/>
          <a:ext cx="9144000" cy="1731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uk-UA" sz="2000" b="1" i="1" kern="1200"/>
            <a:t>Інформаційний експеримент </a:t>
          </a:r>
          <a:r>
            <a:rPr lang="uk-UA" sz="2000" i="1" kern="1200"/>
            <a:t>використовується для вивчення впливу певної (різної за формою і змістом) інформації на об'єкт дослідження (найчастіше інформаційний експеримент використовується в біології, психології, соціології, кібернетиці та ін.). За допомогою цього експерименту вивчається зміна стану об'єкта дослідження під впливом повідомленої йому інформації.</a:t>
          </a:r>
          <a:endParaRPr lang="ru-RU" sz="2000" kern="1200"/>
        </a:p>
      </dsp:txBody>
      <dsp:txXfrm>
        <a:off x="84530" y="280558"/>
        <a:ext cx="8974940" cy="15625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22A872-4769-40C5-AD9B-D91A207B7AAB}">
      <dsp:nvSpPr>
        <dsp:cNvPr id="0" name=""/>
        <dsp:cNvSpPr/>
      </dsp:nvSpPr>
      <dsp:spPr>
        <a:xfrm>
          <a:off x="0" y="4097"/>
          <a:ext cx="9144000" cy="1099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uk-UA" sz="2000" b="1" i="1" kern="1200"/>
            <a:t>Матеріальний експеримент </a:t>
          </a:r>
          <a:r>
            <a:rPr lang="uk-UA" sz="2000" i="1" kern="1200"/>
            <a:t>передбачає вивчення впливу різних матеріальних факторів на стан об'єкта дослідження. Наприклад, вплив різних добавок на якість сталі і т.д.</a:t>
          </a:r>
          <a:endParaRPr lang="ru-RU" sz="2000" kern="1200"/>
        </a:p>
      </dsp:txBody>
      <dsp:txXfrm>
        <a:off x="53688" y="57785"/>
        <a:ext cx="9036624" cy="9924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6"/>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alpha val="43000"/>
              </a:srgbClr>
            </a:gs>
            <a:gs pos="39999">
              <a:srgbClr val="85C2FF"/>
            </a:gs>
            <a:gs pos="70000">
              <a:srgbClr val="FFFF00">
                <a:alpha val="59000"/>
              </a:srgbClr>
            </a:gs>
            <a:gs pos="100000">
              <a:srgbClr val="FFFF00">
                <a:alpha val="60000"/>
              </a:srgbClr>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18628-DAC8-4F48-B339-AB77FA7643F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Layout" Target="../diagrams/layout1.xml"/><Relationship Id="rId7" Type="http://schemas.openxmlformats.org/officeDocument/2006/relationships/image" Target="../media/image2.png"/><Relationship Id="rId12" Type="http://schemas.microsoft.com/office/2007/relationships/diagramDrawing" Target="../diagrams/drawing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0" Type="http://schemas.openxmlformats.org/officeDocument/2006/relationships/diagramQuickStyle" Target="../diagrams/quickStyle2.xml"/><Relationship Id="rId4" Type="http://schemas.openxmlformats.org/officeDocument/2006/relationships/diagramQuickStyle" Target="../diagrams/quickStyle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7.xml"/><Relationship Id="rId13" Type="http://schemas.openxmlformats.org/officeDocument/2006/relationships/diagramLayout" Target="../diagrams/layout8.xml"/><Relationship Id="rId3" Type="http://schemas.openxmlformats.org/officeDocument/2006/relationships/diagramLayout" Target="../diagrams/layout6.xml"/><Relationship Id="rId7" Type="http://schemas.openxmlformats.org/officeDocument/2006/relationships/diagramData" Target="../diagrams/data7.xml"/><Relationship Id="rId12" Type="http://schemas.openxmlformats.org/officeDocument/2006/relationships/diagramData" Target="../diagrams/data8.xml"/><Relationship Id="rId2" Type="http://schemas.openxmlformats.org/officeDocument/2006/relationships/diagramData" Target="../diagrams/data6.xml"/><Relationship Id="rId16" Type="http://schemas.microsoft.com/office/2007/relationships/diagramDrawing" Target="../diagrams/drawing8.xml"/><Relationship Id="rId1" Type="http://schemas.openxmlformats.org/officeDocument/2006/relationships/slideLayout" Target="../slideLayouts/slideLayout1.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5" Type="http://schemas.openxmlformats.org/officeDocument/2006/relationships/diagramColors" Target="../diagrams/colors8.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 Id="rId1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230451"/>
            <a:ext cx="90713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a:ln>
                  <a:noFill/>
                </a:ln>
                <a:solidFill>
                  <a:schemeClr val="tx1"/>
                </a:solidFill>
                <a:effectLst/>
                <a:latin typeface="Arial" pitchFamily="34" charset="0"/>
                <a:ea typeface="Calibri" pitchFamily="34" charset="0"/>
                <a:cs typeface="Times New Roman" pitchFamily="18" charset="0"/>
              </a:rPr>
              <a:t>		Тема – 3:</a:t>
            </a:r>
            <a:endParaRPr lang="ru-RU" sz="3200" dirty="0">
              <a:latin typeface="Arial" pitchFamily="34" charset="0"/>
            </a:endParaRPr>
          </a:p>
          <a:p>
            <a:pPr marL="2686050"/>
            <a:r>
              <a:rPr lang="ru-RU" sz="3200" b="1" cap="all" dirty="0">
                <a:latin typeface="Arial Black" pitchFamily="34" charset="0"/>
              </a:rPr>
              <a:t>			</a:t>
            </a:r>
            <a:r>
              <a:rPr lang="uk-UA" sz="3200" b="1" cap="all" dirty="0">
                <a:latin typeface="Arial Black" pitchFamily="34" charset="0"/>
              </a:rPr>
              <a:t>Експериментальні дослідження</a:t>
            </a:r>
          </a:p>
        </p:txBody>
      </p:sp>
      <p:sp>
        <p:nvSpPr>
          <p:cNvPr id="31745" name="Rectangle 1"/>
          <p:cNvSpPr>
            <a:spLocks noChangeArrowheads="1"/>
          </p:cNvSpPr>
          <p:nvPr/>
        </p:nvSpPr>
        <p:spPr bwMode="auto">
          <a:xfrm>
            <a:off x="0" y="2492896"/>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ctr" fontAlgn="base">
              <a:spcBef>
                <a:spcPct val="0"/>
              </a:spcBef>
              <a:spcAft>
                <a:spcPct val="0"/>
              </a:spcAft>
            </a:pPr>
            <a:r>
              <a:rPr lang="uk-UA" sz="2400" u="sng" dirty="0">
                <a:latin typeface="Arial" pitchFamily="34" charset="0"/>
                <a:ea typeface="Calibri" pitchFamily="34" charset="0"/>
                <a:cs typeface="Times New Roman" pitchFamily="18" charset="0"/>
              </a:rPr>
              <a:t>План лекції:</a:t>
            </a:r>
            <a:endParaRPr kumimoji="0" lang="uk-UA" sz="2400" b="0" i="0" u="none" strike="noStrike" cap="none" normalizeH="0" baseline="0" dirty="0">
              <a:ln>
                <a:noFill/>
              </a:ln>
              <a:solidFill>
                <a:schemeClr val="tx1"/>
              </a:solidFill>
              <a:effectLst/>
              <a:latin typeface="Arial" pitchFamily="34" charset="0"/>
            </a:endParaRPr>
          </a:p>
        </p:txBody>
      </p:sp>
      <p:sp>
        <p:nvSpPr>
          <p:cNvPr id="81921" name="Rectangle 1"/>
          <p:cNvSpPr>
            <a:spLocks noChangeArrowheads="1"/>
          </p:cNvSpPr>
          <p:nvPr/>
        </p:nvSpPr>
        <p:spPr bwMode="auto">
          <a:xfrm>
            <a:off x="683568" y="3105542"/>
            <a:ext cx="846043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a:ln>
                <a:noFill/>
              </a:ln>
              <a:solidFill>
                <a:schemeClr val="tx1"/>
              </a:solidFill>
              <a:effectLst/>
              <a:latin typeface="Arial" pitchFamily="34" charset="0"/>
              <a:cs typeface="Arial" pitchFamily="34" charset="0"/>
            </a:endParaRPr>
          </a:p>
          <a:p>
            <a:pPr lvl="0"/>
            <a:r>
              <a:rPr lang="ru-RU" sz="2400" dirty="0">
                <a:latin typeface="Arial" pitchFamily="34" charset="0"/>
                <a:cs typeface="Arial" pitchFamily="34" charset="0"/>
              </a:rPr>
              <a:t>3.1 </a:t>
            </a:r>
            <a:r>
              <a:rPr lang="uk-UA" sz="2400" dirty="0">
                <a:latin typeface="Arial" pitchFamily="34" charset="0"/>
                <a:cs typeface="Arial" pitchFamily="34" charset="0"/>
              </a:rPr>
              <a:t>Класифікація, види і цілі експерименту
3.2 Елементи теорії експериментального проектування
3.3 Метрологічне забезпечення експериментальних досліджень</a:t>
            </a:r>
            <a:endParaRPr kumimoji="0" lang="uk-UA" sz="2400" b="0" i="0" u="none" strike="noStrike" cap="none" normalizeH="0" baseline="0" dirty="0">
              <a:ln>
                <a:noFill/>
              </a:ln>
              <a:solidFill>
                <a:schemeClr val="tx1"/>
              </a:solidFill>
              <a:effectLst/>
              <a:latin typeface="Arial" pitchFamily="34" charset="0"/>
              <a:cs typeface="Arial" pitchFamily="34" charset="0"/>
            </a:endParaRPr>
          </a:p>
        </p:txBody>
      </p:sp>
      <p:pic>
        <p:nvPicPr>
          <p:cNvPr id="223233" name="Picture 1" descr="C:\Documents and Settings\ал\Рабочий стол\Blue-Experiment-icon.png"/>
          <p:cNvPicPr>
            <a:picLocks noChangeAspect="1" noChangeArrowheads="1"/>
          </p:cNvPicPr>
          <p:nvPr/>
        </p:nvPicPr>
        <p:blipFill>
          <a:blip r:embed="rId2" cstate="print"/>
          <a:srcRect/>
          <a:stretch>
            <a:fillRect/>
          </a:stretch>
        </p:blipFill>
        <p:spPr bwMode="auto">
          <a:xfrm>
            <a:off x="323528" y="332656"/>
            <a:ext cx="2160240" cy="2160240"/>
          </a:xfrm>
          <a:prstGeom prst="rect">
            <a:avLst/>
          </a:prstGeom>
          <a:noFill/>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186309"/>
          </a:xfrm>
          <a:prstGeom prst="rect">
            <a:avLst/>
          </a:prstGeom>
        </p:spPr>
        <p:txBody>
          <a:bodyPr wrap="square">
            <a:spAutoFit/>
          </a:bodyPr>
          <a:lstStyle/>
          <a:p>
            <a:pPr algn="just"/>
            <a:r>
              <a:rPr lang="ru-RU" sz="2200" b="1" i="1" dirty="0">
                <a:latin typeface="Arial" pitchFamily="34" charset="0"/>
                <a:cs typeface="Arial" pitchFamily="34" charset="0"/>
              </a:rPr>
              <a:t>	</a:t>
            </a:r>
            <a:r>
              <a:rPr lang="uk-UA" sz="2200" b="1" i="1" dirty="0">
                <a:latin typeface="Arial" pitchFamily="34" charset="0"/>
                <a:cs typeface="Arial" pitchFamily="34" charset="0"/>
              </a:rPr>
              <a:t>Енергетичний експеримент </a:t>
            </a:r>
            <a:r>
              <a:rPr lang="uk-UA" sz="2200" i="1" dirty="0">
                <a:latin typeface="Arial" pitchFamily="34" charset="0"/>
                <a:cs typeface="Arial" pitchFamily="34" charset="0"/>
              </a:rPr>
              <a:t>використовується для вивчення впливу різних видів енергії (електромагнітної, механічної, теплової та ін.) На об'єкт дослідження. Цей вид експерименту широко поширений в природничих науках.</a:t>
            </a:r>
          </a:p>
          <a:p>
            <a:pPr algn="just"/>
            <a:r>
              <a:rPr lang="uk-UA" sz="2200" i="1" dirty="0">
                <a:latin typeface="Arial" pitchFamily="34" charset="0"/>
                <a:cs typeface="Arial" pitchFamily="34" charset="0"/>
              </a:rPr>
              <a:t>
	</a:t>
            </a:r>
            <a:r>
              <a:rPr lang="uk-UA" sz="2200" b="1" i="1" dirty="0">
                <a:latin typeface="Arial" pitchFamily="34" charset="0"/>
                <a:cs typeface="Arial" pitchFamily="34" charset="0"/>
              </a:rPr>
              <a:t>Звичайний (або класичний) експеримент </a:t>
            </a:r>
            <a:r>
              <a:rPr lang="uk-UA" sz="2200" i="1" dirty="0">
                <a:latin typeface="Arial" pitchFamily="34" charset="0"/>
                <a:cs typeface="Arial" pitchFamily="34" charset="0"/>
              </a:rPr>
              <a:t>включає експериментатора в якості пізнає суб'єкта; об'єкт або предмет експериментального дослідження і засоби (знаряддя праці, пристрої, експериментальні установки), за допомогою яких проводиться експеримент.
	У звичайному експерименті експериментальні засоби безпосередньо взаємодіють з об'єктом дослідження. Вони є посередниками між експериментатором і об'єктом дослідження.</a:t>
            </a:r>
          </a:p>
          <a:p>
            <a:pPr algn="just"/>
            <a:r>
              <a:rPr lang="uk-UA" sz="2200" i="1" dirty="0">
                <a:latin typeface="Arial" pitchFamily="34" charset="0"/>
                <a:cs typeface="Arial" pitchFamily="34" charset="0"/>
              </a:rPr>
              <a:t>
	</a:t>
            </a:r>
            <a:r>
              <a:rPr lang="uk-UA" sz="2200" b="1" i="1" dirty="0">
                <a:latin typeface="Arial" pitchFamily="34" charset="0"/>
                <a:cs typeface="Arial" pitchFamily="34" charset="0"/>
              </a:rPr>
              <a:t>Модельний експеримент</a:t>
            </a:r>
            <a:r>
              <a:rPr lang="uk-UA" sz="2200" i="1" dirty="0">
                <a:latin typeface="Arial" pitchFamily="34" charset="0"/>
                <a:cs typeface="Arial" pitchFamily="34" charset="0"/>
              </a:rPr>
              <a:t>, на відміну від звичайного, має справу з моделлю досліджуваного об'єкта. Модель є частиною експериментальної установки, замінюючи не тільки об'єкт дослідження, але часто і умови, в яких вивчається певний об'єкт.</a:t>
            </a:r>
            <a:endParaRPr lang="uk-UA" sz="2200" dirty="0">
              <a:latin typeface="Arial" pitchFamily="34" charset="0"/>
              <a:cs typeface="Arial" pitchFamily="34" charset="0"/>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5509200"/>
          </a:xfrm>
          <a:prstGeom prst="rect">
            <a:avLst/>
          </a:prstGeom>
        </p:spPr>
        <p:txBody>
          <a:bodyPr wrap="square">
            <a:spAutoFit/>
          </a:bodyPr>
          <a:lstStyle/>
          <a:p>
            <a:pPr algn="just"/>
            <a:r>
              <a:rPr lang="ru-RU" sz="2200" b="1" i="1" dirty="0">
                <a:latin typeface="Arial" pitchFamily="34" charset="0"/>
                <a:cs typeface="Arial" pitchFamily="34" charset="0"/>
              </a:rPr>
              <a:t>	</a:t>
            </a:r>
            <a:r>
              <a:rPr lang="uk-UA" sz="2200" i="1" dirty="0">
                <a:latin typeface="Arial" pitchFamily="34" charset="0"/>
                <a:cs typeface="Arial" pitchFamily="34" charset="0"/>
              </a:rPr>
              <a:t>Пасивний експеримент передбачає вимірювання тільки вибраних показників (параметрів, змінних) в результаті спостереження за об'єктом без штучного втручання в його функціонування. 
Прикладами пасивного експерименту є спостереження за: </a:t>
            </a:r>
          </a:p>
          <a:p>
            <a:pPr marL="342900" indent="-342900" algn="just">
              <a:buFont typeface="Wingdings" panose="05000000000000000000" pitchFamily="2" charset="2"/>
              <a:buChar char="q"/>
            </a:pPr>
            <a:r>
              <a:rPr lang="uk-UA" sz="2200" i="1" dirty="0">
                <a:latin typeface="Arial" pitchFamily="34" charset="0"/>
                <a:cs typeface="Arial" pitchFamily="34" charset="0"/>
              </a:rPr>
              <a:t>інтенсивність, склад і швидкість транспортних потоків; 
кількість захворювань взагалі або будь-якого конкретного захворювання; 
виступ певної групи людей; 
показники, що змінюються з віком; 
кількість дорожньо-транспортних пригод тощо.</a:t>
            </a:r>
          </a:p>
          <a:p>
            <a:pPr algn="just"/>
            <a:r>
              <a:rPr lang="uk-UA" sz="2200" i="1" dirty="0">
                <a:latin typeface="Arial" pitchFamily="34" charset="0"/>
                <a:cs typeface="Arial" pitchFamily="34" charset="0"/>
              </a:rPr>
              <a:t>	</a:t>
            </a:r>
          </a:p>
          <a:p>
            <a:pPr algn="just"/>
            <a:r>
              <a:rPr lang="uk-UA" sz="2200" i="1" dirty="0">
                <a:latin typeface="Arial" pitchFamily="34" charset="0"/>
                <a:cs typeface="Arial" pitchFamily="34" charset="0"/>
              </a:rPr>
              <a:t>	Пасивний експеримент - це по суті спостереження, яке супроводжується інструментальним вимірюванням обраних показників стану об'єкта дослідження.</a:t>
            </a:r>
            <a:endParaRPr lang="uk-UA" sz="2200" dirty="0">
              <a:latin typeface="Arial" pitchFamily="34" charset="0"/>
              <a:cs typeface="Arial" pitchFamily="34" charset="0"/>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29" name="Rectangle 1"/>
          <p:cNvSpPr>
            <a:spLocks noChangeArrowheads="1"/>
          </p:cNvSpPr>
          <p:nvPr/>
        </p:nvSpPr>
        <p:spPr bwMode="auto">
          <a:xfrm>
            <a:off x="0" y="72489"/>
            <a:ext cx="9144000"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b="1" i="1" dirty="0">
                <a:solidFill>
                  <a:srgbClr val="000000"/>
                </a:solidFill>
                <a:latin typeface="Arial" pitchFamily="34" charset="0"/>
                <a:ea typeface="Times New Roman" pitchFamily="18" charset="0"/>
              </a:rPr>
              <a:t>Активний експеримент </a:t>
            </a:r>
            <a:r>
              <a:rPr lang="uk-UA" sz="2200" i="1" dirty="0">
                <a:solidFill>
                  <a:srgbClr val="000000"/>
                </a:solidFill>
                <a:latin typeface="Arial" pitchFamily="34" charset="0"/>
                <a:ea typeface="Times New Roman" pitchFamily="18" charset="0"/>
              </a:rPr>
              <a:t>пов'язаний з підбором спеціальних вхідних сигналів (факторів) і управляє входом і виходом досліджуваної системи.</a:t>
            </a:r>
          </a:p>
          <a:p>
            <a:pPr lvl="0" indent="450850" algn="just" fontAlgn="base">
              <a:spcBef>
                <a:spcPct val="0"/>
              </a:spcBef>
              <a:spcAft>
                <a:spcPct val="0"/>
              </a:spcAft>
            </a:pPr>
            <a:r>
              <a:rPr lang="uk-UA" sz="2200" i="1" dirty="0">
                <a:solidFill>
                  <a:srgbClr val="000000"/>
                </a:solidFill>
                <a:latin typeface="Arial" pitchFamily="34" charset="0"/>
                <a:ea typeface="Times New Roman" pitchFamily="18" charset="0"/>
              </a:rPr>
              <a:t>
</a:t>
            </a:r>
            <a:r>
              <a:rPr lang="uk-UA" sz="2200" i="1" dirty="0" err="1">
                <a:solidFill>
                  <a:srgbClr val="000000"/>
                </a:solidFill>
                <a:latin typeface="Arial" pitchFamily="34" charset="0"/>
                <a:ea typeface="Times New Roman" pitchFamily="18" charset="0"/>
              </a:rPr>
              <a:t>Однофакторний</a:t>
            </a:r>
            <a:r>
              <a:rPr lang="uk-UA" sz="2200" i="1" dirty="0">
                <a:solidFill>
                  <a:srgbClr val="000000"/>
                </a:solidFill>
                <a:latin typeface="Arial" pitchFamily="34" charset="0"/>
                <a:ea typeface="Times New Roman" pitchFamily="18" charset="0"/>
              </a:rPr>
              <a:t> експеримент передбачає: </a:t>
            </a:r>
          </a:p>
          <a:p>
            <a:pPr marL="342900" lvl="0" indent="-342900" algn="just" fontAlgn="base">
              <a:spcBef>
                <a:spcPct val="0"/>
              </a:spcBef>
              <a:spcAft>
                <a:spcPct val="0"/>
              </a:spcAft>
              <a:buFont typeface="Wingdings" panose="05000000000000000000" pitchFamily="2" charset="2"/>
              <a:buChar char="ü"/>
            </a:pPr>
            <a:r>
              <a:rPr lang="uk-UA" sz="2200" i="1" dirty="0">
                <a:solidFill>
                  <a:srgbClr val="000000"/>
                </a:solidFill>
                <a:latin typeface="Arial" pitchFamily="34" charset="0"/>
                <a:ea typeface="Times New Roman" pitchFamily="18" charset="0"/>
              </a:rPr>
              <a:t>виявлення необхідних факторів; 
стабілізація факторів, що заважають; 
почергове варіювання факторів, що цікавлять дослідника.</a:t>
            </a:r>
          </a:p>
          <a:p>
            <a:pPr lvl="0" indent="450850" algn="just" fontAlgn="base">
              <a:spcBef>
                <a:spcPct val="0"/>
              </a:spcBef>
              <a:spcAft>
                <a:spcPct val="0"/>
              </a:spcAft>
            </a:pPr>
            <a:endParaRPr lang="uk-UA" sz="2200" i="1" dirty="0">
              <a:solidFill>
                <a:srgbClr val="000000"/>
              </a:solidFill>
              <a:latin typeface="Arial" pitchFamily="34" charset="0"/>
              <a:ea typeface="Times New Roman" pitchFamily="18" charset="0"/>
            </a:endParaRPr>
          </a:p>
          <a:p>
            <a:pPr lvl="0" indent="450850" algn="just" fontAlgn="base">
              <a:spcBef>
                <a:spcPct val="0"/>
              </a:spcBef>
              <a:spcAft>
                <a:spcPct val="0"/>
              </a:spcAft>
            </a:pPr>
            <a:r>
              <a:rPr lang="uk-UA" sz="2200" b="1" i="1" dirty="0">
                <a:solidFill>
                  <a:srgbClr val="000000"/>
                </a:solidFill>
                <a:latin typeface="Arial" pitchFamily="34" charset="0"/>
                <a:ea typeface="Times New Roman" pitchFamily="18" charset="0"/>
              </a:rPr>
              <a:t>Стратегія багатовимірного експерименту </a:t>
            </a:r>
            <a:r>
              <a:rPr lang="uk-UA" sz="2200" i="1" dirty="0">
                <a:solidFill>
                  <a:srgbClr val="000000"/>
                </a:solidFill>
                <a:latin typeface="Arial" pitchFamily="34" charset="0"/>
                <a:ea typeface="Times New Roman" pitchFamily="18" charset="0"/>
              </a:rPr>
              <a:t>полягає в тому, що всі змінні варіюються відразу і кожен ефект оцінюється за результатами всіх експериментів, проведених в даній серії експериментів.
</a:t>
            </a:r>
            <a:r>
              <a:rPr lang="uk-UA" sz="2200" b="1" i="1" dirty="0">
                <a:solidFill>
                  <a:srgbClr val="000000"/>
                </a:solidFill>
                <a:latin typeface="Arial" pitchFamily="34" charset="0"/>
                <a:ea typeface="Times New Roman" pitchFamily="18" charset="0"/>
              </a:rPr>
              <a:t>Технологічний експеримент спрямований </a:t>
            </a:r>
            <a:r>
              <a:rPr lang="uk-UA" sz="2200" i="1" dirty="0">
                <a:solidFill>
                  <a:srgbClr val="000000"/>
                </a:solidFill>
                <a:latin typeface="Arial" pitchFamily="34" charset="0"/>
                <a:ea typeface="Times New Roman" pitchFamily="18" charset="0"/>
              </a:rPr>
              <a:t>на вивчення елементів технологічного процесу (продукції, обладнання, діяльності працівників і т. Д.) або процесу в цілому.
</a:t>
            </a:r>
            <a:r>
              <a:rPr lang="uk-UA" sz="2200" b="1" i="1" dirty="0">
                <a:solidFill>
                  <a:srgbClr val="000000"/>
                </a:solidFill>
                <a:latin typeface="Arial" pitchFamily="34" charset="0"/>
                <a:ea typeface="Times New Roman" pitchFamily="18" charset="0"/>
              </a:rPr>
              <a:t>Соціометричний експеримент </a:t>
            </a:r>
            <a:r>
              <a:rPr lang="uk-UA" sz="2200" i="1" dirty="0">
                <a:solidFill>
                  <a:srgbClr val="000000"/>
                </a:solidFill>
                <a:latin typeface="Arial" pitchFamily="34" charset="0"/>
                <a:ea typeface="Times New Roman" pitchFamily="18" charset="0"/>
              </a:rPr>
              <a:t>використовується для вимірювання існуючих міжособистісних, соціально-психологічних відносин в малих групах з метою їх подальшої зміни.</a:t>
            </a:r>
            <a:endParaRPr kumimoji="0" lang="uk-UA" sz="2200" i="0" u="none" strike="noStrike" cap="none" normalizeH="0" baseline="0" dirty="0">
              <a:ln>
                <a:noFill/>
              </a:ln>
              <a:solidFill>
                <a:schemeClr val="tx1"/>
              </a:solidFill>
              <a:effectLst/>
              <a:latin typeface="Arial" pitchFamily="34" charset="0"/>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5" name="Rectangle 1"/>
          <p:cNvSpPr>
            <a:spLocks noChangeArrowheads="1"/>
          </p:cNvSpPr>
          <p:nvPr/>
        </p:nvSpPr>
        <p:spPr bwMode="auto">
          <a:xfrm>
            <a:off x="0" y="184859"/>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u="sng" dirty="0">
                <a:solidFill>
                  <a:srgbClr val="000000"/>
                </a:solidFill>
                <a:latin typeface="Arial" pitchFamily="34" charset="0"/>
                <a:ea typeface="Times New Roman" pitchFamily="18" charset="0"/>
              </a:rPr>
              <a:t>Для проведення експерименту будь-якого типу необхідно:</a:t>
            </a:r>
          </a:p>
          <a:p>
            <a:pPr marL="342900" lvl="0" indent="-342900" algn="just" fontAlgn="base">
              <a:spcBef>
                <a:spcPct val="0"/>
              </a:spcBef>
              <a:spcAft>
                <a:spcPct val="0"/>
              </a:spcAft>
              <a:buFont typeface="Wingdings" panose="05000000000000000000" pitchFamily="2" charset="2"/>
              <a:buChar char="Ø"/>
            </a:pPr>
            <a:r>
              <a:rPr lang="uk-UA" sz="2200" dirty="0">
                <a:solidFill>
                  <a:srgbClr val="000000"/>
                </a:solidFill>
                <a:latin typeface="Arial" pitchFamily="34" charset="0"/>
              </a:rPr>
              <a:t>розробити гіпотезу, що підлягає перевірці; 
створювати програми експериментальної роботи; 
визначити шляхи та прийоми втручання в об'єкт дослідження; 
забезпечувати умови для виконання процедури експериментальної роботи; 
розробляти способи і методи фіксації ходу і результатів експерименту; 
підготувати засоби експерименту (прилади, установки, моделі тощо); 
забезпечити проведення експерименту необхідним обслуговуючим персоналом.</a:t>
            </a:r>
            <a:endParaRPr kumimoji="0" lang="uk-UA" sz="2200" b="0" i="0" u="none" strike="noStrike" cap="none" normalizeH="0" baseline="0" dirty="0">
              <a:ln>
                <a:noFill/>
              </a:ln>
              <a:solidFill>
                <a:schemeClr val="tx1"/>
              </a:solidFill>
              <a:effectLst/>
              <a:latin typeface="Arial" pitchFamily="34" charset="0"/>
            </a:endParaRPr>
          </a:p>
        </p:txBody>
      </p:sp>
      <p:sp>
        <p:nvSpPr>
          <p:cNvPr id="251906" name="Rectangle 2"/>
          <p:cNvSpPr>
            <a:spLocks noChangeArrowheads="1"/>
          </p:cNvSpPr>
          <p:nvPr/>
        </p:nvSpPr>
        <p:spPr bwMode="auto">
          <a:xfrm>
            <a:off x="0" y="4452208"/>
            <a:ext cx="9144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b="1" i="1" dirty="0">
                <a:solidFill>
                  <a:srgbClr val="000000"/>
                </a:solidFill>
                <a:latin typeface="Arial" pitchFamily="34" charset="0"/>
                <a:ea typeface="Times New Roman" pitchFamily="18" charset="0"/>
              </a:rPr>
              <a:t>Особливе значення має правильна розробка експериментальних методів.</a:t>
            </a:r>
          </a:p>
          <a:p>
            <a:pPr lvl="0" indent="450850" algn="just" fontAlgn="base">
              <a:spcBef>
                <a:spcPct val="0"/>
              </a:spcBef>
              <a:spcAft>
                <a:spcPct val="0"/>
              </a:spcAft>
            </a:pPr>
            <a:r>
              <a:rPr kumimoji="0" lang="uk-UA" sz="2200" b="1" i="1" u="none" strike="noStrike" cap="none" normalizeH="0" baseline="0" dirty="0">
                <a:ln>
                  <a:noFill/>
                </a:ln>
                <a:solidFill>
                  <a:srgbClr val="000000"/>
                </a:solidFill>
                <a:effectLst/>
                <a:latin typeface="Arial" pitchFamily="34" charset="0"/>
                <a:ea typeface="Times New Roman" pitchFamily="18" charset="0"/>
              </a:rPr>
              <a:t>Методика</a:t>
            </a:r>
            <a:r>
              <a:rPr kumimoji="0" lang="uk-UA" sz="2200" b="0" i="0" u="none" strike="noStrike" cap="none" normalizeH="0" baseline="0" dirty="0">
                <a:ln>
                  <a:noFill/>
                </a:ln>
                <a:solidFill>
                  <a:srgbClr val="000000"/>
                </a:solidFill>
                <a:effectLst/>
                <a:latin typeface="Arial" pitchFamily="34" charset="0"/>
                <a:ea typeface="Times New Roman" pitchFamily="18" charset="0"/>
              </a:rPr>
              <a:t> - </a:t>
            </a:r>
            <a:r>
              <a:rPr lang="uk-UA" sz="2200" dirty="0">
                <a:solidFill>
                  <a:srgbClr val="000000"/>
                </a:solidFill>
                <a:latin typeface="Arial" pitchFamily="34" charset="0"/>
                <a:ea typeface="Times New Roman" pitchFamily="18" charset="0"/>
              </a:rPr>
              <a:t> являє собою сукупність розумових і фізичних операцій, розташованих в певній послідовності, відповідно до яких досягається мета дослідження</a:t>
            </a:r>
            <a:r>
              <a:rPr kumimoji="0" lang="uk-UA" sz="2200" b="0" i="0" u="none" strike="noStrike" cap="none" normalizeH="0" baseline="0" dirty="0">
                <a:ln>
                  <a:noFill/>
                </a:ln>
                <a:solidFill>
                  <a:srgbClr val="000000"/>
                </a:solidFill>
                <a:effectLst/>
                <a:latin typeface="Arial" pitchFamily="34" charset="0"/>
                <a:ea typeface="Times New Roman" pitchFamily="18" charset="0"/>
              </a:rPr>
              <a:t>. </a:t>
            </a:r>
            <a:endParaRPr kumimoji="0" lang="uk-UA" sz="2200" b="0" i="0" u="none" strike="noStrike" cap="none" normalizeH="0" baseline="0" dirty="0">
              <a:ln>
                <a:noFill/>
              </a:ln>
              <a:solidFill>
                <a:schemeClr val="tx1"/>
              </a:solidFill>
              <a:effectLst/>
              <a:latin typeface="Arial" pitchFamily="34" charset="0"/>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1" name="Rectangle 1"/>
          <p:cNvSpPr>
            <a:spLocks noChangeArrowheads="1"/>
          </p:cNvSpPr>
          <p:nvPr/>
        </p:nvSpPr>
        <p:spPr bwMode="auto">
          <a:xfrm>
            <a:off x="0" y="21967"/>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200" b="1" i="1" u="none" strike="noStrike" cap="none" normalizeH="0" baseline="0" dirty="0">
                <a:ln>
                  <a:noFill/>
                </a:ln>
                <a:solidFill>
                  <a:srgbClr val="000000"/>
                </a:solidFill>
                <a:effectLst/>
                <a:latin typeface="Arial" pitchFamily="34" charset="0"/>
                <a:ea typeface="Times New Roman" pitchFamily="18" charset="0"/>
              </a:rPr>
              <a:t>При разработке методик проведения эксперимента необходимо предусматривать: </a:t>
            </a:r>
            <a:endParaRPr kumimoji="0" lang="ru-RU" sz="2200" b="0" i="0" u="none" strike="noStrike" cap="none" normalizeH="0" baseline="0" dirty="0">
              <a:ln>
                <a:noFill/>
              </a:ln>
              <a:solidFill>
                <a:schemeClr val="tx1"/>
              </a:solidFill>
              <a:effectLst/>
              <a:latin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2200" b="0" i="0" u="none" strike="noStrike" cap="none" normalizeH="0" baseline="0" dirty="0">
                <a:ln>
                  <a:noFill/>
                </a:ln>
                <a:solidFill>
                  <a:srgbClr val="000000"/>
                </a:solidFill>
                <a:effectLst/>
                <a:latin typeface="Arial" pitchFamily="34" charset="0"/>
                <a:ea typeface="Times New Roman" pitchFamily="18" charset="0"/>
              </a:rPr>
              <a:t>проведение предварительного целенаправленного наблюдения над изучаемым объектом или явлением с целью определения исходных данных (гипотез, выбора варьирующих факторов); </a:t>
            </a:r>
            <a:endParaRPr kumimoji="0" lang="ru-RU" sz="2200" b="0" i="0" u="none" strike="noStrike" cap="none" normalizeH="0" baseline="0" dirty="0">
              <a:ln>
                <a:noFill/>
              </a:ln>
              <a:solidFill>
                <a:schemeClr val="tx1"/>
              </a:solidFill>
              <a:effectLst/>
              <a:latin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2200" b="0" i="0" u="none" strike="noStrike" cap="none" normalizeH="0" baseline="0" dirty="0">
                <a:ln>
                  <a:noFill/>
                </a:ln>
                <a:solidFill>
                  <a:srgbClr val="000000"/>
                </a:solidFill>
                <a:effectLst/>
                <a:latin typeface="Arial" pitchFamily="34" charset="0"/>
                <a:ea typeface="Times New Roman" pitchFamily="18" charset="0"/>
              </a:rPr>
              <a:t>создание условий, в которых возможно экспериментирование (подбор объектов для экспериментального воздействия, устранение влияния случайных факторов); </a:t>
            </a:r>
            <a:endParaRPr kumimoji="0" lang="ru-RU" sz="2200" b="0" i="0" u="none" strike="noStrike" cap="none" normalizeH="0" baseline="0" dirty="0">
              <a:ln>
                <a:noFill/>
              </a:ln>
              <a:solidFill>
                <a:schemeClr val="tx1"/>
              </a:solidFill>
              <a:effectLst/>
              <a:latin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2200" b="0" i="0" u="none" strike="noStrike" cap="none" normalizeH="0" baseline="0" dirty="0">
                <a:ln>
                  <a:noFill/>
                </a:ln>
                <a:solidFill>
                  <a:srgbClr val="000000"/>
                </a:solidFill>
                <a:effectLst/>
                <a:latin typeface="Arial" pitchFamily="34" charset="0"/>
                <a:ea typeface="Times New Roman" pitchFamily="18" charset="0"/>
              </a:rPr>
              <a:t>определение пределов измерений; систематическое наблюдение за ходом развития изучаемого явления и точные описания фактов; </a:t>
            </a:r>
            <a:endParaRPr kumimoji="0" lang="ru-RU" sz="2200" b="0" i="0" u="none" strike="noStrike" cap="none" normalizeH="0" baseline="0" dirty="0">
              <a:ln>
                <a:noFill/>
              </a:ln>
              <a:solidFill>
                <a:schemeClr val="tx1"/>
              </a:solidFill>
              <a:effectLst/>
              <a:latin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2200" b="0" i="0" u="none" strike="noStrike" cap="none" normalizeH="0" baseline="0" dirty="0">
                <a:ln>
                  <a:noFill/>
                </a:ln>
                <a:solidFill>
                  <a:srgbClr val="000000"/>
                </a:solidFill>
                <a:effectLst/>
                <a:latin typeface="Arial" pitchFamily="34" charset="0"/>
                <a:ea typeface="Times New Roman" pitchFamily="18" charset="0"/>
              </a:rPr>
              <a:t>проведение систематической регистрации измерений и оценок фактов различными средствами и способами; </a:t>
            </a:r>
            <a:endParaRPr kumimoji="0" lang="ru-RU" sz="2200" b="0" i="0" u="none" strike="noStrike" cap="none" normalizeH="0" baseline="0" dirty="0">
              <a:ln>
                <a:noFill/>
              </a:ln>
              <a:solidFill>
                <a:schemeClr val="tx1"/>
              </a:solidFill>
              <a:effectLst/>
              <a:latin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2200" b="0" i="0" u="none" strike="noStrike" cap="none" normalizeH="0" baseline="0" dirty="0">
                <a:ln>
                  <a:noFill/>
                </a:ln>
                <a:solidFill>
                  <a:srgbClr val="000000"/>
                </a:solidFill>
                <a:effectLst/>
                <a:latin typeface="Arial" pitchFamily="34" charset="0"/>
                <a:ea typeface="Times New Roman" pitchFamily="18" charset="0"/>
              </a:rPr>
              <a:t>создание повторяющихся ситуаций, изменение характера условий и перекрестные воздействия, создание усложненных ситуаций с целью подтверждения или опровержения ранее полученных данных; </a:t>
            </a:r>
            <a:endParaRPr kumimoji="0" lang="ru-RU" sz="2200" b="0" i="0" u="none" strike="noStrike" cap="none" normalizeH="0" baseline="0" dirty="0">
              <a:ln>
                <a:noFill/>
              </a:ln>
              <a:solidFill>
                <a:schemeClr val="tx1"/>
              </a:solidFill>
              <a:effectLst/>
              <a:latin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2200" b="0" i="0" u="none" strike="noStrike" cap="none" normalizeH="0" baseline="0" dirty="0">
                <a:ln>
                  <a:noFill/>
                </a:ln>
                <a:solidFill>
                  <a:srgbClr val="000000"/>
                </a:solidFill>
                <a:effectLst/>
                <a:latin typeface="Arial" pitchFamily="34" charset="0"/>
                <a:ea typeface="Times New Roman" pitchFamily="18" charset="0"/>
              </a:rPr>
              <a:t>переход от эмпирического изучения к логическим обобщениям, к анализу и теоретической обработке полученного фактического материала.</a:t>
            </a:r>
            <a:endParaRPr kumimoji="0" lang="ru-RU" sz="2200" b="0" i="0" u="none" strike="noStrike" cap="none" normalizeH="0" baseline="0" dirty="0">
              <a:ln>
                <a:noFill/>
              </a:ln>
              <a:solidFill>
                <a:schemeClr val="tx1"/>
              </a:solidFill>
              <a:effectLst/>
              <a:latin typeface="Arial" pitchFamily="34" charset="0"/>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5" name="Rectangle 1"/>
          <p:cNvSpPr>
            <a:spLocks noChangeArrowheads="1"/>
          </p:cNvSpPr>
          <p:nvPr/>
        </p:nvSpPr>
        <p:spPr bwMode="auto">
          <a:xfrm>
            <a:off x="0" y="15582"/>
            <a:ext cx="9144000"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b="1" i="1" dirty="0">
                <a:solidFill>
                  <a:srgbClr val="000000"/>
                </a:solidFill>
                <a:latin typeface="Arial" pitchFamily="34" charset="0"/>
                <a:ea typeface="Times New Roman" pitchFamily="18" charset="0"/>
              </a:rPr>
              <a:t>Перед кожним експериментом складається його план (програма), в який входять</a:t>
            </a:r>
            <a:r>
              <a:rPr kumimoji="0" lang="ru-RU" sz="2200" b="1" i="1" u="none" strike="noStrike" cap="none" normalizeH="0" baseline="0" dirty="0">
                <a:ln>
                  <a:noFill/>
                </a:ln>
                <a:solidFill>
                  <a:srgbClr val="000000"/>
                </a:solidFill>
                <a:effectLst/>
                <a:latin typeface="Arial" pitchFamily="34" charset="0"/>
                <a:ea typeface="Times New Roman" pitchFamily="18" charset="0"/>
              </a:rPr>
              <a:t>: </a:t>
            </a:r>
            <a:endParaRPr kumimoji="0" lang="ru-RU" sz="2200" b="0" i="0" u="none" strike="noStrike" cap="none" normalizeH="0" baseline="0" dirty="0">
              <a:ln>
                <a:noFill/>
              </a:ln>
              <a:solidFill>
                <a:schemeClr val="tx1"/>
              </a:solidFill>
              <a:effectLst/>
              <a:latin typeface="Arial" pitchFamily="34" charset="0"/>
            </a:endParaRPr>
          </a:p>
          <a:p>
            <a:pPr lvl="0" algn="just" eaLnBrk="0" fontAlgn="base" hangingPunct="0">
              <a:spcBef>
                <a:spcPct val="0"/>
              </a:spcBef>
              <a:spcAft>
                <a:spcPct val="0"/>
              </a:spcAft>
              <a:buFont typeface="Wingdings" pitchFamily="2" charset="2"/>
              <a:buChar char="Ø"/>
            </a:pPr>
            <a:r>
              <a:rPr lang="uk-UA" sz="2200" dirty="0">
                <a:solidFill>
                  <a:srgbClr val="000000"/>
                </a:solidFill>
                <a:latin typeface="Arial" pitchFamily="34" charset="0"/>
                <a:ea typeface="Times New Roman" pitchFamily="18" charset="0"/>
              </a:rPr>
              <a:t>мету і завдання експерименту; 
підбір різних факторів; 
обґрунтування масштабів експерименту, кількості експериментів; 
порядок проведення експериментів, визначення послідовності зміни факторів; 
вибір кроку зміни факторів, установка інтервалів між майбутніми експериментальними точками; 
обґрунтування засобів вимірювальної техніки; 
опис експерименту; 
обґрунтування методів обробки та аналізу результатів експерименту.</a:t>
            </a:r>
            <a:endParaRPr kumimoji="0" lang="uk-UA" sz="2200" b="0" i="0" u="none" strike="noStrike" cap="none" normalizeH="0" baseline="0" dirty="0">
              <a:ln>
                <a:noFill/>
              </a:ln>
              <a:solidFill>
                <a:schemeClr val="tx1"/>
              </a:solidFill>
              <a:effectLst/>
              <a:latin typeface="Arial" pitchFamily="34" charset="0"/>
            </a:endParaRPr>
          </a:p>
        </p:txBody>
      </p:sp>
      <p:sp>
        <p:nvSpPr>
          <p:cNvPr id="3" name="Прямоугольник 2"/>
          <p:cNvSpPr/>
          <p:nvPr/>
        </p:nvSpPr>
        <p:spPr>
          <a:xfrm>
            <a:off x="0" y="4545702"/>
            <a:ext cx="9144000" cy="2123658"/>
          </a:xfrm>
          <a:prstGeom prst="rect">
            <a:avLst/>
          </a:prstGeom>
        </p:spPr>
        <p:txBody>
          <a:bodyPr wrap="square">
            <a:spAutoFit/>
          </a:bodyPr>
          <a:lstStyle/>
          <a:p>
            <a:pPr algn="just"/>
            <a:r>
              <a:rPr lang="ru-RU" sz="2200" dirty="0">
                <a:solidFill>
                  <a:srgbClr val="000000"/>
                </a:solidFill>
                <a:latin typeface="ISOCPEUR" pitchFamily="34" charset="0"/>
                <a:ea typeface="Times New Roman" pitchFamily="18" charset="0"/>
              </a:rPr>
              <a:t>	</a:t>
            </a:r>
            <a:r>
              <a:rPr lang="uk-UA" sz="2200" dirty="0">
                <a:solidFill>
                  <a:srgbClr val="000000"/>
                </a:solidFill>
                <a:latin typeface="ISOCPEUR" pitchFamily="34" charset="0"/>
                <a:ea typeface="Times New Roman" pitchFamily="18" charset="0"/>
              </a:rPr>
              <a:t>В умовах інтенсифікації наукових досліджень найважливіше місце в процесі підготовки експерименту має відводитися його автоматизації (АСНІ) з введенням експериментальних даних безпосередньо в ЕОМ, з підрахунком отриманих показників, з автоматичним контролем ходу експерименту (послідовності до повторюваності вимірювань, визначення середніх значень, побудова і </a:t>
            </a:r>
            <a:r>
              <a:rPr lang="uk-UA" sz="2200" dirty="0" err="1">
                <a:solidFill>
                  <a:srgbClr val="000000"/>
                </a:solidFill>
                <a:latin typeface="ISOCPEUR" pitchFamily="34" charset="0"/>
                <a:ea typeface="Times New Roman" pitchFamily="18" charset="0"/>
              </a:rPr>
              <a:t>т.д</a:t>
            </a:r>
            <a:r>
              <a:rPr lang="uk-UA" sz="2200" dirty="0">
                <a:solidFill>
                  <a:srgbClr val="000000"/>
                </a:solidFill>
                <a:latin typeface="ISOCPEUR" pitchFamily="34" charset="0"/>
                <a:ea typeface="Times New Roman" pitchFamily="18" charset="0"/>
              </a:rPr>
              <a:t>.).</a:t>
            </a:r>
            <a:endParaRPr lang="uk-UA" sz="2200" dirty="0"/>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1" name="Rectangle 1"/>
          <p:cNvSpPr>
            <a:spLocks noChangeArrowheads="1"/>
          </p:cNvSpPr>
          <p:nvPr/>
        </p:nvSpPr>
        <p:spPr bwMode="auto">
          <a:xfrm>
            <a:off x="0" y="1647"/>
            <a:ext cx="91440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b="1" i="1" dirty="0">
                <a:solidFill>
                  <a:srgbClr val="000000"/>
                </a:solidFill>
                <a:latin typeface="Arial" pitchFamily="34" charset="0"/>
                <a:ea typeface="Times New Roman" pitchFamily="18" charset="0"/>
              </a:rPr>
              <a:t>Результати експериментів повинні відповідати трьом статистичним вимогам</a:t>
            </a:r>
            <a:r>
              <a:rPr kumimoji="0" lang="ru-RU" sz="2200" b="1" i="1" u="none" strike="noStrike" cap="none" normalizeH="0" baseline="0" dirty="0">
                <a:ln>
                  <a:noFill/>
                </a:ln>
                <a:solidFill>
                  <a:srgbClr val="000000"/>
                </a:solidFill>
                <a:effectLst/>
                <a:latin typeface="Arial" pitchFamily="34" charset="0"/>
                <a:ea typeface="Times New Roman" pitchFamily="18" charset="0"/>
              </a:rPr>
              <a:t>: </a:t>
            </a:r>
            <a:endParaRPr kumimoji="0" lang="ru-RU" sz="2200" b="0" i="0" u="none" strike="noStrike" cap="none" normalizeH="0" baseline="0" dirty="0">
              <a:ln>
                <a:noFill/>
              </a:ln>
              <a:solidFill>
                <a:schemeClr val="tx1"/>
              </a:solidFill>
              <a:effectLst/>
              <a:latin typeface="Arial" pitchFamily="34" charset="0"/>
            </a:endParaRPr>
          </a:p>
          <a:p>
            <a:pPr marL="457200" lvl="0" indent="-457200" algn="just" eaLnBrk="0" fontAlgn="base" hangingPunct="0">
              <a:spcBef>
                <a:spcPct val="0"/>
              </a:spcBef>
              <a:spcAft>
                <a:spcPct val="0"/>
              </a:spcAft>
              <a:buFont typeface="+mj-lt"/>
              <a:buAutoNum type="arabicPeriod"/>
            </a:pPr>
            <a:r>
              <a:rPr lang="uk-UA" sz="2200" dirty="0">
                <a:solidFill>
                  <a:srgbClr val="000000"/>
                </a:solidFill>
                <a:latin typeface="Arial" pitchFamily="34" charset="0"/>
                <a:ea typeface="Times New Roman" pitchFamily="18" charset="0"/>
              </a:rPr>
              <a:t>вимога до ефективності оцінок, тобто мінімальної дисперсії відхилення щодо невідомого параметра; 
вимога послідовності оцінок, тощо. При збільшенні числа спостережень оцінка параметра повинна прагнути до його істинного значення; 
вимога неупередженості оцінок - відсутність систематичних помилок в процесі розрахунку параметрів</a:t>
            </a:r>
            <a:r>
              <a:rPr kumimoji="0" lang="ru-RU" sz="2200" b="0" i="0" u="none" strike="noStrike" cap="none" normalizeH="0" baseline="0" dirty="0">
                <a:ln>
                  <a:noFill/>
                </a:ln>
                <a:solidFill>
                  <a:srgbClr val="000000"/>
                </a:solidFill>
                <a:effectLst/>
                <a:latin typeface="Arial" pitchFamily="34" charset="0"/>
                <a:ea typeface="Times New Roman" pitchFamily="18" charset="0"/>
              </a:rPr>
              <a:t>. </a:t>
            </a:r>
            <a:endParaRPr kumimoji="0" lang="ru-RU" sz="2200" b="0" i="0" u="none" strike="noStrike" cap="none" normalizeH="0" baseline="0" dirty="0">
              <a:ln>
                <a:noFill/>
              </a:ln>
              <a:solidFill>
                <a:schemeClr val="tx1"/>
              </a:solidFill>
              <a:effectLst/>
              <a:latin typeface="Arial" pitchFamily="34" charset="0"/>
            </a:endParaRPr>
          </a:p>
        </p:txBody>
      </p:sp>
      <p:sp>
        <p:nvSpPr>
          <p:cNvPr id="266242" name="Rectangle 2"/>
          <p:cNvSpPr>
            <a:spLocks noChangeArrowheads="1"/>
          </p:cNvSpPr>
          <p:nvPr/>
        </p:nvSpPr>
        <p:spPr bwMode="auto">
          <a:xfrm>
            <a:off x="0" y="3171160"/>
            <a:ext cx="91440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dirty="0">
                <a:solidFill>
                  <a:srgbClr val="000000"/>
                </a:solidFill>
                <a:latin typeface="ISOCPEUR" pitchFamily="34" charset="0"/>
                <a:ea typeface="Times New Roman" pitchFamily="18" charset="0"/>
              </a:rPr>
              <a:t>Найважливішою проблемою при проведенні та обробці експерименту є сумісність цих трьох вимог.
План-програма розглядається науковим керівником, обговорюється в науковому колективі і затверджується в установленому порядку.</a:t>
            </a:r>
            <a:endParaRPr kumimoji="0" lang="uk-UA" sz="2200" b="0" i="0" u="none" strike="noStrike" cap="none" normalizeH="0" baseline="0" dirty="0">
              <a:ln>
                <a:noFill/>
              </a:ln>
              <a:solidFill>
                <a:schemeClr val="tx1"/>
              </a:solidFill>
              <a:effectLst/>
              <a:latin typeface="ISOCPEUR" pitchFamily="34" charset="0"/>
            </a:endParaRPr>
          </a:p>
        </p:txBody>
      </p:sp>
      <p:sp>
        <p:nvSpPr>
          <p:cNvPr id="266243" name="Rectangle 3"/>
          <p:cNvSpPr>
            <a:spLocks noChangeArrowheads="1"/>
          </p:cNvSpPr>
          <p:nvPr/>
        </p:nvSpPr>
        <p:spPr bwMode="auto">
          <a:xfrm>
            <a:off x="0" y="4714979"/>
            <a:ext cx="9144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dirty="0">
                <a:solidFill>
                  <a:srgbClr val="000000"/>
                </a:solidFill>
                <a:latin typeface="ISOCPEUR" pitchFamily="34" charset="0"/>
                <a:ea typeface="Times New Roman" pitchFamily="18" charset="0"/>
              </a:rPr>
              <a:t>При розробці плану експерименту завжди необхідно прагнути до його спрощення, чіткості без втрати точності і достовірності. Це досягається попереднім аналізом і зіставленням результатів вимірювань одного і того ж параметра різними технічними засобами, а також методами обробки отриманих результатів.</a:t>
            </a:r>
            <a:endParaRPr kumimoji="0" lang="uk-UA" sz="2200" b="0" i="0" u="none" strike="noStrike" cap="none" normalizeH="0" baseline="0" dirty="0">
              <a:ln>
                <a:noFill/>
              </a:ln>
              <a:solidFill>
                <a:schemeClr val="tx1"/>
              </a:solidFill>
              <a:effectLst/>
              <a:latin typeface="ISOCPEUR" pitchFamily="34" charset="0"/>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7" name="Rectangle 1"/>
          <p:cNvSpPr>
            <a:spLocks noChangeArrowheads="1"/>
          </p:cNvSpPr>
          <p:nvPr/>
        </p:nvSpPr>
        <p:spPr bwMode="auto">
          <a:xfrm>
            <a:off x="909234" y="-2232"/>
            <a:ext cx="73255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ru-RU" sz="2400" b="1" u="sng" dirty="0">
                <a:latin typeface="Arial" pitchFamily="34" charset="0"/>
                <a:ea typeface="Times New Roman" pitchFamily="18" charset="0"/>
              </a:rPr>
              <a:t>КЛАСИФІКАЦІЯ, ВИДИ І ЦІЛІ ЕКСПЕРИМЕНТУ</a:t>
            </a:r>
            <a:endParaRPr kumimoji="0" lang="ru-RU" sz="2400" b="0" i="0" u="sng" strike="noStrike" cap="none" normalizeH="0" baseline="0" dirty="0">
              <a:ln>
                <a:noFill/>
              </a:ln>
              <a:solidFill>
                <a:schemeClr val="tx1"/>
              </a:solidFill>
              <a:effectLst/>
              <a:latin typeface="Arial" pitchFamily="34" charset="0"/>
            </a:endParaRPr>
          </a:p>
        </p:txBody>
      </p:sp>
      <p:sp>
        <p:nvSpPr>
          <p:cNvPr id="7" name="Прямоугольник 6"/>
          <p:cNvSpPr/>
          <p:nvPr/>
        </p:nvSpPr>
        <p:spPr>
          <a:xfrm>
            <a:off x="0" y="476672"/>
            <a:ext cx="9144000" cy="3477875"/>
          </a:xfrm>
          <a:prstGeom prst="rect">
            <a:avLst/>
          </a:prstGeom>
        </p:spPr>
        <p:txBody>
          <a:bodyPr wrap="square">
            <a:spAutoFit/>
          </a:bodyPr>
          <a:lstStyle/>
          <a:p>
            <a:pPr algn="just"/>
            <a:r>
              <a:rPr lang="ru-RU" sz="2200" dirty="0">
                <a:latin typeface="Arial" pitchFamily="34" charset="0"/>
                <a:cs typeface="Arial" pitchFamily="34" charset="0"/>
              </a:rPr>
              <a:t>	</a:t>
            </a:r>
            <a:r>
              <a:rPr lang="uk-UA" sz="2200" dirty="0">
                <a:latin typeface="Arial" pitchFamily="34" charset="0"/>
                <a:cs typeface="Arial" pitchFamily="34" charset="0"/>
              </a:rPr>
              <a:t>Найважливішою складовою наукового дослідження є експеримент, основою якого є науково проведений експеримент з точно розрахованими і контрольованими умовами. 
	Саме слово експеримент походить від латинського </a:t>
            </a:r>
            <a:r>
              <a:rPr lang="uk-UA" sz="2200" dirty="0" err="1">
                <a:latin typeface="Arial" pitchFamily="34" charset="0"/>
                <a:cs typeface="Arial" pitchFamily="34" charset="0"/>
              </a:rPr>
              <a:t>experimentum</a:t>
            </a:r>
            <a:r>
              <a:rPr lang="uk-UA" sz="2200" dirty="0">
                <a:latin typeface="Arial" pitchFamily="34" charset="0"/>
                <a:cs typeface="Arial" pitchFamily="34" charset="0"/>
              </a:rPr>
              <a:t> - випробування, досвід. 
	У науковій мові і дослідницькій роботі термін "експеримент" зазвичай вживається в загальному для ряду суміжних понять значенні: досвід, цілеспрямоване спостереження, відтворення об'єкта пізнання, організація особливих умов його існування, перевірка передбачення</a:t>
            </a:r>
            <a:r>
              <a:rPr lang="ru-RU" sz="2200" dirty="0">
                <a:latin typeface="Arial" pitchFamily="34" charset="0"/>
                <a:cs typeface="Arial" pitchFamily="34" charset="0"/>
              </a:rPr>
              <a:t>. </a:t>
            </a:r>
          </a:p>
        </p:txBody>
      </p:sp>
      <p:sp>
        <p:nvSpPr>
          <p:cNvPr id="8" name="Прямоугольник 7"/>
          <p:cNvSpPr/>
          <p:nvPr/>
        </p:nvSpPr>
        <p:spPr>
          <a:xfrm>
            <a:off x="0" y="4149080"/>
            <a:ext cx="9144000" cy="2462213"/>
          </a:xfrm>
          <a:prstGeom prst="rect">
            <a:avLst/>
          </a:prstGeom>
        </p:spPr>
        <p:txBody>
          <a:bodyPr wrap="square">
            <a:spAutoFit/>
          </a:bodyPr>
          <a:lstStyle/>
          <a:p>
            <a:pPr algn="just"/>
            <a:r>
              <a:rPr lang="ru-RU" sz="2200" b="1" i="1" dirty="0">
                <a:latin typeface="Arial" pitchFamily="34" charset="0"/>
                <a:cs typeface="Arial" pitchFamily="34" charset="0"/>
              </a:rPr>
              <a:t>	</a:t>
            </a:r>
            <a:r>
              <a:rPr lang="uk-UA" sz="2200" i="1" dirty="0">
                <a:latin typeface="Arial" pitchFamily="34" charset="0"/>
                <a:cs typeface="Arial" pitchFamily="34" charset="0"/>
              </a:rPr>
              <a:t>Це поняття включає в себе наукову організацію експериментів і спостереження за досліджуваним явищем в точно врахованих умовах, що дозволяють стежити за ходом явищ і відтворювати його кожен раз при повторенні цих умов. Саме поняття "експеримент" означає дію, спрямоване на створення умов для здійснення певного явища і, по можливості, найбільш частого, тобто не ускладненого іншими явищами.</a:t>
            </a:r>
            <a:endParaRPr lang="uk-UA" sz="2200" dirty="0">
              <a:latin typeface="Arial" pitchFamily="34" charset="0"/>
              <a:cs typeface="Arial" pitchFamily="34"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1446550"/>
          </a:xfrm>
          <a:prstGeom prst="rect">
            <a:avLst/>
          </a:prstGeom>
        </p:spPr>
        <p:txBody>
          <a:bodyPr wrap="square">
            <a:spAutoFit/>
          </a:bodyPr>
          <a:lstStyle/>
          <a:p>
            <a:pPr algn="just"/>
            <a:r>
              <a:rPr lang="ru-RU" sz="2200" b="1" i="1" dirty="0">
                <a:latin typeface="Arial" pitchFamily="34" charset="0"/>
                <a:cs typeface="Arial" pitchFamily="34" charset="0"/>
              </a:rPr>
              <a:t>	</a:t>
            </a:r>
            <a:r>
              <a:rPr lang="uk-UA" sz="2200" b="1" i="1" dirty="0">
                <a:latin typeface="Arial" pitchFamily="34" charset="0"/>
                <a:cs typeface="Arial" pitchFamily="34" charset="0"/>
              </a:rPr>
              <a:t>Основна мета експерименту </a:t>
            </a:r>
            <a:r>
              <a:rPr lang="uk-UA" sz="2200" i="1" dirty="0">
                <a:latin typeface="Arial" pitchFamily="34" charset="0"/>
                <a:cs typeface="Arial" pitchFamily="34" charset="0"/>
              </a:rPr>
              <a:t>полягає у виявленні властивостей досліджуваних об'єктів, перевірці обґрунтованості гіпотез і на цій основі широкому і глибокому вивченні теми наукового дослідження.</a:t>
            </a:r>
            <a:endParaRPr lang="uk-UA" sz="2200" dirty="0">
              <a:latin typeface="Arial" pitchFamily="34" charset="0"/>
              <a:cs typeface="Arial" pitchFamily="34" charset="0"/>
            </a:endParaRPr>
          </a:p>
        </p:txBody>
      </p:sp>
      <p:sp>
        <p:nvSpPr>
          <p:cNvPr id="248833" name="Rectangle 1"/>
          <p:cNvSpPr>
            <a:spLocks noChangeArrowheads="1"/>
          </p:cNvSpPr>
          <p:nvPr/>
        </p:nvSpPr>
        <p:spPr bwMode="auto">
          <a:xfrm>
            <a:off x="0" y="1604700"/>
            <a:ext cx="91440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b="1" dirty="0">
                <a:solidFill>
                  <a:srgbClr val="000000"/>
                </a:solidFill>
                <a:latin typeface="Arial" pitchFamily="34" charset="0"/>
                <a:ea typeface="Times New Roman" pitchFamily="18" charset="0"/>
              </a:rPr>
              <a:t>Задум і організація експерименту визначаються його метою</a:t>
            </a:r>
            <a:r>
              <a:rPr kumimoji="0" lang="uk-UA" sz="2200" b="1" i="0" u="none" strike="noStrike" cap="none" normalizeH="0" baseline="0" dirty="0">
                <a:ln>
                  <a:noFill/>
                </a:ln>
                <a:solidFill>
                  <a:srgbClr val="000000"/>
                </a:solidFill>
                <a:effectLst/>
                <a:latin typeface="Arial" pitchFamily="34" charset="0"/>
                <a:ea typeface="Times New Roman" pitchFamily="18" charset="0"/>
              </a:rPr>
              <a:t>. </a:t>
            </a:r>
            <a:endParaRPr kumimoji="0" lang="uk-UA" sz="2200" b="0" i="0" u="none" strike="noStrike" cap="none" normalizeH="0" baseline="0" dirty="0">
              <a:ln>
                <a:noFill/>
              </a:ln>
              <a:solidFill>
                <a:schemeClr val="tx1"/>
              </a:solidFill>
              <a:effectLst/>
              <a:latin typeface="Arial" pitchFamily="34" charset="0"/>
            </a:endParaRPr>
          </a:p>
        </p:txBody>
      </p:sp>
      <p:sp>
        <p:nvSpPr>
          <p:cNvPr id="248834" name="Rectangle 2"/>
          <p:cNvSpPr>
            <a:spLocks noChangeArrowheads="1"/>
          </p:cNvSpPr>
          <p:nvPr/>
        </p:nvSpPr>
        <p:spPr bwMode="auto">
          <a:xfrm>
            <a:off x="0" y="2424663"/>
            <a:ext cx="9144000"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b="1" i="1" dirty="0">
                <a:solidFill>
                  <a:srgbClr val="000000"/>
                </a:solidFill>
                <a:latin typeface="Arial" pitchFamily="34" charset="0"/>
                <a:ea typeface="Times New Roman" pitchFamily="18" charset="0"/>
              </a:rPr>
              <a:t>Вони відрізняються:</a:t>
            </a:r>
          </a:p>
          <a:p>
            <a:pPr marL="342900" lvl="0" indent="-342900" algn="just" fontAlgn="base">
              <a:spcBef>
                <a:spcPct val="0"/>
              </a:spcBef>
              <a:spcAft>
                <a:spcPct val="0"/>
              </a:spcAft>
              <a:buFont typeface="Wingdings" panose="05000000000000000000" pitchFamily="2" charset="2"/>
              <a:buChar char="ü"/>
            </a:pPr>
            <a:r>
              <a:rPr lang="uk-UA" sz="2200" dirty="0">
                <a:solidFill>
                  <a:srgbClr val="000000"/>
                </a:solidFill>
                <a:latin typeface="Arial" pitchFamily="34" charset="0"/>
                <a:ea typeface="Times New Roman" pitchFamily="18" charset="0"/>
              </a:rPr>
              <a:t>за способом формування умов (природних і штучних); 
за цілями дослідження (перетворюючі, констатуючі, керуючі, розвідувальні, вирішальні); 
за організацією проведення (лабораторне, натурне, польове, виробниче і </a:t>
            </a:r>
            <a:r>
              <a:rPr lang="uk-UA" sz="2200" dirty="0" err="1">
                <a:solidFill>
                  <a:srgbClr val="000000"/>
                </a:solidFill>
                <a:latin typeface="Arial" pitchFamily="34" charset="0"/>
                <a:ea typeface="Times New Roman" pitchFamily="18" charset="0"/>
              </a:rPr>
              <a:t>т.д</a:t>
            </a:r>
            <a:r>
              <a:rPr lang="uk-UA" sz="2200" dirty="0">
                <a:solidFill>
                  <a:srgbClr val="000000"/>
                </a:solidFill>
                <a:latin typeface="Arial" pitchFamily="34" charset="0"/>
                <a:ea typeface="Times New Roman" pitchFamily="18" charset="0"/>
              </a:rPr>
              <a:t>.); 
за будовою досліджуваних предметів і явищ (прості, складні); 
за характером зовнішніх впливів на об'єкт дослідження (матеріальних, енергетичних, інформаційних); 
за характером взаємодії засобів експериментального дослідження з об'єктом дослідження (звичайним і модельним);</a:t>
            </a:r>
            <a:endParaRPr kumimoji="0" lang="uk-UA" sz="2200" b="0" i="0" u="none" strike="noStrike" cap="none" normalizeH="0" baseline="0" dirty="0">
              <a:ln>
                <a:noFill/>
              </a:ln>
              <a:solidFill>
                <a:schemeClr val="tx1"/>
              </a:solidFill>
              <a:effectLst/>
              <a:latin typeface="Arial" pitchFamily="34" charset="0"/>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2123658"/>
          </a:xfrm>
          <a:prstGeom prst="rect">
            <a:avLst/>
          </a:prstGeom>
        </p:spPr>
        <p:txBody>
          <a:bodyPr wrap="square">
            <a:spAutoFit/>
          </a:bodyPr>
          <a:lstStyle/>
          <a:p>
            <a:pPr marL="457200" indent="-457200" algn="just" eaLnBrk="0" fontAlgn="base" hangingPunct="0">
              <a:spcBef>
                <a:spcPct val="0"/>
              </a:spcBef>
              <a:spcAft>
                <a:spcPct val="0"/>
              </a:spcAft>
              <a:buFont typeface="Wingdings" panose="05000000000000000000" pitchFamily="2" charset="2"/>
              <a:buChar char="ü"/>
            </a:pPr>
            <a:r>
              <a:rPr lang="uk-UA" sz="2200" dirty="0">
                <a:solidFill>
                  <a:srgbClr val="000000"/>
                </a:solidFill>
                <a:latin typeface="Arial" pitchFamily="34" charset="0"/>
                <a:ea typeface="Times New Roman" pitchFamily="18" charset="0"/>
              </a:rPr>
              <a:t>за типом моделей, що вивчаються в експерименті (матеріальні і розумові); 
за контрольованими цінностями (пасивні та активні); 
за кількістю змінних факторів (</a:t>
            </a:r>
            <a:r>
              <a:rPr lang="uk-UA" sz="2200" dirty="0" err="1">
                <a:solidFill>
                  <a:srgbClr val="000000"/>
                </a:solidFill>
                <a:latin typeface="Arial" pitchFamily="34" charset="0"/>
                <a:ea typeface="Times New Roman" pitchFamily="18" charset="0"/>
              </a:rPr>
              <a:t>однофакторні</a:t>
            </a:r>
            <a:r>
              <a:rPr lang="uk-UA" sz="2200" dirty="0">
                <a:solidFill>
                  <a:srgbClr val="000000"/>
                </a:solidFill>
                <a:latin typeface="Arial" pitchFamily="34" charset="0"/>
                <a:ea typeface="Times New Roman" pitchFamily="18" charset="0"/>
              </a:rPr>
              <a:t> та багатофакторні); 
за характером досліджуваних об'єктів або явищ (технологічних, соціометричних</a:t>
            </a:r>
            <a:r>
              <a:rPr lang="ru-RU" sz="2200" dirty="0">
                <a:solidFill>
                  <a:srgbClr val="000000"/>
                </a:solidFill>
                <a:latin typeface="Arial" pitchFamily="34" charset="0"/>
                <a:ea typeface="Times New Roman" pitchFamily="18" charset="0"/>
              </a:rPr>
              <a:t>), </a:t>
            </a:r>
            <a:r>
              <a:rPr lang="ru-RU" sz="2200" dirty="0" err="1">
                <a:solidFill>
                  <a:srgbClr val="000000"/>
                </a:solidFill>
                <a:latin typeface="Arial" pitchFamily="34" charset="0"/>
                <a:ea typeface="Times New Roman" pitchFamily="18" charset="0"/>
              </a:rPr>
              <a:t>тощо</a:t>
            </a:r>
            <a:r>
              <a:rPr lang="ru-RU" sz="2200" dirty="0">
                <a:solidFill>
                  <a:srgbClr val="000000"/>
                </a:solidFill>
                <a:latin typeface="Arial" pitchFamily="34" charset="0"/>
                <a:ea typeface="Times New Roman" pitchFamily="18" charset="0"/>
              </a:rPr>
              <a:t>. </a:t>
            </a:r>
            <a:endParaRPr lang="ru-RU" sz="2200" dirty="0">
              <a:latin typeface="Arial" pitchFamily="34" charset="0"/>
            </a:endParaRPr>
          </a:p>
        </p:txBody>
      </p:sp>
      <p:sp>
        <p:nvSpPr>
          <p:cNvPr id="3" name="Прямоугольник 2"/>
          <p:cNvSpPr/>
          <p:nvPr/>
        </p:nvSpPr>
        <p:spPr>
          <a:xfrm>
            <a:off x="0" y="2422049"/>
            <a:ext cx="8964488" cy="430887"/>
          </a:xfrm>
          <a:prstGeom prst="rect">
            <a:avLst/>
          </a:prstGeom>
        </p:spPr>
        <p:txBody>
          <a:bodyPr wrap="square">
            <a:spAutoFit/>
          </a:bodyPr>
          <a:lstStyle/>
          <a:p>
            <a:pPr algn="ctr"/>
            <a:r>
              <a:rPr lang="uk-UA" sz="2200" dirty="0">
                <a:latin typeface="Arial" pitchFamily="34" charset="0"/>
                <a:cs typeface="Arial" pitchFamily="34" charset="0"/>
              </a:rPr>
              <a:t>Для класифікації можуть бути використані й інші ознаки.</a:t>
            </a:r>
          </a:p>
        </p:txBody>
      </p:sp>
      <p:graphicFrame>
        <p:nvGraphicFramePr>
          <p:cNvPr id="5" name="Схема 4">
            <a:extLst>
              <a:ext uri="{FF2B5EF4-FFF2-40B4-BE49-F238E27FC236}">
                <a16:creationId xmlns:a16="http://schemas.microsoft.com/office/drawing/2014/main" id="{07E45E14-F9C0-EDC2-C278-3FD69A42FCE5}"/>
              </a:ext>
            </a:extLst>
          </p:cNvPr>
          <p:cNvGraphicFramePr/>
          <p:nvPr/>
        </p:nvGraphicFramePr>
        <p:xfrm>
          <a:off x="0" y="2780928"/>
          <a:ext cx="9144000" cy="1785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47809" name="Picture 1" descr="C:\Documents and Settings\ал\Рабочий стол\Grebanaya-pravda-o-hajpah.png"/>
          <p:cNvPicPr>
            <a:picLocks noChangeAspect="1" noChangeArrowheads="1"/>
          </p:cNvPicPr>
          <p:nvPr/>
        </p:nvPicPr>
        <p:blipFill>
          <a:blip r:embed="rId7" cstate="print"/>
          <a:srcRect/>
          <a:stretch>
            <a:fillRect/>
          </a:stretch>
        </p:blipFill>
        <p:spPr bwMode="auto">
          <a:xfrm>
            <a:off x="5508104" y="3968936"/>
            <a:ext cx="3672408" cy="2844440"/>
          </a:xfrm>
          <a:prstGeom prst="rect">
            <a:avLst/>
          </a:prstGeom>
          <a:noFill/>
        </p:spPr>
      </p:pic>
      <p:graphicFrame>
        <p:nvGraphicFramePr>
          <p:cNvPr id="7" name="Схема 6">
            <a:extLst>
              <a:ext uri="{FF2B5EF4-FFF2-40B4-BE49-F238E27FC236}">
                <a16:creationId xmlns:a16="http://schemas.microsoft.com/office/drawing/2014/main" id="{60258AA0-547F-48C8-FE96-0DB948B767D8}"/>
              </a:ext>
            </a:extLst>
          </p:cNvPr>
          <p:cNvGraphicFramePr/>
          <p:nvPr/>
        </p:nvGraphicFramePr>
        <p:xfrm>
          <a:off x="0" y="4581128"/>
          <a:ext cx="5364088" cy="144655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a:extLst>
              <a:ext uri="{FF2B5EF4-FFF2-40B4-BE49-F238E27FC236}">
                <a16:creationId xmlns:a16="http://schemas.microsoft.com/office/drawing/2014/main" id="{A1ADC3D9-0CA3-53F9-F3B5-FFB986F104BC}"/>
              </a:ext>
            </a:extLst>
          </p:cNvPr>
          <p:cNvGraphicFramePr/>
          <p:nvPr>
            <p:extLst>
              <p:ext uri="{D42A27DB-BD31-4B8C-83A1-F6EECF244321}">
                <p14:modId xmlns:p14="http://schemas.microsoft.com/office/powerpoint/2010/main" val="2910582186"/>
              </p:ext>
            </p:extLst>
          </p:nvPr>
        </p:nvGraphicFramePr>
        <p:xfrm>
          <a:off x="-9128" y="-159789"/>
          <a:ext cx="9162256" cy="71775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a:extLst>
              <a:ext uri="{FF2B5EF4-FFF2-40B4-BE49-F238E27FC236}">
                <a16:creationId xmlns:a16="http://schemas.microsoft.com/office/drawing/2014/main" id="{0056AD63-E177-BB75-835C-74E32074AB5A}"/>
              </a:ext>
            </a:extLst>
          </p:cNvPr>
          <p:cNvGraphicFramePr/>
          <p:nvPr>
            <p:extLst>
              <p:ext uri="{D42A27DB-BD31-4B8C-83A1-F6EECF244321}">
                <p14:modId xmlns:p14="http://schemas.microsoft.com/office/powerpoint/2010/main" val="1044293417"/>
              </p:ext>
            </p:extLst>
          </p:nvPr>
        </p:nvGraphicFramePr>
        <p:xfrm>
          <a:off x="0" y="159598"/>
          <a:ext cx="9144000" cy="4493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хема 3">
            <a:extLst>
              <a:ext uri="{FF2B5EF4-FFF2-40B4-BE49-F238E27FC236}">
                <a16:creationId xmlns:a16="http://schemas.microsoft.com/office/drawing/2014/main" id="{30D77D6B-AF5D-0A2C-CE50-65A421F897A4}"/>
              </a:ext>
            </a:extLst>
          </p:cNvPr>
          <p:cNvGraphicFramePr/>
          <p:nvPr>
            <p:extLst>
              <p:ext uri="{D42A27DB-BD31-4B8C-83A1-F6EECF244321}">
                <p14:modId xmlns:p14="http://schemas.microsoft.com/office/powerpoint/2010/main" val="909640057"/>
              </p:ext>
            </p:extLst>
          </p:nvPr>
        </p:nvGraphicFramePr>
        <p:xfrm>
          <a:off x="0" y="5157192"/>
          <a:ext cx="9144000" cy="110799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7" name="Rectangle 1"/>
          <p:cNvSpPr>
            <a:spLocks noChangeArrowheads="1"/>
          </p:cNvSpPr>
          <p:nvPr/>
        </p:nvSpPr>
        <p:spPr bwMode="auto">
          <a:xfrm>
            <a:off x="0" y="-27384"/>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dirty="0">
                <a:solidFill>
                  <a:srgbClr val="000000"/>
                </a:solidFill>
                <a:latin typeface="ISOCPEUR" pitchFamily="34" charset="0"/>
                <a:ea typeface="Times New Roman" pitchFamily="18" charset="0"/>
              </a:rPr>
              <a:t>Найчастіше в лабораторному експерименті вивчається не сам об'єкт, а його зразок. Цей експеримент дає можливість вивчити вплив одних ознак при варіації інших доброякісним способом, з необхідним повторенням, отримати хорошу наукову інформацію з мінімальними витратами часу і ресурсів. Однак такий експеримент не завжди в повній мірі моделює реальний хід досліджуваного процесу, тому виникає необхідність проведення повномасштабного експерименту.</a:t>
            </a:r>
            <a:endParaRPr kumimoji="0" lang="uk-UA" sz="2200" b="0" i="0" u="none" strike="noStrike" cap="none" normalizeH="0" baseline="0" dirty="0">
              <a:ln>
                <a:noFill/>
              </a:ln>
              <a:solidFill>
                <a:schemeClr val="tx1"/>
              </a:solidFill>
              <a:effectLst/>
              <a:latin typeface="ISOCPEUR" pitchFamily="34" charset="0"/>
            </a:endParaRPr>
          </a:p>
        </p:txBody>
      </p:sp>
      <p:sp>
        <p:nvSpPr>
          <p:cNvPr id="3" name="Прямоугольник 2"/>
          <p:cNvSpPr/>
          <p:nvPr/>
        </p:nvSpPr>
        <p:spPr>
          <a:xfrm>
            <a:off x="0" y="2420888"/>
            <a:ext cx="9144000" cy="1785104"/>
          </a:xfrm>
          <a:prstGeom prst="rect">
            <a:avLst/>
          </a:prstGeom>
        </p:spPr>
        <p:txBody>
          <a:bodyPr wrap="square">
            <a:spAutoFit/>
          </a:bodyPr>
          <a:lstStyle/>
          <a:p>
            <a:pPr algn="just"/>
            <a:r>
              <a:rPr lang="ru-RU" sz="2200" b="1" i="1" dirty="0">
                <a:latin typeface="Arial" pitchFamily="34" charset="0"/>
                <a:cs typeface="Arial" pitchFamily="34" charset="0"/>
              </a:rPr>
              <a:t>	</a:t>
            </a:r>
            <a:r>
              <a:rPr lang="uk-UA" sz="2200" b="1" i="1" dirty="0">
                <a:latin typeface="Arial" pitchFamily="34" charset="0"/>
                <a:cs typeface="Arial" pitchFamily="34" charset="0"/>
              </a:rPr>
              <a:t>Натурний експеримент </a:t>
            </a:r>
            <a:r>
              <a:rPr lang="uk-UA" sz="2200" i="1" dirty="0">
                <a:latin typeface="Arial" pitchFamily="34" charset="0"/>
                <a:cs typeface="Arial" pitchFamily="34" charset="0"/>
              </a:rPr>
              <a:t>проводиться в природних умовах і на реальних об'єктах. Цей вид експерименту часто використовується в процесі натурних випробувань виготовлених систем. Залежно від місця випробувань натурні експерименти поділяються на виробничі, польові, польові, </a:t>
            </a:r>
            <a:r>
              <a:rPr lang="uk-UA" sz="2200" i="1" dirty="0" err="1">
                <a:latin typeface="Arial" pitchFamily="34" charset="0"/>
                <a:cs typeface="Arial" pitchFamily="34" charset="0"/>
              </a:rPr>
              <a:t>напівприродні</a:t>
            </a:r>
            <a:r>
              <a:rPr lang="uk-UA" sz="2200" i="1" dirty="0">
                <a:latin typeface="Arial" pitchFamily="34" charset="0"/>
                <a:cs typeface="Arial" pitchFamily="34" charset="0"/>
              </a:rPr>
              <a:t> та ін.</a:t>
            </a:r>
            <a:endParaRPr lang="uk-UA" sz="2200" dirty="0">
              <a:latin typeface="Arial" pitchFamily="34" charset="0"/>
              <a:cs typeface="Arial" pitchFamily="34" charset="0"/>
            </a:endParaRPr>
          </a:p>
        </p:txBody>
      </p:sp>
      <p:sp>
        <p:nvSpPr>
          <p:cNvPr id="4" name="Прямоугольник 3"/>
          <p:cNvSpPr/>
          <p:nvPr/>
        </p:nvSpPr>
        <p:spPr>
          <a:xfrm>
            <a:off x="0" y="4581128"/>
            <a:ext cx="9144000" cy="1446550"/>
          </a:xfrm>
          <a:prstGeom prst="rect">
            <a:avLst/>
          </a:prstGeom>
        </p:spPr>
        <p:txBody>
          <a:bodyPr wrap="square">
            <a:spAutoFit/>
          </a:bodyPr>
          <a:lstStyle/>
          <a:p>
            <a:pPr algn="just"/>
            <a:r>
              <a:rPr lang="ru-RU" sz="2200" dirty="0">
                <a:latin typeface="Arial" pitchFamily="34" charset="0"/>
                <a:cs typeface="Arial" pitchFamily="34" charset="0"/>
              </a:rPr>
              <a:t>	</a:t>
            </a:r>
            <a:r>
              <a:rPr lang="uk-UA" sz="2200" dirty="0">
                <a:latin typeface="Arial" pitchFamily="34" charset="0"/>
                <a:cs typeface="Arial" pitchFamily="34" charset="0"/>
              </a:rPr>
              <a:t>У переважній більшості випадків основна наукова проблема натурного експерименту полягає в забезпеченні достатньої відповідності (адекватності) умов експерименту реальній обстановці, в якій об'єкт згодом буде функціонувати.</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3" name="Rectangle 1"/>
          <p:cNvSpPr>
            <a:spLocks noChangeArrowheads="1"/>
          </p:cNvSpPr>
          <p:nvPr/>
        </p:nvSpPr>
        <p:spPr bwMode="auto">
          <a:xfrm>
            <a:off x="0" y="141893"/>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b="1" i="1" dirty="0">
                <a:solidFill>
                  <a:srgbClr val="000000"/>
                </a:solidFill>
                <a:latin typeface="Arial" pitchFamily="34" charset="0"/>
                <a:ea typeface="Times New Roman" pitchFamily="18" charset="0"/>
              </a:rPr>
              <a:t>Центральними завданнями повномасштабного експерименту є:</a:t>
            </a:r>
          </a:p>
          <a:p>
            <a:pPr marL="457200" lvl="0" indent="-457200" algn="just" fontAlgn="base">
              <a:spcBef>
                <a:spcPct val="0"/>
              </a:spcBef>
              <a:spcAft>
                <a:spcPct val="0"/>
              </a:spcAft>
              <a:buFont typeface="+mj-lt"/>
              <a:buAutoNum type="arabicPeriod"/>
            </a:pPr>
            <a:r>
              <a:rPr lang="uk-UA" sz="2200" dirty="0">
                <a:solidFill>
                  <a:srgbClr val="000000"/>
                </a:solidFill>
                <a:latin typeface="Arial" pitchFamily="34" charset="0"/>
                <a:ea typeface="Times New Roman" pitchFamily="18" charset="0"/>
              </a:rPr>
              <a:t>вивчення особливостей впливу навколишнього середовища на досліджуваний об'єкт; 
виявлення статистичних і динамічних параметрів об'єкта; 
оцінка ефективності роботи об'єкта і його відповідності заданим вимогам</a:t>
            </a:r>
            <a:r>
              <a:rPr kumimoji="0" lang="ru-RU" sz="2200" b="0" i="0" u="none" strike="noStrike" cap="none" normalizeH="0" baseline="0" dirty="0">
                <a:ln>
                  <a:noFill/>
                </a:ln>
                <a:solidFill>
                  <a:srgbClr val="000000"/>
                </a:solidFill>
                <a:effectLst/>
                <a:latin typeface="Arial" pitchFamily="34" charset="0"/>
                <a:ea typeface="Times New Roman" pitchFamily="18" charset="0"/>
              </a:rPr>
              <a:t>.</a:t>
            </a:r>
            <a:endParaRPr kumimoji="0" lang="ru-RU" sz="2200" b="0" i="0" u="none" strike="noStrike" cap="none" normalizeH="0" baseline="0" dirty="0">
              <a:ln>
                <a:noFill/>
              </a:ln>
              <a:solidFill>
                <a:schemeClr val="tx1"/>
              </a:solidFill>
              <a:effectLst/>
              <a:latin typeface="Arial" pitchFamily="34" charset="0"/>
            </a:endParaRPr>
          </a:p>
        </p:txBody>
      </p:sp>
      <p:sp>
        <p:nvSpPr>
          <p:cNvPr id="243714" name="Rectangle 2"/>
          <p:cNvSpPr>
            <a:spLocks noChangeArrowheads="1"/>
          </p:cNvSpPr>
          <p:nvPr/>
        </p:nvSpPr>
        <p:spPr bwMode="auto">
          <a:xfrm>
            <a:off x="0" y="3000722"/>
            <a:ext cx="91440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200" b="1" i="1" dirty="0">
                <a:solidFill>
                  <a:srgbClr val="000000"/>
                </a:solidFill>
                <a:latin typeface="Arial" pitchFamily="34" charset="0"/>
                <a:ea typeface="Times New Roman" pitchFamily="18" charset="0"/>
              </a:rPr>
              <a:t>Експерименти можуть бути відкритими і закритими</a:t>
            </a:r>
            <a:r>
              <a:rPr lang="uk-UA" sz="2200" i="1" dirty="0">
                <a:solidFill>
                  <a:srgbClr val="000000"/>
                </a:solidFill>
                <a:latin typeface="Arial" pitchFamily="34" charset="0"/>
                <a:ea typeface="Times New Roman" pitchFamily="18" charset="0"/>
              </a:rPr>
              <a:t>, вони широко поширені в психології, соціології, педагогіці. У відкритому експерименті його завдання відкрито пояснюються випробуваному, в закритому - з метою отримання об'єктивних даних ці завдання приховані від випробуваного. 
Простий експеримент використовується для вивчення об'єктів, які не мають розгалуженої структури, з невеликою кількістю взаємопов'язаних і взаємодіючих елементів, які виконують найпростіші функції.</a:t>
            </a:r>
            <a:endParaRPr kumimoji="0" lang="uk-UA" sz="2200" i="0" u="none" strike="noStrike" cap="none" normalizeH="0" baseline="0" dirty="0">
              <a:ln>
                <a:noFill/>
              </a:ln>
              <a:solidFill>
                <a:schemeClr val="tx1"/>
              </a:solidFill>
              <a:effectLst/>
              <a:latin typeface="Arial" pitchFamily="34" charset="0"/>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a:extLst>
              <a:ext uri="{FF2B5EF4-FFF2-40B4-BE49-F238E27FC236}">
                <a16:creationId xmlns:a16="http://schemas.microsoft.com/office/drawing/2014/main" id="{6EF3C7AD-04BD-C257-EB3D-41D9D3459950}"/>
              </a:ext>
            </a:extLst>
          </p:cNvPr>
          <p:cNvGraphicFramePr/>
          <p:nvPr/>
        </p:nvGraphicFramePr>
        <p:xfrm>
          <a:off x="0" y="141893"/>
          <a:ext cx="9144000" cy="2800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Схема 2">
            <a:extLst>
              <a:ext uri="{FF2B5EF4-FFF2-40B4-BE49-F238E27FC236}">
                <a16:creationId xmlns:a16="http://schemas.microsoft.com/office/drawing/2014/main" id="{C9097401-95A3-BCC0-4881-0C6726A2D744}"/>
              </a:ext>
            </a:extLst>
          </p:cNvPr>
          <p:cNvGraphicFramePr/>
          <p:nvPr/>
        </p:nvGraphicFramePr>
        <p:xfrm>
          <a:off x="0" y="3152288"/>
          <a:ext cx="9144000" cy="212365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5" name="Схема 4">
            <a:extLst>
              <a:ext uri="{FF2B5EF4-FFF2-40B4-BE49-F238E27FC236}">
                <a16:creationId xmlns:a16="http://schemas.microsoft.com/office/drawing/2014/main" id="{979D22E3-C7BC-1428-3CD9-BD55518FFB70}"/>
              </a:ext>
            </a:extLst>
          </p:cNvPr>
          <p:cNvGraphicFramePr/>
          <p:nvPr/>
        </p:nvGraphicFramePr>
        <p:xfrm>
          <a:off x="0" y="5380672"/>
          <a:ext cx="9144000" cy="110799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cSld>
  <p:clrMapOvr>
    <a:masterClrMapping/>
  </p:clrMapOvr>
  <p:transition spd="slow"/>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629</TotalTime>
  <Words>1819</Words>
  <Application>Microsoft Office PowerPoint</Application>
  <PresentationFormat>Экран (4:3)</PresentationFormat>
  <Paragraphs>60</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Arial Black</vt:lpstr>
      <vt:lpstr>Calibri</vt:lpstr>
      <vt:lpstr>ISOCPEUR</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Ирина</cp:lastModifiedBy>
  <cp:revision>325</cp:revision>
  <dcterms:created xsi:type="dcterms:W3CDTF">2014-08-31T10:25:42Z</dcterms:created>
  <dcterms:modified xsi:type="dcterms:W3CDTF">2024-11-04T13:14:28Z</dcterms:modified>
</cp:coreProperties>
</file>