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4"/>
  </p:notesMasterIdLst>
  <p:sldIdLst>
    <p:sldId id="262" r:id="rId3"/>
    <p:sldId id="268" r:id="rId4"/>
    <p:sldId id="269" r:id="rId5"/>
    <p:sldId id="264" r:id="rId6"/>
    <p:sldId id="273" r:id="rId7"/>
    <p:sldId id="299" r:id="rId8"/>
    <p:sldId id="305" r:id="rId9"/>
    <p:sldId id="266" r:id="rId10"/>
    <p:sldId id="271" r:id="rId11"/>
    <p:sldId id="272" r:id="rId12"/>
    <p:sldId id="277" r:id="rId13"/>
    <p:sldId id="294" r:id="rId14"/>
    <p:sldId id="278" r:id="rId15"/>
    <p:sldId id="317" r:id="rId16"/>
    <p:sldId id="318" r:id="rId17"/>
    <p:sldId id="313" r:id="rId18"/>
    <p:sldId id="314" r:id="rId19"/>
    <p:sldId id="315" r:id="rId20"/>
    <p:sldId id="316" r:id="rId21"/>
    <p:sldId id="306" r:id="rId22"/>
    <p:sldId id="308" r:id="rId23"/>
    <p:sldId id="307" r:id="rId24"/>
    <p:sldId id="288" r:id="rId25"/>
    <p:sldId id="309" r:id="rId26"/>
    <p:sldId id="310" r:id="rId27"/>
    <p:sldId id="311" r:id="rId28"/>
    <p:sldId id="312" r:id="rId29"/>
    <p:sldId id="301" r:id="rId30"/>
    <p:sldId id="304" r:id="rId31"/>
    <p:sldId id="289" r:id="rId32"/>
    <p:sldId id="290" r:id="rId33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yna" initials="M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Помірний стиль 2 –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Помірний стиль 2 –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Помірний стиль 2 –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Помірний стиль 2 –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E9639D4-E3E2-4D34-9284-5A2195B3D0D7}" styleName="Світли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CF1AB2-1976-4502-BF36-3FF5EA218861}" styleName="Помірний стиль 4 –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0A1B5D5-9B99-4C35-A422-299274C87663}" styleName="Помірний стиль 1 –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E171933-4619-4E11-9A3F-F7608DF75F80}" styleName="Помірний стиль 1 –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Помірний стиль 1 –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301B821-A1FF-4177-AEE7-76D212191A09}" styleName="Помірний стиль 1 –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Помір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Світли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00" autoAdjust="0"/>
    <p:restoredTop sz="86347" autoAdjust="0"/>
  </p:normalViewPr>
  <p:slideViewPr>
    <p:cSldViewPr>
      <p:cViewPr varScale="1">
        <p:scale>
          <a:sx n="59" d="100"/>
          <a:sy n="59" d="100"/>
        </p:scale>
        <p:origin x="-152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6003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BD4C27-0759-4023-9F73-F3D9994FA76D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/>
      <dgm:spPr/>
    </dgm:pt>
    <dgm:pt modelId="{53F8D519-665A-486E-B194-0299D51F8EB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uk-UA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Державний сектор</a:t>
          </a:r>
        </a:p>
      </dgm:t>
    </dgm:pt>
    <dgm:pt modelId="{17A5AC1A-CAB5-4F56-9E9F-ED789E84CBD1}" type="parTrans" cxnId="{D6C2FF9C-29AB-4BD0-A253-6D0CE8DAB918}">
      <dgm:prSet/>
      <dgm:spPr/>
      <dgm:t>
        <a:bodyPr/>
        <a:lstStyle/>
        <a:p>
          <a:endParaRPr lang="uk-UA"/>
        </a:p>
      </dgm:t>
    </dgm:pt>
    <dgm:pt modelId="{242905B4-9E57-4AE2-94B8-7066BD60E46B}" type="sibTrans" cxnId="{D6C2FF9C-29AB-4BD0-A253-6D0CE8DAB918}">
      <dgm:prSet/>
      <dgm:spPr/>
      <dgm:t>
        <a:bodyPr/>
        <a:lstStyle/>
        <a:p>
          <a:endParaRPr lang="uk-UA"/>
        </a:p>
      </dgm:t>
    </dgm:pt>
    <dgm:pt modelId="{CAA54F3B-E954-4108-BD51-E618350279D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uk-UA" b="1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Некомерційний сектор</a:t>
          </a:r>
        </a:p>
      </dgm:t>
    </dgm:pt>
    <dgm:pt modelId="{1A237669-0B57-4929-9795-24E19F007745}" type="parTrans" cxnId="{C5371912-7AF4-47FA-B4E5-75252E61C6D2}">
      <dgm:prSet/>
      <dgm:spPr/>
      <dgm:t>
        <a:bodyPr/>
        <a:lstStyle/>
        <a:p>
          <a:endParaRPr lang="uk-UA"/>
        </a:p>
      </dgm:t>
    </dgm:pt>
    <dgm:pt modelId="{6A5FC399-91B5-4F08-86CC-3EFD896EDEC7}" type="sibTrans" cxnId="{C5371912-7AF4-47FA-B4E5-75252E61C6D2}">
      <dgm:prSet/>
      <dgm:spPr/>
      <dgm:t>
        <a:bodyPr/>
        <a:lstStyle/>
        <a:p>
          <a:endParaRPr lang="uk-UA"/>
        </a:p>
      </dgm:t>
    </dgm:pt>
    <dgm:pt modelId="{A2A209F2-2606-4423-8F49-ACC5EFC9152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uk-UA" b="1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Комерційний сектор</a:t>
          </a:r>
        </a:p>
      </dgm:t>
    </dgm:pt>
    <dgm:pt modelId="{94132F5E-E236-49DF-9D3F-B5ABF20EE621}" type="parTrans" cxnId="{C8FA3A64-5E58-4DD1-8B2E-2E1EE1ABF938}">
      <dgm:prSet/>
      <dgm:spPr/>
      <dgm:t>
        <a:bodyPr/>
        <a:lstStyle/>
        <a:p>
          <a:endParaRPr lang="uk-UA"/>
        </a:p>
      </dgm:t>
    </dgm:pt>
    <dgm:pt modelId="{41765391-EB46-4783-BCBC-E8EF488197B2}" type="sibTrans" cxnId="{C8FA3A64-5E58-4DD1-8B2E-2E1EE1ABF938}">
      <dgm:prSet/>
      <dgm:spPr/>
      <dgm:t>
        <a:bodyPr/>
        <a:lstStyle/>
        <a:p>
          <a:endParaRPr lang="uk-UA"/>
        </a:p>
      </dgm:t>
    </dgm:pt>
    <dgm:pt modelId="{A7AB47B2-04EB-4BDF-AEC5-628DA5DB46D1}" type="pres">
      <dgm:prSet presAssocID="{6ABD4C27-0759-4023-9F73-F3D9994FA76D}" presName="compositeShape" presStyleCnt="0">
        <dgm:presLayoutVars>
          <dgm:chMax val="7"/>
          <dgm:dir/>
          <dgm:resizeHandles val="exact"/>
        </dgm:presLayoutVars>
      </dgm:prSet>
      <dgm:spPr/>
    </dgm:pt>
    <dgm:pt modelId="{35A38E21-256A-4157-99BE-6F6EA043110A}" type="pres">
      <dgm:prSet presAssocID="{53F8D519-665A-486E-B194-0299D51F8EB0}" presName="circ1" presStyleLbl="vennNode1" presStyleIdx="0" presStyleCnt="3" custLinFactNeighborX="0" custLinFactNeighborY="11366"/>
      <dgm:spPr/>
      <dgm:t>
        <a:bodyPr/>
        <a:lstStyle/>
        <a:p>
          <a:endParaRPr lang="ru-RU"/>
        </a:p>
      </dgm:t>
    </dgm:pt>
    <dgm:pt modelId="{A52FD0F9-681E-4162-8647-E4C6BB3E3F3A}" type="pres">
      <dgm:prSet presAssocID="{53F8D519-665A-486E-B194-0299D51F8EB0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45C654-C550-41F8-A6C8-BEC9D815821B}" type="pres">
      <dgm:prSet presAssocID="{CAA54F3B-E954-4108-BD51-E618350279DF}" presName="circ2" presStyleLbl="vennNode1" presStyleIdx="1" presStyleCnt="3" custLinFactNeighborX="1021" custLinFactNeighborY="-3038"/>
      <dgm:spPr/>
      <dgm:t>
        <a:bodyPr/>
        <a:lstStyle/>
        <a:p>
          <a:endParaRPr lang="ru-RU"/>
        </a:p>
      </dgm:t>
    </dgm:pt>
    <dgm:pt modelId="{8AD132D9-4194-46C2-B6F1-C980022F179F}" type="pres">
      <dgm:prSet presAssocID="{CAA54F3B-E954-4108-BD51-E618350279DF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053269-47F0-4048-8AA5-FDDA801F17CC}" type="pres">
      <dgm:prSet presAssocID="{A2A209F2-2606-4423-8F49-ACC5EFC91529}" presName="circ3" presStyleLbl="vennNode1" presStyleIdx="2" presStyleCnt="3" custLinFactNeighborX="3549" custLinFactNeighborY="-4130"/>
      <dgm:spPr/>
      <dgm:t>
        <a:bodyPr/>
        <a:lstStyle/>
        <a:p>
          <a:endParaRPr lang="ru-RU"/>
        </a:p>
      </dgm:t>
    </dgm:pt>
    <dgm:pt modelId="{464C8A09-9E7D-4E07-A6D5-D7388CB7538C}" type="pres">
      <dgm:prSet presAssocID="{A2A209F2-2606-4423-8F49-ACC5EFC91529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6C2FF9C-29AB-4BD0-A253-6D0CE8DAB918}" srcId="{6ABD4C27-0759-4023-9F73-F3D9994FA76D}" destId="{53F8D519-665A-486E-B194-0299D51F8EB0}" srcOrd="0" destOrd="0" parTransId="{17A5AC1A-CAB5-4F56-9E9F-ED789E84CBD1}" sibTransId="{242905B4-9E57-4AE2-94B8-7066BD60E46B}"/>
    <dgm:cxn modelId="{EC1E6079-9A18-4A7D-BB82-926FE0D17B4A}" type="presOf" srcId="{CAA54F3B-E954-4108-BD51-E618350279DF}" destId="{8AD132D9-4194-46C2-B6F1-C980022F179F}" srcOrd="1" destOrd="0" presId="urn:microsoft.com/office/officeart/2005/8/layout/venn1"/>
    <dgm:cxn modelId="{EF3F0281-9908-4872-BF0B-53810CAD75E9}" type="presOf" srcId="{CAA54F3B-E954-4108-BD51-E618350279DF}" destId="{FE45C654-C550-41F8-A6C8-BEC9D815821B}" srcOrd="0" destOrd="0" presId="urn:microsoft.com/office/officeart/2005/8/layout/venn1"/>
    <dgm:cxn modelId="{A436DEB8-9335-4732-B20B-5E36A0EF06E0}" type="presOf" srcId="{53F8D519-665A-486E-B194-0299D51F8EB0}" destId="{A52FD0F9-681E-4162-8647-E4C6BB3E3F3A}" srcOrd="1" destOrd="0" presId="urn:microsoft.com/office/officeart/2005/8/layout/venn1"/>
    <dgm:cxn modelId="{C8FA3A64-5E58-4DD1-8B2E-2E1EE1ABF938}" srcId="{6ABD4C27-0759-4023-9F73-F3D9994FA76D}" destId="{A2A209F2-2606-4423-8F49-ACC5EFC91529}" srcOrd="2" destOrd="0" parTransId="{94132F5E-E236-49DF-9D3F-B5ABF20EE621}" sibTransId="{41765391-EB46-4783-BCBC-E8EF488197B2}"/>
    <dgm:cxn modelId="{C5371912-7AF4-47FA-B4E5-75252E61C6D2}" srcId="{6ABD4C27-0759-4023-9F73-F3D9994FA76D}" destId="{CAA54F3B-E954-4108-BD51-E618350279DF}" srcOrd="1" destOrd="0" parTransId="{1A237669-0B57-4929-9795-24E19F007745}" sibTransId="{6A5FC399-91B5-4F08-86CC-3EFD896EDEC7}"/>
    <dgm:cxn modelId="{24BBE26D-F123-4246-9D0B-B13428AFAE08}" type="presOf" srcId="{A2A209F2-2606-4423-8F49-ACC5EFC91529}" destId="{1F053269-47F0-4048-8AA5-FDDA801F17CC}" srcOrd="0" destOrd="0" presId="urn:microsoft.com/office/officeart/2005/8/layout/venn1"/>
    <dgm:cxn modelId="{08EB3EE9-41F9-4AFA-9E34-D195DCCB13EE}" type="presOf" srcId="{53F8D519-665A-486E-B194-0299D51F8EB0}" destId="{35A38E21-256A-4157-99BE-6F6EA043110A}" srcOrd="0" destOrd="0" presId="urn:microsoft.com/office/officeart/2005/8/layout/venn1"/>
    <dgm:cxn modelId="{6F091C57-919B-42C9-9A9A-409495D3DB3B}" type="presOf" srcId="{6ABD4C27-0759-4023-9F73-F3D9994FA76D}" destId="{A7AB47B2-04EB-4BDF-AEC5-628DA5DB46D1}" srcOrd="0" destOrd="0" presId="urn:microsoft.com/office/officeart/2005/8/layout/venn1"/>
    <dgm:cxn modelId="{FB3735AC-527C-4B4B-9EA9-02560576B79D}" type="presOf" srcId="{A2A209F2-2606-4423-8F49-ACC5EFC91529}" destId="{464C8A09-9E7D-4E07-A6D5-D7388CB7538C}" srcOrd="1" destOrd="0" presId="urn:microsoft.com/office/officeart/2005/8/layout/venn1"/>
    <dgm:cxn modelId="{BD9FBBDC-F922-4096-AF57-4DC32473DCB2}" type="presParOf" srcId="{A7AB47B2-04EB-4BDF-AEC5-628DA5DB46D1}" destId="{35A38E21-256A-4157-99BE-6F6EA043110A}" srcOrd="0" destOrd="0" presId="urn:microsoft.com/office/officeart/2005/8/layout/venn1"/>
    <dgm:cxn modelId="{0F40A02A-C4D4-4DDD-9B71-DE39967F0A0B}" type="presParOf" srcId="{A7AB47B2-04EB-4BDF-AEC5-628DA5DB46D1}" destId="{A52FD0F9-681E-4162-8647-E4C6BB3E3F3A}" srcOrd="1" destOrd="0" presId="urn:microsoft.com/office/officeart/2005/8/layout/venn1"/>
    <dgm:cxn modelId="{C24CC6BD-D3ED-4903-A6AB-6B88512F8281}" type="presParOf" srcId="{A7AB47B2-04EB-4BDF-AEC5-628DA5DB46D1}" destId="{FE45C654-C550-41F8-A6C8-BEC9D815821B}" srcOrd="2" destOrd="0" presId="urn:microsoft.com/office/officeart/2005/8/layout/venn1"/>
    <dgm:cxn modelId="{44E681AB-FAF2-461D-BC37-1E884126F744}" type="presParOf" srcId="{A7AB47B2-04EB-4BDF-AEC5-628DA5DB46D1}" destId="{8AD132D9-4194-46C2-B6F1-C980022F179F}" srcOrd="3" destOrd="0" presId="urn:microsoft.com/office/officeart/2005/8/layout/venn1"/>
    <dgm:cxn modelId="{84FF1954-D083-4FF8-824C-7D9A57DA3C82}" type="presParOf" srcId="{A7AB47B2-04EB-4BDF-AEC5-628DA5DB46D1}" destId="{1F053269-47F0-4048-8AA5-FDDA801F17CC}" srcOrd="4" destOrd="0" presId="urn:microsoft.com/office/officeart/2005/8/layout/venn1"/>
    <dgm:cxn modelId="{6B0C6529-C539-45AB-8321-F09EF177FDD4}" type="presParOf" srcId="{A7AB47B2-04EB-4BDF-AEC5-628DA5DB46D1}" destId="{464C8A09-9E7D-4E07-A6D5-D7388CB7538C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4BC8DA1-3461-4E51-8FC6-15E20EB53059}" type="doc">
      <dgm:prSet loTypeId="urn:microsoft.com/office/officeart/2005/8/layout/StepDownProcess" loCatId="process" qsTypeId="urn:microsoft.com/office/officeart/2005/8/quickstyle/simple2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96455147-32E5-4F38-886B-0A25DE8E31B0}">
      <dgm:prSet phldrT="[Текст]"/>
      <dgm:spPr/>
      <dgm:t>
        <a:bodyPr/>
        <a:lstStyle/>
        <a:p>
          <a:r>
            <a:rPr lang="uk-UA" b="1" dirty="0">
              <a:solidFill>
                <a:srgbClr val="FF0000"/>
              </a:solidFill>
            </a:rPr>
            <a:t>Аналіз проблемної ситуації  (потреби)</a:t>
          </a:r>
          <a:endParaRPr lang="ru-RU" b="1" dirty="0">
            <a:solidFill>
              <a:srgbClr val="FF0000"/>
            </a:solidFill>
          </a:endParaRPr>
        </a:p>
      </dgm:t>
    </dgm:pt>
    <dgm:pt modelId="{AC2C46A6-F7F6-4E7C-BF3B-062F8871038B}" type="parTrans" cxnId="{A73525F1-E898-45B4-88EC-744D80E2036A}">
      <dgm:prSet/>
      <dgm:spPr/>
      <dgm:t>
        <a:bodyPr/>
        <a:lstStyle/>
        <a:p>
          <a:endParaRPr lang="ru-RU"/>
        </a:p>
      </dgm:t>
    </dgm:pt>
    <dgm:pt modelId="{40A40C24-E61C-4E85-AB56-8492DB70882D}" type="sibTrans" cxnId="{A73525F1-E898-45B4-88EC-744D80E2036A}">
      <dgm:prSet/>
      <dgm:spPr/>
      <dgm:t>
        <a:bodyPr/>
        <a:lstStyle/>
        <a:p>
          <a:endParaRPr lang="ru-RU"/>
        </a:p>
      </dgm:t>
    </dgm:pt>
    <dgm:pt modelId="{0A78B3A8-A1CB-46F8-BCD6-39B40DEC53FA}">
      <dgm:prSet phldrT="[Текст]"/>
      <dgm:spPr/>
      <dgm:t>
        <a:bodyPr/>
        <a:lstStyle/>
        <a:p>
          <a:r>
            <a:rPr lang="uk-UA" b="1" dirty="0">
              <a:solidFill>
                <a:srgbClr val="FF0000"/>
              </a:solidFill>
            </a:rPr>
            <a:t>Аналіз цілей на основі виявлених проблем</a:t>
          </a:r>
          <a:endParaRPr lang="ru-RU" b="1" dirty="0">
            <a:solidFill>
              <a:srgbClr val="FF0000"/>
            </a:solidFill>
          </a:endParaRPr>
        </a:p>
      </dgm:t>
    </dgm:pt>
    <dgm:pt modelId="{559B4406-76C6-4FB1-A38E-B059BCD09EB5}" type="parTrans" cxnId="{723281F4-EE25-4DA4-8073-82F20D16D86B}">
      <dgm:prSet/>
      <dgm:spPr/>
      <dgm:t>
        <a:bodyPr/>
        <a:lstStyle/>
        <a:p>
          <a:endParaRPr lang="ru-RU"/>
        </a:p>
      </dgm:t>
    </dgm:pt>
    <dgm:pt modelId="{0D74E12F-2AA9-4552-A16B-366C97404A94}" type="sibTrans" cxnId="{723281F4-EE25-4DA4-8073-82F20D16D86B}">
      <dgm:prSet/>
      <dgm:spPr/>
      <dgm:t>
        <a:bodyPr/>
        <a:lstStyle/>
        <a:p>
          <a:endParaRPr lang="ru-RU"/>
        </a:p>
      </dgm:t>
    </dgm:pt>
    <dgm:pt modelId="{B29B40E2-58D5-47A6-A5BE-5F33289E2C25}">
      <dgm:prSet phldrT="[Текст]"/>
      <dgm:spPr/>
      <dgm:t>
        <a:bodyPr/>
        <a:lstStyle/>
        <a:p>
          <a:r>
            <a:rPr lang="uk-UA" b="1" baseline="0" dirty="0">
              <a:solidFill>
                <a:srgbClr val="FF0000"/>
              </a:solidFill>
            </a:rPr>
            <a:t>Аналіз можливих шляхів для досягнення цілі, вибір найоптимальнішого</a:t>
          </a:r>
          <a:endParaRPr lang="ru-RU" b="1" dirty="0">
            <a:solidFill>
              <a:srgbClr val="FF0000"/>
            </a:solidFill>
          </a:endParaRPr>
        </a:p>
      </dgm:t>
    </dgm:pt>
    <dgm:pt modelId="{1114B22E-5DD3-440F-B8BB-51B6E3B0291A}" type="parTrans" cxnId="{29F175C4-8BA5-4A78-AC20-03A1FF9048FC}">
      <dgm:prSet/>
      <dgm:spPr/>
      <dgm:t>
        <a:bodyPr/>
        <a:lstStyle/>
        <a:p>
          <a:endParaRPr lang="ru-RU"/>
        </a:p>
      </dgm:t>
    </dgm:pt>
    <dgm:pt modelId="{0034AA47-59B5-4897-BF2A-2EC69AC26F91}" type="sibTrans" cxnId="{29F175C4-8BA5-4A78-AC20-03A1FF9048FC}">
      <dgm:prSet/>
      <dgm:spPr/>
      <dgm:t>
        <a:bodyPr/>
        <a:lstStyle/>
        <a:p>
          <a:endParaRPr lang="ru-RU"/>
        </a:p>
      </dgm:t>
    </dgm:pt>
    <dgm:pt modelId="{3C797CEB-80D3-4734-85DF-14C810387CCF}" type="pres">
      <dgm:prSet presAssocID="{44BC8DA1-3461-4E51-8FC6-15E20EB53059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9E985B07-4BCD-4FF4-9F18-626AC781F907}" type="pres">
      <dgm:prSet presAssocID="{96455147-32E5-4F38-886B-0A25DE8E31B0}" presName="composite" presStyleCnt="0"/>
      <dgm:spPr/>
    </dgm:pt>
    <dgm:pt modelId="{5A620286-5982-44DA-B05A-9C62637131C0}" type="pres">
      <dgm:prSet presAssocID="{96455147-32E5-4F38-886B-0A25DE8E31B0}" presName="bentUpArrow1" presStyleLbl="alignImgPlace1" presStyleIdx="0" presStyleCnt="2"/>
      <dgm:spPr/>
    </dgm:pt>
    <dgm:pt modelId="{D844BFD3-7042-410F-B6A9-B6BF0BB43F10}" type="pres">
      <dgm:prSet presAssocID="{96455147-32E5-4F38-886B-0A25DE8E31B0}" presName="ParentText" presStyleLbl="node1" presStyleIdx="0" presStyleCnt="3" custScaleX="158246" custScaleY="126846" custLinFactNeighborX="18220" custLinFactNeighborY="1192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B709B9-01A4-4EA0-8049-7CC7170559AD}" type="pres">
      <dgm:prSet presAssocID="{96455147-32E5-4F38-886B-0A25DE8E31B0}" presName="ChildText" presStyleLbl="revTx" presStyleIdx="0" presStyleCnt="2">
        <dgm:presLayoutVars>
          <dgm:chMax val="0"/>
          <dgm:chPref val="0"/>
          <dgm:bulletEnabled val="1"/>
        </dgm:presLayoutVars>
      </dgm:prSet>
      <dgm:spPr/>
    </dgm:pt>
    <dgm:pt modelId="{5215C2AB-CB4A-4C19-AB24-715092228513}" type="pres">
      <dgm:prSet presAssocID="{40A40C24-E61C-4E85-AB56-8492DB70882D}" presName="sibTrans" presStyleCnt="0"/>
      <dgm:spPr/>
    </dgm:pt>
    <dgm:pt modelId="{C0BFAAE8-C64D-4C0A-B2FA-CA4F1111F6F1}" type="pres">
      <dgm:prSet presAssocID="{0A78B3A8-A1CB-46F8-BCD6-39B40DEC53FA}" presName="composite" presStyleCnt="0"/>
      <dgm:spPr/>
    </dgm:pt>
    <dgm:pt modelId="{527732AF-D6C8-493D-8B14-714A5A59389B}" type="pres">
      <dgm:prSet presAssocID="{0A78B3A8-A1CB-46F8-BCD6-39B40DEC53FA}" presName="bentUpArrow1" presStyleLbl="alignImgPlace1" presStyleIdx="1" presStyleCnt="2"/>
      <dgm:spPr/>
    </dgm:pt>
    <dgm:pt modelId="{1BC3B632-A26F-49C3-83DD-75A5630C59EF}" type="pres">
      <dgm:prSet presAssocID="{0A78B3A8-A1CB-46F8-BCD6-39B40DEC53FA}" presName="ParentText" presStyleLbl="node1" presStyleIdx="1" presStyleCnt="3" custScaleX="170652" custScaleY="131497" custLinFactNeighborX="-1541" custLinFactNeighborY="-869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E3D087-7160-4A9A-BE87-FA9D89A3FD67}" type="pres">
      <dgm:prSet presAssocID="{0A78B3A8-A1CB-46F8-BCD6-39B40DEC53FA}" presName="ChildText" presStyleLbl="revTx" presStyleIdx="1" presStyleCnt="2">
        <dgm:presLayoutVars>
          <dgm:chMax val="0"/>
          <dgm:chPref val="0"/>
          <dgm:bulletEnabled val="1"/>
        </dgm:presLayoutVars>
      </dgm:prSet>
      <dgm:spPr/>
    </dgm:pt>
    <dgm:pt modelId="{B9393C31-817A-45A7-AD6C-7A742164C5DF}" type="pres">
      <dgm:prSet presAssocID="{0D74E12F-2AA9-4552-A16B-366C97404A94}" presName="sibTrans" presStyleCnt="0"/>
      <dgm:spPr/>
    </dgm:pt>
    <dgm:pt modelId="{7D0AAAD4-5251-4980-94F0-0928BA3D3DF9}" type="pres">
      <dgm:prSet presAssocID="{B29B40E2-58D5-47A6-A5BE-5F33289E2C25}" presName="composite" presStyleCnt="0"/>
      <dgm:spPr/>
    </dgm:pt>
    <dgm:pt modelId="{A5B1D0C0-D117-4EA6-8EBE-B47280BD3641}" type="pres">
      <dgm:prSet presAssocID="{B29B40E2-58D5-47A6-A5BE-5F33289E2C25}" presName="ParentText" presStyleLbl="node1" presStyleIdx="2" presStyleCnt="3" custScaleX="162479" custScaleY="12358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D437202-F854-4874-9D48-A055D07A6C61}" type="presOf" srcId="{96455147-32E5-4F38-886B-0A25DE8E31B0}" destId="{D844BFD3-7042-410F-B6A9-B6BF0BB43F10}" srcOrd="0" destOrd="0" presId="urn:microsoft.com/office/officeart/2005/8/layout/StepDownProcess"/>
    <dgm:cxn modelId="{90B10C33-D00F-4D9C-AF52-1FB88B8CBFD1}" type="presOf" srcId="{0A78B3A8-A1CB-46F8-BCD6-39B40DEC53FA}" destId="{1BC3B632-A26F-49C3-83DD-75A5630C59EF}" srcOrd="0" destOrd="0" presId="urn:microsoft.com/office/officeart/2005/8/layout/StepDownProcess"/>
    <dgm:cxn modelId="{31D8A8DC-4392-4B92-9DE9-84F895F404B4}" type="presOf" srcId="{B29B40E2-58D5-47A6-A5BE-5F33289E2C25}" destId="{A5B1D0C0-D117-4EA6-8EBE-B47280BD3641}" srcOrd="0" destOrd="0" presId="urn:microsoft.com/office/officeart/2005/8/layout/StepDownProcess"/>
    <dgm:cxn modelId="{29F175C4-8BA5-4A78-AC20-03A1FF9048FC}" srcId="{44BC8DA1-3461-4E51-8FC6-15E20EB53059}" destId="{B29B40E2-58D5-47A6-A5BE-5F33289E2C25}" srcOrd="2" destOrd="0" parTransId="{1114B22E-5DD3-440F-B8BB-51B6E3B0291A}" sibTransId="{0034AA47-59B5-4897-BF2A-2EC69AC26F91}"/>
    <dgm:cxn modelId="{A73525F1-E898-45B4-88EC-744D80E2036A}" srcId="{44BC8DA1-3461-4E51-8FC6-15E20EB53059}" destId="{96455147-32E5-4F38-886B-0A25DE8E31B0}" srcOrd="0" destOrd="0" parTransId="{AC2C46A6-F7F6-4E7C-BF3B-062F8871038B}" sibTransId="{40A40C24-E61C-4E85-AB56-8492DB70882D}"/>
    <dgm:cxn modelId="{723281F4-EE25-4DA4-8073-82F20D16D86B}" srcId="{44BC8DA1-3461-4E51-8FC6-15E20EB53059}" destId="{0A78B3A8-A1CB-46F8-BCD6-39B40DEC53FA}" srcOrd="1" destOrd="0" parTransId="{559B4406-76C6-4FB1-A38E-B059BCD09EB5}" sibTransId="{0D74E12F-2AA9-4552-A16B-366C97404A94}"/>
    <dgm:cxn modelId="{A9A1CAF3-BFA8-4FA5-86E9-E231D98541C4}" type="presOf" srcId="{44BC8DA1-3461-4E51-8FC6-15E20EB53059}" destId="{3C797CEB-80D3-4734-85DF-14C810387CCF}" srcOrd="0" destOrd="0" presId="urn:microsoft.com/office/officeart/2005/8/layout/StepDownProcess"/>
    <dgm:cxn modelId="{3F924F3C-EBDA-4595-A0A4-338D37428BEA}" type="presParOf" srcId="{3C797CEB-80D3-4734-85DF-14C810387CCF}" destId="{9E985B07-4BCD-4FF4-9F18-626AC781F907}" srcOrd="0" destOrd="0" presId="urn:microsoft.com/office/officeart/2005/8/layout/StepDownProcess"/>
    <dgm:cxn modelId="{F5CB7DF7-4C77-45AF-9AFE-6F3148B985A4}" type="presParOf" srcId="{9E985B07-4BCD-4FF4-9F18-626AC781F907}" destId="{5A620286-5982-44DA-B05A-9C62637131C0}" srcOrd="0" destOrd="0" presId="urn:microsoft.com/office/officeart/2005/8/layout/StepDownProcess"/>
    <dgm:cxn modelId="{1284E449-0DC1-447E-BF68-C211E2281D0C}" type="presParOf" srcId="{9E985B07-4BCD-4FF4-9F18-626AC781F907}" destId="{D844BFD3-7042-410F-B6A9-B6BF0BB43F10}" srcOrd="1" destOrd="0" presId="urn:microsoft.com/office/officeart/2005/8/layout/StepDownProcess"/>
    <dgm:cxn modelId="{23BA0E18-CC23-47C1-BFDC-310E41837A2E}" type="presParOf" srcId="{9E985B07-4BCD-4FF4-9F18-626AC781F907}" destId="{FCB709B9-01A4-4EA0-8049-7CC7170559AD}" srcOrd="2" destOrd="0" presId="urn:microsoft.com/office/officeart/2005/8/layout/StepDownProcess"/>
    <dgm:cxn modelId="{03294B17-BD4D-4C46-BC5F-7B7493F405B6}" type="presParOf" srcId="{3C797CEB-80D3-4734-85DF-14C810387CCF}" destId="{5215C2AB-CB4A-4C19-AB24-715092228513}" srcOrd="1" destOrd="0" presId="urn:microsoft.com/office/officeart/2005/8/layout/StepDownProcess"/>
    <dgm:cxn modelId="{A6C94047-046A-4892-B1D7-82D8833BB066}" type="presParOf" srcId="{3C797CEB-80D3-4734-85DF-14C810387CCF}" destId="{C0BFAAE8-C64D-4C0A-B2FA-CA4F1111F6F1}" srcOrd="2" destOrd="0" presId="urn:microsoft.com/office/officeart/2005/8/layout/StepDownProcess"/>
    <dgm:cxn modelId="{0EE7C4CF-73C0-40EF-AEC8-94DFCE4CAAEB}" type="presParOf" srcId="{C0BFAAE8-C64D-4C0A-B2FA-CA4F1111F6F1}" destId="{527732AF-D6C8-493D-8B14-714A5A59389B}" srcOrd="0" destOrd="0" presId="urn:microsoft.com/office/officeart/2005/8/layout/StepDownProcess"/>
    <dgm:cxn modelId="{FD276275-C0E4-4D17-B964-26FD9C731DA3}" type="presParOf" srcId="{C0BFAAE8-C64D-4C0A-B2FA-CA4F1111F6F1}" destId="{1BC3B632-A26F-49C3-83DD-75A5630C59EF}" srcOrd="1" destOrd="0" presId="urn:microsoft.com/office/officeart/2005/8/layout/StepDownProcess"/>
    <dgm:cxn modelId="{0B732635-77F0-48BB-8508-9A00B64372FE}" type="presParOf" srcId="{C0BFAAE8-C64D-4C0A-B2FA-CA4F1111F6F1}" destId="{91E3D087-7160-4A9A-BE87-FA9D89A3FD67}" srcOrd="2" destOrd="0" presId="urn:microsoft.com/office/officeart/2005/8/layout/StepDownProcess"/>
    <dgm:cxn modelId="{6C48BD9E-CBFF-462D-8957-BF8840A089E1}" type="presParOf" srcId="{3C797CEB-80D3-4734-85DF-14C810387CCF}" destId="{B9393C31-817A-45A7-AD6C-7A742164C5DF}" srcOrd="3" destOrd="0" presId="urn:microsoft.com/office/officeart/2005/8/layout/StepDownProcess"/>
    <dgm:cxn modelId="{EF16E783-C8B1-44E2-91B9-1602F50EB327}" type="presParOf" srcId="{3C797CEB-80D3-4734-85DF-14C810387CCF}" destId="{7D0AAAD4-5251-4980-94F0-0928BA3D3DF9}" srcOrd="4" destOrd="0" presId="urn:microsoft.com/office/officeart/2005/8/layout/StepDownProcess"/>
    <dgm:cxn modelId="{76E40E7F-E974-465F-8728-931E189EEF82}" type="presParOf" srcId="{7D0AAAD4-5251-4980-94F0-0928BA3D3DF9}" destId="{A5B1D0C0-D117-4EA6-8EBE-B47280BD3641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4BC8DA1-3461-4E51-8FC6-15E20EB53059}" type="doc">
      <dgm:prSet loTypeId="urn:microsoft.com/office/officeart/2005/8/layout/StepDownProcess" loCatId="process" qsTypeId="urn:microsoft.com/office/officeart/2005/8/quickstyle/simple2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96455147-32E5-4F38-886B-0A25DE8E31B0}">
      <dgm:prSet phldrT="[Текст]"/>
      <dgm:spPr/>
      <dgm:t>
        <a:bodyPr/>
        <a:lstStyle/>
        <a:p>
          <a:pPr algn="ctr"/>
          <a:r>
            <a:rPr lang="uk-UA" b="1" dirty="0">
              <a:solidFill>
                <a:srgbClr val="FF0000"/>
              </a:solidFill>
            </a:rPr>
            <a:t>Розробка </a:t>
          </a:r>
          <a:endParaRPr lang="en-CA" b="1" dirty="0">
            <a:solidFill>
              <a:srgbClr val="FF0000"/>
            </a:solidFill>
          </a:endParaRPr>
        </a:p>
        <a:p>
          <a:pPr algn="ctr"/>
          <a:r>
            <a:rPr lang="uk-UA" b="1" dirty="0" err="1">
              <a:solidFill>
                <a:srgbClr val="FF0000"/>
              </a:solidFill>
            </a:rPr>
            <a:t>логічно</a:t>
          </a:r>
          <a:r>
            <a:rPr lang="uk-UA" b="1" dirty="0">
              <a:solidFill>
                <a:srgbClr val="FF0000"/>
              </a:solidFill>
            </a:rPr>
            <a:t>-структурованої матриці</a:t>
          </a:r>
          <a:r>
            <a:rPr lang="uk-UA" b="1" dirty="0">
              <a:solidFill>
                <a:schemeClr val="tx1"/>
              </a:solidFill>
            </a:rPr>
            <a:t>(</a:t>
          </a:r>
          <a:r>
            <a:rPr lang="en-CA" b="1" dirty="0" err="1">
              <a:solidFill>
                <a:schemeClr val="tx1"/>
              </a:solidFill>
            </a:rPr>
            <a:t>logframe</a:t>
          </a:r>
          <a:r>
            <a:rPr lang="en-CA" b="1" dirty="0">
              <a:solidFill>
                <a:schemeClr val="tx1"/>
              </a:solidFill>
            </a:rPr>
            <a:t>)</a:t>
          </a:r>
          <a:endParaRPr lang="ru-RU" b="1" dirty="0">
            <a:solidFill>
              <a:schemeClr val="tx1"/>
            </a:solidFill>
          </a:endParaRPr>
        </a:p>
      </dgm:t>
    </dgm:pt>
    <dgm:pt modelId="{AC2C46A6-F7F6-4E7C-BF3B-062F8871038B}" type="parTrans" cxnId="{A73525F1-E898-45B4-88EC-744D80E2036A}">
      <dgm:prSet/>
      <dgm:spPr/>
      <dgm:t>
        <a:bodyPr/>
        <a:lstStyle/>
        <a:p>
          <a:endParaRPr lang="ru-RU"/>
        </a:p>
      </dgm:t>
    </dgm:pt>
    <dgm:pt modelId="{40A40C24-E61C-4E85-AB56-8492DB70882D}" type="sibTrans" cxnId="{A73525F1-E898-45B4-88EC-744D80E2036A}">
      <dgm:prSet/>
      <dgm:spPr/>
      <dgm:t>
        <a:bodyPr/>
        <a:lstStyle/>
        <a:p>
          <a:endParaRPr lang="ru-RU"/>
        </a:p>
      </dgm:t>
    </dgm:pt>
    <dgm:pt modelId="{0A78B3A8-A1CB-46F8-BCD6-39B40DEC53FA}">
      <dgm:prSet phldrT="[Текст]"/>
      <dgm:spPr/>
      <dgm:t>
        <a:bodyPr/>
        <a:lstStyle/>
        <a:p>
          <a:r>
            <a:rPr lang="uk-UA" b="1" dirty="0">
              <a:solidFill>
                <a:srgbClr val="FF0000"/>
              </a:solidFill>
            </a:rPr>
            <a:t>Планування діяльності </a:t>
          </a:r>
          <a:endParaRPr lang="ru-RU" b="1" dirty="0">
            <a:solidFill>
              <a:srgbClr val="FF0000"/>
            </a:solidFill>
          </a:endParaRPr>
        </a:p>
      </dgm:t>
    </dgm:pt>
    <dgm:pt modelId="{559B4406-76C6-4FB1-A38E-B059BCD09EB5}" type="parTrans" cxnId="{723281F4-EE25-4DA4-8073-82F20D16D86B}">
      <dgm:prSet/>
      <dgm:spPr/>
      <dgm:t>
        <a:bodyPr/>
        <a:lstStyle/>
        <a:p>
          <a:endParaRPr lang="ru-RU"/>
        </a:p>
      </dgm:t>
    </dgm:pt>
    <dgm:pt modelId="{0D74E12F-2AA9-4552-A16B-366C97404A94}" type="sibTrans" cxnId="{723281F4-EE25-4DA4-8073-82F20D16D86B}">
      <dgm:prSet/>
      <dgm:spPr/>
      <dgm:t>
        <a:bodyPr/>
        <a:lstStyle/>
        <a:p>
          <a:endParaRPr lang="ru-RU"/>
        </a:p>
      </dgm:t>
    </dgm:pt>
    <dgm:pt modelId="{B29B40E2-58D5-47A6-A5BE-5F33289E2C25}">
      <dgm:prSet phldrT="[Текст]"/>
      <dgm:spPr/>
      <dgm:t>
        <a:bodyPr/>
        <a:lstStyle/>
        <a:p>
          <a:r>
            <a:rPr lang="uk-UA" b="1" dirty="0">
              <a:solidFill>
                <a:srgbClr val="FF0000"/>
              </a:solidFill>
            </a:rPr>
            <a:t>Планування</a:t>
          </a:r>
          <a:r>
            <a:rPr lang="uk-UA" b="1" baseline="0" dirty="0">
              <a:solidFill>
                <a:srgbClr val="FF0000"/>
              </a:solidFill>
            </a:rPr>
            <a:t> ресурсів</a:t>
          </a:r>
          <a:endParaRPr lang="ru-RU" b="1" dirty="0">
            <a:solidFill>
              <a:srgbClr val="FF0000"/>
            </a:solidFill>
          </a:endParaRPr>
        </a:p>
      </dgm:t>
    </dgm:pt>
    <dgm:pt modelId="{1114B22E-5DD3-440F-B8BB-51B6E3B0291A}" type="parTrans" cxnId="{29F175C4-8BA5-4A78-AC20-03A1FF9048FC}">
      <dgm:prSet/>
      <dgm:spPr/>
      <dgm:t>
        <a:bodyPr/>
        <a:lstStyle/>
        <a:p>
          <a:endParaRPr lang="ru-RU"/>
        </a:p>
      </dgm:t>
    </dgm:pt>
    <dgm:pt modelId="{0034AA47-59B5-4897-BF2A-2EC69AC26F91}" type="sibTrans" cxnId="{29F175C4-8BA5-4A78-AC20-03A1FF9048FC}">
      <dgm:prSet/>
      <dgm:spPr/>
      <dgm:t>
        <a:bodyPr/>
        <a:lstStyle/>
        <a:p>
          <a:endParaRPr lang="ru-RU"/>
        </a:p>
      </dgm:t>
    </dgm:pt>
    <dgm:pt modelId="{F6EF5881-2AD1-4210-B2FF-FA88ED4D5632}">
      <dgm:prSet phldrT="[Текст]"/>
      <dgm:spPr/>
      <dgm:t>
        <a:bodyPr/>
        <a:lstStyle/>
        <a:p>
          <a:r>
            <a:rPr lang="uk-UA" b="1" dirty="0">
              <a:solidFill>
                <a:srgbClr val="FF0000"/>
              </a:solidFill>
            </a:rPr>
            <a:t>Розробка системи моніторингу </a:t>
          </a:r>
          <a:endParaRPr lang="ru-RU" b="1" dirty="0">
            <a:solidFill>
              <a:srgbClr val="FF0000"/>
            </a:solidFill>
          </a:endParaRPr>
        </a:p>
      </dgm:t>
    </dgm:pt>
    <dgm:pt modelId="{CBBA62A4-747E-48E7-840B-BE9ACEC51D27}" type="parTrans" cxnId="{9AE5E2F2-5D0E-4E0B-9F2A-99582418EE0C}">
      <dgm:prSet/>
      <dgm:spPr/>
      <dgm:t>
        <a:bodyPr/>
        <a:lstStyle/>
        <a:p>
          <a:endParaRPr lang="ru-RU"/>
        </a:p>
      </dgm:t>
    </dgm:pt>
    <dgm:pt modelId="{EE4732DE-1DE6-4551-8ED5-4AF0D1BCF53C}" type="sibTrans" cxnId="{9AE5E2F2-5D0E-4E0B-9F2A-99582418EE0C}">
      <dgm:prSet/>
      <dgm:spPr/>
      <dgm:t>
        <a:bodyPr/>
        <a:lstStyle/>
        <a:p>
          <a:endParaRPr lang="ru-RU"/>
        </a:p>
      </dgm:t>
    </dgm:pt>
    <dgm:pt modelId="{3C797CEB-80D3-4734-85DF-14C810387CCF}" type="pres">
      <dgm:prSet presAssocID="{44BC8DA1-3461-4E51-8FC6-15E20EB53059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9E985B07-4BCD-4FF4-9F18-626AC781F907}" type="pres">
      <dgm:prSet presAssocID="{96455147-32E5-4F38-886B-0A25DE8E31B0}" presName="composite" presStyleCnt="0"/>
      <dgm:spPr/>
    </dgm:pt>
    <dgm:pt modelId="{5A620286-5982-44DA-B05A-9C62637131C0}" type="pres">
      <dgm:prSet presAssocID="{96455147-32E5-4F38-886B-0A25DE8E31B0}" presName="bentUpArrow1" presStyleLbl="alignImgPlace1" presStyleIdx="0" presStyleCnt="3"/>
      <dgm:spPr/>
    </dgm:pt>
    <dgm:pt modelId="{D844BFD3-7042-410F-B6A9-B6BF0BB43F10}" type="pres">
      <dgm:prSet presAssocID="{96455147-32E5-4F38-886B-0A25DE8E31B0}" presName="ParentText" presStyleLbl="node1" presStyleIdx="0" presStyleCnt="4" custScaleX="213213" custScaleY="136187" custLinFactNeighborX="1478" custLinFactNeighborY="665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B709B9-01A4-4EA0-8049-7CC7170559AD}" type="pres">
      <dgm:prSet presAssocID="{96455147-32E5-4F38-886B-0A25DE8E31B0}" presName="ChildText" presStyleLbl="revTx" presStyleIdx="0" presStyleCnt="3" custLinFactX="113520" custLinFactNeighborX="200000" custLinFactNeighborY="34461">
        <dgm:presLayoutVars>
          <dgm:chMax val="0"/>
          <dgm:chPref val="0"/>
          <dgm:bulletEnabled val="1"/>
        </dgm:presLayoutVars>
      </dgm:prSet>
      <dgm:spPr/>
    </dgm:pt>
    <dgm:pt modelId="{5215C2AB-CB4A-4C19-AB24-715092228513}" type="pres">
      <dgm:prSet presAssocID="{40A40C24-E61C-4E85-AB56-8492DB70882D}" presName="sibTrans" presStyleCnt="0"/>
      <dgm:spPr/>
    </dgm:pt>
    <dgm:pt modelId="{C0BFAAE8-C64D-4C0A-B2FA-CA4F1111F6F1}" type="pres">
      <dgm:prSet presAssocID="{0A78B3A8-A1CB-46F8-BCD6-39B40DEC53FA}" presName="composite" presStyleCnt="0"/>
      <dgm:spPr/>
    </dgm:pt>
    <dgm:pt modelId="{527732AF-D6C8-493D-8B14-714A5A59389B}" type="pres">
      <dgm:prSet presAssocID="{0A78B3A8-A1CB-46F8-BCD6-39B40DEC53FA}" presName="bentUpArrow1" presStyleLbl="alignImgPlace1" presStyleIdx="1" presStyleCnt="3"/>
      <dgm:spPr/>
    </dgm:pt>
    <dgm:pt modelId="{1BC3B632-A26F-49C3-83DD-75A5630C59EF}" type="pres">
      <dgm:prSet presAssocID="{0A78B3A8-A1CB-46F8-BCD6-39B40DEC53FA}" presName="ParentText" presStyleLbl="node1" presStyleIdx="1" presStyleCnt="4" custScaleX="181929" custScaleY="14280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E3D087-7160-4A9A-BE87-FA9D89A3FD67}" type="pres">
      <dgm:prSet presAssocID="{0A78B3A8-A1CB-46F8-BCD6-39B40DEC53FA}" presName="ChildText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B9393C31-817A-45A7-AD6C-7A742164C5DF}" type="pres">
      <dgm:prSet presAssocID="{0D74E12F-2AA9-4552-A16B-366C97404A94}" presName="sibTrans" presStyleCnt="0"/>
      <dgm:spPr/>
    </dgm:pt>
    <dgm:pt modelId="{7D0AAAD4-5251-4980-94F0-0928BA3D3DF9}" type="pres">
      <dgm:prSet presAssocID="{B29B40E2-58D5-47A6-A5BE-5F33289E2C25}" presName="composite" presStyleCnt="0"/>
      <dgm:spPr/>
    </dgm:pt>
    <dgm:pt modelId="{7D60F587-F670-41A6-9DC7-8280D28EF38A}" type="pres">
      <dgm:prSet presAssocID="{B29B40E2-58D5-47A6-A5BE-5F33289E2C25}" presName="bentUpArrow1" presStyleLbl="alignImgPlace1" presStyleIdx="2" presStyleCnt="3"/>
      <dgm:spPr/>
    </dgm:pt>
    <dgm:pt modelId="{A5B1D0C0-D117-4EA6-8EBE-B47280BD3641}" type="pres">
      <dgm:prSet presAssocID="{B29B40E2-58D5-47A6-A5BE-5F33289E2C25}" presName="ParentText" presStyleLbl="node1" presStyleIdx="2" presStyleCnt="4" custScaleX="181345" custScaleY="12204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4FAAA3-6A55-4973-8C30-DCE16FCFC0DB}" type="pres">
      <dgm:prSet presAssocID="{B29B40E2-58D5-47A6-A5BE-5F33289E2C25}" presName="ChildText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08B659F8-CB0C-4CAB-B1AC-3BCA1A940F4E}" type="pres">
      <dgm:prSet presAssocID="{0034AA47-59B5-4897-BF2A-2EC69AC26F91}" presName="sibTrans" presStyleCnt="0"/>
      <dgm:spPr/>
    </dgm:pt>
    <dgm:pt modelId="{CEDDF030-5D21-44B6-842F-1CB582B2B5BB}" type="pres">
      <dgm:prSet presAssocID="{F6EF5881-2AD1-4210-B2FF-FA88ED4D5632}" presName="composite" presStyleCnt="0"/>
      <dgm:spPr/>
    </dgm:pt>
    <dgm:pt modelId="{A98112FF-70DA-4B4D-84F5-B2432DF5A413}" type="pres">
      <dgm:prSet presAssocID="{F6EF5881-2AD1-4210-B2FF-FA88ED4D5632}" presName="ParentText" presStyleLbl="node1" presStyleIdx="3" presStyleCnt="4" custScaleX="198753" custScaleY="12072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1D22F48-7AC2-40FF-A016-170289E073B4}" type="presOf" srcId="{96455147-32E5-4F38-886B-0A25DE8E31B0}" destId="{D844BFD3-7042-410F-B6A9-B6BF0BB43F10}" srcOrd="0" destOrd="0" presId="urn:microsoft.com/office/officeart/2005/8/layout/StepDownProcess"/>
    <dgm:cxn modelId="{DE019DC4-FCC9-4F6D-9C80-F9ED40ECE2D0}" type="presOf" srcId="{B29B40E2-58D5-47A6-A5BE-5F33289E2C25}" destId="{A5B1D0C0-D117-4EA6-8EBE-B47280BD3641}" srcOrd="0" destOrd="0" presId="urn:microsoft.com/office/officeart/2005/8/layout/StepDownProcess"/>
    <dgm:cxn modelId="{723281F4-EE25-4DA4-8073-82F20D16D86B}" srcId="{44BC8DA1-3461-4E51-8FC6-15E20EB53059}" destId="{0A78B3A8-A1CB-46F8-BCD6-39B40DEC53FA}" srcOrd="1" destOrd="0" parTransId="{559B4406-76C6-4FB1-A38E-B059BCD09EB5}" sibTransId="{0D74E12F-2AA9-4552-A16B-366C97404A94}"/>
    <dgm:cxn modelId="{FE756F76-C97F-4254-8955-2EAFD3552FBA}" type="presOf" srcId="{0A78B3A8-A1CB-46F8-BCD6-39B40DEC53FA}" destId="{1BC3B632-A26F-49C3-83DD-75A5630C59EF}" srcOrd="0" destOrd="0" presId="urn:microsoft.com/office/officeart/2005/8/layout/StepDownProcess"/>
    <dgm:cxn modelId="{1237E4B0-1513-4118-BDC9-EE6E0CCB2603}" type="presOf" srcId="{44BC8DA1-3461-4E51-8FC6-15E20EB53059}" destId="{3C797CEB-80D3-4734-85DF-14C810387CCF}" srcOrd="0" destOrd="0" presId="urn:microsoft.com/office/officeart/2005/8/layout/StepDownProcess"/>
    <dgm:cxn modelId="{A73525F1-E898-45B4-88EC-744D80E2036A}" srcId="{44BC8DA1-3461-4E51-8FC6-15E20EB53059}" destId="{96455147-32E5-4F38-886B-0A25DE8E31B0}" srcOrd="0" destOrd="0" parTransId="{AC2C46A6-F7F6-4E7C-BF3B-062F8871038B}" sibTransId="{40A40C24-E61C-4E85-AB56-8492DB70882D}"/>
    <dgm:cxn modelId="{260B18D3-15F4-47C7-A8CB-45BA424218E8}" type="presOf" srcId="{F6EF5881-2AD1-4210-B2FF-FA88ED4D5632}" destId="{A98112FF-70DA-4B4D-84F5-B2432DF5A413}" srcOrd="0" destOrd="0" presId="urn:microsoft.com/office/officeart/2005/8/layout/StepDownProcess"/>
    <dgm:cxn modelId="{9AE5E2F2-5D0E-4E0B-9F2A-99582418EE0C}" srcId="{44BC8DA1-3461-4E51-8FC6-15E20EB53059}" destId="{F6EF5881-2AD1-4210-B2FF-FA88ED4D5632}" srcOrd="3" destOrd="0" parTransId="{CBBA62A4-747E-48E7-840B-BE9ACEC51D27}" sibTransId="{EE4732DE-1DE6-4551-8ED5-4AF0D1BCF53C}"/>
    <dgm:cxn modelId="{29F175C4-8BA5-4A78-AC20-03A1FF9048FC}" srcId="{44BC8DA1-3461-4E51-8FC6-15E20EB53059}" destId="{B29B40E2-58D5-47A6-A5BE-5F33289E2C25}" srcOrd="2" destOrd="0" parTransId="{1114B22E-5DD3-440F-B8BB-51B6E3B0291A}" sibTransId="{0034AA47-59B5-4897-BF2A-2EC69AC26F91}"/>
    <dgm:cxn modelId="{A9AF6A54-74E6-4AB5-A8CF-FC2F2AAC8FC0}" type="presParOf" srcId="{3C797CEB-80D3-4734-85DF-14C810387CCF}" destId="{9E985B07-4BCD-4FF4-9F18-626AC781F907}" srcOrd="0" destOrd="0" presId="urn:microsoft.com/office/officeart/2005/8/layout/StepDownProcess"/>
    <dgm:cxn modelId="{74728C6B-BB76-4E05-9357-AA218C97E0AF}" type="presParOf" srcId="{9E985B07-4BCD-4FF4-9F18-626AC781F907}" destId="{5A620286-5982-44DA-B05A-9C62637131C0}" srcOrd="0" destOrd="0" presId="urn:microsoft.com/office/officeart/2005/8/layout/StepDownProcess"/>
    <dgm:cxn modelId="{DFD6E7E1-1FE4-446C-BC67-56544FBFE4F5}" type="presParOf" srcId="{9E985B07-4BCD-4FF4-9F18-626AC781F907}" destId="{D844BFD3-7042-410F-B6A9-B6BF0BB43F10}" srcOrd="1" destOrd="0" presId="urn:microsoft.com/office/officeart/2005/8/layout/StepDownProcess"/>
    <dgm:cxn modelId="{CC5DD65D-E525-4C1C-8325-EFD7B7376831}" type="presParOf" srcId="{9E985B07-4BCD-4FF4-9F18-626AC781F907}" destId="{FCB709B9-01A4-4EA0-8049-7CC7170559AD}" srcOrd="2" destOrd="0" presId="urn:microsoft.com/office/officeart/2005/8/layout/StepDownProcess"/>
    <dgm:cxn modelId="{F0E812E0-806A-492E-AB32-AD4E5ED94C6C}" type="presParOf" srcId="{3C797CEB-80D3-4734-85DF-14C810387CCF}" destId="{5215C2AB-CB4A-4C19-AB24-715092228513}" srcOrd="1" destOrd="0" presId="urn:microsoft.com/office/officeart/2005/8/layout/StepDownProcess"/>
    <dgm:cxn modelId="{C48A5038-65C3-4D60-A82D-41150933C55A}" type="presParOf" srcId="{3C797CEB-80D3-4734-85DF-14C810387CCF}" destId="{C0BFAAE8-C64D-4C0A-B2FA-CA4F1111F6F1}" srcOrd="2" destOrd="0" presId="urn:microsoft.com/office/officeart/2005/8/layout/StepDownProcess"/>
    <dgm:cxn modelId="{AFD791C3-7EFC-4632-BF2E-1F28ACE4B318}" type="presParOf" srcId="{C0BFAAE8-C64D-4C0A-B2FA-CA4F1111F6F1}" destId="{527732AF-D6C8-493D-8B14-714A5A59389B}" srcOrd="0" destOrd="0" presId="urn:microsoft.com/office/officeart/2005/8/layout/StepDownProcess"/>
    <dgm:cxn modelId="{66607D72-026E-4168-B426-2BD84E8C6767}" type="presParOf" srcId="{C0BFAAE8-C64D-4C0A-B2FA-CA4F1111F6F1}" destId="{1BC3B632-A26F-49C3-83DD-75A5630C59EF}" srcOrd="1" destOrd="0" presId="urn:microsoft.com/office/officeart/2005/8/layout/StepDownProcess"/>
    <dgm:cxn modelId="{9B9382DE-A6F8-4D67-A5FB-F17F7443243D}" type="presParOf" srcId="{C0BFAAE8-C64D-4C0A-B2FA-CA4F1111F6F1}" destId="{91E3D087-7160-4A9A-BE87-FA9D89A3FD67}" srcOrd="2" destOrd="0" presId="urn:microsoft.com/office/officeart/2005/8/layout/StepDownProcess"/>
    <dgm:cxn modelId="{519FD61C-E608-4D44-8661-2A387FE6CA6C}" type="presParOf" srcId="{3C797CEB-80D3-4734-85DF-14C810387CCF}" destId="{B9393C31-817A-45A7-AD6C-7A742164C5DF}" srcOrd="3" destOrd="0" presId="urn:microsoft.com/office/officeart/2005/8/layout/StepDownProcess"/>
    <dgm:cxn modelId="{EAB603A6-8AB6-4A08-9617-3B1D3EBF3765}" type="presParOf" srcId="{3C797CEB-80D3-4734-85DF-14C810387CCF}" destId="{7D0AAAD4-5251-4980-94F0-0928BA3D3DF9}" srcOrd="4" destOrd="0" presId="urn:microsoft.com/office/officeart/2005/8/layout/StepDownProcess"/>
    <dgm:cxn modelId="{7085C00D-30A2-4598-BCD1-2971CFB99B39}" type="presParOf" srcId="{7D0AAAD4-5251-4980-94F0-0928BA3D3DF9}" destId="{7D60F587-F670-41A6-9DC7-8280D28EF38A}" srcOrd="0" destOrd="0" presId="urn:microsoft.com/office/officeart/2005/8/layout/StepDownProcess"/>
    <dgm:cxn modelId="{1CAE3FC2-2B4E-42C6-B575-6E5B16141C3B}" type="presParOf" srcId="{7D0AAAD4-5251-4980-94F0-0928BA3D3DF9}" destId="{A5B1D0C0-D117-4EA6-8EBE-B47280BD3641}" srcOrd="1" destOrd="0" presId="urn:microsoft.com/office/officeart/2005/8/layout/StepDownProcess"/>
    <dgm:cxn modelId="{4A8EFDED-2278-442F-A1A4-7969C5E5448C}" type="presParOf" srcId="{7D0AAAD4-5251-4980-94F0-0928BA3D3DF9}" destId="{694FAAA3-6A55-4973-8C30-DCE16FCFC0DB}" srcOrd="2" destOrd="0" presId="urn:microsoft.com/office/officeart/2005/8/layout/StepDownProcess"/>
    <dgm:cxn modelId="{FB62AF3A-C80B-4FF6-9538-38DA955FFE28}" type="presParOf" srcId="{3C797CEB-80D3-4734-85DF-14C810387CCF}" destId="{08B659F8-CB0C-4CAB-B1AC-3BCA1A940F4E}" srcOrd="5" destOrd="0" presId="urn:microsoft.com/office/officeart/2005/8/layout/StepDownProcess"/>
    <dgm:cxn modelId="{7DA03972-DBC5-4653-B650-62256A103217}" type="presParOf" srcId="{3C797CEB-80D3-4734-85DF-14C810387CCF}" destId="{CEDDF030-5D21-44B6-842F-1CB582B2B5BB}" srcOrd="6" destOrd="0" presId="urn:microsoft.com/office/officeart/2005/8/layout/StepDownProcess"/>
    <dgm:cxn modelId="{BC28C72E-3253-467A-AA1A-300D1C19B799}" type="presParOf" srcId="{CEDDF030-5D21-44B6-842F-1CB582B2B5BB}" destId="{A98112FF-70DA-4B4D-84F5-B2432DF5A413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CF26F21-633B-4844-9907-E8DF00A3EC9C}" type="doc">
      <dgm:prSet loTypeId="urn:microsoft.com/office/officeart/2005/8/layout/cycle3" loCatId="cycle" qsTypeId="urn:microsoft.com/office/officeart/2005/8/quickstyle/3d3" qsCatId="3D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9276966D-EFF4-4F98-A1DB-8741CE3362CD}">
      <dgm:prSet phldrT="[Текст]"/>
      <dgm:spPr/>
      <dgm:t>
        <a:bodyPr/>
        <a:lstStyle/>
        <a:p>
          <a:r>
            <a:rPr lang="ru-RU" dirty="0">
              <a:latin typeface="+mj-lt"/>
              <a:cs typeface="Arial" panose="020B0604020202020204" pitchFamily="34" charset="0"/>
            </a:rPr>
            <a:t>Яка моя </a:t>
          </a:r>
          <a:r>
            <a:rPr lang="ru-RU" dirty="0" err="1">
              <a:latin typeface="+mj-lt"/>
              <a:cs typeface="Arial" panose="020B0604020202020204" pitchFamily="34" charset="0"/>
            </a:rPr>
            <a:t>ціль</a:t>
          </a:r>
          <a:r>
            <a:rPr lang="ru-RU" dirty="0">
              <a:latin typeface="+mj-lt"/>
              <a:cs typeface="Arial" panose="020B0604020202020204" pitchFamily="34" charset="0"/>
            </a:rPr>
            <a:t> (</a:t>
          </a:r>
          <a:r>
            <a:rPr lang="ru-RU" dirty="0" err="1">
              <a:latin typeface="+mj-lt"/>
              <a:cs typeface="Arial" panose="020B0604020202020204" pitchFamily="34" charset="0"/>
            </a:rPr>
            <a:t>що</a:t>
          </a:r>
          <a:r>
            <a:rPr lang="ru-RU" dirty="0">
              <a:latin typeface="+mj-lt"/>
              <a:cs typeface="Arial" panose="020B0604020202020204" pitchFamily="34" charset="0"/>
            </a:rPr>
            <a:t> я хочу)?</a:t>
          </a:r>
          <a:endParaRPr lang="ru-RU" dirty="0"/>
        </a:p>
      </dgm:t>
    </dgm:pt>
    <dgm:pt modelId="{13284B62-1DE0-4921-B9B4-7C2E179FDF5F}" type="parTrans" cxnId="{9E0C6254-131C-44B8-B409-D8F86489FE9B}">
      <dgm:prSet/>
      <dgm:spPr/>
      <dgm:t>
        <a:bodyPr/>
        <a:lstStyle/>
        <a:p>
          <a:endParaRPr lang="ru-RU"/>
        </a:p>
      </dgm:t>
    </dgm:pt>
    <dgm:pt modelId="{A40D992C-BC67-4E88-85E9-BF60DA240F94}" type="sibTrans" cxnId="{9E0C6254-131C-44B8-B409-D8F86489FE9B}">
      <dgm:prSet/>
      <dgm:spPr/>
      <dgm:t>
        <a:bodyPr/>
        <a:lstStyle/>
        <a:p>
          <a:endParaRPr lang="ru-RU"/>
        </a:p>
      </dgm:t>
    </dgm:pt>
    <dgm:pt modelId="{F4609262-1C86-41E4-BBA2-9070B41F3176}">
      <dgm:prSet phldrT="[Текст]"/>
      <dgm:spPr/>
      <dgm:t>
        <a:bodyPr/>
        <a:lstStyle/>
        <a:p>
          <a:r>
            <a:rPr lang="ru-RU" dirty="0">
              <a:latin typeface="+mj-lt"/>
              <a:cs typeface="Arial" panose="020B0604020202020204" pitchFamily="34" charset="0"/>
            </a:rPr>
            <a:t>Як я </a:t>
          </a:r>
          <a:r>
            <a:rPr lang="ru-RU" dirty="0" err="1">
              <a:latin typeface="+mj-lt"/>
              <a:cs typeface="Arial" panose="020B0604020202020204" pitchFamily="34" charset="0"/>
            </a:rPr>
            <a:t>дізнаюся</a:t>
          </a:r>
          <a:r>
            <a:rPr lang="ru-RU" dirty="0">
              <a:latin typeface="+mj-lt"/>
              <a:cs typeface="Arial" panose="020B0604020202020204" pitchFamily="34" charset="0"/>
            </a:rPr>
            <a:t> </a:t>
          </a:r>
          <a:r>
            <a:rPr lang="ru-RU" dirty="0" err="1">
              <a:latin typeface="+mj-lt"/>
              <a:cs typeface="Arial" panose="020B0604020202020204" pitchFamily="34" charset="0"/>
            </a:rPr>
            <a:t>що</a:t>
          </a:r>
          <a:r>
            <a:rPr lang="ru-RU" dirty="0">
              <a:latin typeface="+mj-lt"/>
              <a:cs typeface="Arial" panose="020B0604020202020204" pitchFamily="34" charset="0"/>
            </a:rPr>
            <a:t> </a:t>
          </a:r>
          <a:r>
            <a:rPr lang="ru-RU" dirty="0" err="1">
              <a:latin typeface="+mj-lt"/>
              <a:cs typeface="Arial" panose="020B0604020202020204" pitchFamily="34" charset="0"/>
            </a:rPr>
            <a:t>досяг</a:t>
          </a:r>
          <a:r>
            <a:rPr lang="ru-RU" dirty="0">
              <a:latin typeface="+mj-lt"/>
              <a:cs typeface="Arial" panose="020B0604020202020204" pitchFamily="34" charset="0"/>
            </a:rPr>
            <a:t> </a:t>
          </a:r>
          <a:r>
            <a:rPr lang="ru-RU" dirty="0" err="1">
              <a:latin typeface="+mj-lt"/>
              <a:cs typeface="Arial" panose="020B0604020202020204" pitchFamily="34" charset="0"/>
            </a:rPr>
            <a:t>цього</a:t>
          </a:r>
          <a:r>
            <a:rPr lang="ru-RU" dirty="0">
              <a:latin typeface="+mj-lt"/>
              <a:cs typeface="Arial" panose="020B0604020202020204" pitchFamily="34" charset="0"/>
            </a:rPr>
            <a:t>? </a:t>
          </a:r>
          <a:endParaRPr lang="ru-RU" dirty="0"/>
        </a:p>
      </dgm:t>
    </dgm:pt>
    <dgm:pt modelId="{DB94DEBB-A873-476C-8D79-939363C40332}" type="parTrans" cxnId="{171B98D3-5F95-4A5A-9B00-13D96255595C}">
      <dgm:prSet/>
      <dgm:spPr/>
      <dgm:t>
        <a:bodyPr/>
        <a:lstStyle/>
        <a:p>
          <a:endParaRPr lang="ru-RU"/>
        </a:p>
      </dgm:t>
    </dgm:pt>
    <dgm:pt modelId="{7B89264C-3D20-49FE-9BFA-E5195D5A4D12}" type="sibTrans" cxnId="{171B98D3-5F95-4A5A-9B00-13D96255595C}">
      <dgm:prSet/>
      <dgm:spPr/>
      <dgm:t>
        <a:bodyPr/>
        <a:lstStyle/>
        <a:p>
          <a:endParaRPr lang="ru-RU"/>
        </a:p>
      </dgm:t>
    </dgm:pt>
    <dgm:pt modelId="{85A42FDD-DBD3-4E08-B8AF-C8424D5F567B}">
      <dgm:prSet phldrT="[Текст]"/>
      <dgm:spPr/>
      <dgm:t>
        <a:bodyPr/>
        <a:lstStyle/>
        <a:p>
          <a:r>
            <a:rPr lang="ru-RU" dirty="0" err="1"/>
            <a:t>Можна</a:t>
          </a:r>
          <a:r>
            <a:rPr lang="ru-RU" baseline="0" dirty="0"/>
            <a:t> </a:t>
          </a:r>
          <a:r>
            <a:rPr lang="ru-RU" baseline="0" dirty="0" err="1"/>
            <a:t>взагалі</a:t>
          </a:r>
          <a:r>
            <a:rPr lang="ru-RU" baseline="0" dirty="0"/>
            <a:t> </a:t>
          </a:r>
          <a:r>
            <a:rPr lang="ru-RU" baseline="0" dirty="0" err="1"/>
            <a:t>цього</a:t>
          </a:r>
          <a:r>
            <a:rPr lang="ru-RU" baseline="0" dirty="0"/>
            <a:t> </a:t>
          </a:r>
          <a:r>
            <a:rPr lang="ru-RU" baseline="0" dirty="0" err="1"/>
            <a:t>досягти</a:t>
          </a:r>
          <a:r>
            <a:rPr lang="ru-RU" baseline="0" dirty="0"/>
            <a:t> </a:t>
          </a:r>
          <a:r>
            <a:rPr lang="ru-RU" baseline="0" dirty="0" smtClean="0"/>
            <a:t>?</a:t>
          </a:r>
          <a:r>
            <a:rPr lang="ru-RU" baseline="0" dirty="0" err="1" smtClean="0"/>
            <a:t>Що</a:t>
          </a:r>
          <a:r>
            <a:rPr lang="ru-RU" baseline="0" dirty="0" smtClean="0"/>
            <a:t> я маю, </a:t>
          </a:r>
          <a:r>
            <a:rPr lang="ru-RU" baseline="0" dirty="0" err="1" smtClean="0"/>
            <a:t>що</a:t>
          </a:r>
          <a:r>
            <a:rPr lang="ru-RU" baseline="0" dirty="0" smtClean="0"/>
            <a:t> </a:t>
          </a:r>
          <a:r>
            <a:rPr lang="ru-RU" baseline="0" dirty="0" err="1" smtClean="0"/>
            <a:t>мені</a:t>
          </a:r>
          <a:r>
            <a:rPr lang="ru-RU" baseline="0" dirty="0" smtClean="0"/>
            <a:t> </a:t>
          </a:r>
          <a:r>
            <a:rPr lang="ru-RU" baseline="0" smtClean="0"/>
            <a:t>потрібно? </a:t>
          </a:r>
          <a:endParaRPr lang="ru-RU" dirty="0"/>
        </a:p>
      </dgm:t>
    </dgm:pt>
    <dgm:pt modelId="{294A4020-8DC8-43FB-98AB-2D8EB302A22E}" type="parTrans" cxnId="{A79FF444-8CC9-418A-9519-2AD7E8476F9D}">
      <dgm:prSet/>
      <dgm:spPr/>
      <dgm:t>
        <a:bodyPr/>
        <a:lstStyle/>
        <a:p>
          <a:endParaRPr lang="ru-RU"/>
        </a:p>
      </dgm:t>
    </dgm:pt>
    <dgm:pt modelId="{A8B7EC48-01DA-4863-86D6-DE99D6631651}" type="sibTrans" cxnId="{A79FF444-8CC9-418A-9519-2AD7E8476F9D}">
      <dgm:prSet/>
      <dgm:spPr/>
      <dgm:t>
        <a:bodyPr/>
        <a:lstStyle/>
        <a:p>
          <a:endParaRPr lang="ru-RU"/>
        </a:p>
      </dgm:t>
    </dgm:pt>
    <dgm:pt modelId="{AD4B7304-8D2A-4CB5-93D7-B10E4C88F37C}">
      <dgm:prSet/>
      <dgm:spPr/>
      <dgm:t>
        <a:bodyPr/>
        <a:lstStyle/>
        <a:p>
          <a:r>
            <a:rPr lang="ru-RU" baseline="0" dirty="0" err="1" smtClean="0">
              <a:latin typeface="+mj-lt"/>
              <a:cs typeface="Arial" panose="020B0604020202020204" pitchFamily="34" charset="0"/>
            </a:rPr>
            <a:t>Що</a:t>
          </a:r>
          <a:r>
            <a:rPr lang="ru-RU" baseline="0" dirty="0" smtClean="0">
              <a:latin typeface="+mj-lt"/>
              <a:cs typeface="Arial" panose="020B0604020202020204" pitchFamily="34" charset="0"/>
            </a:rPr>
            <a:t> </a:t>
          </a:r>
          <a:r>
            <a:rPr lang="ru-RU" baseline="0" dirty="0" err="1" smtClean="0">
              <a:latin typeface="+mj-lt"/>
              <a:cs typeface="Arial" panose="020B0604020202020204" pitchFamily="34" charset="0"/>
            </a:rPr>
            <a:t>це</a:t>
          </a:r>
          <a:r>
            <a:rPr lang="ru-RU" baseline="0" dirty="0" smtClean="0">
              <a:latin typeface="+mj-lt"/>
              <a:cs typeface="Arial" panose="020B0604020202020204" pitchFamily="34" charset="0"/>
            </a:rPr>
            <a:t> </a:t>
          </a:r>
          <a:r>
            <a:rPr lang="ru-RU" baseline="0" dirty="0" err="1" smtClean="0">
              <a:latin typeface="+mj-lt"/>
              <a:cs typeface="Arial" panose="020B0604020202020204" pitchFamily="34" charset="0"/>
            </a:rPr>
            <a:t>дасть</a:t>
          </a:r>
          <a:r>
            <a:rPr lang="ru-RU" baseline="0" dirty="0" smtClean="0">
              <a:latin typeface="+mj-lt"/>
              <a:cs typeface="Arial" panose="020B0604020202020204" pitchFamily="34" charset="0"/>
            </a:rPr>
            <a:t> і </a:t>
          </a:r>
          <a:r>
            <a:rPr lang="ru-RU" baseline="0" dirty="0" err="1" smtClean="0">
              <a:latin typeface="+mj-lt"/>
              <a:cs typeface="Arial" panose="020B0604020202020204" pitchFamily="34" charset="0"/>
            </a:rPr>
            <a:t>чи</a:t>
          </a:r>
          <a:r>
            <a:rPr lang="ru-RU" baseline="0" dirty="0" smtClean="0">
              <a:latin typeface="+mj-lt"/>
              <a:cs typeface="Arial" panose="020B0604020202020204" pitchFamily="34" charset="0"/>
            </a:rPr>
            <a:t> </a:t>
          </a:r>
          <a:r>
            <a:rPr lang="ru-RU" baseline="0" dirty="0" err="1" smtClean="0">
              <a:latin typeface="+mj-lt"/>
              <a:cs typeface="Arial" panose="020B0604020202020204" pitchFamily="34" charset="0"/>
            </a:rPr>
            <a:t>це</a:t>
          </a:r>
          <a:r>
            <a:rPr lang="ru-RU" baseline="0" dirty="0" smtClean="0">
              <a:latin typeface="+mj-lt"/>
              <a:cs typeface="Arial" panose="020B0604020202020204" pitchFamily="34" charset="0"/>
            </a:rPr>
            <a:t> </a:t>
          </a:r>
          <a:r>
            <a:rPr lang="ru-RU" baseline="0" dirty="0" err="1" smtClean="0">
              <a:latin typeface="+mj-lt"/>
              <a:cs typeface="Arial" panose="020B0604020202020204" pitchFamily="34" charset="0"/>
            </a:rPr>
            <a:t>потрібно</a:t>
          </a:r>
          <a:r>
            <a:rPr lang="ru-RU" baseline="0" dirty="0" smtClean="0">
              <a:latin typeface="+mj-lt"/>
              <a:cs typeface="Arial" panose="020B0604020202020204" pitchFamily="34" charset="0"/>
            </a:rPr>
            <a:t>? </a:t>
          </a:r>
          <a:endParaRPr lang="ru-RU" dirty="0">
            <a:latin typeface="+mj-lt"/>
            <a:cs typeface="Arial" panose="020B0604020202020204" pitchFamily="34" charset="0"/>
          </a:endParaRPr>
        </a:p>
      </dgm:t>
    </dgm:pt>
    <dgm:pt modelId="{B886273A-D837-40BA-81AC-CBC14025836B}" type="parTrans" cxnId="{5009FF7C-E345-4729-B0C7-E755CCA90376}">
      <dgm:prSet/>
      <dgm:spPr/>
      <dgm:t>
        <a:bodyPr/>
        <a:lstStyle/>
        <a:p>
          <a:endParaRPr lang="ru-RU"/>
        </a:p>
      </dgm:t>
    </dgm:pt>
    <dgm:pt modelId="{CB970C96-5214-4D5E-84FF-956E835AF7CE}" type="sibTrans" cxnId="{5009FF7C-E345-4729-B0C7-E755CCA90376}">
      <dgm:prSet/>
      <dgm:spPr/>
      <dgm:t>
        <a:bodyPr/>
        <a:lstStyle/>
        <a:p>
          <a:endParaRPr lang="ru-RU"/>
        </a:p>
      </dgm:t>
    </dgm:pt>
    <dgm:pt modelId="{0A3E2D20-234F-4BBB-B662-D7147B0FEF94}">
      <dgm:prSet/>
      <dgm:spPr/>
      <dgm:t>
        <a:bodyPr/>
        <a:lstStyle/>
        <a:p>
          <a:r>
            <a:rPr lang="ru-RU" dirty="0">
              <a:latin typeface="+mj-lt"/>
              <a:cs typeface="Arial" panose="020B0604020202020204" pitchFamily="34" charset="0"/>
            </a:rPr>
            <a:t>Коли</a:t>
          </a:r>
          <a:r>
            <a:rPr lang="ru-RU" baseline="0" dirty="0">
              <a:latin typeface="+mj-lt"/>
              <a:cs typeface="Arial" panose="020B0604020202020204" pitchFamily="34" charset="0"/>
            </a:rPr>
            <a:t> я досягну </a:t>
          </a:r>
          <a:r>
            <a:rPr lang="ru-RU" baseline="0" dirty="0" err="1">
              <a:latin typeface="+mj-lt"/>
              <a:cs typeface="Arial" panose="020B0604020202020204" pitchFamily="34" charset="0"/>
            </a:rPr>
            <a:t>цієї</a:t>
          </a:r>
          <a:r>
            <a:rPr lang="ru-RU" baseline="0" dirty="0">
              <a:latin typeface="+mj-lt"/>
              <a:cs typeface="Arial" panose="020B0604020202020204" pitchFamily="34" charset="0"/>
            </a:rPr>
            <a:t> </a:t>
          </a:r>
          <a:r>
            <a:rPr lang="ru-RU" baseline="0" dirty="0" err="1">
              <a:latin typeface="+mj-lt"/>
              <a:cs typeface="Arial" panose="020B0604020202020204" pitchFamily="34" charset="0"/>
            </a:rPr>
            <a:t>цілі</a:t>
          </a:r>
          <a:r>
            <a:rPr lang="ru-RU" baseline="0" dirty="0">
              <a:latin typeface="+mj-lt"/>
              <a:cs typeface="Arial" panose="020B0604020202020204" pitchFamily="34" charset="0"/>
            </a:rPr>
            <a:t>? </a:t>
          </a:r>
          <a:endParaRPr lang="ru-RU" dirty="0">
            <a:latin typeface="+mj-lt"/>
            <a:cs typeface="Arial" panose="020B0604020202020204" pitchFamily="34" charset="0"/>
          </a:endParaRPr>
        </a:p>
      </dgm:t>
    </dgm:pt>
    <dgm:pt modelId="{2469AD57-B890-417E-8F8B-310E6961725F}" type="parTrans" cxnId="{52BC9FE3-F11E-46C6-AEBF-DEDDA7B2C19E}">
      <dgm:prSet/>
      <dgm:spPr/>
      <dgm:t>
        <a:bodyPr/>
        <a:lstStyle/>
        <a:p>
          <a:endParaRPr lang="ru-RU"/>
        </a:p>
      </dgm:t>
    </dgm:pt>
    <dgm:pt modelId="{E3AAF45C-BC5B-4847-85C9-E4E0A60346AF}" type="sibTrans" cxnId="{52BC9FE3-F11E-46C6-AEBF-DEDDA7B2C19E}">
      <dgm:prSet/>
      <dgm:spPr/>
      <dgm:t>
        <a:bodyPr/>
        <a:lstStyle/>
        <a:p>
          <a:endParaRPr lang="ru-RU"/>
        </a:p>
      </dgm:t>
    </dgm:pt>
    <dgm:pt modelId="{8B6EEB96-063F-4EC2-881E-6020DAD07273}" type="pres">
      <dgm:prSet presAssocID="{4CF26F21-633B-4844-9907-E8DF00A3EC9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C2446D5-6316-40EC-BBF6-F7BE593C2B41}" type="pres">
      <dgm:prSet presAssocID="{4CF26F21-633B-4844-9907-E8DF00A3EC9C}" presName="cycle" presStyleCnt="0"/>
      <dgm:spPr/>
    </dgm:pt>
    <dgm:pt modelId="{46B888CC-FDD8-4430-9CAC-987ACCA652B3}" type="pres">
      <dgm:prSet presAssocID="{9276966D-EFF4-4F98-A1DB-8741CE3362CD}" presName="nodeFirstNode" presStyleLbl="node1" presStyleIdx="0" presStyleCnt="5" custRadScaleRad="99466" custRadScaleInc="-16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D51D38-CE7B-44C9-8338-ACBF835D95AE}" type="pres">
      <dgm:prSet presAssocID="{A40D992C-BC67-4E88-85E9-BF60DA240F94}" presName="sibTransFirstNode" presStyleLbl="bgShp" presStyleIdx="0" presStyleCnt="1"/>
      <dgm:spPr/>
      <dgm:t>
        <a:bodyPr/>
        <a:lstStyle/>
        <a:p>
          <a:endParaRPr lang="ru-RU"/>
        </a:p>
      </dgm:t>
    </dgm:pt>
    <dgm:pt modelId="{3847DBCD-3CB6-471B-B580-9B7B318544B7}" type="pres">
      <dgm:prSet presAssocID="{F4609262-1C86-41E4-BBA2-9070B41F3176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8F410F-540F-495C-A453-66009F45FF49}" type="pres">
      <dgm:prSet presAssocID="{85A42FDD-DBD3-4E08-B8AF-C8424D5F567B}" presName="nodeFollowingNodes" presStyleLbl="node1" presStyleIdx="2" presStyleCnt="5" custScaleX="126088" custScaleY="130460" custRadScaleRad="97698" custRadScaleInc="-118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5A568F-68AB-4B88-9B96-104BE4864D7B}" type="pres">
      <dgm:prSet presAssocID="{AD4B7304-8D2A-4CB5-93D7-B10E4C88F37C}" presName="nodeFollowingNodes" presStyleLbl="node1" presStyleIdx="3" presStyleCnt="5" custScaleX="106976" custScaleY="109443" custRadScaleRad="99163" custRadScaleInc="155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AF992D-6B05-4B13-8B53-D54689C1FAB9}" type="pres">
      <dgm:prSet presAssocID="{0A3E2D20-234F-4BBB-B662-D7147B0FEF94}" presName="nodeFollowingNodes" presStyleLbl="node1" presStyleIdx="4" presStyleCnt="5" custScaleX="99480" custScaleY="1156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DD1A4C3-B961-46AE-8973-116EF73CD88D}" type="presOf" srcId="{0A3E2D20-234F-4BBB-B662-D7147B0FEF94}" destId="{43AF992D-6B05-4B13-8B53-D54689C1FAB9}" srcOrd="0" destOrd="0" presId="urn:microsoft.com/office/officeart/2005/8/layout/cycle3"/>
    <dgm:cxn modelId="{52BC9FE3-F11E-46C6-AEBF-DEDDA7B2C19E}" srcId="{4CF26F21-633B-4844-9907-E8DF00A3EC9C}" destId="{0A3E2D20-234F-4BBB-B662-D7147B0FEF94}" srcOrd="4" destOrd="0" parTransId="{2469AD57-B890-417E-8F8B-310E6961725F}" sibTransId="{E3AAF45C-BC5B-4847-85C9-E4E0A60346AF}"/>
    <dgm:cxn modelId="{095DB571-93DF-41FF-9F15-3E5CFED9F797}" type="presOf" srcId="{F4609262-1C86-41E4-BBA2-9070B41F3176}" destId="{3847DBCD-3CB6-471B-B580-9B7B318544B7}" srcOrd="0" destOrd="0" presId="urn:microsoft.com/office/officeart/2005/8/layout/cycle3"/>
    <dgm:cxn modelId="{171B98D3-5F95-4A5A-9B00-13D96255595C}" srcId="{4CF26F21-633B-4844-9907-E8DF00A3EC9C}" destId="{F4609262-1C86-41E4-BBA2-9070B41F3176}" srcOrd="1" destOrd="0" parTransId="{DB94DEBB-A873-476C-8D79-939363C40332}" sibTransId="{7B89264C-3D20-49FE-9BFA-E5195D5A4D12}"/>
    <dgm:cxn modelId="{664BB9B1-81E4-4357-A590-98AD026A3AB9}" type="presOf" srcId="{4CF26F21-633B-4844-9907-E8DF00A3EC9C}" destId="{8B6EEB96-063F-4EC2-881E-6020DAD07273}" srcOrd="0" destOrd="0" presId="urn:microsoft.com/office/officeart/2005/8/layout/cycle3"/>
    <dgm:cxn modelId="{5009FF7C-E345-4729-B0C7-E755CCA90376}" srcId="{4CF26F21-633B-4844-9907-E8DF00A3EC9C}" destId="{AD4B7304-8D2A-4CB5-93D7-B10E4C88F37C}" srcOrd="3" destOrd="0" parTransId="{B886273A-D837-40BA-81AC-CBC14025836B}" sibTransId="{CB970C96-5214-4D5E-84FF-956E835AF7CE}"/>
    <dgm:cxn modelId="{7D0A8B0C-AFEE-43AF-9393-9DAD08BDEDB3}" type="presOf" srcId="{85A42FDD-DBD3-4E08-B8AF-C8424D5F567B}" destId="{578F410F-540F-495C-A453-66009F45FF49}" srcOrd="0" destOrd="0" presId="urn:microsoft.com/office/officeart/2005/8/layout/cycle3"/>
    <dgm:cxn modelId="{9E0C6254-131C-44B8-B409-D8F86489FE9B}" srcId="{4CF26F21-633B-4844-9907-E8DF00A3EC9C}" destId="{9276966D-EFF4-4F98-A1DB-8741CE3362CD}" srcOrd="0" destOrd="0" parTransId="{13284B62-1DE0-4921-B9B4-7C2E179FDF5F}" sibTransId="{A40D992C-BC67-4E88-85E9-BF60DA240F94}"/>
    <dgm:cxn modelId="{2FCFD185-E826-4AF7-AC06-E2B46139FF6F}" type="presOf" srcId="{AD4B7304-8D2A-4CB5-93D7-B10E4C88F37C}" destId="{9D5A568F-68AB-4B88-9B96-104BE4864D7B}" srcOrd="0" destOrd="0" presId="urn:microsoft.com/office/officeart/2005/8/layout/cycle3"/>
    <dgm:cxn modelId="{A79FF444-8CC9-418A-9519-2AD7E8476F9D}" srcId="{4CF26F21-633B-4844-9907-E8DF00A3EC9C}" destId="{85A42FDD-DBD3-4E08-B8AF-C8424D5F567B}" srcOrd="2" destOrd="0" parTransId="{294A4020-8DC8-43FB-98AB-2D8EB302A22E}" sibTransId="{A8B7EC48-01DA-4863-86D6-DE99D6631651}"/>
    <dgm:cxn modelId="{85D814B7-4E07-40E9-A9B9-B15C834C3B29}" type="presOf" srcId="{A40D992C-BC67-4E88-85E9-BF60DA240F94}" destId="{96D51D38-CE7B-44C9-8338-ACBF835D95AE}" srcOrd="0" destOrd="0" presId="urn:microsoft.com/office/officeart/2005/8/layout/cycle3"/>
    <dgm:cxn modelId="{16481370-1604-463B-92A8-BA76143C679E}" type="presOf" srcId="{9276966D-EFF4-4F98-A1DB-8741CE3362CD}" destId="{46B888CC-FDD8-4430-9CAC-987ACCA652B3}" srcOrd="0" destOrd="0" presId="urn:microsoft.com/office/officeart/2005/8/layout/cycle3"/>
    <dgm:cxn modelId="{6D9BAE96-D2C1-488F-B9A8-D64AA1702428}" type="presParOf" srcId="{8B6EEB96-063F-4EC2-881E-6020DAD07273}" destId="{DC2446D5-6316-40EC-BBF6-F7BE593C2B41}" srcOrd="0" destOrd="0" presId="urn:microsoft.com/office/officeart/2005/8/layout/cycle3"/>
    <dgm:cxn modelId="{CD084B4D-EE90-40EC-83C2-7942D6CBFB31}" type="presParOf" srcId="{DC2446D5-6316-40EC-BBF6-F7BE593C2B41}" destId="{46B888CC-FDD8-4430-9CAC-987ACCA652B3}" srcOrd="0" destOrd="0" presId="urn:microsoft.com/office/officeart/2005/8/layout/cycle3"/>
    <dgm:cxn modelId="{E66613D0-002F-4CB6-8A7E-F6BD9195A26F}" type="presParOf" srcId="{DC2446D5-6316-40EC-BBF6-F7BE593C2B41}" destId="{96D51D38-CE7B-44C9-8338-ACBF835D95AE}" srcOrd="1" destOrd="0" presId="urn:microsoft.com/office/officeart/2005/8/layout/cycle3"/>
    <dgm:cxn modelId="{FE40FDC1-9B82-46E0-99B4-C4DCE1D652BC}" type="presParOf" srcId="{DC2446D5-6316-40EC-BBF6-F7BE593C2B41}" destId="{3847DBCD-3CB6-471B-B580-9B7B318544B7}" srcOrd="2" destOrd="0" presId="urn:microsoft.com/office/officeart/2005/8/layout/cycle3"/>
    <dgm:cxn modelId="{7DC71FCB-72BA-4C4D-93E7-37E547526A3C}" type="presParOf" srcId="{DC2446D5-6316-40EC-BBF6-F7BE593C2B41}" destId="{578F410F-540F-495C-A453-66009F45FF49}" srcOrd="3" destOrd="0" presId="urn:microsoft.com/office/officeart/2005/8/layout/cycle3"/>
    <dgm:cxn modelId="{E941D3E2-C2C6-4337-B519-262B5F003D12}" type="presParOf" srcId="{DC2446D5-6316-40EC-BBF6-F7BE593C2B41}" destId="{9D5A568F-68AB-4B88-9B96-104BE4864D7B}" srcOrd="4" destOrd="0" presId="urn:microsoft.com/office/officeart/2005/8/layout/cycle3"/>
    <dgm:cxn modelId="{790B7914-5945-44D2-9BC6-4964F9D6B872}" type="presParOf" srcId="{DC2446D5-6316-40EC-BBF6-F7BE593C2B41}" destId="{43AF992D-6B05-4B13-8B53-D54689C1FAB9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A38E21-256A-4157-99BE-6F6EA043110A}">
      <dsp:nvSpPr>
        <dsp:cNvPr id="0" name=""/>
        <dsp:cNvSpPr/>
      </dsp:nvSpPr>
      <dsp:spPr>
        <a:xfrm>
          <a:off x="2655172" y="375489"/>
          <a:ext cx="2791881" cy="279188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uk-UA" sz="1700" b="1" i="1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Державний сектор</a:t>
          </a:r>
        </a:p>
      </dsp:txBody>
      <dsp:txXfrm>
        <a:off x="3027423" y="864068"/>
        <a:ext cx="2047379" cy="1256346"/>
      </dsp:txXfrm>
    </dsp:sp>
    <dsp:sp modelId="{FE45C654-C550-41F8-A6C8-BEC9D815821B}">
      <dsp:nvSpPr>
        <dsp:cNvPr id="0" name=""/>
        <dsp:cNvSpPr/>
      </dsp:nvSpPr>
      <dsp:spPr>
        <a:xfrm>
          <a:off x="3691081" y="1718272"/>
          <a:ext cx="2791881" cy="279188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uk-UA" sz="1700" b="1" i="1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Некомерційний сектор</a:t>
          </a:r>
        </a:p>
      </dsp:txBody>
      <dsp:txXfrm>
        <a:off x="4544932" y="2439508"/>
        <a:ext cx="1675128" cy="1535534"/>
      </dsp:txXfrm>
    </dsp:sp>
    <dsp:sp modelId="{1F053269-47F0-4048-8AA5-FDDA801F17CC}">
      <dsp:nvSpPr>
        <dsp:cNvPr id="0" name=""/>
        <dsp:cNvSpPr/>
      </dsp:nvSpPr>
      <dsp:spPr>
        <a:xfrm>
          <a:off x="1746852" y="1687785"/>
          <a:ext cx="2791881" cy="279188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uk-UA" sz="1700" b="1" i="1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Комерційний сектор</a:t>
          </a:r>
        </a:p>
      </dsp:txBody>
      <dsp:txXfrm>
        <a:off x="2009754" y="2409021"/>
        <a:ext cx="1675128" cy="15355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620286-5982-44DA-B05A-9C62637131C0}">
      <dsp:nvSpPr>
        <dsp:cNvPr id="0" name=""/>
        <dsp:cNvSpPr/>
      </dsp:nvSpPr>
      <dsp:spPr>
        <a:xfrm rot="5400000">
          <a:off x="1876180" y="1445983"/>
          <a:ext cx="1122607" cy="1278049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D844BFD3-7042-410F-B6A9-B6BF0BB43F10}">
      <dsp:nvSpPr>
        <dsp:cNvPr id="0" name=""/>
        <dsp:cNvSpPr/>
      </dsp:nvSpPr>
      <dsp:spPr>
        <a:xfrm>
          <a:off x="1372711" y="181721"/>
          <a:ext cx="2990549" cy="1677926"/>
        </a:xfrm>
        <a:prstGeom prst="roundRect">
          <a:avLst>
            <a:gd name="adj" fmla="val 166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>
              <a:solidFill>
                <a:srgbClr val="FF0000"/>
              </a:solidFill>
            </a:rPr>
            <a:t>Аналіз проблемної ситуації  (потреби)</a:t>
          </a:r>
          <a:endParaRPr lang="ru-RU" sz="2000" b="1" kern="1200" dirty="0">
            <a:solidFill>
              <a:srgbClr val="FF0000"/>
            </a:solidFill>
          </a:endParaRPr>
        </a:p>
      </dsp:txBody>
      <dsp:txXfrm>
        <a:off x="1454635" y="263645"/>
        <a:ext cx="2826701" cy="1514078"/>
      </dsp:txXfrm>
    </dsp:sp>
    <dsp:sp modelId="{FCB709B9-01A4-4EA0-8049-7CC7170559AD}">
      <dsp:nvSpPr>
        <dsp:cNvPr id="0" name=""/>
        <dsp:cNvSpPr/>
      </dsp:nvSpPr>
      <dsp:spPr>
        <a:xfrm>
          <a:off x="3468567" y="327709"/>
          <a:ext cx="1374467" cy="10691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7732AF-D6C8-493D-8B14-714A5A59389B}">
      <dsp:nvSpPr>
        <dsp:cNvPr id="0" name=""/>
        <dsp:cNvSpPr/>
      </dsp:nvSpPr>
      <dsp:spPr>
        <a:xfrm rot="5400000">
          <a:off x="3824435" y="3140252"/>
          <a:ext cx="1122607" cy="1278049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1BC3B632-A26F-49C3-83DD-75A5630C59EF}">
      <dsp:nvSpPr>
        <dsp:cNvPr id="0" name=""/>
        <dsp:cNvSpPr/>
      </dsp:nvSpPr>
      <dsp:spPr>
        <a:xfrm>
          <a:off x="2830296" y="1572439"/>
          <a:ext cx="3224998" cy="1739450"/>
        </a:xfrm>
        <a:prstGeom prst="roundRect">
          <a:avLst>
            <a:gd name="adj" fmla="val 166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>
              <a:solidFill>
                <a:srgbClr val="FF0000"/>
              </a:solidFill>
            </a:rPr>
            <a:t>Аналіз цілей на основі виявлених проблем</a:t>
          </a:r>
          <a:endParaRPr lang="ru-RU" sz="2000" b="1" kern="1200" dirty="0">
            <a:solidFill>
              <a:srgbClr val="FF0000"/>
            </a:solidFill>
          </a:endParaRPr>
        </a:p>
      </dsp:txBody>
      <dsp:txXfrm>
        <a:off x="2915224" y="1657367"/>
        <a:ext cx="3055142" cy="1569594"/>
      </dsp:txXfrm>
    </dsp:sp>
    <dsp:sp modelId="{91E3D087-7160-4A9A-BE87-FA9D89A3FD67}">
      <dsp:nvSpPr>
        <dsp:cNvPr id="0" name=""/>
        <dsp:cNvSpPr/>
      </dsp:nvSpPr>
      <dsp:spPr>
        <a:xfrm>
          <a:off x="5416823" y="2021979"/>
          <a:ext cx="1374467" cy="10691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B1D0C0-D117-4EA6-8EBE-B47280BD3641}">
      <dsp:nvSpPr>
        <dsp:cNvPr id="0" name=""/>
        <dsp:cNvSpPr/>
      </dsp:nvSpPr>
      <dsp:spPr>
        <a:xfrm>
          <a:off x="4690449" y="3381767"/>
          <a:ext cx="3070544" cy="1634802"/>
        </a:xfrm>
        <a:prstGeom prst="roundRect">
          <a:avLst>
            <a:gd name="adj" fmla="val 166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baseline="0" dirty="0">
              <a:solidFill>
                <a:srgbClr val="FF0000"/>
              </a:solidFill>
            </a:rPr>
            <a:t>Аналіз можливих шляхів для досягнення цілі, вибір найоптимальнішого</a:t>
          </a:r>
          <a:endParaRPr lang="ru-RU" sz="2000" b="1" kern="1200" dirty="0">
            <a:solidFill>
              <a:srgbClr val="FF0000"/>
            </a:solidFill>
          </a:endParaRPr>
        </a:p>
      </dsp:txBody>
      <dsp:txXfrm>
        <a:off x="4770268" y="3461586"/>
        <a:ext cx="2910906" cy="147516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620286-5982-44DA-B05A-9C62637131C0}">
      <dsp:nvSpPr>
        <dsp:cNvPr id="0" name=""/>
        <dsp:cNvSpPr/>
      </dsp:nvSpPr>
      <dsp:spPr>
        <a:xfrm rot="5400000">
          <a:off x="1400462" y="1228125"/>
          <a:ext cx="908189" cy="1033941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D844BFD3-7042-410F-B6A9-B6BF0BB43F10}">
      <dsp:nvSpPr>
        <dsp:cNvPr id="0" name=""/>
        <dsp:cNvSpPr/>
      </dsp:nvSpPr>
      <dsp:spPr>
        <a:xfrm>
          <a:off x="317011" y="99002"/>
          <a:ext cx="3259721" cy="1457405"/>
        </a:xfrm>
        <a:prstGeom prst="roundRect">
          <a:avLst>
            <a:gd name="adj" fmla="val 166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>
              <a:solidFill>
                <a:srgbClr val="FF0000"/>
              </a:solidFill>
            </a:rPr>
            <a:t>Розробка </a:t>
          </a:r>
          <a:endParaRPr lang="en-CA" sz="2000" b="1" kern="1200" dirty="0">
            <a:solidFill>
              <a:srgbClr val="FF0000"/>
            </a:solidFill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err="1">
              <a:solidFill>
                <a:srgbClr val="FF0000"/>
              </a:solidFill>
            </a:rPr>
            <a:t>логічно</a:t>
          </a:r>
          <a:r>
            <a:rPr lang="uk-UA" sz="2000" b="1" kern="1200" dirty="0">
              <a:solidFill>
                <a:srgbClr val="FF0000"/>
              </a:solidFill>
            </a:rPr>
            <a:t>-структурованої матриці</a:t>
          </a:r>
          <a:r>
            <a:rPr lang="uk-UA" sz="2000" b="1" kern="1200" dirty="0">
              <a:solidFill>
                <a:schemeClr val="tx1"/>
              </a:solidFill>
            </a:rPr>
            <a:t>(</a:t>
          </a:r>
          <a:r>
            <a:rPr lang="en-CA" sz="2000" b="1" kern="1200" dirty="0" err="1">
              <a:solidFill>
                <a:schemeClr val="tx1"/>
              </a:solidFill>
            </a:rPr>
            <a:t>logframe</a:t>
          </a:r>
          <a:r>
            <a:rPr lang="en-CA" sz="2000" b="1" kern="1200" dirty="0">
              <a:solidFill>
                <a:schemeClr val="tx1"/>
              </a:solidFill>
            </a:rPr>
            <a:t>)</a:t>
          </a:r>
          <a:endParaRPr lang="ru-RU" sz="2000" b="1" kern="1200" dirty="0">
            <a:solidFill>
              <a:schemeClr val="tx1"/>
            </a:solidFill>
          </a:endParaRPr>
        </a:p>
      </dsp:txBody>
      <dsp:txXfrm>
        <a:off x="388168" y="170159"/>
        <a:ext cx="3117407" cy="1315091"/>
      </dsp:txXfrm>
    </dsp:sp>
    <dsp:sp modelId="{FCB709B9-01A4-4EA0-8049-7CC7170559AD}">
      <dsp:nvSpPr>
        <dsp:cNvPr id="0" name=""/>
        <dsp:cNvSpPr/>
      </dsp:nvSpPr>
      <dsp:spPr>
        <a:xfrm>
          <a:off x="6174873" y="621510"/>
          <a:ext cx="1111944" cy="8649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7732AF-D6C8-493D-8B14-714A5A59389B}">
      <dsp:nvSpPr>
        <dsp:cNvPr id="0" name=""/>
        <dsp:cNvSpPr/>
      </dsp:nvSpPr>
      <dsp:spPr>
        <a:xfrm rot="5400000">
          <a:off x="2844311" y="2659285"/>
          <a:ext cx="908189" cy="1033941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1BC3B632-A26F-49C3-83DD-75A5630C59EF}">
      <dsp:nvSpPr>
        <dsp:cNvPr id="0" name=""/>
        <dsp:cNvSpPr/>
      </dsp:nvSpPr>
      <dsp:spPr>
        <a:xfrm>
          <a:off x="1977407" y="1423511"/>
          <a:ext cx="2781433" cy="1528206"/>
        </a:xfrm>
        <a:prstGeom prst="roundRect">
          <a:avLst>
            <a:gd name="adj" fmla="val 166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>
              <a:solidFill>
                <a:srgbClr val="FF0000"/>
              </a:solidFill>
            </a:rPr>
            <a:t>Планування діяльності </a:t>
          </a:r>
          <a:endParaRPr lang="ru-RU" sz="2000" b="1" kern="1200" dirty="0">
            <a:solidFill>
              <a:srgbClr val="FF0000"/>
            </a:solidFill>
          </a:endParaRPr>
        </a:p>
      </dsp:txBody>
      <dsp:txXfrm>
        <a:off x="2052021" y="1498125"/>
        <a:ext cx="2632205" cy="1378978"/>
      </dsp:txXfrm>
    </dsp:sp>
    <dsp:sp modelId="{91E3D087-7160-4A9A-BE87-FA9D89A3FD67}">
      <dsp:nvSpPr>
        <dsp:cNvPr id="0" name=""/>
        <dsp:cNvSpPr/>
      </dsp:nvSpPr>
      <dsp:spPr>
        <a:xfrm>
          <a:off x="4132552" y="1754602"/>
          <a:ext cx="1111944" cy="8649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60F587-F670-41A6-9DC7-8280D28EF38A}">
      <dsp:nvSpPr>
        <dsp:cNvPr id="0" name=""/>
        <dsp:cNvSpPr/>
      </dsp:nvSpPr>
      <dsp:spPr>
        <a:xfrm rot="5400000">
          <a:off x="4522839" y="3979369"/>
          <a:ext cx="908189" cy="1033941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A5B1D0C0-D117-4EA6-8EBE-B47280BD3641}">
      <dsp:nvSpPr>
        <dsp:cNvPr id="0" name=""/>
        <dsp:cNvSpPr/>
      </dsp:nvSpPr>
      <dsp:spPr>
        <a:xfrm>
          <a:off x="3660399" y="2854671"/>
          <a:ext cx="2772505" cy="1306054"/>
        </a:xfrm>
        <a:prstGeom prst="roundRect">
          <a:avLst>
            <a:gd name="adj" fmla="val 166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>
              <a:solidFill>
                <a:srgbClr val="FF0000"/>
              </a:solidFill>
            </a:rPr>
            <a:t>Планування</a:t>
          </a:r>
          <a:r>
            <a:rPr lang="uk-UA" sz="2000" b="1" kern="1200" baseline="0" dirty="0">
              <a:solidFill>
                <a:srgbClr val="FF0000"/>
              </a:solidFill>
            </a:rPr>
            <a:t> ресурсів</a:t>
          </a:r>
          <a:endParaRPr lang="ru-RU" sz="2000" b="1" kern="1200" dirty="0">
            <a:solidFill>
              <a:srgbClr val="FF0000"/>
            </a:solidFill>
          </a:endParaRPr>
        </a:p>
      </dsp:txBody>
      <dsp:txXfrm>
        <a:off x="3724167" y="2918439"/>
        <a:ext cx="2644969" cy="1178518"/>
      </dsp:txXfrm>
    </dsp:sp>
    <dsp:sp modelId="{694FAAA3-6A55-4973-8C30-DCE16FCFC0DB}">
      <dsp:nvSpPr>
        <dsp:cNvPr id="0" name=""/>
        <dsp:cNvSpPr/>
      </dsp:nvSpPr>
      <dsp:spPr>
        <a:xfrm>
          <a:off x="5811080" y="3074686"/>
          <a:ext cx="1111944" cy="8649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8112FF-70DA-4B4D-84F5-B2432DF5A413}">
      <dsp:nvSpPr>
        <dsp:cNvPr id="0" name=""/>
        <dsp:cNvSpPr/>
      </dsp:nvSpPr>
      <dsp:spPr>
        <a:xfrm>
          <a:off x="5343391" y="4174754"/>
          <a:ext cx="3038648" cy="1291917"/>
        </a:xfrm>
        <a:prstGeom prst="roundRect">
          <a:avLst>
            <a:gd name="adj" fmla="val 166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>
              <a:solidFill>
                <a:srgbClr val="FF0000"/>
              </a:solidFill>
            </a:rPr>
            <a:t>Розробка системи моніторингу </a:t>
          </a:r>
          <a:endParaRPr lang="ru-RU" sz="2000" b="1" kern="1200" dirty="0">
            <a:solidFill>
              <a:srgbClr val="FF0000"/>
            </a:solidFill>
          </a:endParaRPr>
        </a:p>
      </dsp:txBody>
      <dsp:txXfrm>
        <a:off x="5406469" y="4237832"/>
        <a:ext cx="2912492" cy="116576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D51D38-CE7B-44C9-8338-ACBF835D95AE}">
      <dsp:nvSpPr>
        <dsp:cNvPr id="0" name=""/>
        <dsp:cNvSpPr/>
      </dsp:nvSpPr>
      <dsp:spPr>
        <a:xfrm>
          <a:off x="1880057" y="-107945"/>
          <a:ext cx="4948886" cy="4948886"/>
        </a:xfrm>
        <a:prstGeom prst="circularArrow">
          <a:avLst>
            <a:gd name="adj1" fmla="val 5544"/>
            <a:gd name="adj2" fmla="val 330680"/>
            <a:gd name="adj3" fmla="val 13758659"/>
            <a:gd name="adj4" fmla="val 17396481"/>
            <a:gd name="adj5" fmla="val 5757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B888CC-FDD8-4430-9CAC-987ACCA652B3}">
      <dsp:nvSpPr>
        <dsp:cNvPr id="0" name=""/>
        <dsp:cNvSpPr/>
      </dsp:nvSpPr>
      <dsp:spPr>
        <a:xfrm>
          <a:off x="3187192" y="-75813"/>
          <a:ext cx="2334617" cy="116730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>
              <a:latin typeface="+mj-lt"/>
              <a:cs typeface="Arial" panose="020B0604020202020204" pitchFamily="34" charset="0"/>
            </a:rPr>
            <a:t>Яка моя </a:t>
          </a:r>
          <a:r>
            <a:rPr lang="ru-RU" sz="2200" kern="1200" dirty="0" err="1">
              <a:latin typeface="+mj-lt"/>
              <a:cs typeface="Arial" panose="020B0604020202020204" pitchFamily="34" charset="0"/>
            </a:rPr>
            <a:t>ціль</a:t>
          </a:r>
          <a:r>
            <a:rPr lang="ru-RU" sz="2200" kern="1200" dirty="0">
              <a:latin typeface="+mj-lt"/>
              <a:cs typeface="Arial" panose="020B0604020202020204" pitchFamily="34" charset="0"/>
            </a:rPr>
            <a:t> (</a:t>
          </a:r>
          <a:r>
            <a:rPr lang="ru-RU" sz="2200" kern="1200" dirty="0" err="1">
              <a:latin typeface="+mj-lt"/>
              <a:cs typeface="Arial" panose="020B0604020202020204" pitchFamily="34" charset="0"/>
            </a:rPr>
            <a:t>що</a:t>
          </a:r>
          <a:r>
            <a:rPr lang="ru-RU" sz="2200" kern="1200" dirty="0">
              <a:latin typeface="+mj-lt"/>
              <a:cs typeface="Arial" panose="020B0604020202020204" pitchFamily="34" charset="0"/>
            </a:rPr>
            <a:t> я хочу)?</a:t>
          </a:r>
          <a:endParaRPr lang="ru-RU" sz="2200" kern="1200" dirty="0"/>
        </a:p>
      </dsp:txBody>
      <dsp:txXfrm>
        <a:off x="3244175" y="-18830"/>
        <a:ext cx="2220651" cy="1053342"/>
      </dsp:txXfrm>
    </dsp:sp>
    <dsp:sp modelId="{3847DBCD-3CB6-471B-B580-9B7B318544B7}">
      <dsp:nvSpPr>
        <dsp:cNvPr id="0" name=""/>
        <dsp:cNvSpPr/>
      </dsp:nvSpPr>
      <dsp:spPr>
        <a:xfrm>
          <a:off x="5231339" y="1370840"/>
          <a:ext cx="2334617" cy="116730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>
              <a:latin typeface="+mj-lt"/>
              <a:cs typeface="Arial" panose="020B0604020202020204" pitchFamily="34" charset="0"/>
            </a:rPr>
            <a:t>Як я </a:t>
          </a:r>
          <a:r>
            <a:rPr lang="ru-RU" sz="2200" kern="1200" dirty="0" err="1">
              <a:latin typeface="+mj-lt"/>
              <a:cs typeface="Arial" panose="020B0604020202020204" pitchFamily="34" charset="0"/>
            </a:rPr>
            <a:t>дізнаюся</a:t>
          </a:r>
          <a:r>
            <a:rPr lang="ru-RU" sz="2200" kern="1200" dirty="0">
              <a:latin typeface="+mj-lt"/>
              <a:cs typeface="Arial" panose="020B0604020202020204" pitchFamily="34" charset="0"/>
            </a:rPr>
            <a:t> </a:t>
          </a:r>
          <a:r>
            <a:rPr lang="ru-RU" sz="2200" kern="1200" dirty="0" err="1">
              <a:latin typeface="+mj-lt"/>
              <a:cs typeface="Arial" panose="020B0604020202020204" pitchFamily="34" charset="0"/>
            </a:rPr>
            <a:t>що</a:t>
          </a:r>
          <a:r>
            <a:rPr lang="ru-RU" sz="2200" kern="1200" dirty="0">
              <a:latin typeface="+mj-lt"/>
              <a:cs typeface="Arial" panose="020B0604020202020204" pitchFamily="34" charset="0"/>
            </a:rPr>
            <a:t> </a:t>
          </a:r>
          <a:r>
            <a:rPr lang="ru-RU" sz="2200" kern="1200" dirty="0" err="1">
              <a:latin typeface="+mj-lt"/>
              <a:cs typeface="Arial" panose="020B0604020202020204" pitchFamily="34" charset="0"/>
            </a:rPr>
            <a:t>досяг</a:t>
          </a:r>
          <a:r>
            <a:rPr lang="ru-RU" sz="2200" kern="1200" dirty="0">
              <a:latin typeface="+mj-lt"/>
              <a:cs typeface="Arial" panose="020B0604020202020204" pitchFamily="34" charset="0"/>
            </a:rPr>
            <a:t> </a:t>
          </a:r>
          <a:r>
            <a:rPr lang="ru-RU" sz="2200" kern="1200" dirty="0" err="1">
              <a:latin typeface="+mj-lt"/>
              <a:cs typeface="Arial" panose="020B0604020202020204" pitchFamily="34" charset="0"/>
            </a:rPr>
            <a:t>цього</a:t>
          </a:r>
          <a:r>
            <a:rPr lang="ru-RU" sz="2200" kern="1200" dirty="0">
              <a:latin typeface="+mj-lt"/>
              <a:cs typeface="Arial" panose="020B0604020202020204" pitchFamily="34" charset="0"/>
            </a:rPr>
            <a:t>? </a:t>
          </a:r>
          <a:endParaRPr lang="ru-RU" sz="2200" kern="1200" dirty="0"/>
        </a:p>
      </dsp:txBody>
      <dsp:txXfrm>
        <a:off x="5288322" y="1427823"/>
        <a:ext cx="2220651" cy="1053342"/>
      </dsp:txXfrm>
    </dsp:sp>
    <dsp:sp modelId="{578F410F-540F-495C-A453-66009F45FF49}">
      <dsp:nvSpPr>
        <dsp:cNvPr id="0" name=""/>
        <dsp:cNvSpPr/>
      </dsp:nvSpPr>
      <dsp:spPr>
        <a:xfrm>
          <a:off x="4328183" y="3350955"/>
          <a:ext cx="2943672" cy="152287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err="1"/>
            <a:t>Можна</a:t>
          </a:r>
          <a:r>
            <a:rPr lang="ru-RU" sz="2200" kern="1200" baseline="0" dirty="0"/>
            <a:t> </a:t>
          </a:r>
          <a:r>
            <a:rPr lang="ru-RU" sz="2200" kern="1200" baseline="0" dirty="0" err="1"/>
            <a:t>взагалі</a:t>
          </a:r>
          <a:r>
            <a:rPr lang="ru-RU" sz="2200" kern="1200" baseline="0" dirty="0"/>
            <a:t> </a:t>
          </a:r>
          <a:r>
            <a:rPr lang="ru-RU" sz="2200" kern="1200" baseline="0" dirty="0" err="1"/>
            <a:t>цього</a:t>
          </a:r>
          <a:r>
            <a:rPr lang="ru-RU" sz="2200" kern="1200" baseline="0" dirty="0"/>
            <a:t> </a:t>
          </a:r>
          <a:r>
            <a:rPr lang="ru-RU" sz="2200" kern="1200" baseline="0" dirty="0" err="1"/>
            <a:t>досягти</a:t>
          </a:r>
          <a:r>
            <a:rPr lang="ru-RU" sz="2200" kern="1200" baseline="0" dirty="0"/>
            <a:t> </a:t>
          </a:r>
          <a:r>
            <a:rPr lang="ru-RU" sz="2200" kern="1200" baseline="0" dirty="0" smtClean="0"/>
            <a:t>?</a:t>
          </a:r>
          <a:r>
            <a:rPr lang="ru-RU" sz="2200" kern="1200" baseline="0" dirty="0" err="1" smtClean="0"/>
            <a:t>Що</a:t>
          </a:r>
          <a:r>
            <a:rPr lang="ru-RU" sz="2200" kern="1200" baseline="0" dirty="0" smtClean="0"/>
            <a:t> я маю, </a:t>
          </a:r>
          <a:r>
            <a:rPr lang="ru-RU" sz="2200" kern="1200" baseline="0" dirty="0" err="1" smtClean="0"/>
            <a:t>що</a:t>
          </a:r>
          <a:r>
            <a:rPr lang="ru-RU" sz="2200" kern="1200" baseline="0" dirty="0" smtClean="0"/>
            <a:t> </a:t>
          </a:r>
          <a:r>
            <a:rPr lang="ru-RU" sz="2200" kern="1200" baseline="0" dirty="0" err="1" smtClean="0"/>
            <a:t>мені</a:t>
          </a:r>
          <a:r>
            <a:rPr lang="ru-RU" sz="2200" kern="1200" baseline="0" dirty="0" smtClean="0"/>
            <a:t> </a:t>
          </a:r>
          <a:r>
            <a:rPr lang="ru-RU" sz="2200" kern="1200" baseline="0" smtClean="0"/>
            <a:t>потрібно? </a:t>
          </a:r>
          <a:endParaRPr lang="ru-RU" sz="2200" kern="1200" dirty="0"/>
        </a:p>
      </dsp:txBody>
      <dsp:txXfrm>
        <a:off x="4402523" y="3425295"/>
        <a:ext cx="2794992" cy="1374190"/>
      </dsp:txXfrm>
    </dsp:sp>
    <dsp:sp modelId="{9D5A568F-68AB-4B88-9B96-104BE4864D7B}">
      <dsp:nvSpPr>
        <dsp:cNvPr id="0" name=""/>
        <dsp:cNvSpPr/>
      </dsp:nvSpPr>
      <dsp:spPr>
        <a:xfrm>
          <a:off x="1655236" y="3439847"/>
          <a:ext cx="2497480" cy="127753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baseline="0" dirty="0" err="1" smtClean="0">
              <a:latin typeface="+mj-lt"/>
              <a:cs typeface="Arial" panose="020B0604020202020204" pitchFamily="34" charset="0"/>
            </a:rPr>
            <a:t>Що</a:t>
          </a:r>
          <a:r>
            <a:rPr lang="ru-RU" sz="2200" kern="1200" baseline="0" dirty="0" smtClean="0">
              <a:latin typeface="+mj-lt"/>
              <a:cs typeface="Arial" panose="020B0604020202020204" pitchFamily="34" charset="0"/>
            </a:rPr>
            <a:t> </a:t>
          </a:r>
          <a:r>
            <a:rPr lang="ru-RU" sz="2200" kern="1200" baseline="0" dirty="0" err="1" smtClean="0">
              <a:latin typeface="+mj-lt"/>
              <a:cs typeface="Arial" panose="020B0604020202020204" pitchFamily="34" charset="0"/>
            </a:rPr>
            <a:t>це</a:t>
          </a:r>
          <a:r>
            <a:rPr lang="ru-RU" sz="2200" kern="1200" baseline="0" dirty="0" smtClean="0">
              <a:latin typeface="+mj-lt"/>
              <a:cs typeface="Arial" panose="020B0604020202020204" pitchFamily="34" charset="0"/>
            </a:rPr>
            <a:t> </a:t>
          </a:r>
          <a:r>
            <a:rPr lang="ru-RU" sz="2200" kern="1200" baseline="0" dirty="0" err="1" smtClean="0">
              <a:latin typeface="+mj-lt"/>
              <a:cs typeface="Arial" panose="020B0604020202020204" pitchFamily="34" charset="0"/>
            </a:rPr>
            <a:t>дасть</a:t>
          </a:r>
          <a:r>
            <a:rPr lang="ru-RU" sz="2200" kern="1200" baseline="0" dirty="0" smtClean="0">
              <a:latin typeface="+mj-lt"/>
              <a:cs typeface="Arial" panose="020B0604020202020204" pitchFamily="34" charset="0"/>
            </a:rPr>
            <a:t> і </a:t>
          </a:r>
          <a:r>
            <a:rPr lang="ru-RU" sz="2200" kern="1200" baseline="0" dirty="0" err="1" smtClean="0">
              <a:latin typeface="+mj-lt"/>
              <a:cs typeface="Arial" panose="020B0604020202020204" pitchFamily="34" charset="0"/>
            </a:rPr>
            <a:t>чи</a:t>
          </a:r>
          <a:r>
            <a:rPr lang="ru-RU" sz="2200" kern="1200" baseline="0" dirty="0" smtClean="0">
              <a:latin typeface="+mj-lt"/>
              <a:cs typeface="Arial" panose="020B0604020202020204" pitchFamily="34" charset="0"/>
            </a:rPr>
            <a:t> </a:t>
          </a:r>
          <a:r>
            <a:rPr lang="ru-RU" sz="2200" kern="1200" baseline="0" dirty="0" err="1" smtClean="0">
              <a:latin typeface="+mj-lt"/>
              <a:cs typeface="Arial" panose="020B0604020202020204" pitchFamily="34" charset="0"/>
            </a:rPr>
            <a:t>це</a:t>
          </a:r>
          <a:r>
            <a:rPr lang="ru-RU" sz="2200" kern="1200" baseline="0" dirty="0" smtClean="0">
              <a:latin typeface="+mj-lt"/>
              <a:cs typeface="Arial" panose="020B0604020202020204" pitchFamily="34" charset="0"/>
            </a:rPr>
            <a:t> </a:t>
          </a:r>
          <a:r>
            <a:rPr lang="ru-RU" sz="2200" kern="1200" baseline="0" dirty="0" err="1" smtClean="0">
              <a:latin typeface="+mj-lt"/>
              <a:cs typeface="Arial" panose="020B0604020202020204" pitchFamily="34" charset="0"/>
            </a:rPr>
            <a:t>потрібно</a:t>
          </a:r>
          <a:r>
            <a:rPr lang="ru-RU" sz="2200" kern="1200" baseline="0" dirty="0" smtClean="0">
              <a:latin typeface="+mj-lt"/>
              <a:cs typeface="Arial" panose="020B0604020202020204" pitchFamily="34" charset="0"/>
            </a:rPr>
            <a:t>? </a:t>
          </a:r>
          <a:endParaRPr lang="ru-RU" sz="2200" kern="1200" dirty="0">
            <a:latin typeface="+mj-lt"/>
            <a:cs typeface="Arial" panose="020B0604020202020204" pitchFamily="34" charset="0"/>
          </a:endParaRPr>
        </a:p>
      </dsp:txBody>
      <dsp:txXfrm>
        <a:off x="1717600" y="3502211"/>
        <a:ext cx="2372752" cy="1152809"/>
      </dsp:txXfrm>
    </dsp:sp>
    <dsp:sp modelId="{43AF992D-6B05-4B13-8B53-D54689C1FAB9}">
      <dsp:nvSpPr>
        <dsp:cNvPr id="0" name=""/>
        <dsp:cNvSpPr/>
      </dsp:nvSpPr>
      <dsp:spPr>
        <a:xfrm>
          <a:off x="1223190" y="1279609"/>
          <a:ext cx="2322477" cy="134977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>
              <a:latin typeface="+mj-lt"/>
              <a:cs typeface="Arial" panose="020B0604020202020204" pitchFamily="34" charset="0"/>
            </a:rPr>
            <a:t>Коли</a:t>
          </a:r>
          <a:r>
            <a:rPr lang="ru-RU" sz="2200" kern="1200" baseline="0" dirty="0">
              <a:latin typeface="+mj-lt"/>
              <a:cs typeface="Arial" panose="020B0604020202020204" pitchFamily="34" charset="0"/>
            </a:rPr>
            <a:t> я досягну </a:t>
          </a:r>
          <a:r>
            <a:rPr lang="ru-RU" sz="2200" kern="1200" baseline="0" dirty="0" err="1">
              <a:latin typeface="+mj-lt"/>
              <a:cs typeface="Arial" panose="020B0604020202020204" pitchFamily="34" charset="0"/>
            </a:rPr>
            <a:t>цієї</a:t>
          </a:r>
          <a:r>
            <a:rPr lang="ru-RU" sz="2200" kern="1200" baseline="0" dirty="0">
              <a:latin typeface="+mj-lt"/>
              <a:cs typeface="Arial" panose="020B0604020202020204" pitchFamily="34" charset="0"/>
            </a:rPr>
            <a:t> </a:t>
          </a:r>
          <a:r>
            <a:rPr lang="ru-RU" sz="2200" kern="1200" baseline="0" dirty="0" err="1">
              <a:latin typeface="+mj-lt"/>
              <a:cs typeface="Arial" panose="020B0604020202020204" pitchFamily="34" charset="0"/>
            </a:rPr>
            <a:t>цілі</a:t>
          </a:r>
          <a:r>
            <a:rPr lang="ru-RU" sz="2200" kern="1200" baseline="0" dirty="0">
              <a:latin typeface="+mj-lt"/>
              <a:cs typeface="Arial" panose="020B0604020202020204" pitchFamily="34" charset="0"/>
            </a:rPr>
            <a:t>? </a:t>
          </a:r>
          <a:endParaRPr lang="ru-RU" sz="2200" kern="1200" dirty="0">
            <a:latin typeface="+mj-lt"/>
            <a:cs typeface="Arial" panose="020B0604020202020204" pitchFamily="34" charset="0"/>
          </a:endParaRPr>
        </a:p>
      </dsp:txBody>
      <dsp:txXfrm>
        <a:off x="1289080" y="1345499"/>
        <a:ext cx="2190697" cy="12179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9AFFB6-CC17-49E5-9C38-8A047D6FED84}" type="datetimeFigureOut">
              <a:rPr lang="uk-UA" smtClean="0"/>
              <a:t>28.11.2020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673AB0-2A05-4FCF-BFC5-74FA04AA320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77082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C2658-407D-4691-A992-7FE7CB246D16}" type="datetimeFigureOut">
              <a:rPr lang="uk-UA" smtClean="0"/>
              <a:t>28.11.2020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CEAFE-437B-4606-B5AD-32063C01C90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34698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C2658-407D-4691-A992-7FE7CB246D16}" type="datetimeFigureOut">
              <a:rPr lang="uk-UA" smtClean="0"/>
              <a:t>28.11.2020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CEAFE-437B-4606-B5AD-32063C01C90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39256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C2658-407D-4691-A992-7FE7CB246D16}" type="datetimeFigureOut">
              <a:rPr lang="uk-UA" smtClean="0"/>
              <a:t>28.11.2020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CEAFE-437B-4606-B5AD-32063C01C90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84870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C8D04F-B316-4B91-896D-BAB8AB352CA4}" type="slidenum">
              <a:rPr lang="uk-UA" altLang="ru-RU">
                <a:solidFill>
                  <a:srgbClr val="000000"/>
                </a:solidFill>
              </a:rPr>
              <a:pPr/>
              <a:t>‹#›</a:t>
            </a:fld>
            <a:endParaRPr lang="uk-UA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3194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55BD19-2C02-4CD7-BCD4-4F0F4DDCCF27}" type="slidenum">
              <a:rPr lang="uk-UA" altLang="ru-RU">
                <a:solidFill>
                  <a:srgbClr val="000000"/>
                </a:solidFill>
              </a:rPr>
              <a:pPr/>
              <a:t>‹#›</a:t>
            </a:fld>
            <a:endParaRPr lang="uk-UA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5388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8300DE-67D8-4E69-B882-7F71CA8F0098}" type="slidenum">
              <a:rPr lang="uk-UA" altLang="ru-RU">
                <a:solidFill>
                  <a:srgbClr val="000000"/>
                </a:solidFill>
              </a:rPr>
              <a:pPr/>
              <a:t>‹#›</a:t>
            </a:fld>
            <a:endParaRPr lang="uk-UA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40267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55E2C7-77BA-44C5-81B8-1C911F53C2CE}" type="slidenum">
              <a:rPr lang="uk-UA" altLang="ru-RU">
                <a:solidFill>
                  <a:srgbClr val="000000"/>
                </a:solidFill>
              </a:rPr>
              <a:pPr/>
              <a:t>‹#›</a:t>
            </a:fld>
            <a:endParaRPr lang="uk-UA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57336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alt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alt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9A5CD5-8BD9-45BE-AB91-F6176DB99374}" type="slidenum">
              <a:rPr lang="uk-UA" altLang="ru-RU">
                <a:solidFill>
                  <a:srgbClr val="000000"/>
                </a:solidFill>
              </a:rPr>
              <a:pPr/>
              <a:t>‹#›</a:t>
            </a:fld>
            <a:endParaRPr lang="uk-UA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64442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alt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66900E-3842-44E3-A5DD-DB6D57EC7607}" type="slidenum">
              <a:rPr lang="uk-UA" altLang="ru-RU">
                <a:solidFill>
                  <a:srgbClr val="000000"/>
                </a:solidFill>
              </a:rPr>
              <a:pPr/>
              <a:t>‹#›</a:t>
            </a:fld>
            <a:endParaRPr lang="uk-UA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8057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alt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alt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C73538-D31D-4B71-8A31-3A9E9CBB3975}" type="slidenum">
              <a:rPr lang="uk-UA" altLang="ru-RU">
                <a:solidFill>
                  <a:srgbClr val="000000"/>
                </a:solidFill>
              </a:rPr>
              <a:pPr/>
              <a:t>‹#›</a:t>
            </a:fld>
            <a:endParaRPr lang="uk-UA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8700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BFDB0F-3036-4EC5-B3B4-9A1BF8BD54B4}" type="slidenum">
              <a:rPr lang="uk-UA" altLang="ru-RU">
                <a:solidFill>
                  <a:srgbClr val="000000"/>
                </a:solidFill>
              </a:rPr>
              <a:pPr/>
              <a:t>‹#›</a:t>
            </a:fld>
            <a:endParaRPr lang="uk-UA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7902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C2658-407D-4691-A992-7FE7CB246D16}" type="datetimeFigureOut">
              <a:rPr lang="uk-UA" smtClean="0"/>
              <a:t>28.11.2020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CEAFE-437B-4606-B5AD-32063C01C90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105964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90F618-8114-49ED-A8A3-655707C014E0}" type="slidenum">
              <a:rPr lang="uk-UA" altLang="ru-RU">
                <a:solidFill>
                  <a:srgbClr val="000000"/>
                </a:solidFill>
              </a:rPr>
              <a:pPr/>
              <a:t>‹#›</a:t>
            </a:fld>
            <a:endParaRPr lang="uk-UA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7133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4D6122-B672-4AB3-9632-04B362EE03B3}" type="slidenum">
              <a:rPr lang="uk-UA" altLang="ru-RU">
                <a:solidFill>
                  <a:srgbClr val="000000"/>
                </a:solidFill>
              </a:rPr>
              <a:pPr/>
              <a:t>‹#›</a:t>
            </a:fld>
            <a:endParaRPr lang="uk-UA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7316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367AE5-7C9B-454C-8D5F-0B5DE3971CFC}" type="slidenum">
              <a:rPr lang="uk-UA" altLang="ru-RU">
                <a:solidFill>
                  <a:srgbClr val="000000"/>
                </a:solidFill>
              </a:rPr>
              <a:pPr/>
              <a:t>‹#›</a:t>
            </a:fld>
            <a:endParaRPr lang="uk-UA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429180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320214-B66B-4634-9F12-28FE01CB4FDA}" type="slidenum">
              <a:rPr lang="uk-UA" altLang="ru-RU">
                <a:solidFill>
                  <a:srgbClr val="000000"/>
                </a:solidFill>
              </a:rPr>
              <a:pPr/>
              <a:t>‹#›</a:t>
            </a:fld>
            <a:endParaRPr lang="uk-UA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0607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6A24F8-DBE7-4702-8F4E-669EA3042DD5}" type="slidenum">
              <a:rPr lang="uk-UA" altLang="ru-RU">
                <a:solidFill>
                  <a:srgbClr val="000000"/>
                </a:solidFill>
              </a:rPr>
              <a:pPr/>
              <a:t>‹#›</a:t>
            </a:fld>
            <a:endParaRPr lang="uk-UA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5563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C2658-407D-4691-A992-7FE7CB246D16}" type="datetimeFigureOut">
              <a:rPr lang="uk-UA" smtClean="0"/>
              <a:t>28.11.2020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CEAFE-437B-4606-B5AD-32063C01C90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23674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C2658-407D-4691-A992-7FE7CB246D16}" type="datetimeFigureOut">
              <a:rPr lang="uk-UA" smtClean="0"/>
              <a:t>28.11.2020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CEAFE-437B-4606-B5AD-32063C01C90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99245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C2658-407D-4691-A992-7FE7CB246D16}" type="datetimeFigureOut">
              <a:rPr lang="uk-UA" smtClean="0"/>
              <a:t>28.11.2020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CEAFE-437B-4606-B5AD-32063C01C90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40340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C2658-407D-4691-A992-7FE7CB246D16}" type="datetimeFigureOut">
              <a:rPr lang="uk-UA" smtClean="0"/>
              <a:t>28.11.2020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CEAFE-437B-4606-B5AD-32063C01C90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41400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C2658-407D-4691-A992-7FE7CB246D16}" type="datetimeFigureOut">
              <a:rPr lang="uk-UA" smtClean="0"/>
              <a:t>28.11.2020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CEAFE-437B-4606-B5AD-32063C01C90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80984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C2658-407D-4691-A992-7FE7CB246D16}" type="datetimeFigureOut">
              <a:rPr lang="uk-UA" smtClean="0"/>
              <a:t>28.11.2020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CEAFE-437B-4606-B5AD-32063C01C90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81463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C2658-407D-4691-A992-7FE7CB246D16}" type="datetimeFigureOut">
              <a:rPr lang="uk-UA" smtClean="0"/>
              <a:t>28.11.2020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CEAFE-437B-4606-B5AD-32063C01C90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03104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CC2658-407D-4691-A992-7FE7CB246D16}" type="datetimeFigureOut">
              <a:rPr lang="uk-UA" smtClean="0"/>
              <a:t>28.11.2020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8CEAFE-437B-4606-B5AD-32063C01C90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04592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uk-UA" altLang="ru-RU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altLang="ru-RU"/>
              <a:t>Образец текста</a:t>
            </a:r>
          </a:p>
          <a:p>
            <a:pPr lvl="1"/>
            <a:r>
              <a:rPr lang="uk-UA" altLang="ru-RU"/>
              <a:t>Второй уровень</a:t>
            </a:r>
          </a:p>
          <a:p>
            <a:pPr lvl="2"/>
            <a:r>
              <a:rPr lang="uk-UA" altLang="ru-RU"/>
              <a:t>Третий уровень</a:t>
            </a:r>
          </a:p>
          <a:p>
            <a:pPr lvl="3"/>
            <a:r>
              <a:rPr lang="uk-UA" altLang="ru-RU"/>
              <a:t>Четвертый уровень</a:t>
            </a:r>
          </a:p>
          <a:p>
            <a:pPr lvl="4"/>
            <a:r>
              <a:rPr lang="uk-UA" altLang="ru-RU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uk-UA" alt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uk-UA" alt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B77AFBC-B5C3-4B10-AA33-4B43917B97B1}" type="slidenum">
              <a:rPr lang="uk-UA" alt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uk-UA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2016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546072"/>
            <a:ext cx="6264696" cy="4807951"/>
          </a:xfrm>
          <a:prstGeom prst="rect">
            <a:avLst/>
          </a:prstGeom>
        </p:spPr>
      </p:pic>
      <p:sp>
        <p:nvSpPr>
          <p:cNvPr id="10" name="Заголовок 1"/>
          <p:cNvSpPr>
            <a:spLocks noGrp="1"/>
          </p:cNvSpPr>
          <p:nvPr>
            <p:ph type="ctrTitle"/>
          </p:nvPr>
        </p:nvSpPr>
        <p:spPr>
          <a:xfrm>
            <a:off x="0" y="14068"/>
            <a:ext cx="9144000" cy="1686740"/>
          </a:xfrm>
        </p:spPr>
        <p:txBody>
          <a:bodyPr/>
          <a:lstStyle/>
          <a:p>
            <a:pPr eaLnBrk="1" hangingPunct="1"/>
            <a:r>
              <a:rPr lang="uk-UA" altLang="en-US" b="1" dirty="0">
                <a:solidFill>
                  <a:srgbClr val="FF0000"/>
                </a:solidFill>
              </a:rPr>
              <a:t>Менеджмент проектів некомерційної сфери </a:t>
            </a:r>
          </a:p>
        </p:txBody>
      </p:sp>
    </p:spTree>
    <p:extLst>
      <p:ext uri="{BB962C8B-B14F-4D97-AF65-F5344CB8AC3E}">
        <p14:creationId xmlns:p14="http://schemas.microsoft.com/office/powerpoint/2010/main" val="400344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увати 4"/>
          <p:cNvGrpSpPr/>
          <p:nvPr/>
        </p:nvGrpSpPr>
        <p:grpSpPr>
          <a:xfrm>
            <a:off x="323528" y="1696689"/>
            <a:ext cx="8329554" cy="4685680"/>
            <a:chOff x="578372" y="2177480"/>
            <a:chExt cx="7657187" cy="4680520"/>
          </a:xfrm>
        </p:grpSpPr>
        <p:grpSp>
          <p:nvGrpSpPr>
            <p:cNvPr id="3" name="Групувати 2"/>
            <p:cNvGrpSpPr/>
            <p:nvPr/>
          </p:nvGrpSpPr>
          <p:grpSpPr>
            <a:xfrm>
              <a:off x="578372" y="2177480"/>
              <a:ext cx="7657187" cy="4680520"/>
              <a:chOff x="583231" y="1599621"/>
              <a:chExt cx="7992888" cy="4635976"/>
            </a:xfrm>
          </p:grpSpPr>
          <p:grpSp>
            <p:nvGrpSpPr>
              <p:cNvPr id="7" name="Группа 3"/>
              <p:cNvGrpSpPr/>
              <p:nvPr/>
            </p:nvGrpSpPr>
            <p:grpSpPr>
              <a:xfrm>
                <a:off x="583231" y="1599621"/>
                <a:ext cx="7992888" cy="4635976"/>
                <a:chOff x="746933" y="1607363"/>
                <a:chExt cx="8338239" cy="4871092"/>
              </a:xfrm>
            </p:grpSpPr>
            <p:sp>
              <p:nvSpPr>
                <p:cNvPr id="9" name="Rectangle 3"/>
                <p:cNvSpPr txBox="1">
                  <a:spLocks noChangeArrowheads="1"/>
                </p:cNvSpPr>
                <p:nvPr/>
              </p:nvSpPr>
              <p:spPr>
                <a:xfrm>
                  <a:off x="746933" y="1607363"/>
                  <a:ext cx="8338239" cy="4871092"/>
                </a:xfrm>
                <a:prstGeom prst="rect">
                  <a:avLst/>
                </a:prstGeom>
              </p:spPr>
              <p:txBody>
                <a:bodyPr/>
                <a:lstStyle/>
                <a:p>
                  <a:pPr algn="ctr">
                    <a:spcBef>
                      <a:spcPct val="20000"/>
                    </a:spcBef>
                    <a:defRPr/>
                  </a:pPr>
                  <a:endParaRPr lang="uk-UA" sz="2000" b="1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" name="TextBox 2"/>
                <p:cNvSpPr txBox="1">
                  <a:spLocks noChangeArrowheads="1"/>
                </p:cNvSpPr>
                <p:nvPr/>
              </p:nvSpPr>
              <p:spPr bwMode="auto">
                <a:xfrm>
                  <a:off x="3914131" y="1736147"/>
                  <a:ext cx="2003844" cy="6463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defTabSz="457200" eaLnBrk="0" hangingPunct="0"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37931725" indent="-37474525" defTabSz="457200" eaLnBrk="0" hangingPunct="0"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eaLnBrk="0" hangingPunct="0"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eaLnBrk="0" hangingPunct="0"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eaLnBrk="0" hangingPunct="0"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 eaLnBrk="1" hangingPunct="1"/>
                  <a:r>
                    <a:rPr lang="uk-UA" altLang="fr-FR" sz="1800" b="1" dirty="0">
                      <a:solidFill>
                        <a:srgbClr val="FF0000"/>
                      </a:solidFill>
                      <a:ea typeface="Geneva" pitchFamily="-65" charset="-128"/>
                    </a:rPr>
                    <a:t> оцінка</a:t>
                  </a:r>
                </a:p>
                <a:p>
                  <a:pPr algn="ctr" eaLnBrk="1" hangingPunct="1"/>
                  <a:r>
                    <a:rPr lang="uk-UA" altLang="fr-FR" sz="1800" b="1" dirty="0">
                      <a:solidFill>
                        <a:srgbClr val="FF0000"/>
                      </a:solidFill>
                      <a:ea typeface="Geneva" pitchFamily="-65" charset="-128"/>
                    </a:rPr>
                    <a:t> та аналіз</a:t>
                  </a:r>
                  <a:endParaRPr lang="en-US" altLang="fr-FR" sz="1800" b="1" dirty="0">
                    <a:solidFill>
                      <a:srgbClr val="FF0000"/>
                    </a:solidFill>
                    <a:ea typeface="Geneva" pitchFamily="-65" charset="-128"/>
                  </a:endParaRPr>
                </a:p>
              </p:txBody>
            </p:sp>
            <p:sp>
              <p:nvSpPr>
                <p:cNvPr id="11" name="TextBox 3"/>
                <p:cNvSpPr txBox="1">
                  <a:spLocks noChangeArrowheads="1"/>
                </p:cNvSpPr>
                <p:nvPr/>
              </p:nvSpPr>
              <p:spPr bwMode="auto">
                <a:xfrm>
                  <a:off x="5446300" y="3047242"/>
                  <a:ext cx="2415953" cy="6463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defTabSz="457200" eaLnBrk="0" hangingPunct="0"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37931725" indent="-37474525" defTabSz="457200" eaLnBrk="0" hangingPunct="0"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eaLnBrk="0" hangingPunct="0"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eaLnBrk="0" hangingPunct="0"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eaLnBrk="0" hangingPunct="0"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 eaLnBrk="1" hangingPunct="1"/>
                  <a:r>
                    <a:rPr lang="uk-UA" altLang="fr-FR" sz="1800" b="1" dirty="0">
                      <a:solidFill>
                        <a:srgbClr val="FF0000"/>
                      </a:solidFill>
                      <a:ea typeface="Geneva" pitchFamily="-65" charset="-128"/>
                    </a:rPr>
                    <a:t>Планування</a:t>
                  </a:r>
                </a:p>
                <a:p>
                  <a:pPr algn="ctr" eaLnBrk="1" hangingPunct="1"/>
                  <a:r>
                    <a:rPr lang="uk-UA" altLang="fr-FR" sz="1800" b="1" dirty="0">
                      <a:solidFill>
                        <a:srgbClr val="FF0000"/>
                      </a:solidFill>
                      <a:ea typeface="Geneva" pitchFamily="-65" charset="-128"/>
                    </a:rPr>
                    <a:t>та формулювання</a:t>
                  </a:r>
                  <a:endParaRPr lang="en-US" altLang="fr-FR" sz="1800" b="1" dirty="0">
                    <a:solidFill>
                      <a:srgbClr val="FF0000"/>
                    </a:solidFill>
                    <a:ea typeface="Geneva" pitchFamily="-65" charset="-128"/>
                  </a:endParaRPr>
                </a:p>
              </p:txBody>
            </p:sp>
            <p:sp>
              <p:nvSpPr>
                <p:cNvPr id="12" name="TextBox 3"/>
                <p:cNvSpPr txBox="1">
                  <a:spLocks noChangeArrowheads="1"/>
                </p:cNvSpPr>
                <p:nvPr/>
              </p:nvSpPr>
              <p:spPr bwMode="auto">
                <a:xfrm>
                  <a:off x="3947698" y="4531332"/>
                  <a:ext cx="2199930" cy="6463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defTabSz="457200" eaLnBrk="0" hangingPunct="0"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37931725" indent="-37474525" defTabSz="457200" eaLnBrk="0" hangingPunct="0"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eaLnBrk="0" hangingPunct="0"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eaLnBrk="0" hangingPunct="0"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eaLnBrk="0" hangingPunct="0"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 eaLnBrk="1" hangingPunct="1"/>
                  <a:r>
                    <a:rPr lang="uk-UA" altLang="fr-FR" sz="1800" b="1" dirty="0">
                      <a:solidFill>
                        <a:srgbClr val="FF0000"/>
                      </a:solidFill>
                      <a:ea typeface="Geneva" pitchFamily="-65" charset="-128"/>
                    </a:rPr>
                    <a:t>реалізація та моніторинг</a:t>
                  </a:r>
                  <a:endParaRPr lang="en-US" altLang="fr-FR" sz="1800" b="1" dirty="0">
                    <a:solidFill>
                      <a:srgbClr val="FF0000"/>
                    </a:solidFill>
                    <a:ea typeface="Geneva" pitchFamily="-65" charset="-128"/>
                  </a:endParaRPr>
                </a:p>
              </p:txBody>
            </p:sp>
            <p:sp>
              <p:nvSpPr>
                <p:cNvPr id="13" name="Прямоугольник 1"/>
                <p:cNvSpPr/>
                <p:nvPr/>
              </p:nvSpPr>
              <p:spPr>
                <a:xfrm>
                  <a:off x="2195912" y="3055888"/>
                  <a:ext cx="1985162" cy="671906"/>
                </a:xfrm>
                <a:prstGeom prst="rect">
                  <a:avLst/>
                </a:prstGeom>
              </p:spPr>
              <p:txBody>
                <a:bodyPr wrap="square" anchor="ctr">
                  <a:spAutoFit/>
                </a:bodyPr>
                <a:lstStyle/>
                <a:p>
                  <a:pPr lvl="0" algn="ctr"/>
                  <a:r>
                    <a:rPr lang="uk-UA" altLang="fr-FR" b="1" dirty="0">
                      <a:solidFill>
                        <a:srgbClr val="FF0000"/>
                      </a:solidFill>
                      <a:latin typeface="Arial"/>
                      <a:ea typeface="Geneva" pitchFamily="-65" charset="-128"/>
                      <a:cs typeface="Arial"/>
                    </a:rPr>
                    <a:t>оцінка</a:t>
                  </a:r>
                </a:p>
                <a:p>
                  <a:pPr lvl="0" algn="ctr"/>
                  <a:r>
                    <a:rPr lang="uk-UA" altLang="fr-FR" b="1" dirty="0">
                      <a:solidFill>
                        <a:srgbClr val="FF0000"/>
                      </a:solidFill>
                      <a:latin typeface="Arial"/>
                      <a:ea typeface="Geneva" pitchFamily="-65" charset="-128"/>
                      <a:cs typeface="Arial"/>
                    </a:rPr>
                    <a:t> та навчання</a:t>
                  </a:r>
                  <a:endParaRPr lang="en-US" altLang="fr-FR" b="1" dirty="0">
                    <a:solidFill>
                      <a:srgbClr val="FF0000"/>
                    </a:solidFill>
                    <a:latin typeface="Arial"/>
                    <a:ea typeface="Geneva" pitchFamily="-65" charset="-128"/>
                    <a:cs typeface="Arial"/>
                  </a:endParaRPr>
                </a:p>
              </p:txBody>
            </p:sp>
          </p:grpSp>
          <p:sp>
            <p:nvSpPr>
              <p:cNvPr id="14" name="Circular Arrow 25"/>
              <p:cNvSpPr>
                <a:spLocks noChangeArrowheads="1"/>
              </p:cNvSpPr>
              <p:nvPr/>
            </p:nvSpPr>
            <p:spPr bwMode="auto">
              <a:xfrm rot="1314784">
                <a:off x="5130430" y="2104539"/>
                <a:ext cx="977900" cy="977900"/>
              </a:xfrm>
              <a:custGeom>
                <a:avLst/>
                <a:gdLst>
                  <a:gd name="T0" fmla="*/ 303984 w 978408"/>
                  <a:gd name="T1" fmla="*/ 172484 h 978408"/>
                  <a:gd name="T2" fmla="*/ 958338 w 978408"/>
                  <a:gd name="T3" fmla="*/ 369518 h 978408"/>
                  <a:gd name="T4" fmla="*/ 856107 w 978408"/>
                  <a:gd name="T5" fmla="*/ 489204 h 978408"/>
                  <a:gd name="T6" fmla="*/ 713736 w 978408"/>
                  <a:gd name="T7" fmla="*/ 369518 h 978408"/>
                  <a:gd name="T8" fmla="*/ 2 60000 65536"/>
                  <a:gd name="T9" fmla="*/ 0 60000 65536"/>
                  <a:gd name="T10" fmla="*/ 1 60000 65536"/>
                  <a:gd name="T11" fmla="*/ 2 60000 65536"/>
                  <a:gd name="T12" fmla="*/ 186524 w 978408"/>
                  <a:gd name="T13" fmla="*/ 186524 h 978408"/>
                  <a:gd name="T14" fmla="*/ 791884 w 978408"/>
                  <a:gd name="T15" fmla="*/ 791884 h 97840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78408" h="978408">
                    <a:moveTo>
                      <a:pt x="273114" y="119697"/>
                    </a:moveTo>
                    <a:lnTo>
                      <a:pt x="273114" y="119697"/>
                    </a:lnTo>
                    <a:cubicBezTo>
                      <a:pt x="338674" y="81356"/>
                      <a:pt x="413255" y="61150"/>
                      <a:pt x="489204" y="61150"/>
                    </a:cubicBezTo>
                    <a:cubicBezTo>
                      <a:pt x="679515" y="61150"/>
                      <a:pt x="846973" y="186797"/>
                      <a:pt x="900185" y="369517"/>
                    </a:cubicBezTo>
                    <a:lnTo>
                      <a:pt x="958338" y="369518"/>
                    </a:lnTo>
                    <a:lnTo>
                      <a:pt x="856107" y="489204"/>
                    </a:lnTo>
                    <a:lnTo>
                      <a:pt x="713736" y="369518"/>
                    </a:lnTo>
                    <a:lnTo>
                      <a:pt x="770558" y="369518"/>
                    </a:lnTo>
                    <a:lnTo>
                      <a:pt x="770558" y="369517"/>
                    </a:lnTo>
                    <a:cubicBezTo>
                      <a:pt x="722563" y="256693"/>
                      <a:pt x="611812" y="183451"/>
                      <a:pt x="489204" y="183451"/>
                    </a:cubicBezTo>
                    <a:cubicBezTo>
                      <a:pt x="434955" y="183451"/>
                      <a:pt x="381683" y="197884"/>
                      <a:pt x="334854" y="22527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9DF3F3"/>
                  </a:gs>
                  <a:gs pos="100000">
                    <a:srgbClr val="00B0B0"/>
                  </a:gs>
                </a:gsLst>
                <a:lin ang="5400000"/>
              </a:gradFill>
              <a:ln w="9525">
                <a:solidFill>
                  <a:srgbClr val="009999"/>
                </a:solidFill>
                <a:miter lim="800000"/>
                <a:headEnd/>
                <a:tailEnd/>
              </a:ln>
              <a:effectLst>
                <a:outerShdw blurRad="40000" dist="23000" dir="5400000" rotWithShape="0">
                  <a:srgbClr val="808080">
                    <a:alpha val="34999"/>
                  </a:srgbClr>
                </a:outerShdw>
              </a:effectLst>
            </p:spPr>
            <p:txBody>
              <a:bodyPr anchor="ctr"/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37931725" indent="-37474525" eaLnBrk="0" hangingPunct="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eaLnBrk="0" hangingPunct="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eaLnBrk="0" hangingPunct="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eaLnBrk="0" hangingPunct="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fr-FR"/>
              </a:p>
            </p:txBody>
          </p:sp>
          <p:sp>
            <p:nvSpPr>
              <p:cNvPr id="15" name="Circular Arrow 25"/>
              <p:cNvSpPr>
                <a:spLocks noChangeArrowheads="1"/>
              </p:cNvSpPr>
              <p:nvPr/>
            </p:nvSpPr>
            <p:spPr bwMode="auto">
              <a:xfrm rot="6306446">
                <a:off x="5340356" y="3472305"/>
                <a:ext cx="977900" cy="977900"/>
              </a:xfrm>
              <a:custGeom>
                <a:avLst/>
                <a:gdLst>
                  <a:gd name="T0" fmla="*/ 303984 w 978408"/>
                  <a:gd name="T1" fmla="*/ 172484 h 978408"/>
                  <a:gd name="T2" fmla="*/ 958338 w 978408"/>
                  <a:gd name="T3" fmla="*/ 369518 h 978408"/>
                  <a:gd name="T4" fmla="*/ 856107 w 978408"/>
                  <a:gd name="T5" fmla="*/ 489204 h 978408"/>
                  <a:gd name="T6" fmla="*/ 713736 w 978408"/>
                  <a:gd name="T7" fmla="*/ 369518 h 978408"/>
                  <a:gd name="T8" fmla="*/ 2 60000 65536"/>
                  <a:gd name="T9" fmla="*/ 0 60000 65536"/>
                  <a:gd name="T10" fmla="*/ 1 60000 65536"/>
                  <a:gd name="T11" fmla="*/ 2 60000 65536"/>
                  <a:gd name="T12" fmla="*/ 186524 w 978408"/>
                  <a:gd name="T13" fmla="*/ 186524 h 978408"/>
                  <a:gd name="T14" fmla="*/ 791884 w 978408"/>
                  <a:gd name="T15" fmla="*/ 791884 h 97840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78408" h="978408">
                    <a:moveTo>
                      <a:pt x="273114" y="119697"/>
                    </a:moveTo>
                    <a:lnTo>
                      <a:pt x="273114" y="119697"/>
                    </a:lnTo>
                    <a:cubicBezTo>
                      <a:pt x="338674" y="81356"/>
                      <a:pt x="413255" y="61150"/>
                      <a:pt x="489204" y="61150"/>
                    </a:cubicBezTo>
                    <a:cubicBezTo>
                      <a:pt x="679515" y="61150"/>
                      <a:pt x="846973" y="186797"/>
                      <a:pt x="900185" y="369517"/>
                    </a:cubicBezTo>
                    <a:lnTo>
                      <a:pt x="958338" y="369518"/>
                    </a:lnTo>
                    <a:lnTo>
                      <a:pt x="856107" y="489204"/>
                    </a:lnTo>
                    <a:lnTo>
                      <a:pt x="713736" y="369518"/>
                    </a:lnTo>
                    <a:lnTo>
                      <a:pt x="770558" y="369518"/>
                    </a:lnTo>
                    <a:lnTo>
                      <a:pt x="770558" y="369517"/>
                    </a:lnTo>
                    <a:cubicBezTo>
                      <a:pt x="722563" y="256693"/>
                      <a:pt x="611812" y="183451"/>
                      <a:pt x="489204" y="183451"/>
                    </a:cubicBezTo>
                    <a:cubicBezTo>
                      <a:pt x="434955" y="183451"/>
                      <a:pt x="381683" y="197884"/>
                      <a:pt x="334854" y="22527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9DF3F3"/>
                  </a:gs>
                  <a:gs pos="100000">
                    <a:srgbClr val="00B0B0"/>
                  </a:gs>
                </a:gsLst>
                <a:lin ang="5400000"/>
              </a:gradFill>
              <a:ln w="9525">
                <a:solidFill>
                  <a:srgbClr val="009999"/>
                </a:solidFill>
                <a:miter lim="800000"/>
                <a:headEnd/>
                <a:tailEnd/>
              </a:ln>
              <a:effectLst>
                <a:outerShdw blurRad="40000" dist="23000" dir="5400000" rotWithShape="0">
                  <a:srgbClr val="808080">
                    <a:alpha val="34999"/>
                  </a:srgbClr>
                </a:outerShdw>
              </a:effectLst>
            </p:spPr>
            <p:txBody>
              <a:bodyPr anchor="ctr"/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37931725" indent="-37474525" eaLnBrk="0" hangingPunct="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eaLnBrk="0" hangingPunct="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eaLnBrk="0" hangingPunct="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eaLnBrk="0" hangingPunct="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fr-FR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" name="Circular Arrow 25"/>
              <p:cNvSpPr>
                <a:spLocks noChangeArrowheads="1"/>
              </p:cNvSpPr>
              <p:nvPr/>
            </p:nvSpPr>
            <p:spPr bwMode="auto">
              <a:xfrm rot="12042124">
                <a:off x="3144599" y="3465572"/>
                <a:ext cx="977900" cy="977900"/>
              </a:xfrm>
              <a:custGeom>
                <a:avLst/>
                <a:gdLst>
                  <a:gd name="T0" fmla="*/ 303984 w 978408"/>
                  <a:gd name="T1" fmla="*/ 172484 h 978408"/>
                  <a:gd name="T2" fmla="*/ 958338 w 978408"/>
                  <a:gd name="T3" fmla="*/ 369518 h 978408"/>
                  <a:gd name="T4" fmla="*/ 856107 w 978408"/>
                  <a:gd name="T5" fmla="*/ 489204 h 978408"/>
                  <a:gd name="T6" fmla="*/ 713736 w 978408"/>
                  <a:gd name="T7" fmla="*/ 369518 h 978408"/>
                  <a:gd name="T8" fmla="*/ 2 60000 65536"/>
                  <a:gd name="T9" fmla="*/ 0 60000 65536"/>
                  <a:gd name="T10" fmla="*/ 1 60000 65536"/>
                  <a:gd name="T11" fmla="*/ 2 60000 65536"/>
                  <a:gd name="T12" fmla="*/ 186524 w 978408"/>
                  <a:gd name="T13" fmla="*/ 186524 h 978408"/>
                  <a:gd name="T14" fmla="*/ 791884 w 978408"/>
                  <a:gd name="T15" fmla="*/ 791884 h 97840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78408" h="978408">
                    <a:moveTo>
                      <a:pt x="273114" y="119697"/>
                    </a:moveTo>
                    <a:lnTo>
                      <a:pt x="273114" y="119697"/>
                    </a:lnTo>
                    <a:cubicBezTo>
                      <a:pt x="338674" y="81356"/>
                      <a:pt x="413255" y="61150"/>
                      <a:pt x="489204" y="61150"/>
                    </a:cubicBezTo>
                    <a:cubicBezTo>
                      <a:pt x="679515" y="61150"/>
                      <a:pt x="846973" y="186797"/>
                      <a:pt x="900185" y="369517"/>
                    </a:cubicBezTo>
                    <a:lnTo>
                      <a:pt x="958338" y="369518"/>
                    </a:lnTo>
                    <a:lnTo>
                      <a:pt x="856107" y="489204"/>
                    </a:lnTo>
                    <a:lnTo>
                      <a:pt x="713736" y="369518"/>
                    </a:lnTo>
                    <a:lnTo>
                      <a:pt x="770558" y="369518"/>
                    </a:lnTo>
                    <a:lnTo>
                      <a:pt x="770558" y="369517"/>
                    </a:lnTo>
                    <a:cubicBezTo>
                      <a:pt x="722563" y="256693"/>
                      <a:pt x="611812" y="183451"/>
                      <a:pt x="489204" y="183451"/>
                    </a:cubicBezTo>
                    <a:cubicBezTo>
                      <a:pt x="434955" y="183451"/>
                      <a:pt x="381683" y="197884"/>
                      <a:pt x="334854" y="22527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9DF3F3"/>
                  </a:gs>
                  <a:gs pos="100000">
                    <a:srgbClr val="00B0B0"/>
                  </a:gs>
                </a:gsLst>
                <a:lin ang="5400000"/>
              </a:gradFill>
              <a:ln w="9525">
                <a:solidFill>
                  <a:srgbClr val="009999"/>
                </a:solidFill>
                <a:miter lim="800000"/>
                <a:headEnd/>
                <a:tailEnd/>
              </a:ln>
              <a:effectLst>
                <a:outerShdw blurRad="40000" dist="23000" dir="5400000" rotWithShape="0">
                  <a:srgbClr val="808080">
                    <a:alpha val="34999"/>
                  </a:srgbClr>
                </a:outerShdw>
              </a:effectLst>
            </p:spPr>
            <p:txBody>
              <a:bodyPr anchor="ctr"/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37931725" indent="-37474525" eaLnBrk="0" hangingPunct="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eaLnBrk="0" hangingPunct="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eaLnBrk="0" hangingPunct="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eaLnBrk="0" hangingPunct="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fr-FR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7" name="Circular Arrow 25"/>
            <p:cNvSpPr>
              <a:spLocks noChangeArrowheads="1"/>
            </p:cNvSpPr>
            <p:nvPr/>
          </p:nvSpPr>
          <p:spPr bwMode="auto">
            <a:xfrm rot="17788263">
              <a:off x="3017214" y="2785435"/>
              <a:ext cx="977900" cy="977900"/>
            </a:xfrm>
            <a:custGeom>
              <a:avLst/>
              <a:gdLst>
                <a:gd name="T0" fmla="*/ 303984 w 978408"/>
                <a:gd name="T1" fmla="*/ 172484 h 978408"/>
                <a:gd name="T2" fmla="*/ 958338 w 978408"/>
                <a:gd name="T3" fmla="*/ 369518 h 978408"/>
                <a:gd name="T4" fmla="*/ 856107 w 978408"/>
                <a:gd name="T5" fmla="*/ 489204 h 978408"/>
                <a:gd name="T6" fmla="*/ 713736 w 978408"/>
                <a:gd name="T7" fmla="*/ 369518 h 978408"/>
                <a:gd name="T8" fmla="*/ 2 60000 65536"/>
                <a:gd name="T9" fmla="*/ 0 60000 65536"/>
                <a:gd name="T10" fmla="*/ 1 60000 65536"/>
                <a:gd name="T11" fmla="*/ 2 60000 65536"/>
                <a:gd name="T12" fmla="*/ 186524 w 978408"/>
                <a:gd name="T13" fmla="*/ 186524 h 978408"/>
                <a:gd name="T14" fmla="*/ 791884 w 978408"/>
                <a:gd name="T15" fmla="*/ 791884 h 97840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78408" h="978408">
                  <a:moveTo>
                    <a:pt x="273114" y="119697"/>
                  </a:moveTo>
                  <a:lnTo>
                    <a:pt x="273114" y="119697"/>
                  </a:lnTo>
                  <a:cubicBezTo>
                    <a:pt x="338674" y="81356"/>
                    <a:pt x="413255" y="61150"/>
                    <a:pt x="489204" y="61150"/>
                  </a:cubicBezTo>
                  <a:cubicBezTo>
                    <a:pt x="679515" y="61150"/>
                    <a:pt x="846973" y="186797"/>
                    <a:pt x="900185" y="369517"/>
                  </a:cubicBezTo>
                  <a:lnTo>
                    <a:pt x="958338" y="369518"/>
                  </a:lnTo>
                  <a:lnTo>
                    <a:pt x="856107" y="489204"/>
                  </a:lnTo>
                  <a:lnTo>
                    <a:pt x="713736" y="369518"/>
                  </a:lnTo>
                  <a:lnTo>
                    <a:pt x="770558" y="369518"/>
                  </a:lnTo>
                  <a:lnTo>
                    <a:pt x="770558" y="369517"/>
                  </a:lnTo>
                  <a:cubicBezTo>
                    <a:pt x="722563" y="256693"/>
                    <a:pt x="611812" y="183451"/>
                    <a:pt x="489204" y="183451"/>
                  </a:cubicBezTo>
                  <a:cubicBezTo>
                    <a:pt x="434955" y="183451"/>
                    <a:pt x="381683" y="197884"/>
                    <a:pt x="334854" y="225270"/>
                  </a:cubicBezTo>
                  <a:close/>
                </a:path>
              </a:pathLst>
            </a:custGeom>
            <a:gradFill rotWithShape="1">
              <a:gsLst>
                <a:gs pos="0">
                  <a:srgbClr val="9DF3F3"/>
                </a:gs>
                <a:gs pos="100000">
                  <a:srgbClr val="00B0B0"/>
                </a:gs>
              </a:gsLst>
              <a:lin ang="5400000"/>
            </a:gradFill>
            <a:ln w="9525">
              <a:solidFill>
                <a:srgbClr val="009999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37931725" indent="-37474525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fr-FR"/>
            </a:p>
          </p:txBody>
        </p:sp>
      </p:grpSp>
      <p:sp>
        <p:nvSpPr>
          <p:cNvPr id="18" name="Прямокутник 17"/>
          <p:cNvSpPr/>
          <p:nvPr/>
        </p:nvSpPr>
        <p:spPr>
          <a:xfrm>
            <a:off x="1373623" y="295721"/>
            <a:ext cx="62646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altLang="en-US" sz="2800" b="1" dirty="0">
                <a:solidFill>
                  <a:srgbClr val="FF0000"/>
                </a:solidFill>
              </a:rPr>
              <a:t>ЦИКЛИ ПРОЕКТУ  </a:t>
            </a:r>
            <a:endParaRPr lang="uk-UA" sz="2800" dirty="0"/>
          </a:p>
        </p:txBody>
      </p:sp>
      <p:sp>
        <p:nvSpPr>
          <p:cNvPr id="2" name="Блок-схема: вузол 1"/>
          <p:cNvSpPr/>
          <p:nvPr/>
        </p:nvSpPr>
        <p:spPr>
          <a:xfrm>
            <a:off x="1580506" y="908720"/>
            <a:ext cx="5850931" cy="5328592"/>
          </a:xfrm>
          <a:prstGeom prst="flowChartConnec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1667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altLang="ru-RU" sz="3600" b="1" dirty="0">
                <a:solidFill>
                  <a:srgbClr val="FF0000"/>
                </a:solidFill>
              </a:rPr>
              <a:t>Пам’ятаймо!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124744"/>
            <a:ext cx="8640960" cy="515739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uk-UA" altLang="ru-RU" sz="2400" b="1" dirty="0"/>
              <a:t>Методологія проектного циклу повинна  мати такі характеристики:</a:t>
            </a:r>
          </a:p>
          <a:p>
            <a:pPr eaLnBrk="1" hangingPunct="1">
              <a:buFontTx/>
              <a:buChar char="-"/>
            </a:pPr>
            <a:r>
              <a:rPr lang="uk-UA" altLang="ru-RU" sz="2400" dirty="0"/>
              <a:t>це механізм вирішення конкретно визначеної проблеми;</a:t>
            </a:r>
          </a:p>
          <a:p>
            <a:pPr eaLnBrk="1" hangingPunct="1">
              <a:buFontTx/>
              <a:buChar char="-"/>
            </a:pPr>
            <a:r>
              <a:rPr lang="uk-UA" altLang="ru-RU" sz="2400" dirty="0">
                <a:solidFill>
                  <a:srgbClr val="FF0000"/>
                </a:solidFill>
              </a:rPr>
              <a:t>має конкретні часові рамки, дату завершення і параметри виконання;</a:t>
            </a:r>
          </a:p>
          <a:p>
            <a:pPr eaLnBrk="1" hangingPunct="1">
              <a:buFontTx/>
              <a:buNone/>
            </a:pPr>
            <a:r>
              <a:rPr lang="uk-UA" altLang="ru-RU" sz="2400" dirty="0"/>
              <a:t>- користується перевагами існуючих можливостей в контексті і в залежності від місцевих можливостей;</a:t>
            </a:r>
          </a:p>
          <a:p>
            <a:pPr eaLnBrk="1" hangingPunct="1">
              <a:buFontTx/>
              <a:buNone/>
            </a:pPr>
            <a:r>
              <a:rPr lang="uk-UA" altLang="ru-RU" sz="2400" dirty="0"/>
              <a:t>- </a:t>
            </a:r>
            <a:r>
              <a:rPr lang="uk-UA" altLang="ru-RU" sz="2400" dirty="0">
                <a:solidFill>
                  <a:srgbClr val="FF0000"/>
                </a:solidFill>
              </a:rPr>
              <a:t>має фіксований об’єм ресурсів;</a:t>
            </a:r>
          </a:p>
          <a:p>
            <a:pPr eaLnBrk="1" hangingPunct="1">
              <a:buFontTx/>
              <a:buNone/>
            </a:pPr>
            <a:r>
              <a:rPr lang="uk-UA" altLang="ru-RU" sz="2400" dirty="0"/>
              <a:t>- направлена на благо конкретної групи;</a:t>
            </a:r>
          </a:p>
          <a:p>
            <a:pPr eaLnBrk="1" hangingPunct="1">
              <a:buFontTx/>
              <a:buNone/>
            </a:pPr>
            <a:r>
              <a:rPr lang="uk-UA" altLang="ru-RU" sz="2400" dirty="0"/>
              <a:t>- </a:t>
            </a:r>
            <a:r>
              <a:rPr lang="uk-UA" altLang="ru-RU" sz="2400" dirty="0">
                <a:solidFill>
                  <a:srgbClr val="FF0000"/>
                </a:solidFill>
              </a:rPr>
              <a:t>реалізується командою і має керівника.</a:t>
            </a:r>
          </a:p>
        </p:txBody>
      </p:sp>
      <p:grpSp>
        <p:nvGrpSpPr>
          <p:cNvPr id="6" name="Группа 5"/>
          <p:cNvGrpSpPr/>
          <p:nvPr/>
        </p:nvGrpSpPr>
        <p:grpSpPr>
          <a:xfrm>
            <a:off x="0" y="5995987"/>
            <a:ext cx="9144000" cy="862013"/>
            <a:chOff x="0" y="5951363"/>
            <a:chExt cx="9144000" cy="862013"/>
          </a:xfrm>
        </p:grpSpPr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0" y="6237312"/>
              <a:ext cx="9144000" cy="360040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libri" pitchFamily="34" charset="0"/>
                  <a:cs typeface="Calibri" pitchFamily="34" charset="0"/>
                </a:rPr>
                <a:t>ТОВАРИСТВО ЧЕРВОНОГО ХРЕСТА УКРАЇНИ</a:t>
              </a:r>
            </a:p>
          </p:txBody>
        </p:sp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3528" y="5951363"/>
              <a:ext cx="933450" cy="862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074969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8640"/>
            <a:ext cx="8892480" cy="568863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uk-UA" altLang="ru-RU" sz="2200" dirty="0"/>
              <a:t> </a:t>
            </a:r>
          </a:p>
        </p:txBody>
      </p:sp>
      <p:sp>
        <p:nvSpPr>
          <p:cNvPr id="8" name="Прямокутник 7"/>
          <p:cNvSpPr/>
          <p:nvPr/>
        </p:nvSpPr>
        <p:spPr>
          <a:xfrm>
            <a:off x="107757" y="1417129"/>
            <a:ext cx="8928485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>
                <a:solidFill>
                  <a:srgbClr val="0070C0"/>
                </a:solidFill>
              </a:rPr>
              <a:t>Успешность принятия решения во многом зависит от способности человека “визуализировать проблемную ситуацию”, наглядно представлять ее и оперировать наглядными образами</a:t>
            </a:r>
            <a:r>
              <a:rPr lang="ru-RU" sz="2400" i="1" dirty="0">
                <a:solidFill>
                  <a:srgbClr val="0070C0"/>
                </a:solidFill>
              </a:rPr>
              <a:t>.</a:t>
            </a:r>
          </a:p>
          <a:p>
            <a:r>
              <a:rPr lang="ru-RU" sz="2400" i="1" dirty="0">
                <a:solidFill>
                  <a:srgbClr val="0070C0"/>
                </a:solidFill>
              </a:rPr>
              <a:t> </a:t>
            </a:r>
          </a:p>
          <a:p>
            <a:r>
              <a:rPr lang="ru-RU" altLang="ru-RU" sz="2400" b="1" i="1" kern="0" dirty="0">
                <a:solidFill>
                  <a:srgbClr val="0070C0"/>
                </a:solidFill>
              </a:rPr>
              <a:t>«Не важно, насколько хороша ваша команда или как эффективна методология, если вы не решаете правильную проблему, то проект провалится»</a:t>
            </a:r>
          </a:p>
          <a:p>
            <a:pPr algn="r"/>
            <a:r>
              <a:rPr lang="ru-RU" altLang="ru-RU" i="1" kern="0" dirty="0" err="1">
                <a:solidFill>
                  <a:srgbClr val="0070C0"/>
                </a:solidFill>
              </a:rPr>
              <a:t>Woody</a:t>
            </a:r>
            <a:r>
              <a:rPr lang="ru-RU" altLang="ru-RU" i="1" kern="0" dirty="0">
                <a:solidFill>
                  <a:srgbClr val="0070C0"/>
                </a:solidFill>
              </a:rPr>
              <a:t> </a:t>
            </a:r>
            <a:r>
              <a:rPr lang="ru-RU" altLang="ru-RU" i="1" kern="0" dirty="0" err="1">
                <a:solidFill>
                  <a:srgbClr val="0070C0"/>
                </a:solidFill>
              </a:rPr>
              <a:t>Williams</a:t>
            </a:r>
            <a:r>
              <a:rPr lang="ru-RU" altLang="ru-RU" i="1" kern="0" dirty="0">
                <a:solidFill>
                  <a:srgbClr val="0070C0"/>
                </a:solidFill>
              </a:rPr>
              <a:t>, w3src </a:t>
            </a:r>
            <a:r>
              <a:rPr lang="ru-RU" altLang="ru-RU" i="1" kern="0" dirty="0" err="1">
                <a:solidFill>
                  <a:srgbClr val="0070C0"/>
                </a:solidFill>
              </a:rPr>
              <a:t>Consulting</a:t>
            </a:r>
            <a:endParaRPr lang="ru-RU" altLang="ru-RU" i="1" kern="0" dirty="0">
              <a:solidFill>
                <a:srgbClr val="0070C0"/>
              </a:solidFill>
            </a:endParaRPr>
          </a:p>
          <a:p>
            <a:endParaRPr lang="uk-UA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6070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21196" y="124842"/>
            <a:ext cx="8229600" cy="1143000"/>
          </a:xfrm>
        </p:spPr>
        <p:txBody>
          <a:bodyPr/>
          <a:lstStyle/>
          <a:p>
            <a:pPr eaLnBrk="1" hangingPunct="1"/>
            <a:r>
              <a:rPr lang="uk-UA" altLang="ru-RU" sz="3600" b="1" dirty="0">
                <a:solidFill>
                  <a:srgbClr val="FF0000"/>
                </a:solidFill>
                <a:latin typeface="+mn-lt"/>
              </a:rPr>
              <a:t>Оцінка та аналіз ситуації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767829"/>
            <a:ext cx="8424936" cy="504056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uk-UA" altLang="ru-RU" sz="2800" dirty="0"/>
              <a:t>   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uk-UA" altLang="ru-RU" sz="2800" dirty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uk-UA" altLang="ru-RU" sz="2200" dirty="0"/>
              <a:t>Дана фаза відображає процес, направлений на розуміння поточної ситуації і визначення необхідного втручання.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uk-UA" altLang="ru-RU" sz="2200" dirty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uk-UA" altLang="ru-RU" sz="2200" dirty="0"/>
              <a:t> </a:t>
            </a:r>
            <a:r>
              <a:rPr lang="uk-UA" altLang="ru-RU" sz="2200" dirty="0">
                <a:solidFill>
                  <a:srgbClr val="FF0000"/>
                </a:solidFill>
              </a:rPr>
              <a:t>Це досягається шляхом виділення основних факторів, які впливають на ситуацію, включаючи проблеми та їх причини, а також потреби, інтереси, можливості і перешкоди різних зацікавлених сторін.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uk-UA" altLang="ru-RU" sz="2200" dirty="0">
              <a:solidFill>
                <a:srgbClr val="FF0000"/>
              </a:solidFill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uk-UA" altLang="ru-RU" sz="2200" dirty="0"/>
              <a:t> Якщо втручання необхідно, то оцінка ситуації може включити в себе попередній аналіз і пропозиції виду можливого втручання.</a:t>
            </a:r>
            <a:endParaRPr lang="uk-UA" altLang="ru-RU" sz="2800" dirty="0"/>
          </a:p>
        </p:txBody>
      </p:sp>
    </p:spTree>
    <p:extLst>
      <p:ext uri="{BB962C8B-B14F-4D97-AF65-F5344CB8AC3E}">
        <p14:creationId xmlns:p14="http://schemas.microsoft.com/office/powerpoint/2010/main" val="541965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22662" y="-32246"/>
            <a:ext cx="8964488" cy="1301006"/>
          </a:xfrm>
        </p:spPr>
        <p:txBody>
          <a:bodyPr/>
          <a:lstStyle/>
          <a:p>
            <a:pPr eaLnBrk="1" hangingPunct="1"/>
            <a:r>
              <a:rPr lang="uk-UA" altLang="ru-RU" b="1" dirty="0">
                <a:solidFill>
                  <a:srgbClr val="FF0000"/>
                </a:solidFill>
              </a:rPr>
              <a:t>Оцінка та аналіз</a:t>
            </a: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769832641"/>
              </p:ext>
            </p:extLst>
          </p:nvPr>
        </p:nvGraphicFramePr>
        <p:xfrm>
          <a:off x="0" y="980728"/>
          <a:ext cx="8789382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58363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376771"/>
            <a:ext cx="8820472" cy="4466579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uk-UA" altLang="ru-RU" sz="2200" dirty="0"/>
              <a:t>Відчутна необхідність  (молоді батьки вважають що в їхньому населеному пункті потрібна лікарня)</a:t>
            </a:r>
          </a:p>
          <a:p>
            <a:pPr marL="0" indent="0" eaLnBrk="1" hangingPunct="1">
              <a:buNone/>
            </a:pPr>
            <a:endParaRPr lang="uk-UA" altLang="ru-RU" sz="2200" dirty="0"/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uk-UA" altLang="ru-RU" sz="2200" dirty="0"/>
              <a:t>Виражена необхідність( жінки вимушені ходити за 10 км до найближчої лікарні)</a:t>
            </a:r>
          </a:p>
          <a:p>
            <a:pPr marL="0" indent="0" eaLnBrk="1" hangingPunct="1">
              <a:buNone/>
            </a:pPr>
            <a:endParaRPr lang="uk-UA" altLang="ru-RU" sz="2200" dirty="0"/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uk-UA" altLang="ru-RU" sz="2200" dirty="0"/>
              <a:t>Нормативна необхідність (лікар свідчить про високій дитячій смертності в даному регіоні)</a:t>
            </a:r>
          </a:p>
          <a:p>
            <a:pPr marL="0" indent="0" eaLnBrk="1" hangingPunct="1">
              <a:buNone/>
            </a:pPr>
            <a:endParaRPr lang="uk-UA" altLang="ru-RU" sz="2200" dirty="0"/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uk-UA" altLang="ru-RU" sz="2200" dirty="0"/>
              <a:t>Порівняльна необхідність (рівень вакцинації дітей в даному регіоні значно нижчий ніж в інших)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6515" y="961274"/>
            <a:ext cx="8245424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1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Аналіз</a:t>
            </a:r>
            <a:r>
              <a:rPr kumimoji="0" lang="ru-RU" sz="2100" b="1" i="0" u="none" strike="noStrike" kern="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 потреб </a:t>
            </a:r>
            <a:r>
              <a:rPr kumimoji="0" lang="ru-RU" sz="2100" b="1" i="0" u="none" strike="noStrike" kern="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населення</a:t>
            </a:r>
            <a:r>
              <a:rPr kumimoji="0" lang="ru-RU" sz="2100" b="1" i="0" u="none" strike="noStrike" kern="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 </a:t>
            </a:r>
            <a:endParaRPr kumimoji="0" lang="ru-RU" sz="21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662" y="-32246"/>
            <a:ext cx="8964488" cy="1301006"/>
          </a:xfrm>
        </p:spPr>
        <p:txBody>
          <a:bodyPr/>
          <a:lstStyle/>
          <a:p>
            <a:pPr eaLnBrk="1" hangingPunct="1"/>
            <a:r>
              <a:rPr lang="uk-UA" altLang="ru-RU" b="1" dirty="0">
                <a:solidFill>
                  <a:srgbClr val="FF0000"/>
                </a:solidFill>
              </a:rPr>
              <a:t>Оцінка та аналіз </a:t>
            </a:r>
          </a:p>
        </p:txBody>
      </p:sp>
    </p:spTree>
    <p:extLst>
      <p:ext uri="{BB962C8B-B14F-4D97-AF65-F5344CB8AC3E}">
        <p14:creationId xmlns:p14="http://schemas.microsoft.com/office/powerpoint/2010/main" val="1293865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8814" y="1780128"/>
            <a:ext cx="8245424" cy="445603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uk-UA" altLang="ru-RU" sz="2200" b="1" dirty="0"/>
              <a:t>Інструменти:</a:t>
            </a:r>
          </a:p>
          <a:p>
            <a:pPr eaLnBrk="1" hangingPunct="1">
              <a:buFontTx/>
              <a:buNone/>
            </a:pPr>
            <a:r>
              <a:rPr lang="uk-UA" altLang="ru-RU" sz="2200" dirty="0"/>
              <a:t>а) мозковий штурм команди (співробітників організації) - доступно, але не дозволить почути максимальна к-ть зацікавившись;</a:t>
            </a:r>
          </a:p>
          <a:p>
            <a:pPr eaLnBrk="1" hangingPunct="1">
              <a:buFontTx/>
              <a:buNone/>
            </a:pPr>
            <a:r>
              <a:rPr lang="uk-UA" altLang="ru-RU" sz="2200" dirty="0"/>
              <a:t>б) зустріч </a:t>
            </a:r>
            <a:r>
              <a:rPr lang="uk-UA" altLang="ru-RU" sz="2200" dirty="0" err="1"/>
              <a:t>стейкхолдерів</a:t>
            </a:r>
            <a:r>
              <a:rPr lang="uk-UA" altLang="ru-RU" sz="2200" dirty="0"/>
              <a:t> що </a:t>
            </a:r>
            <a:r>
              <a:rPr lang="uk-UA" altLang="ru-RU" sz="2200" dirty="0" err="1"/>
              <a:t>фасилітується</a:t>
            </a:r>
            <a:r>
              <a:rPr lang="uk-UA" altLang="ru-RU" sz="2200" dirty="0"/>
              <a:t>  експертом - один з кращих методів роботи;</a:t>
            </a:r>
          </a:p>
          <a:p>
            <a:pPr eaLnBrk="1" hangingPunct="1">
              <a:buFontTx/>
              <a:buNone/>
            </a:pPr>
            <a:r>
              <a:rPr lang="uk-UA" altLang="ru-RU" sz="2200" dirty="0"/>
              <a:t>в) використання джерел інформації, які вже є в наявності - закони, аналітика, звіти реалізації подібних проектів і </a:t>
            </a:r>
            <a:r>
              <a:rPr lang="uk-UA" altLang="ru-RU" sz="2200" dirty="0" err="1"/>
              <a:t>т.д</a:t>
            </a:r>
            <a:r>
              <a:rPr lang="uk-UA" altLang="ru-RU" sz="2200" dirty="0"/>
              <a:t>.;</a:t>
            </a:r>
          </a:p>
          <a:p>
            <a:pPr eaLnBrk="1" hangingPunct="1">
              <a:buFontTx/>
              <a:buNone/>
            </a:pPr>
            <a:r>
              <a:rPr lang="uk-UA" altLang="ru-RU" sz="2200" dirty="0"/>
              <a:t>г) всі перераховані методи разом - найкращий спосіб, однак вимагає людського ресурсу і час.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58813" y="1364629"/>
            <a:ext cx="8245424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Метод </a:t>
            </a:r>
            <a:r>
              <a:rPr kumimoji="0" lang="ru-RU" sz="21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аналізу</a:t>
            </a:r>
            <a:r>
              <a:rPr kumimoji="0" lang="ru-RU" sz="2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: </a:t>
            </a:r>
            <a:r>
              <a:rPr kumimoji="0" lang="ru-RU" sz="21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аналіз</a:t>
            </a:r>
            <a:r>
              <a:rPr kumimoji="0" lang="ru-RU" sz="21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 </a:t>
            </a:r>
            <a:r>
              <a:rPr kumimoji="0" lang="ru-RU" sz="21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зацікавлених</a:t>
            </a:r>
            <a:r>
              <a:rPr kumimoji="0" lang="ru-RU" sz="21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 </a:t>
            </a:r>
            <a:r>
              <a:rPr kumimoji="0" lang="ru-RU" sz="21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сторін</a:t>
            </a:r>
            <a:r>
              <a:rPr kumimoji="0" lang="ru-RU" sz="21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 «</a:t>
            </a:r>
            <a:r>
              <a:rPr kumimoji="0" lang="ru-RU" sz="21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Стейкхолдерів</a:t>
            </a:r>
            <a:r>
              <a:rPr kumimoji="0" lang="ru-RU" sz="21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»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662" y="-32246"/>
            <a:ext cx="8964488" cy="1301006"/>
          </a:xfrm>
        </p:spPr>
        <p:txBody>
          <a:bodyPr/>
          <a:lstStyle/>
          <a:p>
            <a:pPr eaLnBrk="1" hangingPunct="1"/>
            <a:r>
              <a:rPr lang="uk-UA" altLang="ru-RU" b="1" dirty="0">
                <a:solidFill>
                  <a:srgbClr val="FF0000"/>
                </a:solidFill>
              </a:rPr>
              <a:t>Оцінка та аналіз </a:t>
            </a:r>
          </a:p>
        </p:txBody>
      </p:sp>
    </p:spTree>
    <p:extLst>
      <p:ext uri="{BB962C8B-B14F-4D97-AF65-F5344CB8AC3E}">
        <p14:creationId xmlns:p14="http://schemas.microsoft.com/office/powerpoint/2010/main" val="1507925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8541" y="1485212"/>
            <a:ext cx="7371705" cy="4696908"/>
          </a:xfrm>
        </p:spPr>
        <p:txBody>
          <a:bodyPr/>
          <a:lstStyle/>
          <a:p>
            <a:pPr eaLnBrk="1" hangingPunct="1">
              <a:buFontTx/>
              <a:buNone/>
            </a:pPr>
            <a:endParaRPr lang="uk-UA" altLang="ru-RU" sz="2200" dirty="0">
              <a:solidFill>
                <a:srgbClr val="FF0000"/>
              </a:solidFill>
            </a:endParaRPr>
          </a:p>
          <a:p>
            <a:pPr eaLnBrk="1" hangingPunct="1">
              <a:buFontTx/>
              <a:buNone/>
            </a:pPr>
            <a:endParaRPr lang="uk-UA" altLang="ru-RU" sz="2200" dirty="0"/>
          </a:p>
          <a:p>
            <a:pPr eaLnBrk="1" hangingPunct="1">
              <a:buFontTx/>
              <a:buNone/>
            </a:pPr>
            <a:endParaRPr lang="uk-UA" altLang="ru-RU" sz="2200" dirty="0"/>
          </a:p>
        </p:txBody>
      </p:sp>
      <p:graphicFrame>
        <p:nvGraphicFramePr>
          <p:cNvPr id="6" name="Group 44"/>
          <p:cNvGraphicFramePr>
            <a:graphicFrameLocks/>
          </p:cNvGraphicFramePr>
          <p:nvPr>
            <p:extLst/>
          </p:nvPr>
        </p:nvGraphicFramePr>
        <p:xfrm>
          <a:off x="330453" y="1403788"/>
          <a:ext cx="8497763" cy="3997276"/>
        </p:xfrm>
        <a:graphic>
          <a:graphicData uri="http://schemas.openxmlformats.org/drawingml/2006/table">
            <a:tbl>
              <a:tblPr/>
              <a:tblGrid>
                <a:gridCol w="174836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5649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5243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34046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87308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alt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Критерії </a:t>
                      </a:r>
                      <a:endParaRPr kumimoji="0" lang="ru-RU" alt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alt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  <a:cs typeface="Arial" charset="0"/>
                        </a:rPr>
                        <a:t>Школярі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alt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  <a:cs typeface="Arial" charset="0"/>
                        </a:rPr>
                        <a:t>волонтери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  <a:cs typeface="Arial" charset="0"/>
                        </a:rPr>
                        <a:t>Адміністрація школи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8931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alt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проблеми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alt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alt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4555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altLang="ru-RU" sz="16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інтереси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alt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alt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alt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8931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alt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потенціал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alt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alt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alt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351308" y="404664"/>
            <a:ext cx="8792691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Метод </a:t>
            </a:r>
            <a:r>
              <a:rPr kumimoji="0" lang="ru-RU" sz="21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аналізу</a:t>
            </a:r>
            <a:r>
              <a:rPr kumimoji="0" lang="ru-RU" sz="2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: </a:t>
            </a:r>
            <a:r>
              <a:rPr kumimoji="0" lang="ru-RU" sz="21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аналіз</a:t>
            </a:r>
            <a:r>
              <a:rPr kumimoji="0" lang="ru-RU" sz="21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 </a:t>
            </a:r>
            <a:r>
              <a:rPr kumimoji="0" lang="ru-RU" sz="21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зацікавлених</a:t>
            </a:r>
            <a:r>
              <a:rPr kumimoji="0" lang="ru-RU" sz="21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 </a:t>
            </a:r>
            <a:r>
              <a:rPr kumimoji="0" lang="ru-RU" sz="21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сторін</a:t>
            </a:r>
            <a:r>
              <a:rPr kumimoji="0" lang="ru-RU" sz="21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 «</a:t>
            </a:r>
            <a:r>
              <a:rPr kumimoji="0" lang="ru-RU" sz="21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Стейкхолдерів</a:t>
            </a:r>
            <a:r>
              <a:rPr kumimoji="0" lang="ru-RU" sz="21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»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660232" y="6354375"/>
            <a:ext cx="22600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ПРАКТИКА 15 хв.</a:t>
            </a: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212932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8364" y="260648"/>
            <a:ext cx="8771275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Метод </a:t>
            </a:r>
            <a:r>
              <a:rPr kumimoji="0" lang="ru-RU" sz="21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аналізу</a:t>
            </a:r>
            <a:r>
              <a:rPr kumimoji="0" lang="ru-RU" sz="2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:</a:t>
            </a:r>
            <a:r>
              <a:rPr kumimoji="0" lang="ru-RU" sz="21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 </a:t>
            </a:r>
            <a:r>
              <a:rPr kumimoji="0" lang="en-CA" sz="21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SWOT </a:t>
            </a:r>
            <a:r>
              <a:rPr kumimoji="0" lang="uk-UA" sz="21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аналіз.</a:t>
            </a:r>
            <a:endParaRPr kumimoji="0" lang="ru-RU" sz="21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graphicFrame>
        <p:nvGraphicFramePr>
          <p:cNvPr id="9" name="Group 15"/>
          <p:cNvGraphicFramePr>
            <a:graphicFrameLocks noGrp="1"/>
          </p:cNvGraphicFramePr>
          <p:nvPr>
            <p:ph idx="1"/>
            <p:extLst/>
          </p:nvPr>
        </p:nvGraphicFramePr>
        <p:xfrm>
          <a:off x="354360" y="1325884"/>
          <a:ext cx="8435280" cy="4209331"/>
        </p:xfrm>
        <a:graphic>
          <a:graphicData uri="http://schemas.openxmlformats.org/drawingml/2006/table">
            <a:tbl>
              <a:tblPr/>
              <a:tblGrid>
                <a:gridCol w="42176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21764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10540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RU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  <a:cs typeface="Arial" charset="0"/>
                        </a:rPr>
                        <a:t>Сильні сторони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RU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(внутрішні фактори)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RU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(поточні фактори)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RU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  <a:cs typeface="Arial" charset="0"/>
                        </a:rPr>
                        <a:t>Слабкі сторони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RU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(внутрішні фактори)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RU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(поточні фактори)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altLang="ru-RU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0392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RU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  <a:cs typeface="Arial" charset="0"/>
                        </a:rPr>
                        <a:t>Можливості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RU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(зовнішні фактори)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RU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(майбутні фактори)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RU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Перешкоди/ризики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RU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(зовнішні фактори)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RU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(майбутні фактори)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altLang="ru-RU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6660232" y="6354375"/>
            <a:ext cx="22600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ПРАКТИКА 15 хв.</a:t>
            </a: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64772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283401"/>
            <a:ext cx="8820472" cy="4616214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uk-UA" altLang="ru-RU" sz="2000" dirty="0"/>
              <a:t>Аналіз проблеми визначається, як глибоке вивчення одної чи декількох проблем(виявлених на етапі оцінки ситуації) для вияснення їх причин і прийняття рішення про те чи необхідно їх вирішувати і яким чином. </a:t>
            </a:r>
          </a:p>
          <a:p>
            <a:pPr algn="ctr" eaLnBrk="1" hangingPunct="1">
              <a:buFontTx/>
              <a:buNone/>
            </a:pPr>
            <a:endParaRPr lang="uk-UA" altLang="ru-RU" sz="2000" dirty="0"/>
          </a:p>
          <a:p>
            <a:pPr algn="ctr" eaLnBrk="1" hangingPunct="1">
              <a:buFontTx/>
              <a:buNone/>
            </a:pPr>
            <a:r>
              <a:rPr lang="uk-UA" altLang="ru-RU" sz="2000" dirty="0"/>
              <a:t>Ціль аналізу проблеми – структурувати, узагальнити і організувати першочергові результати оцінки для отримання більш чіткого розуміння ситуації, яку ми аналізуємо.</a:t>
            </a:r>
          </a:p>
          <a:p>
            <a:pPr algn="ctr" eaLnBrk="1" hangingPunct="1">
              <a:buFontTx/>
              <a:buNone/>
            </a:pPr>
            <a:endParaRPr lang="uk-UA" altLang="ru-RU" sz="2000" dirty="0"/>
          </a:p>
          <a:p>
            <a:pPr algn="ctr" eaLnBrk="1" hangingPunct="1">
              <a:buFontTx/>
              <a:buNone/>
            </a:pPr>
            <a:r>
              <a:rPr lang="uk-UA" altLang="ru-RU" sz="2000" dirty="0"/>
              <a:t>“</a:t>
            </a:r>
            <a:r>
              <a:rPr lang="uk-UA" altLang="ru-RU" sz="2000" b="1" dirty="0"/>
              <a:t>Стовбур дерева” – </a:t>
            </a:r>
            <a:r>
              <a:rPr lang="uk-UA" altLang="ru-RU" sz="2000" b="1" dirty="0">
                <a:solidFill>
                  <a:srgbClr val="FF0000"/>
                </a:solidFill>
              </a:rPr>
              <a:t>основна проблема;</a:t>
            </a:r>
          </a:p>
          <a:p>
            <a:pPr algn="ctr" eaLnBrk="1" hangingPunct="1">
              <a:buFontTx/>
              <a:buNone/>
            </a:pPr>
            <a:r>
              <a:rPr lang="uk-UA" altLang="ru-RU" sz="2000" b="1" dirty="0"/>
              <a:t>“Коріння” –</a:t>
            </a:r>
            <a:r>
              <a:rPr lang="uk-UA" altLang="ru-RU" sz="2000" b="1" dirty="0">
                <a:solidFill>
                  <a:srgbClr val="FF0000"/>
                </a:solidFill>
              </a:rPr>
              <a:t> причини </a:t>
            </a:r>
            <a:r>
              <a:rPr lang="uk-UA" altLang="ru-RU" sz="2000" b="1" dirty="0"/>
              <a:t>проблеми;</a:t>
            </a:r>
          </a:p>
          <a:p>
            <a:pPr algn="ctr" eaLnBrk="1" hangingPunct="1">
              <a:buFontTx/>
              <a:buNone/>
            </a:pPr>
            <a:r>
              <a:rPr lang="uk-UA" altLang="ru-RU" sz="2000" b="1" dirty="0"/>
              <a:t>“Гілки” – </a:t>
            </a:r>
            <a:r>
              <a:rPr lang="uk-UA" altLang="ru-RU" sz="2000" b="1" dirty="0">
                <a:solidFill>
                  <a:srgbClr val="FF0000"/>
                </a:solidFill>
              </a:rPr>
              <a:t>наслідки</a:t>
            </a:r>
            <a:r>
              <a:rPr lang="uk-UA" altLang="ru-RU" sz="2000" b="1" dirty="0"/>
              <a:t> цієї проблеми.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332656"/>
            <a:ext cx="8245424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Метод </a:t>
            </a:r>
            <a:r>
              <a:rPr kumimoji="0" lang="ru-RU" sz="21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аналізу</a:t>
            </a:r>
            <a:r>
              <a:rPr kumimoji="0" lang="ru-RU" sz="2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:</a:t>
            </a:r>
            <a:r>
              <a:rPr kumimoji="0" lang="ru-RU" sz="21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 «Дерево проблем»</a:t>
            </a:r>
          </a:p>
        </p:txBody>
      </p:sp>
    </p:spTree>
    <p:extLst>
      <p:ext uri="{BB962C8B-B14F-4D97-AF65-F5344CB8AC3E}">
        <p14:creationId xmlns:p14="http://schemas.microsoft.com/office/powerpoint/2010/main" val="610466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1657836734"/>
              </p:ext>
            </p:extLst>
          </p:nvPr>
        </p:nvGraphicFramePr>
        <p:xfrm>
          <a:off x="520886" y="1441202"/>
          <a:ext cx="8102227" cy="4653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Заголовок 1"/>
          <p:cNvSpPr>
            <a:spLocks noGrp="1"/>
          </p:cNvSpPr>
          <p:nvPr>
            <p:ph type="ctrTitle"/>
          </p:nvPr>
        </p:nvSpPr>
        <p:spPr>
          <a:xfrm>
            <a:off x="603342" y="197224"/>
            <a:ext cx="8217129" cy="1935632"/>
          </a:xfrm>
        </p:spPr>
        <p:txBody>
          <a:bodyPr>
            <a:normAutofit fontScale="90000"/>
          </a:bodyPr>
          <a:lstStyle/>
          <a:p>
            <a:r>
              <a:rPr lang="uk-UA" altLang="ru-RU" b="1" kern="0" dirty="0">
                <a:solidFill>
                  <a:srgbClr val="FF0000"/>
                </a:solidFill>
                <a:cs typeface="Arial"/>
              </a:rPr>
              <a:t>Місце некомерційного сектору в соціально-економічній сфері</a:t>
            </a:r>
            <a:br>
              <a:rPr lang="uk-UA" altLang="ru-RU" b="1" kern="0" dirty="0">
                <a:solidFill>
                  <a:srgbClr val="FF0000"/>
                </a:solidFill>
                <a:cs typeface="Arial"/>
              </a:rPr>
            </a:br>
            <a:endParaRPr lang="ru-RU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7207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4"/>
          <p:cNvSpPr txBox="1">
            <a:spLocks noChangeArrowheads="1"/>
          </p:cNvSpPr>
          <p:nvPr/>
        </p:nvSpPr>
        <p:spPr bwMode="auto">
          <a:xfrm>
            <a:off x="457200" y="332656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altLang="ru-RU" sz="4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j-ea"/>
              <a:cs typeface="Arial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57298" y="332656"/>
            <a:ext cx="9086701" cy="5686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000" b="1" i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cs typeface="Arial"/>
              </a:rPr>
              <a:t>То, что измерено, будет сделано…</a:t>
            </a:r>
          </a:p>
          <a:p>
            <a:pPr marL="342900" marR="0" lvl="0" indent="-34290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000" b="1" i="1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cs typeface="Arial"/>
              </a:rPr>
              <a:t>Edwards</a:t>
            </a:r>
            <a:r>
              <a:rPr kumimoji="0" lang="ru-RU" altLang="ru-RU" sz="2000" b="1" i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cs typeface="Arial"/>
              </a:rPr>
              <a:t> </a:t>
            </a:r>
            <a:r>
              <a:rPr kumimoji="0" lang="ru-RU" altLang="ru-RU" sz="2000" b="1" i="1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cs typeface="Arial"/>
              </a:rPr>
              <a:t>Deming</a:t>
            </a:r>
            <a:endParaRPr kumimoji="0" lang="ru-RU" altLang="ru-RU" sz="2000" b="1" i="1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cs typeface="Arial"/>
            </a:endParaRP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000" b="1" i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cs typeface="Arial"/>
              </a:rPr>
              <a:t>Невозможно заслужить репутацию только своими намерениями</a:t>
            </a:r>
          </a:p>
          <a:p>
            <a:pPr marL="342900" marR="0" lvl="0" indent="-34290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000" b="1" i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cs typeface="Arial"/>
              </a:rPr>
              <a:t>Генри Форд</a:t>
            </a: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000" b="1" i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cs typeface="Arial"/>
              </a:rPr>
              <a:t>«Все вещи создаются дважды. Первый раз ментально, второй раз – физически. Ключ к креативности в том, чтобы начинать работу зная заранее результат, который хочешь получить» </a:t>
            </a:r>
          </a:p>
          <a:p>
            <a:pPr marL="342900" marR="0" lvl="0" indent="-34290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000" b="1" i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cs typeface="Arial"/>
              </a:rPr>
              <a:t> Стивен </a:t>
            </a:r>
            <a:r>
              <a:rPr kumimoji="0" lang="ru-RU" altLang="ru-RU" sz="2000" b="1" i="1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cs typeface="Arial"/>
              </a:rPr>
              <a:t>Кови</a:t>
            </a:r>
            <a:endParaRPr kumimoji="0" lang="ru-RU" altLang="ru-RU" sz="2000" b="1" i="1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cs typeface="Arial"/>
            </a:endParaRP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000" b="1" i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cs typeface="Arial"/>
              </a:rPr>
              <a:t>«Планы — бесполезны, планирование — бесценно» </a:t>
            </a:r>
          </a:p>
          <a:p>
            <a:pPr marL="342900" marR="0" lvl="0" indent="-34290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000" b="1" i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cs typeface="Arial"/>
              </a:rPr>
              <a:t> </a:t>
            </a:r>
            <a:r>
              <a:rPr kumimoji="0" lang="ru-RU" altLang="ru-RU" sz="2000" b="1" i="1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cs typeface="Arial"/>
              </a:rPr>
              <a:t>Дуайт</a:t>
            </a:r>
            <a:r>
              <a:rPr kumimoji="0" lang="ru-RU" altLang="ru-RU" sz="2000" b="1" i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cs typeface="Arial"/>
              </a:rPr>
              <a:t> </a:t>
            </a:r>
            <a:r>
              <a:rPr kumimoji="0" lang="ru-RU" altLang="ru-RU" sz="2000" b="1" i="1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cs typeface="Arial"/>
              </a:rPr>
              <a:t>Эзенхауэр</a:t>
            </a:r>
            <a:endParaRPr kumimoji="0" lang="ru-RU" altLang="ru-RU" sz="2000" b="1" i="1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cs typeface="Arial"/>
            </a:endParaRP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000" b="1" i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cs typeface="Arial"/>
              </a:rPr>
              <a:t>«Почему столько людей утверждают, что они занимаются управлением проектами, хотя на самом деле, они занимаются «тушением пожаров»?» </a:t>
            </a:r>
          </a:p>
          <a:p>
            <a:pPr marL="342900" marR="0" lvl="0" indent="-34290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000" b="1" i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cs typeface="Arial"/>
              </a:rPr>
              <a:t> </a:t>
            </a:r>
            <a:r>
              <a:rPr kumimoji="0" lang="ru-RU" altLang="ru-RU" sz="2000" b="1" i="1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cs typeface="Arial"/>
              </a:rPr>
              <a:t>Colin</a:t>
            </a:r>
            <a:r>
              <a:rPr kumimoji="0" lang="ru-RU" altLang="ru-RU" sz="2000" b="1" i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cs typeface="Arial"/>
              </a:rPr>
              <a:t> </a:t>
            </a:r>
            <a:r>
              <a:rPr kumimoji="0" lang="ru-RU" altLang="ru-RU" sz="2000" b="1" i="1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cs typeface="Arial"/>
              </a:rPr>
              <a:t>Bentley</a:t>
            </a:r>
            <a:endParaRPr kumimoji="0" lang="en-US" altLang="ru-RU" sz="1600" b="0" i="1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36419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16632"/>
            <a:ext cx="8964488" cy="1301006"/>
          </a:xfrm>
        </p:spPr>
        <p:txBody>
          <a:bodyPr/>
          <a:lstStyle/>
          <a:p>
            <a:pPr eaLnBrk="1" hangingPunct="1"/>
            <a:r>
              <a:rPr lang="uk-UA" altLang="ru-RU" b="1" dirty="0">
                <a:solidFill>
                  <a:srgbClr val="FF0000"/>
                </a:solidFill>
              </a:rPr>
              <a:t>Фаза планування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3648" y="980728"/>
            <a:ext cx="7415816" cy="4896544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uk-UA" altLang="ru-RU" sz="2200" dirty="0"/>
          </a:p>
          <a:p>
            <a:pPr algn="ctr" eaLnBrk="1" hangingPunct="1">
              <a:buFontTx/>
              <a:buNone/>
            </a:pPr>
            <a:endParaRPr lang="uk-UA" altLang="ru-RU" sz="2200" dirty="0"/>
          </a:p>
          <a:p>
            <a:pPr algn="ctr" eaLnBrk="1" hangingPunct="1">
              <a:buFontTx/>
              <a:buNone/>
            </a:pPr>
            <a:r>
              <a:rPr lang="uk-UA" altLang="ru-RU" sz="2200" dirty="0"/>
              <a:t>Дуже важливим моментом у створенні будь якого проекту є </a:t>
            </a:r>
            <a:r>
              <a:rPr lang="uk-UA" altLang="ru-RU" sz="2200" b="1" dirty="0">
                <a:solidFill>
                  <a:srgbClr val="FF0000"/>
                </a:solidFill>
              </a:rPr>
              <a:t>фаза планування</a:t>
            </a:r>
            <a:r>
              <a:rPr lang="uk-UA" altLang="ru-RU" sz="2200" dirty="0"/>
              <a:t>, адже добре  спланований проект це </a:t>
            </a:r>
            <a:r>
              <a:rPr lang="uk-UA" altLang="ru-RU" sz="2200" b="1" dirty="0">
                <a:solidFill>
                  <a:srgbClr val="FF0000"/>
                </a:solidFill>
              </a:rPr>
              <a:t>50%</a:t>
            </a:r>
            <a:r>
              <a:rPr lang="uk-UA" altLang="ru-RU" sz="2200" b="1" dirty="0"/>
              <a:t> </a:t>
            </a:r>
            <a:r>
              <a:rPr lang="uk-UA" altLang="ru-RU" sz="2200" dirty="0"/>
              <a:t>гарантії вдалого його завершення.</a:t>
            </a:r>
          </a:p>
          <a:p>
            <a:pPr algn="ctr" eaLnBrk="1" hangingPunct="1">
              <a:buFontTx/>
              <a:buNone/>
            </a:pPr>
            <a:endParaRPr lang="uk-UA" altLang="ru-RU" sz="2200" dirty="0"/>
          </a:p>
          <a:p>
            <a:pPr algn="ctr" eaLnBrk="1" hangingPunct="1">
              <a:buFontTx/>
              <a:buNone/>
            </a:pPr>
            <a:endParaRPr lang="uk-UA" altLang="ru-RU" sz="1800" dirty="0"/>
          </a:p>
          <a:p>
            <a:pPr algn="ctr" eaLnBrk="1" hangingPunct="1">
              <a:buFontTx/>
              <a:buNone/>
            </a:pPr>
            <a:r>
              <a:rPr lang="uk-UA" altLang="ru-RU" sz="1800" dirty="0"/>
              <a:t>   </a:t>
            </a:r>
            <a:r>
              <a:rPr lang="uk-UA" altLang="ru-RU" sz="1600" i="1" dirty="0"/>
              <a:t>*В свою чергу фазу планування поділяють на  два блоки </a:t>
            </a:r>
            <a:r>
              <a:rPr lang="uk-UA" altLang="ru-RU" sz="1600" b="1" i="1" dirty="0">
                <a:solidFill>
                  <a:srgbClr val="FF0000"/>
                </a:solidFill>
              </a:rPr>
              <a:t>Аналіз та Розробка.</a:t>
            </a:r>
          </a:p>
          <a:p>
            <a:pPr eaLnBrk="1" hangingPunct="1">
              <a:buFontTx/>
              <a:buNone/>
            </a:pPr>
            <a:endParaRPr lang="uk-UA" altLang="ru-RU" sz="2200" dirty="0"/>
          </a:p>
        </p:txBody>
      </p:sp>
      <p:pic>
        <p:nvPicPr>
          <p:cNvPr id="5122" name="Picture 2" descr="C:\Users\Пользователь\Desktop\картинки\fl3basOIB2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681" y="2276872"/>
            <a:ext cx="1984548" cy="3362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Группа 5"/>
          <p:cNvGrpSpPr/>
          <p:nvPr/>
        </p:nvGrpSpPr>
        <p:grpSpPr>
          <a:xfrm>
            <a:off x="0" y="5951363"/>
            <a:ext cx="9144000" cy="862013"/>
            <a:chOff x="0" y="5951363"/>
            <a:chExt cx="9144000" cy="862013"/>
          </a:xfrm>
        </p:grpSpPr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0" y="6237312"/>
              <a:ext cx="9144000" cy="360040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libri" pitchFamily="34" charset="0"/>
                  <a:cs typeface="Calibri" pitchFamily="34" charset="0"/>
                </a:rPr>
                <a:t>ТОВАРИСТВО ЧЕРВОНОГО ХРЕСТА УКРАЇНИ</a:t>
              </a:r>
            </a:p>
          </p:txBody>
        </p:sp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3528" y="5951363"/>
              <a:ext cx="933450" cy="862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05400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6724" y="980728"/>
            <a:ext cx="8425756" cy="4896544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uk-UA" altLang="ru-RU" sz="2200" dirty="0"/>
              <a:t> </a:t>
            </a:r>
          </a:p>
          <a:p>
            <a:pPr eaLnBrk="1" hangingPunct="1">
              <a:buFontTx/>
              <a:buNone/>
            </a:pPr>
            <a:r>
              <a:rPr lang="uk-UA" altLang="ru-RU" sz="2200" b="1" dirty="0"/>
              <a:t>На даному етапі потрібно</a:t>
            </a:r>
            <a:r>
              <a:rPr lang="uk-UA" altLang="ru-RU" sz="2200" dirty="0"/>
              <a:t>: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uk-UA" altLang="ru-RU" sz="2200" dirty="0"/>
              <a:t> чітко визначити </a:t>
            </a:r>
            <a:r>
              <a:rPr lang="uk-UA" altLang="ru-RU" sz="2200" dirty="0">
                <a:solidFill>
                  <a:srgbClr val="FF0000"/>
                </a:solidFill>
              </a:rPr>
              <a:t>які потреби </a:t>
            </a:r>
            <a:r>
              <a:rPr lang="uk-UA" altLang="ru-RU" sz="2200" dirty="0"/>
              <a:t>ми прагнемо задовільнити і </a:t>
            </a:r>
            <a:r>
              <a:rPr lang="uk-UA" altLang="ru-RU" sz="2200" dirty="0">
                <a:solidFill>
                  <a:srgbClr val="FF0000"/>
                </a:solidFill>
              </a:rPr>
              <a:t>чому;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uk-UA" altLang="ru-RU" sz="2200" dirty="0"/>
              <a:t>які </a:t>
            </a:r>
            <a:r>
              <a:rPr lang="uk-UA" altLang="ru-RU" sz="2200" dirty="0">
                <a:solidFill>
                  <a:srgbClr val="FF0000"/>
                </a:solidFill>
              </a:rPr>
              <a:t>наші </a:t>
            </a:r>
            <a:r>
              <a:rPr lang="uk-UA" altLang="ru-RU" sz="2200" dirty="0"/>
              <a:t>пріоритети та </a:t>
            </a:r>
            <a:r>
              <a:rPr lang="uk-UA" altLang="ru-RU" sz="2200" dirty="0">
                <a:solidFill>
                  <a:srgbClr val="FF0000"/>
                </a:solidFill>
              </a:rPr>
              <a:t>цілі</a:t>
            </a:r>
            <a:r>
              <a:rPr lang="uk-UA" altLang="ru-RU" sz="2200" dirty="0"/>
              <a:t>;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uk-UA" altLang="ru-RU" sz="2200" dirty="0"/>
              <a:t>спланувати  </a:t>
            </a:r>
            <a:r>
              <a:rPr lang="uk-UA" altLang="ru-RU" sz="2200" dirty="0">
                <a:solidFill>
                  <a:srgbClr val="FF0000"/>
                </a:solidFill>
              </a:rPr>
              <a:t>порядок  необхідних дій </a:t>
            </a:r>
            <a:r>
              <a:rPr lang="uk-UA" altLang="ru-RU" sz="2200" dirty="0"/>
              <a:t>на шляху до досягнення мети </a:t>
            </a:r>
            <a:r>
              <a:rPr lang="uk-UA" altLang="ru-RU" sz="2200" dirty="0">
                <a:solidFill>
                  <a:srgbClr val="FF0000"/>
                </a:solidFill>
              </a:rPr>
              <a:t>часові рамки</a:t>
            </a:r>
            <a:r>
              <a:rPr lang="uk-UA" altLang="ru-RU" sz="2200" dirty="0"/>
              <a:t>;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uk-UA" altLang="ru-RU" sz="2200" dirty="0"/>
              <a:t>визначити необхідну кількість  </a:t>
            </a:r>
            <a:r>
              <a:rPr lang="uk-UA" altLang="ru-RU" sz="2200" dirty="0">
                <a:solidFill>
                  <a:srgbClr val="FF0000"/>
                </a:solidFill>
              </a:rPr>
              <a:t>ресурсів</a:t>
            </a:r>
            <a:r>
              <a:rPr lang="uk-UA" altLang="ru-RU" sz="2200" dirty="0"/>
              <a:t>;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uk-UA" altLang="ru-RU" sz="2200" dirty="0"/>
              <a:t>розділити і закріпити </a:t>
            </a:r>
            <a:r>
              <a:rPr lang="uk-UA" altLang="ru-RU" sz="2200" dirty="0">
                <a:solidFill>
                  <a:srgbClr val="FF0000"/>
                </a:solidFill>
              </a:rPr>
              <a:t>відповідальність;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uk-UA" altLang="ru-RU" sz="2200" dirty="0"/>
              <a:t>передбачити можливі </a:t>
            </a:r>
            <a:r>
              <a:rPr lang="uk-UA" altLang="ru-RU" sz="2200" dirty="0">
                <a:solidFill>
                  <a:srgbClr val="FF0000"/>
                </a:solidFill>
              </a:rPr>
              <a:t>ризики та труднощі </a:t>
            </a:r>
            <a:r>
              <a:rPr lang="uk-UA" altLang="ru-RU" sz="2200" dirty="0"/>
              <a:t>під час дії направлених на досягнення мети;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uk-UA" altLang="ru-RU" sz="2200" dirty="0"/>
              <a:t>розробити систему </a:t>
            </a:r>
            <a:r>
              <a:rPr lang="uk-UA" altLang="ru-RU" sz="2200" dirty="0">
                <a:solidFill>
                  <a:srgbClr val="FF0000"/>
                </a:solidFill>
              </a:rPr>
              <a:t>моніторингу</a:t>
            </a:r>
            <a:r>
              <a:rPr lang="uk-UA" altLang="ru-RU" sz="2200" dirty="0"/>
              <a:t>.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22662" y="-32246"/>
            <a:ext cx="8964488" cy="1301006"/>
          </a:xfrm>
        </p:spPr>
        <p:txBody>
          <a:bodyPr/>
          <a:lstStyle/>
          <a:p>
            <a:pPr eaLnBrk="1" hangingPunct="1"/>
            <a:r>
              <a:rPr lang="uk-UA" altLang="ru-RU" sz="3600" b="1" dirty="0">
                <a:solidFill>
                  <a:srgbClr val="FF0000"/>
                </a:solidFill>
              </a:rPr>
              <a:t>Планування   </a:t>
            </a:r>
            <a:endParaRPr lang="uk-UA" alt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4091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017321884"/>
              </p:ext>
            </p:extLst>
          </p:nvPr>
        </p:nvGraphicFramePr>
        <p:xfrm>
          <a:off x="228681" y="756053"/>
          <a:ext cx="8676456" cy="5494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81" y="0"/>
            <a:ext cx="8869818" cy="1012974"/>
          </a:xfrm>
        </p:spPr>
        <p:txBody>
          <a:bodyPr/>
          <a:lstStyle/>
          <a:p>
            <a:pPr eaLnBrk="1" hangingPunct="1"/>
            <a:r>
              <a:rPr lang="uk-UA" altLang="ru-RU" sz="3600" b="1" dirty="0">
                <a:solidFill>
                  <a:srgbClr val="FF0000"/>
                </a:solidFill>
              </a:rPr>
              <a:t>(Аналіз-Розробка) Планування </a:t>
            </a:r>
            <a:endParaRPr lang="uk-UA" alt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4267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263947" y="42193"/>
            <a:ext cx="8869818" cy="1012974"/>
          </a:xfrm>
        </p:spPr>
        <p:txBody>
          <a:bodyPr/>
          <a:lstStyle/>
          <a:p>
            <a:pPr eaLnBrk="1" hangingPunct="1"/>
            <a:r>
              <a:rPr lang="en-AU" altLang="ru-RU" b="1" dirty="0">
                <a:solidFill>
                  <a:srgbClr val="FF0000"/>
                </a:solidFill>
              </a:rPr>
              <a:t>logical framework</a:t>
            </a:r>
            <a:endParaRPr lang="uk-UA" altLang="ru-RU" b="1" dirty="0">
              <a:solidFill>
                <a:srgbClr val="FF0000"/>
              </a:solidFill>
            </a:endParaRPr>
          </a:p>
        </p:txBody>
      </p:sp>
      <p:graphicFrame>
        <p:nvGraphicFramePr>
          <p:cNvPr id="2" name="Таблиця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9005563"/>
              </p:ext>
            </p:extLst>
          </p:nvPr>
        </p:nvGraphicFramePr>
        <p:xfrm>
          <a:off x="263947" y="1484784"/>
          <a:ext cx="8568952" cy="4406686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142238">
                  <a:extLst>
                    <a:ext uri="{9D8B030D-6E8A-4147-A177-3AD203B41FA5}">
                      <a16:colId xmlns:a16="http://schemas.microsoft.com/office/drawing/2014/main" xmlns="" val="756759108"/>
                    </a:ext>
                  </a:extLst>
                </a:gridCol>
                <a:gridCol w="2142238">
                  <a:extLst>
                    <a:ext uri="{9D8B030D-6E8A-4147-A177-3AD203B41FA5}">
                      <a16:colId xmlns:a16="http://schemas.microsoft.com/office/drawing/2014/main" xmlns="" val="3481656341"/>
                    </a:ext>
                  </a:extLst>
                </a:gridCol>
                <a:gridCol w="2142238">
                  <a:extLst>
                    <a:ext uri="{9D8B030D-6E8A-4147-A177-3AD203B41FA5}">
                      <a16:colId xmlns:a16="http://schemas.microsoft.com/office/drawing/2014/main" xmlns="" val="3270878281"/>
                    </a:ext>
                  </a:extLst>
                </a:gridCol>
                <a:gridCol w="2142238">
                  <a:extLst>
                    <a:ext uri="{9D8B030D-6E8A-4147-A177-3AD203B41FA5}">
                      <a16:colId xmlns:a16="http://schemas.microsoft.com/office/drawing/2014/main" xmlns="" val="661169752"/>
                    </a:ext>
                  </a:extLst>
                </a:gridCol>
              </a:tblGrid>
              <a:tr h="1080120">
                <a:tc>
                  <a:txBody>
                    <a:bodyPr/>
                    <a:lstStyle/>
                    <a:p>
                      <a:r>
                        <a:rPr lang="uk-UA" dirty="0"/>
                        <a:t>Опис</a:t>
                      </a:r>
                      <a:r>
                        <a:rPr lang="uk-UA" baseline="0" dirty="0"/>
                        <a:t> проекту 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Індикатори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Методи</a:t>
                      </a:r>
                      <a:r>
                        <a:rPr lang="uk-UA" baseline="0" dirty="0"/>
                        <a:t> підтвердження (верифікація) 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Ризики</a:t>
                      </a:r>
                      <a:r>
                        <a:rPr lang="uk-UA" baseline="0" dirty="0"/>
                        <a:t> </a:t>
                      </a:r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08566849"/>
                  </a:ext>
                </a:extLst>
              </a:tr>
              <a:tr h="748883">
                <a:tc>
                  <a:txBody>
                    <a:bodyPr/>
                    <a:lstStyle/>
                    <a:p>
                      <a:r>
                        <a:rPr lang="uk-UA" dirty="0"/>
                        <a:t>Ціль вплив</a:t>
                      </a:r>
                      <a:r>
                        <a:rPr lang="uk-UA" baseline="0" dirty="0"/>
                        <a:t> </a:t>
                      </a:r>
                      <a:r>
                        <a:rPr lang="uk-UA" dirty="0"/>
                        <a:t>(</a:t>
                      </a:r>
                      <a:r>
                        <a:rPr lang="en-US" dirty="0"/>
                        <a:t>impact goal)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66565996"/>
                  </a:ext>
                </a:extLst>
              </a:tr>
              <a:tr h="748883">
                <a:tc>
                  <a:txBody>
                    <a:bodyPr/>
                    <a:lstStyle/>
                    <a:p>
                      <a:r>
                        <a:rPr lang="uk-UA" dirty="0"/>
                        <a:t>Кінцеві результати(</a:t>
                      </a:r>
                      <a:r>
                        <a:rPr lang="en-US" dirty="0"/>
                        <a:t>outcomes)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25674433"/>
                  </a:ext>
                </a:extLst>
              </a:tr>
              <a:tr h="748883">
                <a:tc>
                  <a:txBody>
                    <a:bodyPr/>
                    <a:lstStyle/>
                    <a:p>
                      <a:r>
                        <a:rPr lang="uk-UA" dirty="0"/>
                        <a:t>Проміжні</a:t>
                      </a:r>
                      <a:r>
                        <a:rPr lang="uk-UA" baseline="0" dirty="0"/>
                        <a:t> результати (</a:t>
                      </a:r>
                      <a:r>
                        <a:rPr lang="en-US" baseline="0" dirty="0"/>
                        <a:t>outputs)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85375520"/>
                  </a:ext>
                </a:extLst>
              </a:tr>
              <a:tr h="748883">
                <a:tc>
                  <a:txBody>
                    <a:bodyPr/>
                    <a:lstStyle/>
                    <a:p>
                      <a:r>
                        <a:rPr lang="uk-UA" dirty="0"/>
                        <a:t>Діяльність </a:t>
                      </a:r>
                    </a:p>
                    <a:p>
                      <a:r>
                        <a:rPr lang="en-US" dirty="0"/>
                        <a:t>(Activities)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322930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2330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5490" y="403401"/>
            <a:ext cx="8964488" cy="1301006"/>
          </a:xfrm>
        </p:spPr>
        <p:txBody>
          <a:bodyPr/>
          <a:lstStyle/>
          <a:p>
            <a:pPr eaLnBrk="1" hangingPunct="1"/>
            <a:r>
              <a:rPr lang="uk-UA" altLang="ru-RU" b="1" dirty="0">
                <a:solidFill>
                  <a:srgbClr val="FF0000"/>
                </a:solidFill>
              </a:rPr>
              <a:t>ПОСТАНОВКА ГОЛОВНОЇ МЕТИ </a:t>
            </a:r>
            <a:br>
              <a:rPr lang="uk-UA" altLang="ru-RU" b="1" dirty="0">
                <a:solidFill>
                  <a:srgbClr val="FF0000"/>
                </a:solidFill>
              </a:rPr>
            </a:br>
            <a:endParaRPr lang="uk-UA" altLang="ru-RU" b="1" dirty="0">
              <a:solidFill>
                <a:srgbClr val="FF0000"/>
              </a:solidFill>
            </a:endParaRPr>
          </a:p>
        </p:txBody>
      </p:sp>
      <p:graphicFrame>
        <p:nvGraphicFramePr>
          <p:cNvPr id="10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0933655"/>
              </p:ext>
            </p:extLst>
          </p:nvPr>
        </p:nvGraphicFramePr>
        <p:xfrm>
          <a:off x="485546" y="1413817"/>
          <a:ext cx="8172908" cy="4394572"/>
        </p:xfrm>
        <a:graphic>
          <a:graphicData uri="http://schemas.openxmlformats.org/drawingml/2006/table">
            <a:tbl>
              <a:tblPr firstRow="1" bandRow="1"/>
              <a:tblGrid>
                <a:gridCol w="17645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40836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2648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500" b="1" dirty="0">
                          <a:latin typeface="Comic Sans MS" panose="030F0702030302020204" pitchFamily="66" charset="0"/>
                        </a:rPr>
                        <a:t>Specific</a:t>
                      </a:r>
                    </a:p>
                    <a:p>
                      <a:pPr algn="ctr"/>
                      <a:r>
                        <a:rPr lang="en-US" sz="1500" b="0" dirty="0">
                          <a:latin typeface="Comic Sans MS" panose="030F0702030302020204" pitchFamily="66" charset="0"/>
                        </a:rPr>
                        <a:t>(</a:t>
                      </a:r>
                      <a:r>
                        <a:rPr lang="ru-RU" sz="1500" b="0" dirty="0">
                          <a:latin typeface="Comic Sans MS" panose="030F0702030302020204" pitchFamily="66" charset="0"/>
                        </a:rPr>
                        <a:t>конкретная)</a:t>
                      </a:r>
                    </a:p>
                  </a:txBody>
                  <a:tcPr marL="6601" marR="6601" marT="6601" marB="6601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500" b="0" dirty="0">
                          <a:latin typeface="Comic Sans MS" panose="030F0702030302020204" pitchFamily="66" charset="0"/>
                        </a:rPr>
                        <a:t>Цель должны быть конкретна.</a:t>
                      </a:r>
                      <a:r>
                        <a:rPr lang="ru-RU" sz="1500" b="0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ru-RU" sz="1500" b="0" dirty="0">
                          <a:latin typeface="Comic Sans MS" panose="030F0702030302020204" pitchFamily="66" charset="0"/>
                        </a:rPr>
                        <a:t>Работники, вовлеченные в процесс ее достижения, должны понимать, в чем она состоит.</a:t>
                      </a:r>
                    </a:p>
                  </a:txBody>
                  <a:tcPr marL="6601" marR="6601" marT="6601" marB="6601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390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500" b="1" dirty="0">
                          <a:latin typeface="Comic Sans MS" panose="030F0702030302020204" pitchFamily="66" charset="0"/>
                        </a:rPr>
                        <a:t>Measurable</a:t>
                      </a:r>
                    </a:p>
                    <a:p>
                      <a:pPr algn="ctr"/>
                      <a:r>
                        <a:rPr lang="en-US" sz="1500" dirty="0">
                          <a:latin typeface="Comic Sans MS" panose="030F0702030302020204" pitchFamily="66" charset="0"/>
                        </a:rPr>
                        <a:t>(</a:t>
                      </a:r>
                      <a:r>
                        <a:rPr lang="ru-RU" sz="1500" dirty="0">
                          <a:latin typeface="Comic Sans MS" panose="030F0702030302020204" pitchFamily="66" charset="0"/>
                        </a:rPr>
                        <a:t>измеримая)</a:t>
                      </a:r>
                    </a:p>
                  </a:txBody>
                  <a:tcPr marL="6601" marR="6601" marT="6601" marB="6601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500" dirty="0">
                          <a:latin typeface="Comic Sans MS" panose="030F0702030302020204" pitchFamily="66" charset="0"/>
                        </a:rPr>
                        <a:t>Цель должна быть измерима.</a:t>
                      </a:r>
                      <a:r>
                        <a:rPr lang="ru-RU" sz="1500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ru-RU" sz="1500" dirty="0">
                          <a:latin typeface="Comic Sans MS" panose="030F0702030302020204" pitchFamily="66" charset="0"/>
                        </a:rPr>
                        <a:t>Работники, вовлеченные в процесс ее достижения, должны понимать, достигнута ими цель или нет.</a:t>
                      </a:r>
                      <a:r>
                        <a:rPr lang="ru-RU" sz="1500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ru-RU" sz="1500" dirty="0">
                          <a:latin typeface="Comic Sans MS" panose="030F0702030302020204" pitchFamily="66" charset="0"/>
                        </a:rPr>
                        <a:t>Ваш планируемый результат, должен быть измерим в каких-то цифрах или быть «реально осязаемым»</a:t>
                      </a:r>
                    </a:p>
                  </a:txBody>
                  <a:tcPr marL="6601" marR="6601" marT="6601" marB="6601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8279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500" b="1" dirty="0">
                          <a:latin typeface="Comic Sans MS" panose="030F0702030302020204" pitchFamily="66" charset="0"/>
                        </a:rPr>
                        <a:t>А</a:t>
                      </a:r>
                      <a:r>
                        <a:rPr lang="en-US" sz="1500" b="1" dirty="0" err="1">
                          <a:latin typeface="Comic Sans MS" panose="030F0702030302020204" pitchFamily="66" charset="0"/>
                        </a:rPr>
                        <a:t>chievable</a:t>
                      </a:r>
                      <a:endParaRPr lang="en-US" sz="1500" b="1" dirty="0">
                        <a:latin typeface="Comic Sans MS" panose="030F0702030302020204" pitchFamily="66" charset="0"/>
                      </a:endParaRPr>
                    </a:p>
                    <a:p>
                      <a:pPr algn="ctr"/>
                      <a:r>
                        <a:rPr lang="en-US" sz="1500" dirty="0">
                          <a:latin typeface="Comic Sans MS" panose="030F0702030302020204" pitchFamily="66" charset="0"/>
                        </a:rPr>
                        <a:t>(</a:t>
                      </a:r>
                      <a:r>
                        <a:rPr lang="ru-RU" sz="1500" dirty="0">
                          <a:latin typeface="Comic Sans MS" panose="030F0702030302020204" pitchFamily="66" charset="0"/>
                        </a:rPr>
                        <a:t>достижимая) </a:t>
                      </a:r>
                    </a:p>
                  </a:txBody>
                  <a:tcPr marL="6601" marR="6601" marT="6601" marB="6601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500" dirty="0">
                          <a:latin typeface="Comic Sans MS" panose="030F0702030302020204" pitchFamily="66" charset="0"/>
                        </a:rPr>
                        <a:t>Цель должна быть достижима.</a:t>
                      </a:r>
                      <a:r>
                        <a:rPr lang="ru-RU" sz="1500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ru-RU" sz="1500" dirty="0">
                          <a:latin typeface="Comic Sans MS" panose="030F0702030302020204" pitchFamily="66" charset="0"/>
                        </a:rPr>
                        <a:t>Работники, вовлеченные в процесс ее достижения, должны обладать соответствующими ресурсами (время, орудия, бюджет и пр.).</a:t>
                      </a:r>
                    </a:p>
                  </a:txBody>
                  <a:tcPr marL="6601" marR="6601" marT="6601" marB="6601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26340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500" b="1" kern="1200" dirty="0" err="1">
                          <a:effectLst/>
                          <a:latin typeface="Comic Sans MS" panose="030F0702030302020204" pitchFamily="66" charset="0"/>
                        </a:rPr>
                        <a:t>Result-oriented</a:t>
                      </a:r>
                      <a:r>
                        <a:rPr lang="ru-RU" sz="1500" b="1" kern="1200" dirty="0">
                          <a:effectLst/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1500" kern="1200" dirty="0">
                          <a:effectLst/>
                          <a:latin typeface="Comic Sans MS" panose="030F0702030302020204" pitchFamily="66" charset="0"/>
                        </a:rPr>
                        <a:t>(</a:t>
                      </a:r>
                      <a:r>
                        <a:rPr lang="en-US" sz="1500" kern="1200" dirty="0">
                          <a:effectLst/>
                          <a:latin typeface="Comic Sans MS" panose="030F0702030302020204" pitchFamily="66" charset="0"/>
                        </a:rPr>
                        <a:t>Realistic</a:t>
                      </a:r>
                      <a:r>
                        <a:rPr lang="ru-RU" sz="1500" kern="1200" dirty="0">
                          <a:effectLst/>
                          <a:latin typeface="Comic Sans MS" panose="030F0702030302020204" pitchFamily="66" charset="0"/>
                        </a:rPr>
                        <a:t>,</a:t>
                      </a:r>
                      <a:r>
                        <a:rPr lang="en-US" sz="1500" kern="1200" baseline="0" dirty="0">
                          <a:effectLst/>
                          <a:latin typeface="Comic Sans MS" panose="030F0702030302020204" pitchFamily="66" charset="0"/>
                        </a:rPr>
                        <a:t> Relevant</a:t>
                      </a:r>
                      <a:r>
                        <a:rPr lang="ru-RU" sz="1500" kern="1200" baseline="0" dirty="0">
                          <a:effectLst/>
                          <a:latin typeface="Comic Sans MS" panose="030F0702030302020204" pitchFamily="66" charset="0"/>
                        </a:rPr>
                        <a:t>)</a:t>
                      </a:r>
                    </a:p>
                    <a:p>
                      <a:pPr algn="ctr"/>
                      <a:r>
                        <a:rPr lang="en-US" sz="1500" kern="1200" baseline="0" dirty="0">
                          <a:effectLst/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500" dirty="0">
                          <a:latin typeface="Comic Sans MS" panose="030F0702030302020204" pitchFamily="66" charset="0"/>
                        </a:rPr>
                        <a:t>(</a:t>
                      </a:r>
                      <a:r>
                        <a:rPr lang="ru-RU" sz="1500" kern="1200" dirty="0">
                          <a:effectLst/>
                          <a:latin typeface="Comic Sans MS" panose="030F0702030302020204" pitchFamily="66" charset="0"/>
                        </a:rPr>
                        <a:t>ориентирована на </a:t>
                      </a:r>
                      <a:r>
                        <a:rPr lang="ru-RU" sz="1500" u="none" kern="1200" dirty="0">
                          <a:effectLst/>
                          <a:latin typeface="Comic Sans MS" panose="030F0702030302020204" pitchFamily="66" charset="0"/>
                        </a:rPr>
                        <a:t>результат</a:t>
                      </a:r>
                      <a:r>
                        <a:rPr lang="ru-RU" sz="1500" dirty="0">
                          <a:latin typeface="Comic Sans MS" panose="030F0702030302020204" pitchFamily="66" charset="0"/>
                        </a:rPr>
                        <a:t>)</a:t>
                      </a:r>
                    </a:p>
                  </a:txBody>
                  <a:tcPr marL="6601" marR="6601" marT="6601" marB="6601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500" dirty="0">
                          <a:latin typeface="Comic Sans MS" panose="030F0702030302020204" pitchFamily="66" charset="0"/>
                        </a:rPr>
                        <a:t>Цель должна быть реалистичной и уместной в данной ситуации, должна вписываться в нее и не нарушать баланс с другими целями и приоритетами. Ориентированная на конкретные результаты.</a:t>
                      </a:r>
                    </a:p>
                  </a:txBody>
                  <a:tcPr marL="6601" marR="6601" marT="6601" marB="6601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8279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dirty="0">
                          <a:latin typeface="Comic Sans MS" panose="030F0702030302020204" pitchFamily="66" charset="0"/>
                        </a:rPr>
                        <a:t>Т</a:t>
                      </a:r>
                      <a:r>
                        <a:rPr lang="en-US" sz="1500" b="1" dirty="0" err="1">
                          <a:latin typeface="Comic Sans MS" panose="030F0702030302020204" pitchFamily="66" charset="0"/>
                        </a:rPr>
                        <a:t>ime</a:t>
                      </a:r>
                      <a:r>
                        <a:rPr lang="ru-RU" sz="1500" b="1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500" b="1" kern="1200" dirty="0">
                          <a:solidFill>
                            <a:schemeClr val="dk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Based</a:t>
                      </a:r>
                      <a:endParaRPr lang="en-US" sz="1500" b="1" dirty="0">
                        <a:latin typeface="Comic Sans MS" panose="030F0702030302020204" pitchFamily="66" charset="0"/>
                      </a:endParaRPr>
                    </a:p>
                    <a:p>
                      <a:pPr algn="ctr"/>
                      <a:r>
                        <a:rPr lang="en-US" sz="1500" dirty="0">
                          <a:latin typeface="Comic Sans MS" panose="030F0702030302020204" pitchFamily="66" charset="0"/>
                        </a:rPr>
                        <a:t>(</a:t>
                      </a:r>
                      <a:r>
                        <a:rPr lang="ru-RU" sz="1500" dirty="0">
                          <a:latin typeface="Comic Sans MS" panose="030F0702030302020204" pitchFamily="66" charset="0"/>
                        </a:rPr>
                        <a:t>определена во времени) </a:t>
                      </a:r>
                    </a:p>
                  </a:txBody>
                  <a:tcPr marL="6601" marR="6601" marT="6601" marB="6601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500" dirty="0">
                          <a:latin typeface="Comic Sans MS" panose="030F0702030302020204" pitchFamily="66" charset="0"/>
                        </a:rPr>
                        <a:t>Для каждой цели должны быть определены временные </a:t>
                      </a:r>
                    </a:p>
                    <a:p>
                      <a:pPr algn="ctr"/>
                      <a:r>
                        <a:rPr lang="ru-RU" sz="1500" dirty="0">
                          <a:latin typeface="Comic Sans MS" panose="030F0702030302020204" pitchFamily="66" charset="0"/>
                        </a:rPr>
                        <a:t>рамки.</a:t>
                      </a:r>
                    </a:p>
                  </a:txBody>
                  <a:tcPr marL="6601" marR="6601" marT="6601" marB="6601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6262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756169" y="332656"/>
            <a:ext cx="8125020" cy="776095"/>
          </a:xfrm>
        </p:spPr>
        <p:txBody>
          <a:bodyPr/>
          <a:lstStyle/>
          <a:p>
            <a:pPr eaLnBrk="1" hangingPunct="1"/>
            <a:r>
              <a:rPr lang="uk-UA" altLang="ru-RU" b="1" dirty="0">
                <a:solidFill>
                  <a:srgbClr val="FF0000"/>
                </a:solidFill>
              </a:rPr>
              <a:t>ПОСТАНОВКА ГОЛОВНОЇ МЕТИ </a:t>
            </a:r>
          </a:p>
        </p:txBody>
      </p:sp>
      <p:graphicFrame>
        <p:nvGraphicFramePr>
          <p:cNvPr id="9" name="Объект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3271851"/>
              </p:ext>
            </p:extLst>
          </p:nvPr>
        </p:nvGraphicFramePr>
        <p:xfrm>
          <a:off x="177426" y="1429314"/>
          <a:ext cx="8789147" cy="49880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53446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-4050" y="0"/>
            <a:ext cx="8964488" cy="1301006"/>
          </a:xfrm>
        </p:spPr>
        <p:txBody>
          <a:bodyPr/>
          <a:lstStyle/>
          <a:p>
            <a:pPr eaLnBrk="1" hangingPunct="1"/>
            <a:r>
              <a:rPr lang="uk-UA" altLang="ru-RU" b="1" dirty="0">
                <a:solidFill>
                  <a:srgbClr val="FF0000"/>
                </a:solidFill>
              </a:rPr>
              <a:t>ПОСТАНОВКА ЦІЛЕЙ </a:t>
            </a:r>
            <a:br>
              <a:rPr lang="uk-UA" altLang="ru-RU" b="1" dirty="0">
                <a:solidFill>
                  <a:srgbClr val="FF0000"/>
                </a:solidFill>
              </a:rPr>
            </a:br>
            <a:endParaRPr lang="uk-UA" altLang="ru-RU" b="1" dirty="0">
              <a:solidFill>
                <a:srgbClr val="FF0000"/>
              </a:solidFill>
            </a:endParaRPr>
          </a:p>
        </p:txBody>
      </p:sp>
      <p:sp>
        <p:nvSpPr>
          <p:cNvPr id="9" name="Объект 15"/>
          <p:cNvSpPr txBox="1">
            <a:spLocks/>
          </p:cNvSpPr>
          <p:nvPr/>
        </p:nvSpPr>
        <p:spPr>
          <a:xfrm>
            <a:off x="161764" y="508494"/>
            <a:ext cx="8820472" cy="55235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lvl="0" indent="0">
              <a:buNone/>
            </a:pPr>
            <a:r>
              <a:rPr lang="ru-RU" sz="1600" b="1" i="1" dirty="0"/>
              <a:t>НЕ ЦІЛІ:</a:t>
            </a:r>
          </a:p>
          <a:p>
            <a:pPr marL="331470" lvl="0" indent="-285750">
              <a:buFont typeface="Courier New" panose="02070309020205020404" pitchFamily="49" charset="0"/>
              <a:buChar char="o"/>
            </a:pPr>
            <a:r>
              <a:rPr lang="ru-RU" sz="1600" dirty="0"/>
              <a:t>Стати </a:t>
            </a:r>
            <a:r>
              <a:rPr lang="ru-RU" sz="1600" dirty="0" err="1"/>
              <a:t>корисним</a:t>
            </a:r>
            <a:r>
              <a:rPr lang="ru-RU" sz="1600" dirty="0"/>
              <a:t> для </a:t>
            </a:r>
            <a:r>
              <a:rPr lang="ru-RU" sz="1600" dirty="0" err="1"/>
              <a:t>суспільства</a:t>
            </a:r>
            <a:endParaRPr lang="ru-RU" sz="1600" dirty="0"/>
          </a:p>
          <a:p>
            <a:pPr marL="331470" lvl="0" indent="-285750">
              <a:buFont typeface="Courier New" panose="02070309020205020404" pitchFamily="49" charset="0"/>
              <a:buChar char="o"/>
            </a:pPr>
            <a:r>
              <a:rPr lang="ru-RU" sz="1600" dirty="0" err="1"/>
              <a:t>Працювати</a:t>
            </a:r>
            <a:r>
              <a:rPr lang="ru-RU" sz="1600" dirty="0"/>
              <a:t> за планом</a:t>
            </a:r>
          </a:p>
          <a:p>
            <a:pPr marL="331470" lvl="0" indent="-285750">
              <a:buFont typeface="Courier New" panose="02070309020205020404" pitchFamily="49" charset="0"/>
              <a:buChar char="o"/>
            </a:pPr>
            <a:r>
              <a:rPr lang="ru-RU" sz="1600" dirty="0" err="1"/>
              <a:t>вчитися</a:t>
            </a:r>
            <a:r>
              <a:rPr lang="ru-RU" sz="1600" dirty="0"/>
              <a:t> </a:t>
            </a:r>
            <a:r>
              <a:rPr lang="ru-RU" sz="1600" dirty="0" err="1"/>
              <a:t>краще</a:t>
            </a:r>
            <a:endParaRPr lang="ru-RU" sz="1600" dirty="0"/>
          </a:p>
          <a:p>
            <a:pPr marL="331470" lvl="0" indent="-285750">
              <a:buFont typeface="Courier New" panose="02070309020205020404" pitchFamily="49" charset="0"/>
              <a:buChar char="o"/>
            </a:pPr>
            <a:r>
              <a:rPr lang="ru-RU" sz="1600" dirty="0" err="1"/>
              <a:t>заробляти</a:t>
            </a:r>
            <a:r>
              <a:rPr lang="ru-RU" sz="1600" dirty="0"/>
              <a:t> </a:t>
            </a:r>
            <a:r>
              <a:rPr lang="ru-RU" sz="1600" dirty="0" err="1"/>
              <a:t>більше</a:t>
            </a:r>
            <a:endParaRPr lang="ru-RU" sz="1600" dirty="0"/>
          </a:p>
          <a:p>
            <a:pPr marL="331470" lvl="0" indent="-285750">
              <a:buFont typeface="Courier New" panose="02070309020205020404" pitchFamily="49" charset="0"/>
              <a:buChar char="o"/>
            </a:pPr>
            <a:r>
              <a:rPr lang="ru-RU" sz="1600" dirty="0" err="1"/>
              <a:t>Вивчити</a:t>
            </a:r>
            <a:r>
              <a:rPr lang="ru-RU" sz="1600" dirty="0"/>
              <a:t> </a:t>
            </a:r>
            <a:r>
              <a:rPr lang="ru-RU" sz="1600" dirty="0" err="1"/>
              <a:t>англійську</a:t>
            </a:r>
            <a:endParaRPr lang="ru-RU" sz="1600" dirty="0"/>
          </a:p>
          <a:p>
            <a:pPr marL="331470" lvl="0" indent="-285750">
              <a:buFont typeface="Courier New" panose="02070309020205020404" pitchFamily="49" charset="0"/>
              <a:buChar char="o"/>
            </a:pPr>
            <a:r>
              <a:rPr lang="ru-RU" sz="1600" dirty="0" err="1"/>
              <a:t>Мати</a:t>
            </a:r>
            <a:r>
              <a:rPr lang="ru-RU" sz="1600" dirty="0"/>
              <a:t> </a:t>
            </a:r>
            <a:r>
              <a:rPr lang="ru-RU" sz="1600" dirty="0" err="1"/>
              <a:t>спортивну</a:t>
            </a:r>
            <a:r>
              <a:rPr lang="ru-RU" sz="1600" dirty="0"/>
              <a:t> </a:t>
            </a:r>
            <a:r>
              <a:rPr lang="ru-RU" sz="1600" dirty="0" err="1"/>
              <a:t>статуру</a:t>
            </a:r>
            <a:endParaRPr lang="ru-RU" sz="1600" dirty="0"/>
          </a:p>
          <a:p>
            <a:pPr marL="331470" lvl="0" indent="-285750">
              <a:buFont typeface="Courier New" panose="02070309020205020404" pitchFamily="49" charset="0"/>
              <a:buChar char="o"/>
            </a:pPr>
            <a:r>
              <a:rPr lang="ru-RU" sz="1600" dirty="0" err="1"/>
              <a:t>допомагати</a:t>
            </a:r>
            <a:r>
              <a:rPr lang="ru-RU" sz="1600" dirty="0"/>
              <a:t> </a:t>
            </a:r>
            <a:r>
              <a:rPr lang="ru-RU" sz="1600" dirty="0" err="1"/>
              <a:t>світу</a:t>
            </a:r>
            <a:endParaRPr lang="ru-RU" sz="1600" dirty="0"/>
          </a:p>
          <a:p>
            <a:pPr marL="45720" lvl="0" indent="0">
              <a:buNone/>
            </a:pPr>
            <a:r>
              <a:rPr lang="ru-RU" sz="1600" dirty="0"/>
              <a:t>МАЙЖЕ ЦІЛІ:</a:t>
            </a:r>
          </a:p>
          <a:p>
            <a:pPr marL="331470" lvl="0" indent="-285750"/>
            <a:r>
              <a:rPr lang="ru-RU" sz="1600" dirty="0"/>
              <a:t>Провести </a:t>
            </a:r>
            <a:r>
              <a:rPr lang="ru-RU" sz="1600" dirty="0" err="1"/>
              <a:t>соціальну</a:t>
            </a:r>
            <a:r>
              <a:rPr lang="ru-RU" sz="1600" dirty="0"/>
              <a:t> </a:t>
            </a:r>
            <a:r>
              <a:rPr lang="ru-RU" sz="1600" dirty="0" err="1"/>
              <a:t>акцію</a:t>
            </a:r>
            <a:r>
              <a:rPr lang="ru-RU" sz="1600" dirty="0"/>
              <a:t> в 2016 </a:t>
            </a:r>
            <a:r>
              <a:rPr lang="ru-RU" sz="1600" dirty="0" err="1"/>
              <a:t>році</a:t>
            </a:r>
            <a:endParaRPr lang="ru-RU" sz="1600" dirty="0"/>
          </a:p>
          <a:p>
            <a:pPr marL="331470" lvl="0" indent="-285750"/>
            <a:r>
              <a:rPr lang="ru-RU" sz="1600" dirty="0" err="1"/>
              <a:t>Заробляти</a:t>
            </a:r>
            <a:r>
              <a:rPr lang="ru-RU" sz="1600" dirty="0"/>
              <a:t> на 50% </a:t>
            </a:r>
            <a:r>
              <a:rPr lang="ru-RU" sz="1600" dirty="0" err="1"/>
              <a:t>більше</a:t>
            </a:r>
            <a:r>
              <a:rPr lang="ru-RU" sz="1600" dirty="0"/>
              <a:t> </a:t>
            </a:r>
            <a:r>
              <a:rPr lang="ru-RU" sz="1600" dirty="0" err="1"/>
              <a:t>від</a:t>
            </a:r>
            <a:r>
              <a:rPr lang="ru-RU" sz="1600" dirty="0"/>
              <a:t> </a:t>
            </a:r>
            <a:r>
              <a:rPr lang="ru-RU" sz="1600" dirty="0" err="1"/>
              <a:t>поточної</a:t>
            </a:r>
            <a:r>
              <a:rPr lang="ru-RU" sz="1600" dirty="0"/>
              <a:t> </a:t>
            </a:r>
            <a:r>
              <a:rPr lang="ru-RU" sz="1600" dirty="0" err="1"/>
              <a:t>суми</a:t>
            </a:r>
            <a:endParaRPr lang="ru-RU" sz="1600" dirty="0"/>
          </a:p>
          <a:p>
            <a:pPr marL="331470" lvl="0" indent="-285750"/>
            <a:r>
              <a:rPr lang="ru-RU" sz="1600" dirty="0" err="1"/>
              <a:t>Схуднути</a:t>
            </a:r>
            <a:r>
              <a:rPr lang="ru-RU" sz="1600" dirty="0"/>
              <a:t> на 100 кг</a:t>
            </a:r>
          </a:p>
          <a:p>
            <a:pPr marL="331470" lvl="0" indent="-285750"/>
            <a:r>
              <a:rPr lang="ru-RU" sz="1600" dirty="0" err="1"/>
              <a:t>Вивчити</a:t>
            </a:r>
            <a:r>
              <a:rPr lang="ru-RU" sz="1600" dirty="0"/>
              <a:t> 30000 </a:t>
            </a:r>
            <a:r>
              <a:rPr lang="ru-RU" sz="1600" dirty="0" err="1"/>
              <a:t>китайських</a:t>
            </a:r>
            <a:r>
              <a:rPr lang="ru-RU" sz="1600" dirty="0"/>
              <a:t> </a:t>
            </a:r>
            <a:r>
              <a:rPr lang="ru-RU" sz="1600" dirty="0" err="1"/>
              <a:t>ієрогліфів</a:t>
            </a:r>
            <a:r>
              <a:rPr lang="ru-RU" sz="1600" dirty="0"/>
              <a:t> до </a:t>
            </a:r>
            <a:r>
              <a:rPr lang="ru-RU" sz="1600" dirty="0" err="1"/>
              <a:t>травня</a:t>
            </a:r>
            <a:r>
              <a:rPr lang="ru-RU" sz="1600" dirty="0"/>
              <a:t> 2016</a:t>
            </a:r>
          </a:p>
          <a:p>
            <a:pPr marL="45720" lvl="0" indent="0">
              <a:buNone/>
            </a:pPr>
            <a:r>
              <a:rPr lang="ru-RU" sz="1600" dirty="0"/>
              <a:t>ЦІЛІ:</a:t>
            </a:r>
          </a:p>
          <a:p>
            <a:pPr marL="331470" lvl="0" indent="-285750">
              <a:buFont typeface="Wingdings" panose="05000000000000000000" pitchFamily="2" charset="2"/>
              <a:buChar char="ü"/>
            </a:pPr>
            <a:r>
              <a:rPr lang="ru-RU" sz="1600" dirty="0" err="1"/>
              <a:t>Записатися</a:t>
            </a:r>
            <a:r>
              <a:rPr lang="ru-RU" sz="1600" dirty="0"/>
              <a:t> на </a:t>
            </a:r>
            <a:r>
              <a:rPr lang="ru-RU" sz="1600" dirty="0" err="1"/>
              <a:t>курси</a:t>
            </a:r>
            <a:r>
              <a:rPr lang="ru-RU" sz="1600" dirty="0"/>
              <a:t> </a:t>
            </a:r>
            <a:r>
              <a:rPr lang="ru-RU" sz="1600" dirty="0" err="1"/>
              <a:t>англійської</a:t>
            </a:r>
            <a:r>
              <a:rPr lang="ru-RU" sz="1600" dirty="0"/>
              <a:t> </a:t>
            </a:r>
            <a:r>
              <a:rPr lang="ru-RU" sz="1600" dirty="0" err="1"/>
              <a:t>мови</a:t>
            </a:r>
            <a:r>
              <a:rPr lang="ru-RU" sz="1600" dirty="0"/>
              <a:t> «</a:t>
            </a:r>
            <a:r>
              <a:rPr lang="en-AU" sz="1600" dirty="0" err="1"/>
              <a:t>Englishclub</a:t>
            </a:r>
            <a:r>
              <a:rPr lang="en-AU" sz="1600" dirty="0"/>
              <a:t>» </a:t>
            </a:r>
            <a:r>
              <a:rPr lang="ru-RU" sz="1600" dirty="0"/>
              <a:t>до 1 </a:t>
            </a:r>
            <a:r>
              <a:rPr lang="ru-RU" sz="1600" dirty="0" err="1"/>
              <a:t>березня</a:t>
            </a:r>
            <a:r>
              <a:rPr lang="ru-RU" sz="1600" dirty="0"/>
              <a:t> 2015 року.</a:t>
            </a:r>
          </a:p>
          <a:p>
            <a:pPr marL="331470" lvl="0" indent="-285750">
              <a:buFont typeface="Wingdings" panose="05000000000000000000" pitchFamily="2" charset="2"/>
              <a:buChar char="ü"/>
            </a:pPr>
            <a:r>
              <a:rPr lang="ru-RU" sz="1600" dirty="0"/>
              <a:t>10 червня 2016 року провести </a:t>
            </a:r>
            <a:r>
              <a:rPr lang="ru-RU" sz="1600" dirty="0" err="1"/>
              <a:t>соціальну</a:t>
            </a:r>
            <a:r>
              <a:rPr lang="ru-RU" sz="1600" dirty="0"/>
              <a:t> </a:t>
            </a:r>
            <a:r>
              <a:rPr lang="ru-RU" sz="1600" dirty="0" err="1"/>
              <a:t>акцію</a:t>
            </a:r>
            <a:r>
              <a:rPr lang="ru-RU" sz="1600" dirty="0"/>
              <a:t> </a:t>
            </a:r>
            <a:r>
              <a:rPr lang="ru-RU" sz="1600" dirty="0" err="1"/>
              <a:t>зі</a:t>
            </a:r>
            <a:r>
              <a:rPr lang="ru-RU" sz="1600" dirty="0"/>
              <a:t> </a:t>
            </a:r>
            <a:r>
              <a:rPr lang="ru-RU" sz="1600" dirty="0" err="1"/>
              <a:t>збору</a:t>
            </a:r>
            <a:r>
              <a:rPr lang="ru-RU" sz="1600" dirty="0"/>
              <a:t> </a:t>
            </a:r>
            <a:r>
              <a:rPr lang="ru-RU" sz="1600" dirty="0" err="1"/>
              <a:t>коштів</a:t>
            </a:r>
            <a:r>
              <a:rPr lang="ru-RU" sz="1600" dirty="0"/>
              <a:t> «</a:t>
            </a:r>
            <a:r>
              <a:rPr lang="ru-RU" sz="1600" dirty="0" err="1"/>
              <a:t>Допоможемо</a:t>
            </a:r>
            <a:r>
              <a:rPr lang="ru-RU" sz="1600" dirty="0"/>
              <a:t> </a:t>
            </a:r>
            <a:r>
              <a:rPr lang="ru-RU" sz="1600" dirty="0" err="1"/>
              <a:t>всім</a:t>
            </a:r>
            <a:r>
              <a:rPr lang="ru-RU" sz="1600" dirty="0"/>
              <a:t> </a:t>
            </a:r>
            <a:r>
              <a:rPr lang="ru-RU" sz="1600" dirty="0" err="1"/>
              <a:t>світом</a:t>
            </a:r>
            <a:r>
              <a:rPr lang="ru-RU" sz="1600" dirty="0"/>
              <a:t>»</a:t>
            </a:r>
          </a:p>
          <a:p>
            <a:pPr marL="331470" lvl="0" indent="-285750">
              <a:buFont typeface="Wingdings" panose="05000000000000000000" pitchFamily="2" charset="2"/>
              <a:buChar char="ü"/>
            </a:pPr>
            <a:r>
              <a:rPr lang="ru-RU" sz="1600" dirty="0"/>
              <a:t>До </a:t>
            </a:r>
            <a:r>
              <a:rPr lang="ru-RU" sz="1600" dirty="0" err="1"/>
              <a:t>кінця</a:t>
            </a:r>
            <a:r>
              <a:rPr lang="ru-RU" sz="1600" dirty="0"/>
              <a:t> 2016 року </a:t>
            </a:r>
            <a:r>
              <a:rPr lang="ru-RU" sz="1600" dirty="0" err="1"/>
              <a:t>влаштуватися</a:t>
            </a:r>
            <a:r>
              <a:rPr lang="ru-RU" sz="1600" dirty="0"/>
              <a:t> на роботу </a:t>
            </a:r>
            <a:r>
              <a:rPr lang="ru-RU" sz="1600" dirty="0" err="1"/>
              <a:t>програмістом</a:t>
            </a:r>
            <a:r>
              <a:rPr lang="ru-RU" sz="1600" dirty="0"/>
              <a:t> з окладом в 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15000 </a:t>
            </a:r>
            <a:r>
              <a:rPr kumimoji="0" lang="ru-RU" sz="16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грн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</a:t>
            </a:r>
            <a:r>
              <a:rPr lang="ru-RU" sz="1600" dirty="0"/>
              <a:t>і </a:t>
            </a:r>
            <a:r>
              <a:rPr lang="ru-RU" sz="1600" dirty="0" err="1"/>
              <a:t>страховкою</a:t>
            </a:r>
            <a:r>
              <a:rPr lang="ru-RU" sz="1600" dirty="0"/>
              <a:t> 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ru-RU" sz="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ru-RU" sz="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13938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-7388" y="471810"/>
            <a:ext cx="8964488" cy="1301006"/>
          </a:xfrm>
        </p:spPr>
        <p:txBody>
          <a:bodyPr/>
          <a:lstStyle/>
          <a:p>
            <a:pPr eaLnBrk="1" hangingPunct="1"/>
            <a:r>
              <a:rPr lang="uk-UA" altLang="ru-RU" b="1" dirty="0">
                <a:solidFill>
                  <a:srgbClr val="FF0000"/>
                </a:solidFill>
              </a:rPr>
              <a:t>Планування діяльності </a:t>
            </a:r>
            <a:br>
              <a:rPr lang="uk-UA" altLang="ru-RU" b="1" dirty="0">
                <a:solidFill>
                  <a:srgbClr val="FF0000"/>
                </a:solidFill>
              </a:rPr>
            </a:br>
            <a:endParaRPr lang="uk-UA" altLang="ru-RU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Таблиця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9757900"/>
              </p:ext>
            </p:extLst>
          </p:nvPr>
        </p:nvGraphicFramePr>
        <p:xfrm>
          <a:off x="230342" y="1412776"/>
          <a:ext cx="8683316" cy="3090997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893386">
                  <a:extLst>
                    <a:ext uri="{9D8B030D-6E8A-4147-A177-3AD203B41FA5}">
                      <a16:colId xmlns:a16="http://schemas.microsoft.com/office/drawing/2014/main" xmlns="" val="2117280517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3618557260"/>
                    </a:ext>
                  </a:extLst>
                </a:gridCol>
                <a:gridCol w="1006040">
                  <a:extLst>
                    <a:ext uri="{9D8B030D-6E8A-4147-A177-3AD203B41FA5}">
                      <a16:colId xmlns:a16="http://schemas.microsoft.com/office/drawing/2014/main" xmlns="" val="3563372278"/>
                    </a:ext>
                  </a:extLst>
                </a:gridCol>
                <a:gridCol w="571741">
                  <a:extLst>
                    <a:ext uri="{9D8B030D-6E8A-4147-A177-3AD203B41FA5}">
                      <a16:colId xmlns:a16="http://schemas.microsoft.com/office/drawing/2014/main" xmlns="" val="3977661775"/>
                    </a:ext>
                  </a:extLst>
                </a:gridCol>
                <a:gridCol w="643208">
                  <a:extLst>
                    <a:ext uri="{9D8B030D-6E8A-4147-A177-3AD203B41FA5}">
                      <a16:colId xmlns:a16="http://schemas.microsoft.com/office/drawing/2014/main" xmlns="" val="3141911024"/>
                    </a:ext>
                  </a:extLst>
                </a:gridCol>
                <a:gridCol w="857611">
                  <a:extLst>
                    <a:ext uri="{9D8B030D-6E8A-4147-A177-3AD203B41FA5}">
                      <a16:colId xmlns:a16="http://schemas.microsoft.com/office/drawing/2014/main" xmlns="" val="380894835"/>
                    </a:ext>
                  </a:extLst>
                </a:gridCol>
                <a:gridCol w="714676">
                  <a:extLst>
                    <a:ext uri="{9D8B030D-6E8A-4147-A177-3AD203B41FA5}">
                      <a16:colId xmlns:a16="http://schemas.microsoft.com/office/drawing/2014/main" xmlns="" val="1921990283"/>
                    </a:ext>
                  </a:extLst>
                </a:gridCol>
                <a:gridCol w="500273">
                  <a:extLst>
                    <a:ext uri="{9D8B030D-6E8A-4147-A177-3AD203B41FA5}">
                      <a16:colId xmlns:a16="http://schemas.microsoft.com/office/drawing/2014/main" xmlns="" val="1472254464"/>
                    </a:ext>
                  </a:extLst>
                </a:gridCol>
                <a:gridCol w="571741">
                  <a:extLst>
                    <a:ext uri="{9D8B030D-6E8A-4147-A177-3AD203B41FA5}">
                      <a16:colId xmlns:a16="http://schemas.microsoft.com/office/drawing/2014/main" xmlns="" val="3124195583"/>
                    </a:ext>
                  </a:extLst>
                </a:gridCol>
                <a:gridCol w="772512">
                  <a:extLst>
                    <a:ext uri="{9D8B030D-6E8A-4147-A177-3AD203B41FA5}">
                      <a16:colId xmlns:a16="http://schemas.microsoft.com/office/drawing/2014/main" xmlns="" val="330157284"/>
                    </a:ext>
                  </a:extLst>
                </a:gridCol>
              </a:tblGrid>
              <a:tr h="446420">
                <a:tc>
                  <a:txBody>
                    <a:bodyPr/>
                    <a:lstStyle/>
                    <a:p>
                      <a:r>
                        <a:rPr lang="uk-UA" dirty="0"/>
                        <a:t>Листопад</a:t>
                      </a:r>
                      <a:r>
                        <a:rPr lang="uk-UA" baseline="0" dirty="0"/>
                        <a:t> 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19-20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29-30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26214149"/>
                  </a:ext>
                </a:extLst>
              </a:tr>
              <a:tr h="641129">
                <a:tc>
                  <a:txBody>
                    <a:bodyPr/>
                    <a:lstStyle/>
                    <a:p>
                      <a:r>
                        <a:rPr lang="uk-UA" dirty="0"/>
                        <a:t>Зустрічі команди</a:t>
                      </a:r>
                      <a:r>
                        <a:rPr lang="uk-UA" baseline="0" dirty="0"/>
                        <a:t> 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37129166"/>
                  </a:ext>
                </a:extLst>
              </a:tr>
              <a:tr h="641129">
                <a:tc>
                  <a:txBody>
                    <a:bodyPr/>
                    <a:lstStyle/>
                    <a:p>
                      <a:r>
                        <a:rPr lang="uk-UA" baseline="0" dirty="0"/>
                        <a:t>Відповідальний  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ПІБ</a:t>
                      </a:r>
                      <a:r>
                        <a:rPr lang="uk-UA" baseline="0" dirty="0"/>
                        <a:t> 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39322653"/>
                  </a:ext>
                </a:extLst>
              </a:tr>
              <a:tr h="915899">
                <a:tc>
                  <a:txBody>
                    <a:bodyPr/>
                    <a:lstStyle/>
                    <a:p>
                      <a:r>
                        <a:rPr lang="uk-UA" dirty="0"/>
                        <a:t>Домовитися за приміщення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20503690"/>
                  </a:ext>
                </a:extLst>
              </a:tr>
              <a:tr h="446420">
                <a:tc>
                  <a:txBody>
                    <a:bodyPr/>
                    <a:lstStyle/>
                    <a:p>
                      <a:r>
                        <a:rPr lang="uk-UA" dirty="0"/>
                        <a:t>Відповідальний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8984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5251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124745"/>
            <a:ext cx="8424936" cy="5257816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buNone/>
            </a:pPr>
            <a:r>
              <a:rPr lang="uk-UA" altLang="ru-RU" sz="2000" dirty="0"/>
              <a:t>В методології управління проектами поняття "ресурс" трактується широко, охоплюючи широкий і різноплановий спектр матеріальних, фінансових, інтелектуальних, інформаційних цінностей, які використовуються в процесі реалізації проекту.</a:t>
            </a:r>
          </a:p>
          <a:p>
            <a:pPr marL="0" indent="0" eaLnBrk="1" hangingPunct="1">
              <a:spcBef>
                <a:spcPts val="0"/>
              </a:spcBef>
              <a:buNone/>
            </a:pPr>
            <a:endParaRPr lang="uk-UA" altLang="ru-RU" sz="2000" dirty="0"/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uk-UA" altLang="ru-RU" sz="2000" b="1" dirty="0"/>
              <a:t>В</a:t>
            </a:r>
            <a:r>
              <a:rPr lang="uk-UA" altLang="ru-RU" sz="2000" dirty="0"/>
              <a:t> </a:t>
            </a:r>
            <a:r>
              <a:rPr lang="uk-UA" altLang="ru-RU" sz="2000" b="1" dirty="0"/>
              <a:t>управлінні проектами розглядаються наступні види ресурсів:</a:t>
            </a:r>
          </a:p>
          <a:p>
            <a:pPr eaLnBrk="1" hangingPunct="1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altLang="ru-RU" sz="2000" dirty="0"/>
          </a:p>
          <a:p>
            <a:pPr eaLnBrk="1" hangingPunct="1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altLang="ru-RU" sz="2000" dirty="0"/>
              <a:t>Трудові ресурси.</a:t>
            </a:r>
          </a:p>
          <a:p>
            <a:pPr eaLnBrk="1" hangingPunct="1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altLang="ru-RU" sz="2000" dirty="0"/>
              <a:t>Матеріально-технічні ресурси.</a:t>
            </a:r>
          </a:p>
          <a:p>
            <a:pPr eaLnBrk="1" hangingPunct="1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altLang="ru-RU" sz="2000" dirty="0"/>
              <a:t>Фінансові ресурси.</a:t>
            </a:r>
          </a:p>
          <a:p>
            <a:pPr eaLnBrk="1" hangingPunct="1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altLang="ru-RU" sz="2000" dirty="0"/>
              <a:t>Ресурси часу.</a:t>
            </a:r>
          </a:p>
          <a:p>
            <a:pPr eaLnBrk="1" hangingPunct="1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altLang="ru-RU" sz="2000" dirty="0"/>
              <a:t>Інформаційні ресурси.</a:t>
            </a:r>
          </a:p>
          <a:p>
            <a:pPr eaLnBrk="1" hangingPunct="1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altLang="ru-RU" sz="2000" dirty="0"/>
              <a:t>Технологічні ресурси.</a:t>
            </a:r>
          </a:p>
          <a:p>
            <a:pPr eaLnBrk="1" hangingPunct="1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altLang="ru-RU" sz="2000" dirty="0"/>
              <a:t>Знання і досвід.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uk-UA" altLang="ru-RU" sz="2000" dirty="0"/>
              <a:t>Природні ресурси .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16632"/>
            <a:ext cx="8964488" cy="1301006"/>
          </a:xfrm>
        </p:spPr>
        <p:txBody>
          <a:bodyPr/>
          <a:lstStyle/>
          <a:p>
            <a:pPr eaLnBrk="1" hangingPunct="1"/>
            <a:r>
              <a:rPr lang="uk-UA" altLang="ru-RU" b="1" dirty="0">
                <a:solidFill>
                  <a:srgbClr val="FF0000"/>
                </a:solidFill>
              </a:rPr>
              <a:t>Планування ресурсів</a:t>
            </a:r>
          </a:p>
        </p:txBody>
      </p:sp>
    </p:spTree>
    <p:extLst>
      <p:ext uri="{BB962C8B-B14F-4D97-AF65-F5344CB8AC3E}">
        <p14:creationId xmlns:p14="http://schemas.microsoft.com/office/powerpoint/2010/main" val="2768399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4"/>
          <p:cNvSpPr txBox="1">
            <a:spLocks noChangeArrowheads="1"/>
          </p:cNvSpPr>
          <p:nvPr/>
        </p:nvSpPr>
        <p:spPr bwMode="auto">
          <a:xfrm>
            <a:off x="-27706" y="132359"/>
            <a:ext cx="9036496" cy="1219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ru-RU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j-ea"/>
                <a:cs typeface="Arial"/>
              </a:rPr>
              <a:t>Місце некомерційного сектору в соціально-економічній сфері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321990" y="1568374"/>
            <a:ext cx="8686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ru-RU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 Кожен сектор має свої стратегічні задачі, які коротко і спрощено можна сформулювати так: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uk-UA" altLang="ru-RU" sz="2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Державний сектор</a:t>
            </a:r>
            <a:r>
              <a:rPr kumimoji="0" lang="uk-UA" altLang="ru-RU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– законотворення і забезпечення державних гарантій для населення.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uk-UA" altLang="ru-RU" sz="2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Комерційний сектор</a:t>
            </a:r>
            <a:r>
              <a:rPr kumimoji="0" lang="uk-UA" altLang="ru-RU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– отримання прибутку, розвиток економіки.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uk-UA" altLang="ru-RU" sz="2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Некомерційний сектор-</a:t>
            </a:r>
            <a:r>
              <a:rPr kumimoji="0" lang="uk-UA" altLang="ru-RU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вирішення соціально-значущих завдань, служіння суспільству.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uk-UA" altLang="ru-RU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55117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16632"/>
            <a:ext cx="8964488" cy="1301006"/>
          </a:xfrm>
        </p:spPr>
        <p:txBody>
          <a:bodyPr/>
          <a:lstStyle/>
          <a:p>
            <a:pPr eaLnBrk="1" hangingPunct="1"/>
            <a:r>
              <a:rPr lang="uk-UA" altLang="ru-RU" b="1" dirty="0">
                <a:solidFill>
                  <a:srgbClr val="FF0000"/>
                </a:solidFill>
              </a:rPr>
              <a:t>Реалізація та моніторинг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3501008"/>
            <a:ext cx="8487829" cy="23389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uk-UA" altLang="ru-RU" sz="2200" dirty="0"/>
              <a:t> </a:t>
            </a:r>
          </a:p>
          <a:p>
            <a:pPr marL="457200" lvl="1" indent="0" eaLnBrk="1" hangingPunct="1">
              <a:buNone/>
            </a:pPr>
            <a:r>
              <a:rPr lang="uk-UA" altLang="ru-RU" sz="2200" b="1" dirty="0"/>
              <a:t>Під час реалізації проекту </a:t>
            </a:r>
            <a:r>
              <a:rPr lang="uk-UA" altLang="ru-RU" sz="2200" b="1" dirty="0" err="1"/>
              <a:t>проекту</a:t>
            </a:r>
            <a:r>
              <a:rPr lang="uk-UA" altLang="ru-RU" sz="2200" b="1" dirty="0"/>
              <a:t> :</a:t>
            </a:r>
          </a:p>
          <a:p>
            <a:pPr marL="457200" lvl="1" indent="0" eaLnBrk="1" hangingPunct="1">
              <a:buNone/>
            </a:pPr>
            <a:r>
              <a:rPr lang="uk-UA" altLang="ru-RU" sz="2200" dirty="0"/>
              <a:t>Працюємо згідно плану, досліджуємо свої дії, прогреси, невдачі. Попереджаємо ризиковані ситуації через постійний фінансовий та кадровий контроль. Спілкуємось з </a:t>
            </a:r>
            <a:r>
              <a:rPr lang="uk-UA" altLang="ru-RU" sz="2200" dirty="0" err="1"/>
              <a:t>бенефіціарами</a:t>
            </a:r>
            <a:r>
              <a:rPr lang="uk-UA" altLang="ru-RU" sz="2200" dirty="0"/>
              <a:t>, партнерами</a:t>
            </a:r>
            <a:r>
              <a:rPr lang="uk-UA" altLang="ru-RU" sz="1800" dirty="0"/>
              <a:t>.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196752"/>
            <a:ext cx="5373962" cy="25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376732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16632"/>
            <a:ext cx="8964488" cy="1301006"/>
          </a:xfrm>
        </p:spPr>
        <p:txBody>
          <a:bodyPr/>
          <a:lstStyle/>
          <a:p>
            <a:pPr eaLnBrk="1" hangingPunct="1"/>
            <a:r>
              <a:rPr lang="uk-UA" altLang="ru-RU" b="1" dirty="0">
                <a:solidFill>
                  <a:srgbClr val="FF0000"/>
                </a:solidFill>
              </a:rPr>
              <a:t>Оцінка та навчання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3789040"/>
            <a:ext cx="8614891" cy="2675271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uk-UA" altLang="ru-RU" sz="2200" dirty="0"/>
              <a:t>    </a:t>
            </a:r>
            <a:r>
              <a:rPr lang="uk-UA" altLang="ru-RU" sz="2200" b="1" dirty="0"/>
              <a:t>По завершенню проекту детального його аналізуємо, зіставляємо з планом та цілями. Оцінюємо на скільки нам вдалося і чи вдалося, досягти стратегічної мети. Аналізуємо роботу всієї команди, працюємо над самовдосконаленням</a:t>
            </a:r>
            <a:r>
              <a:rPr lang="uk-UA" altLang="ru-RU" sz="2200" dirty="0"/>
              <a:t>!</a:t>
            </a:r>
          </a:p>
        </p:txBody>
      </p:sp>
      <p:pic>
        <p:nvPicPr>
          <p:cNvPr id="5" name="Picture 4" descr="la-comisiocc81n-de-fiestas-ya-esta-trabajando-bellcairelandi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5525" y="1268760"/>
            <a:ext cx="4572000" cy="2376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1253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843" y="139428"/>
            <a:ext cx="8230313" cy="1237595"/>
          </a:xfrm>
          <a:prstGeom prst="rect">
            <a:avLst/>
          </a:prstGeom>
        </p:spPr>
      </p:pic>
      <p:sp>
        <p:nvSpPr>
          <p:cNvPr id="10" name="Прямоугольник 1"/>
          <p:cNvSpPr/>
          <p:nvPr/>
        </p:nvSpPr>
        <p:spPr>
          <a:xfrm>
            <a:off x="560440" y="1397729"/>
            <a:ext cx="832579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</a:t>
            </a:r>
            <a:r>
              <a:rPr lang="ru-RU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це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обмежена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часовими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рамками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діяльність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направлена на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створення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унікального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продукта,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послуги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чи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досягнення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певного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результату.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це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комплексний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неповторювальний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захід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розроблений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для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задоволення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потреб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цільової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групи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передбачає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впровадження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чогось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нового,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обмежений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по часу, бюджету, ресурсам.</a:t>
            </a:r>
          </a:p>
        </p:txBody>
      </p:sp>
      <p:sp>
        <p:nvSpPr>
          <p:cNvPr id="5" name="Прямокутник 4"/>
          <p:cNvSpPr/>
          <p:nvPr/>
        </p:nvSpPr>
        <p:spPr>
          <a:xfrm>
            <a:off x="500427" y="4197037"/>
            <a:ext cx="820891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dirty="0"/>
              <a:t/>
            </a:r>
            <a:br>
              <a:rPr lang="uk-UA" dirty="0"/>
            </a:br>
            <a:r>
              <a:rPr lang="uk-UA" b="1" dirty="0"/>
              <a:t>*</a:t>
            </a:r>
            <a:r>
              <a:rPr lang="uk-UA" b="1" dirty="0">
                <a:latin typeface="arial" panose="020B0604020202020204" pitchFamily="34" charset="0"/>
              </a:rPr>
              <a:t>Це тимчасовий захід з метою створення унікального продукту, послуги або результату. Проект тимчасовий, так як має певний початок і кінець, і, отже, певний обсяг і ресурси. Проект унікальний тим, що це не рутинна діяльність, але певний набір операцій, призначених для досягнення однієї мети.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765763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1470025"/>
          </a:xfrm>
        </p:spPr>
        <p:txBody>
          <a:bodyPr/>
          <a:lstStyle/>
          <a:p>
            <a:pPr eaLnBrk="1" hangingPunct="1"/>
            <a:r>
              <a:rPr lang="ru-RU" altLang="en-US" b="1" dirty="0">
                <a:solidFill>
                  <a:srgbClr val="FF0000"/>
                </a:solidFill>
              </a:rPr>
              <a:t>Проект </a:t>
            </a:r>
            <a:r>
              <a:rPr lang="ru-RU" altLang="en-US" b="1" dirty="0" err="1">
                <a:solidFill>
                  <a:srgbClr val="FF0000"/>
                </a:solidFill>
              </a:rPr>
              <a:t>чи</a:t>
            </a:r>
            <a:r>
              <a:rPr lang="ru-RU" altLang="en-US" b="1" dirty="0">
                <a:solidFill>
                  <a:srgbClr val="FF0000"/>
                </a:solidFill>
              </a:rPr>
              <a:t> </a:t>
            </a:r>
            <a:r>
              <a:rPr lang="ru-RU" altLang="en-US" b="1" dirty="0" err="1">
                <a:solidFill>
                  <a:srgbClr val="FF0000"/>
                </a:solidFill>
              </a:rPr>
              <a:t>ні</a:t>
            </a:r>
            <a:r>
              <a:rPr lang="ru-RU" altLang="en-US" b="1" dirty="0">
                <a:solidFill>
                  <a:srgbClr val="FF0000"/>
                </a:solidFill>
              </a:rPr>
              <a:t>? </a:t>
            </a:r>
          </a:p>
        </p:txBody>
      </p:sp>
      <p:sp>
        <p:nvSpPr>
          <p:cNvPr id="9" name="Прямоугольник 2"/>
          <p:cNvSpPr/>
          <p:nvPr/>
        </p:nvSpPr>
        <p:spPr>
          <a:xfrm>
            <a:off x="107504" y="1802681"/>
            <a:ext cx="878497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ctr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uk-UA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Похід в мага</a:t>
            </a:r>
            <a:r>
              <a:rPr kumimoji="0" lang="uk-UA" sz="24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з</a:t>
            </a:r>
            <a:r>
              <a:rPr kumimoji="0" lang="uk-UA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ин за хлібом</a:t>
            </a:r>
          </a:p>
          <a:p>
            <a:pPr marL="342900" marR="0" lvl="0" indent="-342900" algn="ctr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uk-UA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Організація вечірки в Гавайському  стилі </a:t>
            </a:r>
          </a:p>
          <a:p>
            <a:pPr marL="342900" marR="0" lvl="0" indent="-342900" algn="ctr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uk-UA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Прибирання квартири</a:t>
            </a:r>
          </a:p>
          <a:p>
            <a:pPr marL="342900" marR="0" lvl="0" indent="-342900" algn="ctr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uk-UA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Організація поїздки до бабусі на вихідні</a:t>
            </a:r>
          </a:p>
          <a:p>
            <a:pPr marL="342900" marR="0" lvl="0" indent="-342900" algn="ctr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uk-UA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Організація походу на Еверест</a:t>
            </a:r>
          </a:p>
          <a:p>
            <a:pPr marL="342900" marR="0" lvl="0" indent="-342900" algn="ctr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uk-UA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Проведення акції по збору речей для ВПО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2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2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362" y="216700"/>
            <a:ext cx="1715231" cy="1701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1415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179511" y="260648"/>
            <a:ext cx="852982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2800" b="1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2800" b="1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kern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таке</a:t>
            </a:r>
            <a:r>
              <a:rPr lang="ru-RU" sz="2800" b="1" ker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ker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«менеджмент»?</a:t>
            </a:r>
            <a:endParaRPr lang="en-US" sz="2800" b="1" kern="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кутник 10"/>
          <p:cNvSpPr/>
          <p:nvPr/>
        </p:nvSpPr>
        <p:spPr>
          <a:xfrm>
            <a:off x="323528" y="784866"/>
            <a:ext cx="838581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 err="1"/>
              <a:t>Ме́неджмент</a:t>
            </a:r>
            <a:r>
              <a:rPr lang="uk-UA" sz="2400" b="1" dirty="0"/>
              <a:t> (або «управління») </a:t>
            </a:r>
            <a:r>
              <a:rPr lang="uk-UA" sz="2400" dirty="0"/>
              <a:t>— це процес планування, організації, приведення в дію та контроль організації з метою досягнення координації людських і матеріальних ресурсів, необхідних для ефективного виконання завдань. Менеджмент пронизує всю організацію, торкається практично всіх сфер її діяльності.</a:t>
            </a:r>
          </a:p>
          <a:p>
            <a:r>
              <a:rPr lang="uk-UA" sz="2400" b="1" dirty="0"/>
              <a:t>Менеджмент (проектів) має бути:</a:t>
            </a:r>
          </a:p>
          <a:p>
            <a:r>
              <a:rPr lang="uk-UA" sz="2400" dirty="0"/>
              <a:t>1.Збалансованим</a:t>
            </a:r>
          </a:p>
          <a:p>
            <a:r>
              <a:rPr lang="uk-UA" sz="2400" dirty="0"/>
              <a:t>2.Всестороннім </a:t>
            </a:r>
          </a:p>
          <a:p>
            <a:r>
              <a:rPr lang="uk-UA" sz="2400" dirty="0"/>
              <a:t>3.Інтегрованими </a:t>
            </a:r>
          </a:p>
          <a:p>
            <a:r>
              <a:rPr lang="uk-UA" sz="2400" dirty="0"/>
              <a:t>4.Колегіальним , спільними зусиллями </a:t>
            </a:r>
          </a:p>
          <a:p>
            <a:r>
              <a:rPr lang="uk-UA" sz="2400" dirty="0"/>
              <a:t>5.Неперервним і повторювальним процесом  </a:t>
            </a:r>
          </a:p>
        </p:txBody>
      </p:sp>
    </p:spTree>
    <p:extLst>
      <p:ext uri="{BB962C8B-B14F-4D97-AF65-F5344CB8AC3E}">
        <p14:creationId xmlns:p14="http://schemas.microsoft.com/office/powerpoint/2010/main" val="3981183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кутник 2"/>
          <p:cNvSpPr/>
          <p:nvPr/>
        </p:nvSpPr>
        <p:spPr>
          <a:xfrm>
            <a:off x="215515" y="704603"/>
            <a:ext cx="8604957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3200" b="1" i="1" dirty="0">
              <a:solidFill>
                <a:srgbClr val="002060"/>
              </a:solidFill>
            </a:endParaRPr>
          </a:p>
          <a:p>
            <a:r>
              <a:rPr lang="ru-RU" sz="3200" b="1" i="1" dirty="0">
                <a:solidFill>
                  <a:srgbClr val="002060"/>
                </a:solidFill>
              </a:rPr>
              <a:t>«Показатель качества управления – обычные люди, делающие необычные вещи»</a:t>
            </a:r>
          </a:p>
          <a:p>
            <a:pPr algn="r"/>
            <a:r>
              <a:rPr lang="ru-RU" sz="2400" b="1" i="1" dirty="0">
                <a:solidFill>
                  <a:srgbClr val="002060"/>
                </a:solidFill>
              </a:rPr>
              <a:t>Питер </a:t>
            </a:r>
            <a:r>
              <a:rPr lang="ru-RU" sz="2400" b="1" i="1" dirty="0" err="1">
                <a:solidFill>
                  <a:srgbClr val="002060"/>
                </a:solidFill>
              </a:rPr>
              <a:t>Друкер</a:t>
            </a:r>
            <a:endParaRPr lang="ru-RU" sz="2400" b="1" i="1" dirty="0">
              <a:solidFill>
                <a:srgbClr val="002060"/>
              </a:solidFill>
            </a:endParaRPr>
          </a:p>
          <a:p>
            <a:r>
              <a:rPr lang="ru-RU" sz="3200" b="1" i="1" dirty="0">
                <a:solidFill>
                  <a:srgbClr val="002060"/>
                </a:solidFill>
              </a:rPr>
              <a:t>«Пытаться управлять проектами без проектного управления – это как пытаться играть в футбол без плана игры» </a:t>
            </a:r>
          </a:p>
          <a:p>
            <a:pPr algn="r"/>
            <a:r>
              <a:rPr lang="ru-RU" sz="2400" b="1" i="1" dirty="0" err="1">
                <a:solidFill>
                  <a:srgbClr val="002060"/>
                </a:solidFill>
              </a:rPr>
              <a:t>Karen</a:t>
            </a:r>
            <a:r>
              <a:rPr lang="ru-RU" sz="2400" b="1" i="1" dirty="0">
                <a:solidFill>
                  <a:srgbClr val="002060"/>
                </a:solidFill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</a:rPr>
              <a:t>Tate</a:t>
            </a:r>
            <a:endParaRPr lang="ru-RU" sz="2400" b="1" i="1" dirty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4368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2"/>
          <p:cNvSpPr/>
          <p:nvPr/>
        </p:nvSpPr>
        <p:spPr>
          <a:xfrm>
            <a:off x="232786" y="2216678"/>
            <a:ext cx="853483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RBM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це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підхід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менеджменті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допомагає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організації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тримати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свій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фокус на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досягненні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запланованих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результатів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Мета 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RBM</a:t>
            </a:r>
            <a:r>
              <a:rPr lang="uk-UA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допомогти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вибратися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 з «рутинно</a:t>
            </a:r>
            <a:r>
              <a:rPr lang="uk-UA" sz="2400" dirty="0">
                <a:latin typeface="Arial" panose="020B0604020202020204" pitchFamily="34" charset="0"/>
                <a:cs typeface="Arial" panose="020B0604020202020204" pitchFamily="34" charset="0"/>
              </a:rPr>
              <a:t>ї пастки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» -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надмірної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турботи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захопленості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щоденними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діями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  справами так,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забувається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кінцева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мета.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538022" y="787729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uk-UA" altLang="ru-RU" sz="3200" b="1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Менеджмент орієнтований на результат </a:t>
            </a:r>
          </a:p>
          <a:p>
            <a:pPr eaLnBrk="1" hangingPunct="1"/>
            <a:r>
              <a:rPr lang="en-US" altLang="ru-RU" sz="3200" b="1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(Results-Based Management</a:t>
            </a:r>
            <a:r>
              <a:rPr lang="en-US" altLang="ru-RU" sz="3200" b="1" kern="0" dirty="0">
                <a:solidFill>
                  <a:schemeClr val="tx1"/>
                </a:solidFill>
                <a:cs typeface="Arial"/>
              </a:rPr>
              <a:t>)</a:t>
            </a:r>
          </a:p>
          <a:p>
            <a:pPr eaLnBrk="1" hangingPunct="1"/>
            <a:endParaRPr lang="uk-UA" altLang="ru-RU" kern="0" dirty="0">
              <a:solidFill>
                <a:srgbClr val="003399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2232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2"/>
          <p:cNvSpPr/>
          <p:nvPr/>
        </p:nvSpPr>
        <p:spPr>
          <a:xfrm>
            <a:off x="323528" y="476672"/>
            <a:ext cx="882047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Ключові</a:t>
            </a:r>
            <a:r>
              <a:rPr lang="ru-RU" sz="2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Елементи </a:t>
            </a:r>
            <a:r>
              <a:rPr lang="en-US" sz="2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RBM</a:t>
            </a:r>
            <a:r>
              <a:rPr lang="uk-UA" sz="2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2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arenR"/>
            </a:pPr>
            <a:r>
              <a:rPr lang="ru-RU" sz="2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Формулюємо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sz="2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плануємо</a:t>
            </a:r>
            <a:r>
              <a:rPr lang="ru-RU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чіткі</a:t>
            </a:r>
            <a:r>
              <a:rPr lang="ru-RU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цілі</a:t>
            </a:r>
            <a:r>
              <a:rPr lang="ru-RU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2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засновані</a:t>
            </a:r>
            <a:r>
              <a:rPr lang="ru-RU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22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аналізі</a:t>
            </a:r>
            <a:r>
              <a:rPr lang="ru-RU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контексту і </a:t>
            </a:r>
            <a:r>
              <a:rPr lang="ru-RU" sz="22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оцінці</a:t>
            </a:r>
            <a:r>
              <a:rPr lang="ru-RU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потреб, </a:t>
            </a:r>
            <a:r>
              <a:rPr lang="ru-RU" sz="22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описуючи</a:t>
            </a:r>
            <a:r>
              <a:rPr lang="ru-RU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вимірні</a:t>
            </a:r>
            <a:r>
              <a:rPr lang="ru-RU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плановані</a:t>
            </a:r>
            <a:r>
              <a:rPr lang="ru-RU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результати</a:t>
            </a:r>
            <a:r>
              <a:rPr lang="ru-RU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457200" indent="-457200">
              <a:buFont typeface="+mj-lt"/>
              <a:buAutoNum type="arabicParenR"/>
            </a:pPr>
            <a:r>
              <a:rPr lang="ru-RU" sz="22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Обираємо</a:t>
            </a:r>
            <a:r>
              <a:rPr lang="ru-RU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індикатори</a:t>
            </a:r>
            <a:r>
              <a:rPr lang="ru-RU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які</a:t>
            </a:r>
            <a:r>
              <a:rPr lang="ru-RU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будуть</a:t>
            </a:r>
            <a:r>
              <a:rPr lang="ru-RU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використовуватися</a:t>
            </a:r>
            <a:r>
              <a:rPr lang="ru-RU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sz="2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вимірювання</a:t>
            </a:r>
            <a:r>
              <a:rPr lang="ru-RU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прогресу</a:t>
            </a:r>
            <a:r>
              <a:rPr lang="ru-RU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22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досягненні</a:t>
            </a:r>
            <a:r>
              <a:rPr lang="ru-RU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як </a:t>
            </a:r>
            <a:r>
              <a:rPr lang="ru-RU" sz="22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проміжної</a:t>
            </a:r>
            <a:r>
              <a:rPr lang="ru-RU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мети так і </a:t>
            </a:r>
            <a:r>
              <a:rPr lang="ru-RU" sz="22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спільної</a:t>
            </a:r>
            <a:r>
              <a:rPr lang="ru-RU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мети;</a:t>
            </a:r>
          </a:p>
          <a:p>
            <a:pPr marL="457200" indent="-457200">
              <a:buFont typeface="+mj-lt"/>
              <a:buAutoNum type="arabicParenR"/>
            </a:pPr>
            <a:r>
              <a:rPr lang="ru-RU" sz="22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Розробляємо</a:t>
            </a:r>
            <a:r>
              <a:rPr lang="ru-RU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моніторингові</a:t>
            </a:r>
            <a:r>
              <a:rPr lang="ru-RU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плани</a:t>
            </a:r>
            <a:r>
              <a:rPr lang="ru-RU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регулярного </a:t>
            </a:r>
            <a:r>
              <a:rPr lang="ru-RU" sz="22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збору</a:t>
            </a:r>
            <a:r>
              <a:rPr lang="ru-RU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моніторингових</a:t>
            </a:r>
            <a:r>
              <a:rPr lang="ru-RU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даних</a:t>
            </a:r>
            <a:r>
              <a:rPr lang="ru-RU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2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аналізу</a:t>
            </a:r>
            <a:r>
              <a:rPr lang="ru-RU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2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звітності</a:t>
            </a:r>
            <a:r>
              <a:rPr lang="ru-RU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22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відношенню</a:t>
            </a:r>
            <a:r>
              <a:rPr lang="ru-RU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sz="22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поставлених</a:t>
            </a:r>
            <a:r>
              <a:rPr lang="ru-RU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цілей</a:t>
            </a:r>
            <a:r>
              <a:rPr lang="ru-RU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457200" indent="-457200">
              <a:buFont typeface="+mj-lt"/>
              <a:buAutoNum type="arabicParenR"/>
            </a:pPr>
            <a:r>
              <a:rPr lang="ru-RU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Проводимо </a:t>
            </a:r>
            <a:r>
              <a:rPr lang="ru-RU" sz="2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оцінку</a:t>
            </a:r>
            <a:r>
              <a:rPr lang="ru-RU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sz="22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додаткової</a:t>
            </a:r>
            <a:r>
              <a:rPr lang="ru-RU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інформації</a:t>
            </a:r>
            <a:r>
              <a:rPr lang="ru-RU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коли </a:t>
            </a:r>
            <a:r>
              <a:rPr lang="ru-RU" sz="22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її</a:t>
            </a:r>
            <a:r>
              <a:rPr lang="ru-RU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ще</a:t>
            </a:r>
            <a:r>
              <a:rPr lang="ru-RU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немає</a:t>
            </a:r>
            <a:r>
              <a:rPr lang="ru-RU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2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отримуємо</a:t>
            </a:r>
            <a:r>
              <a:rPr lang="ru-RU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при </a:t>
            </a:r>
            <a:r>
              <a:rPr lang="ru-RU" sz="22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моніторингу</a:t>
            </a:r>
            <a:r>
              <a:rPr lang="ru-RU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marL="457200" indent="-457200">
              <a:buFont typeface="+mj-lt"/>
              <a:buAutoNum type="arabicParenR"/>
            </a:pPr>
            <a:r>
              <a:rPr lang="ru-RU" sz="22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Використовуємо</a:t>
            </a:r>
            <a:r>
              <a:rPr lang="ru-RU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інформацію</a:t>
            </a:r>
            <a:r>
              <a:rPr lang="ru-RU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</a:t>
            </a:r>
            <a:r>
              <a:rPr lang="ru-RU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кожного </a:t>
            </a:r>
            <a:r>
              <a:rPr lang="ru-RU" sz="22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етапу</a:t>
            </a:r>
            <a:r>
              <a:rPr lang="ru-RU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для </a:t>
            </a:r>
            <a:r>
              <a:rPr lang="ru-RU" sz="2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прийняття</a:t>
            </a:r>
            <a:r>
              <a:rPr lang="ru-RU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рішень</a:t>
            </a:r>
            <a:r>
              <a:rPr lang="ru-RU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sz="22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процесу</a:t>
            </a:r>
            <a:r>
              <a:rPr lang="ru-RU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навчання</a:t>
            </a:r>
            <a:r>
              <a:rPr lang="ru-RU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00102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7168</TotalTime>
  <Words>1644</Words>
  <Application>Microsoft Office PowerPoint</Application>
  <PresentationFormat>Экран (4:3)</PresentationFormat>
  <Paragraphs>260</Paragraphs>
  <Slides>31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31</vt:i4>
      </vt:variant>
    </vt:vector>
  </HeadingPairs>
  <TitlesOfParts>
    <vt:vector size="33" baseType="lpstr">
      <vt:lpstr>Тема Office</vt:lpstr>
      <vt:lpstr>1_Оформление по умолчанию</vt:lpstr>
      <vt:lpstr>Менеджмент проектів некомерційної сфери </vt:lpstr>
      <vt:lpstr>Місце некомерційного сектору в соціально-економічній сфері </vt:lpstr>
      <vt:lpstr>Презентация PowerPoint</vt:lpstr>
      <vt:lpstr>Презентация PowerPoint</vt:lpstr>
      <vt:lpstr>Проект чи ні?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Пам’ятаймо!</vt:lpstr>
      <vt:lpstr>Презентация PowerPoint</vt:lpstr>
      <vt:lpstr>Оцінка та аналіз ситуації</vt:lpstr>
      <vt:lpstr>Оцінка та аналіз</vt:lpstr>
      <vt:lpstr>Оцінка та аналіз </vt:lpstr>
      <vt:lpstr>Оцінка та аналіз </vt:lpstr>
      <vt:lpstr>Презентация PowerPoint</vt:lpstr>
      <vt:lpstr>Презентация PowerPoint</vt:lpstr>
      <vt:lpstr>Презентация PowerPoint</vt:lpstr>
      <vt:lpstr>Презентация PowerPoint</vt:lpstr>
      <vt:lpstr>Фаза планування</vt:lpstr>
      <vt:lpstr>Планування   </vt:lpstr>
      <vt:lpstr>(Аналіз-Розробка) Планування </vt:lpstr>
      <vt:lpstr>logical framework</vt:lpstr>
      <vt:lpstr>ПОСТАНОВКА ГОЛОВНОЇ МЕТИ  </vt:lpstr>
      <vt:lpstr>ПОСТАНОВКА ГОЛОВНОЇ МЕТИ </vt:lpstr>
      <vt:lpstr>ПОСТАНОВКА ЦІЛЕЙ  </vt:lpstr>
      <vt:lpstr>Планування діяльності  </vt:lpstr>
      <vt:lpstr>Планування ресурсів</vt:lpstr>
      <vt:lpstr>Реалізація та моніторинг</vt:lpstr>
      <vt:lpstr>Оцінка та навчання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RCZm</dc:creator>
  <cp:lastModifiedBy>Владелец</cp:lastModifiedBy>
  <cp:revision>131</cp:revision>
  <dcterms:created xsi:type="dcterms:W3CDTF">2016-06-25T10:19:27Z</dcterms:created>
  <dcterms:modified xsi:type="dcterms:W3CDTF">2020-11-28T20:29:49Z</dcterms:modified>
</cp:coreProperties>
</file>