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7" r:id="rId2"/>
    <p:sldId id="586" r:id="rId3"/>
    <p:sldId id="587" r:id="rId4"/>
    <p:sldId id="588" r:id="rId5"/>
    <p:sldId id="624" r:id="rId6"/>
    <p:sldId id="625" r:id="rId7"/>
    <p:sldId id="626" r:id="rId8"/>
    <p:sldId id="627" r:id="rId9"/>
    <p:sldId id="628" r:id="rId10"/>
    <p:sldId id="629" r:id="rId11"/>
    <p:sldId id="589" r:id="rId12"/>
    <p:sldId id="590" r:id="rId13"/>
    <p:sldId id="591" r:id="rId14"/>
    <p:sldId id="592" r:id="rId15"/>
    <p:sldId id="593" r:id="rId16"/>
    <p:sldId id="594" r:id="rId17"/>
    <p:sldId id="595" r:id="rId18"/>
    <p:sldId id="596" r:id="rId19"/>
    <p:sldId id="597" r:id="rId20"/>
    <p:sldId id="598" r:id="rId21"/>
    <p:sldId id="599" r:id="rId22"/>
    <p:sldId id="600" r:id="rId23"/>
    <p:sldId id="601" r:id="rId24"/>
    <p:sldId id="602" r:id="rId25"/>
    <p:sldId id="603" r:id="rId26"/>
    <p:sldId id="604" r:id="rId27"/>
    <p:sldId id="605" r:id="rId28"/>
    <p:sldId id="606" r:id="rId29"/>
    <p:sldId id="607" r:id="rId30"/>
    <p:sldId id="608" r:id="rId31"/>
    <p:sldId id="623" r:id="rId32"/>
    <p:sldId id="622" r:id="rId33"/>
    <p:sldId id="609" r:id="rId34"/>
    <p:sldId id="610" r:id="rId35"/>
    <p:sldId id="611" r:id="rId36"/>
    <p:sldId id="612" r:id="rId37"/>
    <p:sldId id="613" r:id="rId38"/>
    <p:sldId id="614" r:id="rId39"/>
    <p:sldId id="621" r:id="rId40"/>
    <p:sldId id="615" r:id="rId41"/>
    <p:sldId id="616" r:id="rId42"/>
    <p:sldId id="617" r:id="rId43"/>
    <p:sldId id="619" r:id="rId44"/>
    <p:sldId id="618" r:id="rId4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173" autoAdjust="0"/>
    <p:restoredTop sz="90000" autoAdjust="0"/>
  </p:normalViewPr>
  <p:slideViewPr>
    <p:cSldViewPr>
      <p:cViewPr>
        <p:scale>
          <a:sx n="75" d="100"/>
          <a:sy n="75" d="100"/>
        </p:scale>
        <p:origin x="-1522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22811-C5C6-42D2-A409-F8556720C93F}" type="datetimeFigureOut">
              <a:rPr lang="uk-UA" smtClean="0"/>
              <a:pPr/>
              <a:t>05.09.2023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68688-711B-4328-ACFB-54B46FA9013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891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68688-711B-4328-ACFB-54B46FA90133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6AC4-C3FE-4E70-88D1-136405B25267}" type="datetime1">
              <a:rPr lang="uk-UA" smtClean="0"/>
              <a:pPr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5949-5AE9-41F1-B18C-DA1006B0E8CC}" type="datetime1">
              <a:rPr lang="uk-UA" smtClean="0"/>
              <a:pPr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227C-94C5-4BA1-A89C-1C7570144B22}" type="datetime1">
              <a:rPr lang="uk-UA" smtClean="0"/>
              <a:pPr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E168-B245-4D8D-8538-B29990DBF87B}" type="datetime1">
              <a:rPr lang="uk-UA" smtClean="0"/>
              <a:pPr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AF6E-7007-4E61-B36E-794BF232B234}" type="datetime1">
              <a:rPr lang="uk-UA" smtClean="0"/>
              <a:pPr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41DD-FE72-44AA-B946-B70892F1F5B7}" type="datetime1">
              <a:rPr lang="uk-UA" smtClean="0"/>
              <a:pPr/>
              <a:t>05.09.2023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DC7C-6CC4-4D1F-A21B-A650800E0532}" type="datetime1">
              <a:rPr lang="uk-UA" smtClean="0"/>
              <a:pPr/>
              <a:t>05.09.2023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53FA-BE70-4E9D-A1A2-A798C2E22C2C}" type="datetime1">
              <a:rPr lang="uk-UA" smtClean="0"/>
              <a:pPr/>
              <a:t>05.09.2023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9D1B-A194-48C6-B5A1-4C29D0F81227}" type="datetime1">
              <a:rPr lang="uk-UA" smtClean="0"/>
              <a:pPr/>
              <a:t>05.09.2023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5B78-3AEE-4E8C-84A2-DF8B252C6B7D}" type="datetime1">
              <a:rPr lang="uk-UA" smtClean="0"/>
              <a:pPr/>
              <a:t>05.09.2023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AC05-7690-4D29-B090-15CFA8055B58}" type="datetime1">
              <a:rPr lang="uk-UA" smtClean="0"/>
              <a:pPr/>
              <a:t>05.09.2023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8AB5-85A2-4D58-9351-A198925B541D}" type="datetime1">
              <a:rPr lang="uk-UA" smtClean="0"/>
              <a:pPr/>
              <a:t>05.09.2023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AA22-90B4-448C-8B6B-C699140D38B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ordpress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codex.wordpress.org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facebook.com/docs/plugins/comments?locale=ru_RU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26885" y="1340768"/>
            <a:ext cx="1890261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CMS</a:t>
            </a:r>
            <a:endParaRPr lang="uk-UA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Безпека</a:t>
            </a:r>
            <a:r>
              <a:rPr lang="ru-RU" dirty="0"/>
              <a:t>: Ви можете </a:t>
            </a:r>
            <a:r>
              <a:rPr lang="ru-RU" dirty="0" err="1"/>
              <a:t>врахувати</a:t>
            </a:r>
            <a:r>
              <a:rPr lang="ru-RU" dirty="0"/>
              <a:t> </a:t>
            </a:r>
            <a:r>
              <a:rPr lang="ru-RU" dirty="0" err="1"/>
              <a:t>найкращі</a:t>
            </a:r>
            <a:r>
              <a:rPr lang="ru-RU" dirty="0"/>
              <a:t> практики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розробки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ваш проект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загроз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Масштабованість</a:t>
            </a:r>
            <a:r>
              <a:rPr lang="ru-RU" dirty="0"/>
              <a:t>: При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легко </a:t>
            </a:r>
            <a:r>
              <a:rPr lang="ru-RU" dirty="0" err="1"/>
              <a:t>масштабувати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проект, </a:t>
            </a:r>
            <a:r>
              <a:rPr lang="ru-RU" dirty="0" err="1"/>
              <a:t>додавати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і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існуючі</a:t>
            </a:r>
            <a:r>
              <a:rPr lang="ru-RU" dirty="0"/>
              <a:t> без </a:t>
            </a:r>
            <a:r>
              <a:rPr lang="ru-RU" dirty="0" err="1"/>
              <a:t>обмежень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en-US" dirty="0"/>
              <a:t>CMS.</a:t>
            </a:r>
          </a:p>
          <a:p>
            <a:endParaRPr lang="en-US" dirty="0"/>
          </a:p>
          <a:p>
            <a:r>
              <a:rPr lang="ru-RU" dirty="0" err="1"/>
              <a:t>Унікальний</a:t>
            </a:r>
            <a:r>
              <a:rPr lang="ru-RU" dirty="0"/>
              <a:t> дизайн: Ви </a:t>
            </a:r>
            <a:r>
              <a:rPr lang="ru-RU" dirty="0" err="1"/>
              <a:t>маєте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контроль над дизайном і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інтерфейс</a:t>
            </a:r>
            <a:r>
              <a:rPr lang="ru-RU" dirty="0"/>
              <a:t> для </a:t>
            </a:r>
            <a:r>
              <a:rPr lang="ru-RU" dirty="0" err="1"/>
              <a:t>користувачів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Вартість</a:t>
            </a:r>
            <a:r>
              <a:rPr lang="ru-RU" dirty="0"/>
              <a:t>: </a:t>
            </a:r>
            <a:r>
              <a:rPr lang="ru-RU" dirty="0" err="1"/>
              <a:t>Власна</a:t>
            </a:r>
            <a:r>
              <a:rPr lang="ru-RU" dirty="0"/>
              <a:t>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вигідною</a:t>
            </a:r>
            <a:r>
              <a:rPr lang="ru-RU" dirty="0"/>
              <a:t> з </a:t>
            </a:r>
            <a:r>
              <a:rPr lang="ru-RU" dirty="0" err="1"/>
              <a:t>фінансової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платите за </a:t>
            </a:r>
            <a:r>
              <a:rPr lang="ru-RU" dirty="0" err="1"/>
              <a:t>ліцензії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en-US" dirty="0"/>
              <a:t>CMS.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899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384"/>
            <a:ext cx="9180512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WordPress</a:t>
            </a:r>
            <a:endParaRPr lang="uk-UA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208365"/>
            <a:ext cx="7527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WordPress</a:t>
            </a:r>
            <a:r>
              <a:rPr lang="ru-RU" sz="2800" dirty="0"/>
              <a:t> — система </a:t>
            </a:r>
            <a:r>
              <a:rPr lang="ru-RU" sz="2800" dirty="0" err="1"/>
              <a:t>управління</a:t>
            </a:r>
            <a:r>
              <a:rPr lang="ru-RU" sz="2800" dirty="0"/>
              <a:t> </a:t>
            </a:r>
            <a:r>
              <a:rPr lang="ru-RU" sz="2800" dirty="0" err="1"/>
              <a:t>вмістом</a:t>
            </a:r>
            <a:r>
              <a:rPr lang="ru-RU" sz="2800" dirty="0"/>
              <a:t> сайту</a:t>
            </a:r>
            <a:r>
              <a:rPr lang="ru-RU" sz="2600" dirty="0" smtClean="0"/>
              <a:t>.</a:t>
            </a:r>
            <a:endParaRPr lang="ru-RU" sz="2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947591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smtClean="0">
                <a:hlinkClick r:id="rId2"/>
              </a:rPr>
              <a:t>https</a:t>
            </a:r>
            <a:r>
              <a:rPr lang="en-US" sz="5000" b="1" dirty="0" smtClean="0">
                <a:hlinkClick r:id="rId2"/>
              </a:rPr>
              <a:t>://ua.wordpress.org</a:t>
            </a:r>
            <a:r>
              <a:rPr lang="en-US" sz="5000" b="1" dirty="0" smtClean="0">
                <a:hlinkClick r:id="rId2"/>
              </a:rPr>
              <a:t>/</a:t>
            </a:r>
            <a:endParaRPr lang="uk-UA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42111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err="1" smtClean="0"/>
              <a:t>WordPress</a:t>
            </a:r>
            <a:r>
              <a:rPr lang="ru-RU" sz="2600" dirty="0" smtClean="0"/>
              <a:t> —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система </a:t>
            </a:r>
            <a:r>
              <a:rPr lang="ru-RU" sz="2800" dirty="0" err="1"/>
              <a:t>управління</a:t>
            </a:r>
            <a:r>
              <a:rPr lang="ru-RU" sz="2800" dirty="0"/>
              <a:t> </a:t>
            </a:r>
            <a:r>
              <a:rPr lang="ru-RU" sz="2800" dirty="0" err="1"/>
              <a:t>вмістом</a:t>
            </a:r>
            <a:r>
              <a:rPr lang="ru-RU" sz="2800" dirty="0"/>
              <a:t> сайту.</a:t>
            </a:r>
            <a:endParaRPr lang="ru-RU" sz="2600" dirty="0" smtClean="0"/>
          </a:p>
        </p:txBody>
      </p:sp>
      <p:grpSp>
        <p:nvGrpSpPr>
          <p:cNvPr id="5" name="Группа 4"/>
          <p:cNvGrpSpPr/>
          <p:nvPr/>
        </p:nvGrpSpPr>
        <p:grpSpPr>
          <a:xfrm>
            <a:off x="445942" y="1065441"/>
            <a:ext cx="8302522" cy="5426487"/>
            <a:chOff x="445942" y="1065441"/>
            <a:chExt cx="8302522" cy="5426487"/>
          </a:xfrm>
        </p:grpSpPr>
        <p:pic>
          <p:nvPicPr>
            <p:cNvPr id="4608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31617"/>
            <a:stretch>
              <a:fillRect/>
            </a:stretch>
          </p:blipFill>
          <p:spPr bwMode="auto">
            <a:xfrm>
              <a:off x="445942" y="1065441"/>
              <a:ext cx="8302522" cy="542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Овал 6"/>
            <p:cNvSpPr/>
            <p:nvPr/>
          </p:nvSpPr>
          <p:spPr>
            <a:xfrm>
              <a:off x="6427064" y="5589240"/>
              <a:ext cx="1872208" cy="86409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6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r="31368" b="15827"/>
          <a:stretch>
            <a:fillRect/>
          </a:stretch>
        </p:blipFill>
        <p:spPr bwMode="auto">
          <a:xfrm>
            <a:off x="316719" y="648151"/>
            <a:ext cx="5263393" cy="524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47735" y="6237312"/>
            <a:ext cx="5508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Розпакуйте архів у папку вашого сайту у </a:t>
            </a:r>
            <a:r>
              <a:rPr lang="uk-UA" sz="2000" dirty="0" err="1"/>
              <a:t>денвері</a:t>
            </a:r>
            <a:r>
              <a:rPr lang="uk-UA" sz="2000" dirty="0"/>
              <a:t>.</a:t>
            </a:r>
            <a:endParaRPr lang="uk-UA" sz="2000" i="1" dirty="0"/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 cstate="print"/>
          <a:srcRect b="16484"/>
          <a:stretch>
            <a:fillRect/>
          </a:stretch>
        </p:blipFill>
        <p:spPr bwMode="auto">
          <a:xfrm>
            <a:off x="6372200" y="692696"/>
            <a:ext cx="2590800" cy="510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 rot="10800000">
            <a:off x="4139953" y="3789040"/>
            <a:ext cx="2088233" cy="504056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9752" y="6165304"/>
            <a:ext cx="4286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/>
              <a:t>Підготуємо базу даних під </a:t>
            </a:r>
            <a:r>
              <a:rPr lang="uk-UA" sz="2000" dirty="0" err="1"/>
              <a:t>Wordpress</a:t>
            </a:r>
            <a:r>
              <a:rPr lang="uk-UA" sz="2000" dirty="0"/>
              <a:t>.</a:t>
            </a:r>
            <a:endParaRPr lang="uk-UA" sz="2000" i="1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9" y="764704"/>
            <a:ext cx="877286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987824" y="4077072"/>
            <a:ext cx="21602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7503" y="6165304"/>
            <a:ext cx="2648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Установка </a:t>
            </a:r>
            <a:r>
              <a:rPr lang="en-US" sz="2000" i="1" dirty="0" err="1" smtClean="0"/>
              <a:t>Wordpress</a:t>
            </a:r>
            <a:r>
              <a:rPr lang="en-US" sz="2000" i="1" dirty="0" smtClean="0"/>
              <a:t>.</a:t>
            </a:r>
            <a:endParaRPr lang="uk-UA" sz="2000" i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767" y="270770"/>
            <a:ext cx="6398467" cy="582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7503" y="6165304"/>
            <a:ext cx="2648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Установка </a:t>
            </a:r>
            <a:r>
              <a:rPr lang="en-US" sz="2000" i="1" dirty="0" err="1" smtClean="0"/>
              <a:t>Wordpress</a:t>
            </a:r>
            <a:r>
              <a:rPr lang="en-US" sz="2000" i="1" dirty="0" smtClean="0"/>
              <a:t>.</a:t>
            </a:r>
            <a:endParaRPr lang="uk-UA" sz="2000" i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524162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 2 (с границей) 7"/>
          <p:cNvSpPr/>
          <p:nvPr/>
        </p:nvSpPr>
        <p:spPr>
          <a:xfrm>
            <a:off x="6084168" y="1052736"/>
            <a:ext cx="1656184" cy="86409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6099"/>
              <a:gd name="adj6" fmla="val -22499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Назва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створеної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БД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Выноска 2 (с границей) 8"/>
          <p:cNvSpPr/>
          <p:nvPr/>
        </p:nvSpPr>
        <p:spPr>
          <a:xfrm>
            <a:off x="6084168" y="2204864"/>
            <a:ext cx="1656184" cy="4320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8905"/>
              <a:gd name="adj6" fmla="val -22775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Логін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СУБД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Выноска 2 (с границей) 9"/>
          <p:cNvSpPr/>
          <p:nvPr/>
        </p:nvSpPr>
        <p:spPr>
          <a:xfrm>
            <a:off x="6084168" y="2924944"/>
            <a:ext cx="1656184" cy="4320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0596"/>
              <a:gd name="adj6" fmla="val -22831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Пароль </a:t>
            </a:r>
            <a:r>
              <a:rPr lang="ru-RU" dirty="0" smtClean="0">
                <a:solidFill>
                  <a:schemeClr val="tx1"/>
                </a:solidFill>
              </a:rPr>
              <a:t>до </a:t>
            </a:r>
            <a:r>
              <a:rPr lang="ru-RU" dirty="0" smtClean="0">
                <a:solidFill>
                  <a:schemeClr val="tx1"/>
                </a:solidFill>
              </a:rPr>
              <a:t>СУБД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1" name="Выноска 2 (с границей) 10"/>
          <p:cNvSpPr/>
          <p:nvPr/>
        </p:nvSpPr>
        <p:spPr>
          <a:xfrm>
            <a:off x="6084168" y="3573016"/>
            <a:ext cx="1656184" cy="50405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103"/>
              <a:gd name="adj6" fmla="val -22776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Адрес </a:t>
            </a:r>
            <a:r>
              <a:rPr lang="ru-RU" dirty="0" smtClean="0">
                <a:solidFill>
                  <a:schemeClr val="tx1"/>
                </a:solidFill>
              </a:rPr>
              <a:t>серверу СУБД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7503" y="6165304"/>
            <a:ext cx="2648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Установка </a:t>
            </a:r>
            <a:r>
              <a:rPr lang="en-US" sz="2000" i="1" dirty="0" err="1" smtClean="0"/>
              <a:t>Wordpress</a:t>
            </a:r>
            <a:r>
              <a:rPr lang="en-US" sz="2000" i="1" dirty="0" smtClean="0"/>
              <a:t>.</a:t>
            </a:r>
            <a:endParaRPr lang="uk-UA" sz="2000" i="1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268760"/>
            <a:ext cx="77247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3848" y="6309320"/>
            <a:ext cx="2648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Установка </a:t>
            </a:r>
            <a:r>
              <a:rPr lang="en-US" sz="2000" i="1" dirty="0" err="1" smtClean="0"/>
              <a:t>Wordpress</a:t>
            </a:r>
            <a:r>
              <a:rPr lang="en-US" sz="2000" i="1" dirty="0" smtClean="0"/>
              <a:t>.</a:t>
            </a:r>
            <a:endParaRPr lang="uk-UA" sz="2000" i="1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969" y="116632"/>
            <a:ext cx="588834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icons.iconarchive.com/icons/hopstarter/adobe-cs4/256/File-Adobe-Dreamweaver-HTML-01-icon.png"/>
          <p:cNvSpPr>
            <a:spLocks noChangeAspect="1" noChangeArrowheads="1"/>
          </p:cNvSpPr>
          <p:nvPr/>
        </p:nvSpPr>
        <p:spPr bwMode="auto">
          <a:xfrm>
            <a:off x="4419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2" name="AutoShape 4" descr="http://icons.iconarchive.com/icons/hopstarter/adobe-cs4/256/File-Adobe-Dreamweaver-PHP-01-icon.png"/>
          <p:cNvSpPr>
            <a:spLocks noChangeAspect="1" noChangeArrowheads="1"/>
          </p:cNvSpPr>
          <p:nvPr/>
        </p:nvSpPr>
        <p:spPr bwMode="auto">
          <a:xfrm>
            <a:off x="4419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4" name="AutoShape 6" descr="http://icons.iconarchive.com/icons/hopstarter/adobe-cs4/256/File-Adobe-Dreamweaver-PHP-01-icon.png"/>
          <p:cNvSpPr>
            <a:spLocks noChangeAspect="1" noChangeArrowheads="1"/>
          </p:cNvSpPr>
          <p:nvPr/>
        </p:nvSpPr>
        <p:spPr bwMode="auto">
          <a:xfrm>
            <a:off x="4419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6" name="AutoShape 8" descr="http://icons.iconarchive.com/icons/hopstarter/adobe-cs4/256/File-Adobe-Dreamweaver-PHP-01-icon.png"/>
          <p:cNvSpPr>
            <a:spLocks noChangeAspect="1" noChangeArrowheads="1"/>
          </p:cNvSpPr>
          <p:nvPr/>
        </p:nvSpPr>
        <p:spPr bwMode="auto">
          <a:xfrm>
            <a:off x="4419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8" name="AutoShape 10" descr="http://icons.iconarchive.com/icons/hopstarter/adobe-cs4/256/File-Adobe-Dreamweaver-PHP-01-icon.png"/>
          <p:cNvSpPr>
            <a:spLocks noChangeAspect="1" noChangeArrowheads="1"/>
          </p:cNvSpPr>
          <p:nvPr/>
        </p:nvSpPr>
        <p:spPr bwMode="auto">
          <a:xfrm>
            <a:off x="4419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475826" y="602685"/>
            <a:ext cx="8192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 </a:t>
            </a:r>
            <a:r>
              <a:rPr lang="uk-UA" sz="2800" dirty="0"/>
              <a:t> </a:t>
            </a:r>
            <a:r>
              <a:rPr lang="uk-UA" sz="2800" dirty="0" err="1"/>
              <a:t>Content</a:t>
            </a:r>
            <a:r>
              <a:rPr lang="uk-UA" sz="2800" dirty="0"/>
              <a:t> </a:t>
            </a:r>
            <a:r>
              <a:rPr lang="uk-UA" sz="2800" dirty="0" err="1"/>
              <a:t>management</a:t>
            </a:r>
            <a:r>
              <a:rPr lang="uk-UA" sz="2800" dirty="0"/>
              <a:t> </a:t>
            </a:r>
            <a:r>
              <a:rPr lang="uk-UA" sz="2800" dirty="0" err="1"/>
              <a:t>system</a:t>
            </a:r>
            <a:r>
              <a:rPr lang="uk-UA" sz="2800" dirty="0"/>
              <a:t> (CMS) – Система керування вмістом.</a:t>
            </a:r>
            <a:endParaRPr lang="uk-UA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51612" y="1772816"/>
            <a:ext cx="71795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А </a:t>
            </a:r>
            <a:r>
              <a:rPr lang="ru-RU" sz="2800" dirty="0" err="1"/>
              <a:t>насправді</a:t>
            </a:r>
            <a:r>
              <a:rPr lang="ru-RU" sz="2800" dirty="0"/>
              <a:t> </a:t>
            </a:r>
            <a:r>
              <a:rPr lang="ru-RU" sz="2800" dirty="0" err="1"/>
              <a:t>засіб</a:t>
            </a:r>
            <a:r>
              <a:rPr lang="ru-RU" sz="2800" dirty="0"/>
              <a:t> </a:t>
            </a:r>
            <a:r>
              <a:rPr lang="ru-RU" sz="2800" dirty="0" err="1"/>
              <a:t>редагування</a:t>
            </a:r>
            <a:r>
              <a:rPr lang="ru-RU" sz="2800" dirty="0"/>
              <a:t> </a:t>
            </a:r>
            <a:r>
              <a:rPr lang="ru-RU" sz="2800" dirty="0" err="1"/>
              <a:t>сторінок</a:t>
            </a:r>
            <a:r>
              <a:rPr lang="ru-RU" sz="2800" dirty="0"/>
              <a:t> сайту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564" y="3140968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CMS потрібні насамперед для здешевлення вартості експлуатації сайту.</a:t>
            </a:r>
            <a:endParaRPr lang="uk-UA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54166" y="4584486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CMS дозволяє використовувати менш кваліфіковану працю для обслуговування сайту, економить час, необхідний для наповнення сайту, дозволяє більш оперативно вносити зміни до вмісту сайту.</a:t>
            </a:r>
            <a:endParaRPr lang="uk-UA" sz="2400" dirty="0"/>
          </a:p>
        </p:txBody>
      </p:sp>
      <p:sp>
        <p:nvSpPr>
          <p:cNvPr id="11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3848" y="6093296"/>
            <a:ext cx="2648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Установка </a:t>
            </a:r>
            <a:r>
              <a:rPr lang="en-US" sz="2000" i="1" dirty="0" err="1" smtClean="0"/>
              <a:t>Wordpress</a:t>
            </a:r>
            <a:r>
              <a:rPr lang="en-US" sz="2000" i="1" dirty="0" smtClean="0"/>
              <a:t>.</a:t>
            </a:r>
            <a:endParaRPr lang="uk-UA" sz="2000" i="1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645" y="548680"/>
            <a:ext cx="7102747" cy="514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3848" y="6093296"/>
            <a:ext cx="2648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Установка </a:t>
            </a:r>
            <a:r>
              <a:rPr lang="en-US" sz="2000" i="1" dirty="0" err="1" smtClean="0"/>
              <a:t>Wordpress</a:t>
            </a:r>
            <a:r>
              <a:rPr lang="en-US" sz="2000" i="1" dirty="0" smtClean="0"/>
              <a:t>.</a:t>
            </a:r>
            <a:endParaRPr lang="uk-UA" sz="2000" i="1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96788"/>
            <a:ext cx="77247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4684" y="6269250"/>
            <a:ext cx="3480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Панель </a:t>
            </a:r>
            <a:r>
              <a:rPr lang="ru-RU" sz="2000" i="1" dirty="0" err="1" smtClean="0"/>
              <a:t>управління</a:t>
            </a:r>
            <a:r>
              <a:rPr lang="ru-RU" sz="2000" i="1" dirty="0" smtClean="0"/>
              <a:t> </a:t>
            </a:r>
            <a:r>
              <a:rPr lang="en-US" sz="2000" i="1" dirty="0" err="1" smtClean="0"/>
              <a:t>Wordpress</a:t>
            </a:r>
            <a:r>
              <a:rPr lang="en-US" sz="2000" i="1" dirty="0" smtClean="0"/>
              <a:t>.</a:t>
            </a:r>
            <a:endParaRPr lang="uk-UA" sz="2000" i="1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0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4684" y="6269250"/>
            <a:ext cx="3844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Сайт </a:t>
            </a:r>
            <a:r>
              <a:rPr lang="ru-RU" sz="2000" i="1" dirty="0" err="1" smtClean="0"/>
              <a:t>під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управлінням</a:t>
            </a:r>
            <a:r>
              <a:rPr lang="ru-RU" sz="2000" i="1" dirty="0" smtClean="0"/>
              <a:t> </a:t>
            </a:r>
            <a:r>
              <a:rPr lang="en-US" sz="2000" i="1" dirty="0" err="1" smtClean="0"/>
              <a:t>Wordpress</a:t>
            </a:r>
            <a:r>
              <a:rPr lang="en-US" sz="2000" i="1" dirty="0" smtClean="0"/>
              <a:t>.</a:t>
            </a:r>
            <a:endParaRPr lang="uk-UA" sz="2000" i="1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5640"/>
            <a:ext cx="8208912" cy="606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58615" y="5745450"/>
            <a:ext cx="4582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Додавання</a:t>
            </a:r>
            <a:r>
              <a:rPr lang="ru-RU" sz="2000" dirty="0"/>
              <a:t> </a:t>
            </a:r>
            <a:r>
              <a:rPr lang="ru-RU" sz="2000" dirty="0" err="1"/>
              <a:t>записів</a:t>
            </a:r>
            <a:r>
              <a:rPr lang="ru-RU" sz="2000" dirty="0"/>
              <a:t> на </a:t>
            </a:r>
            <a:r>
              <a:rPr lang="ru-RU" sz="2000" dirty="0" err="1"/>
              <a:t>панелі</a:t>
            </a:r>
            <a:r>
              <a:rPr lang="ru-RU" sz="2000" dirty="0"/>
              <a:t> </a:t>
            </a:r>
            <a:r>
              <a:rPr lang="ru-RU" sz="2000" dirty="0" err="1"/>
              <a:t>керування</a:t>
            </a:r>
            <a:r>
              <a:rPr lang="ru-RU" sz="2000" i="1" dirty="0" smtClean="0"/>
              <a:t>.</a:t>
            </a:r>
            <a:endParaRPr lang="uk-UA" sz="2000" i="1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25" y="548681"/>
            <a:ext cx="8760551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1800" y="6150183"/>
            <a:ext cx="3748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err="1" smtClean="0"/>
              <a:t>Управління</a:t>
            </a:r>
            <a:r>
              <a:rPr lang="ru-RU" sz="2000" i="1" dirty="0" smtClean="0"/>
              <a:t> темами </a:t>
            </a:r>
            <a:r>
              <a:rPr lang="ru-RU" sz="2000" i="1" dirty="0" smtClean="0"/>
              <a:t>в </a:t>
            </a:r>
            <a:r>
              <a:rPr lang="en-US" sz="2000" i="1" dirty="0" err="1" smtClean="0"/>
              <a:t>Wordpress</a:t>
            </a:r>
            <a:endParaRPr lang="uk-UA" sz="2000" i="1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84" y="404664"/>
            <a:ext cx="8945412" cy="514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1800" y="6165304"/>
            <a:ext cx="3807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err="1"/>
              <a:t>Управління</a:t>
            </a:r>
            <a:r>
              <a:rPr lang="ru-RU" sz="2000" i="1" dirty="0"/>
              <a:t> темами в </a:t>
            </a:r>
            <a:r>
              <a:rPr lang="en-US" sz="2000" i="1" dirty="0" err="1"/>
              <a:t>Wordpress</a:t>
            </a:r>
            <a:endParaRPr lang="uk-UA" sz="2000" i="1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" y="360156"/>
            <a:ext cx="8963059" cy="515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6021288"/>
            <a:ext cx="360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Теми </a:t>
            </a:r>
            <a:r>
              <a:rPr lang="ru-RU" sz="2400" i="1" dirty="0" smtClean="0"/>
              <a:t>на </a:t>
            </a:r>
            <a:r>
              <a:rPr lang="ru-RU" sz="2400" i="1" dirty="0" err="1" smtClean="0"/>
              <a:t>вибір</a:t>
            </a:r>
            <a:r>
              <a:rPr lang="ru-RU" sz="2400" i="1" dirty="0" smtClean="0"/>
              <a:t> </a:t>
            </a:r>
            <a:r>
              <a:rPr lang="ru-RU" sz="2400" i="1" dirty="0" smtClean="0"/>
              <a:t>в </a:t>
            </a:r>
            <a:r>
              <a:rPr lang="en-US" sz="2400" i="1" dirty="0" err="1" smtClean="0"/>
              <a:t>Wordpress</a:t>
            </a:r>
            <a:endParaRPr lang="uk-UA" sz="2400" i="1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1" y="404664"/>
            <a:ext cx="903977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93747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Тема </a:t>
            </a:r>
            <a:r>
              <a:rPr lang="uk-UA" sz="2400" dirty="0" err="1"/>
              <a:t>wordpress</a:t>
            </a:r>
            <a:r>
              <a:rPr lang="uk-UA" sz="2400" dirty="0"/>
              <a:t> – насправді зовнішня частина сайту, яку бачить відвідувач.</a:t>
            </a:r>
            <a:endParaRPr lang="uk-UA" sz="2400" i="1" dirty="0"/>
          </a:p>
        </p:txBody>
      </p:sp>
      <p:pic>
        <p:nvPicPr>
          <p:cNvPr id="6" name="Picture 2" descr="http://db.cse.ohio-state.edu/images/d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4869160"/>
            <a:ext cx="714859" cy="792088"/>
          </a:xfrm>
          <a:prstGeom prst="rect">
            <a:avLst/>
          </a:prstGeom>
          <a:noFill/>
        </p:spPr>
      </p:pic>
      <p:sp>
        <p:nvSpPr>
          <p:cNvPr id="9" name="Двойная стрелка влево/вправо 8"/>
          <p:cNvSpPr/>
          <p:nvPr/>
        </p:nvSpPr>
        <p:spPr>
          <a:xfrm rot="2708800">
            <a:off x="7641063" y="4378905"/>
            <a:ext cx="581384" cy="320649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Picture 2" descr="http://gmauthority.com/blog/wp-content/gallery/gm-4-3l-v6-ecotec3-lv3-engine/gm-4-3l-v6-ecotec3-lv3-engine-1.jpg"/>
          <p:cNvPicPr>
            <a:picLocks noChangeAspect="1" noChangeArrowheads="1"/>
          </p:cNvPicPr>
          <p:nvPr/>
        </p:nvPicPr>
        <p:blipFill>
          <a:blip r:embed="rId3" cstate="print"/>
          <a:srcRect l="9994" t="4164" r="9994" b="4164"/>
          <a:stretch>
            <a:fillRect/>
          </a:stretch>
        </p:blipFill>
        <p:spPr bwMode="auto">
          <a:xfrm>
            <a:off x="6084168" y="2913086"/>
            <a:ext cx="1584176" cy="1452018"/>
          </a:xfrm>
          <a:prstGeom prst="rect">
            <a:avLst/>
          </a:prstGeom>
          <a:noFill/>
        </p:spPr>
      </p:pic>
      <p:sp>
        <p:nvSpPr>
          <p:cNvPr id="18" name="Двойная стрелка влево/вправо 17"/>
          <p:cNvSpPr/>
          <p:nvPr/>
        </p:nvSpPr>
        <p:spPr>
          <a:xfrm rot="7801047">
            <a:off x="7549617" y="2454406"/>
            <a:ext cx="532935" cy="32065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3490" name="Picture 2" descr="http://1.bp.blogspot.com/-VxOzrM6-XRo/TxApXrCQ_LI/AAAAAAAAExo/CWyf0jXUEio/s1600/Control+Pan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2215" y="1196752"/>
            <a:ext cx="1122273" cy="1122273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 rot="10800000">
            <a:off x="5292081" y="3501008"/>
            <a:ext cx="648071" cy="4320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9552" y="2348880"/>
            <a:ext cx="4536504" cy="26642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Picture 4" descr="http://icons.iconarchive.com/icons/treetog/file-type/256/css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636912"/>
            <a:ext cx="864096" cy="864096"/>
          </a:xfrm>
          <a:prstGeom prst="rect">
            <a:avLst/>
          </a:prstGeom>
          <a:noFill/>
        </p:spPr>
      </p:pic>
      <p:pic>
        <p:nvPicPr>
          <p:cNvPr id="29" name="Picture 6" descr="http://www.cfatima.com/info_dicas/HTML_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8019" y="3212976"/>
            <a:ext cx="681733" cy="864096"/>
          </a:xfrm>
          <a:prstGeom prst="rect">
            <a:avLst/>
          </a:prstGeom>
          <a:noFill/>
        </p:spPr>
      </p:pic>
      <p:pic>
        <p:nvPicPr>
          <p:cNvPr id="30" name="Picture 8" descr="http://www.iconpng.com/png/blueprint-adobe/adobe-blueprint-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3918" y="3705334"/>
            <a:ext cx="793913" cy="793913"/>
          </a:xfrm>
          <a:prstGeom prst="rect">
            <a:avLst/>
          </a:prstGeom>
          <a:noFill/>
        </p:spPr>
      </p:pic>
      <p:pic>
        <p:nvPicPr>
          <p:cNvPr id="31" name="Picture 10" descr="http://www.fsjesr.ac.ma/images/stories/galler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068960"/>
            <a:ext cx="1214264" cy="1214264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708072" y="299695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+</a:t>
            </a:r>
            <a:endParaRPr lang="uk-UA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386832" y="5013176"/>
            <a:ext cx="103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Тема </a:t>
            </a:r>
            <a:r>
              <a:rPr lang="en-US" i="1" dirty="0" smtClean="0"/>
              <a:t>WP</a:t>
            </a:r>
            <a:endParaRPr lang="uk-UA" i="1" dirty="0"/>
          </a:p>
        </p:txBody>
      </p:sp>
      <p:sp>
        <p:nvSpPr>
          <p:cNvPr id="16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l="17180" t="26997" r="29954" b="44544"/>
          <a:stretch>
            <a:fillRect/>
          </a:stretch>
        </p:blipFill>
        <p:spPr bwMode="auto">
          <a:xfrm>
            <a:off x="1497354" y="476672"/>
            <a:ext cx="61492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 l="26871" t="33746" r="29954" b="41170"/>
          <a:stretch>
            <a:fillRect/>
          </a:stretch>
        </p:blipFill>
        <p:spPr bwMode="auto">
          <a:xfrm>
            <a:off x="1627910" y="3717032"/>
            <a:ext cx="58881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763688" y="4077072"/>
            <a:ext cx="151216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низ 19"/>
          <p:cNvSpPr/>
          <p:nvPr/>
        </p:nvSpPr>
        <p:spPr>
          <a:xfrm>
            <a:off x="4247964" y="2924944"/>
            <a:ext cx="648072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2523170" y="6093296"/>
            <a:ext cx="3201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Створення теми на WP.</a:t>
            </a:r>
            <a:endParaRPr lang="uk-UA" sz="2400" i="1" dirty="0"/>
          </a:p>
        </p:txBody>
      </p:sp>
      <p:sp>
        <p:nvSpPr>
          <p:cNvPr id="7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icons.iconarchive.com/icons/hopstarter/adobe-cs4/256/File-Adobe-Dreamweaver-HTML-01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2" name="AutoShape 4" descr="http://icons.iconarchive.com/icons/hopstarter/adobe-cs4/256/File-Adobe-Dreamweaver-PHP-01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4" name="AutoShape 6" descr="http://icons.iconarchive.com/icons/hopstarter/adobe-cs4/256/File-Adobe-Dreamweaver-PHP-01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6" name="AutoShape 8" descr="http://icons.iconarchive.com/icons/hopstarter/adobe-cs4/256/File-Adobe-Dreamweaver-PHP-01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8" name="AutoShape 10" descr="http://icons.iconarchive.com/icons/hopstarter/adobe-cs4/256/File-Adobe-Dreamweaver-PHP-01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3321049" y="188640"/>
            <a:ext cx="2405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Архітектура</a:t>
            </a:r>
            <a:r>
              <a:rPr lang="ru-RU" sz="2400" b="1" dirty="0" smtClean="0"/>
              <a:t> </a:t>
            </a:r>
            <a:r>
              <a:rPr lang="en-US" sz="2400" b="1" dirty="0" smtClean="0"/>
              <a:t>CMS</a:t>
            </a:r>
            <a:endParaRPr lang="uk-UA" sz="2400" b="1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4184851" y="908720"/>
            <a:ext cx="963213" cy="1449452"/>
            <a:chOff x="4184851" y="2564904"/>
            <a:chExt cx="963213" cy="1449452"/>
          </a:xfrm>
        </p:grpSpPr>
        <p:pic>
          <p:nvPicPr>
            <p:cNvPr id="1026" name="Picture 2" descr="http://db.cse.ohio-state.edu/images/d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84851" y="2564904"/>
              <a:ext cx="963213" cy="1067272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301612" y="3645024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СУБД</a:t>
              </a:r>
              <a:endParaRPr lang="uk-UA" i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026840" y="3055930"/>
            <a:ext cx="1312912" cy="1312912"/>
            <a:chOff x="1026840" y="2420888"/>
            <a:chExt cx="1312912" cy="1312912"/>
          </a:xfrm>
        </p:grpSpPr>
        <p:pic>
          <p:nvPicPr>
            <p:cNvPr id="1028" name="Picture 4" descr="http://icons.iconarchive.com/icons/hopstarter/soft-scraps/256/Web-HTML-ic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6840" y="2420888"/>
              <a:ext cx="1008112" cy="1008112"/>
            </a:xfrm>
            <a:prstGeom prst="rect">
              <a:avLst/>
            </a:prstGeom>
            <a:noFill/>
          </p:spPr>
        </p:pic>
        <p:pic>
          <p:nvPicPr>
            <p:cNvPr id="17" name="Picture 4" descr="http://icons.iconarchive.com/icons/hopstarter/soft-scraps/256/Web-HTML-ic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9240" y="2573288"/>
              <a:ext cx="1008112" cy="1008112"/>
            </a:xfrm>
            <a:prstGeom prst="rect">
              <a:avLst/>
            </a:prstGeom>
            <a:noFill/>
          </p:spPr>
        </p:pic>
        <p:pic>
          <p:nvPicPr>
            <p:cNvPr id="18" name="Picture 4" descr="http://icons.iconarchive.com/icons/hopstarter/soft-scraps/256/Web-HTML-ic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2725688"/>
              <a:ext cx="1008112" cy="1008112"/>
            </a:xfrm>
            <a:prstGeom prst="rect">
              <a:avLst/>
            </a:prstGeom>
            <a:noFill/>
          </p:spPr>
        </p:pic>
      </p:grpSp>
      <p:sp>
        <p:nvSpPr>
          <p:cNvPr id="21" name="Стрелка вправо 20"/>
          <p:cNvSpPr/>
          <p:nvPr/>
        </p:nvSpPr>
        <p:spPr>
          <a:xfrm rot="8440372">
            <a:off x="2626080" y="2471832"/>
            <a:ext cx="1224136" cy="4320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2568916">
            <a:off x="5533965" y="2542050"/>
            <a:ext cx="1296144" cy="43204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TextBox 25"/>
          <p:cNvSpPr txBox="1"/>
          <p:nvPr/>
        </p:nvSpPr>
        <p:spPr>
          <a:xfrm>
            <a:off x="323528" y="4581128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Страницы внешней части</a:t>
            </a:r>
            <a:endParaRPr lang="uk-UA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16216" y="472514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Страницы редактирования и управления</a:t>
            </a:r>
            <a:endParaRPr lang="uk-UA" i="1" dirty="0"/>
          </a:p>
        </p:txBody>
      </p:sp>
      <p:pic>
        <p:nvPicPr>
          <p:cNvPr id="29" name="Picture 2" descr="http://1.bp.blogspot.com/-VxOzrM6-XRo/TxApXrCQ_LI/AAAAAAAAExo/CWyf0jXUEio/s1600/Control+Pan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212976"/>
            <a:ext cx="1512168" cy="1512168"/>
          </a:xfrm>
          <a:prstGeom prst="rect">
            <a:avLst/>
          </a:prstGeom>
          <a:noFill/>
        </p:spPr>
      </p:pic>
      <p:sp>
        <p:nvSpPr>
          <p:cNvPr id="2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31640" y="44624"/>
            <a:ext cx="685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«</a:t>
            </a:r>
            <a:r>
              <a:rPr lang="uk-UA" sz="2800" dirty="0"/>
              <a:t>Головний файл у будь-якій темі це </a:t>
            </a:r>
            <a:r>
              <a:rPr lang="uk-UA" sz="2800" dirty="0" err="1"/>
              <a:t>style.css</a:t>
            </a:r>
            <a:endParaRPr lang="uk-UA" sz="2800" b="1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668344" y="2915652"/>
            <a:ext cx="1224136" cy="1593468"/>
            <a:chOff x="971600" y="1340768"/>
            <a:chExt cx="1224136" cy="1593468"/>
          </a:xfrm>
        </p:grpSpPr>
        <p:pic>
          <p:nvPicPr>
            <p:cNvPr id="15" name="Picture 2" descr="http://icons.iconarchive.com/icons/treetog/file-type/256/css-ic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340768"/>
              <a:ext cx="1224136" cy="122413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105492" y="2564904"/>
              <a:ext cx="973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style.css</a:t>
              </a:r>
              <a:endParaRPr lang="uk-UA" b="1" dirty="0"/>
            </a:p>
          </p:txBody>
        </p:sp>
      </p:grpSp>
      <p:sp>
        <p:nvSpPr>
          <p:cNvPr id="10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777" y="548680"/>
            <a:ext cx="56673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21649" y="6165304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…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7668344" y="2915652"/>
            <a:ext cx="1224136" cy="1593468"/>
            <a:chOff x="971600" y="1340768"/>
            <a:chExt cx="1224136" cy="1593468"/>
          </a:xfrm>
        </p:grpSpPr>
        <p:pic>
          <p:nvPicPr>
            <p:cNvPr id="15" name="Picture 2" descr="http://icons.iconarchive.com/icons/treetog/file-type/256/css-ic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340768"/>
              <a:ext cx="1224136" cy="122413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105492" y="2564904"/>
              <a:ext cx="973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style.css</a:t>
              </a:r>
              <a:endParaRPr lang="uk-UA" b="1" dirty="0"/>
            </a:p>
          </p:txBody>
        </p:sp>
      </p:grpSp>
      <p:sp>
        <p:nvSpPr>
          <p:cNvPr id="10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1649" y="-243408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…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6482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5991671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Збережіть </a:t>
            </a:r>
            <a:r>
              <a:rPr lang="uk-UA" sz="2400" dirty="0" err="1"/>
              <a:t>style.css</a:t>
            </a:r>
            <a:r>
              <a:rPr lang="uk-UA" sz="2400" dirty="0"/>
              <a:t> =&gt; розмістіть каталог “</a:t>
            </a:r>
            <a:r>
              <a:rPr lang="uk-UA" sz="2400" dirty="0" err="1"/>
              <a:t>mytheme</a:t>
            </a:r>
            <a:r>
              <a:rPr lang="uk-UA" sz="2400" dirty="0"/>
              <a:t>”</a:t>
            </a:r>
            <a:endParaRPr lang="uk-U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31640" y="529516"/>
            <a:ext cx="685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«</a:t>
            </a:r>
            <a:r>
              <a:rPr lang="uk-UA" sz="2800" dirty="0"/>
              <a:t>Головний файл у будь-якій темі це </a:t>
            </a:r>
            <a:r>
              <a:rPr lang="uk-UA" sz="2800" dirty="0" err="1"/>
              <a:t>style.css</a:t>
            </a:r>
            <a:endParaRPr lang="uk-UA" sz="2800" b="1" i="1" dirty="0"/>
          </a:p>
        </p:txBody>
      </p:sp>
      <p:grpSp>
        <p:nvGrpSpPr>
          <p:cNvPr id="2" name="Группа 13"/>
          <p:cNvGrpSpPr/>
          <p:nvPr/>
        </p:nvGrpSpPr>
        <p:grpSpPr>
          <a:xfrm>
            <a:off x="3995936" y="3779748"/>
            <a:ext cx="1224136" cy="1593468"/>
            <a:chOff x="971600" y="1340768"/>
            <a:chExt cx="1224136" cy="1593468"/>
          </a:xfrm>
        </p:grpSpPr>
        <p:pic>
          <p:nvPicPr>
            <p:cNvPr id="15" name="Picture 2" descr="http://icons.iconarchive.com/icons/treetog/file-type/256/css-ic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340768"/>
              <a:ext cx="1224136" cy="122413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105492" y="2564904"/>
              <a:ext cx="973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style.css</a:t>
              </a:r>
              <a:endParaRPr lang="uk-UA" b="1" dirty="0"/>
            </a:p>
          </p:txBody>
        </p:sp>
      </p:grpSp>
      <p:sp>
        <p:nvSpPr>
          <p:cNvPr id="10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2298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Файл точна </a:t>
            </a:r>
            <a:r>
              <a:rPr lang="ru-RU" sz="2400" dirty="0" err="1"/>
              <a:t>копія</a:t>
            </a:r>
            <a:r>
              <a:rPr lang="ru-RU" sz="2400" dirty="0"/>
              <a:t> (за </a:t>
            </a:r>
            <a:r>
              <a:rPr lang="ru-RU" sz="2400" dirty="0" err="1"/>
              <a:t>винятком</a:t>
            </a:r>
            <a:r>
              <a:rPr lang="ru-RU" sz="2400" dirty="0"/>
              <a:t> заголовка) файлу </a:t>
            </a:r>
            <a:r>
              <a:rPr lang="ru-RU" sz="2400" dirty="0" err="1"/>
              <a:t>стилів</a:t>
            </a:r>
            <a:r>
              <a:rPr lang="ru-RU" sz="2400" dirty="0"/>
              <a:t> з </a:t>
            </a:r>
            <a:r>
              <a:rPr lang="ru-RU" sz="2400" dirty="0" err="1"/>
              <a:t>частини</a:t>
            </a:r>
            <a:r>
              <a:rPr lang="ru-RU" sz="2400" dirty="0"/>
              <a:t> «</a:t>
            </a:r>
            <a:r>
              <a:rPr lang="ru-RU" sz="2400" dirty="0" err="1"/>
              <a:t>стрічки</a:t>
            </a:r>
            <a:r>
              <a:rPr lang="ru-RU" sz="2400" dirty="0"/>
              <a:t> новин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63924" y="2689756"/>
            <a:ext cx="6608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http://web.dev.courses.dp.ua/ort/style.css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566124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Розмістіть каталог “</a:t>
            </a:r>
            <a:r>
              <a:rPr lang="uk-UA" sz="2400" dirty="0" err="1"/>
              <a:t>mytheme</a:t>
            </a:r>
            <a:r>
              <a:rPr lang="uk-UA" sz="2400" dirty="0"/>
              <a:t>”.</a:t>
            </a:r>
            <a:endParaRPr lang="uk-U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2877" y="188640"/>
            <a:ext cx="294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Структура </a:t>
            </a:r>
            <a:r>
              <a:rPr lang="ru-RU" sz="2800" i="1" dirty="0" smtClean="0"/>
              <a:t>теми</a:t>
            </a:r>
            <a:endParaRPr lang="uk-UA" sz="2800" b="1" i="1" dirty="0"/>
          </a:p>
        </p:txBody>
      </p:sp>
      <p:grpSp>
        <p:nvGrpSpPr>
          <p:cNvPr id="2" name="Группа 13"/>
          <p:cNvGrpSpPr/>
          <p:nvPr/>
        </p:nvGrpSpPr>
        <p:grpSpPr>
          <a:xfrm>
            <a:off x="1835696" y="3002200"/>
            <a:ext cx="936104" cy="1305436"/>
            <a:chOff x="971600" y="1340768"/>
            <a:chExt cx="1224136" cy="1593468"/>
          </a:xfrm>
        </p:grpSpPr>
        <p:pic>
          <p:nvPicPr>
            <p:cNvPr id="15" name="Picture 2" descr="http://icons.iconarchive.com/icons/treetog/file-type/256/css-ic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340768"/>
              <a:ext cx="1224136" cy="1224136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971601" y="2564904"/>
              <a:ext cx="973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style.css</a:t>
              </a:r>
              <a:endParaRPr lang="uk-UA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751911" y="3002200"/>
            <a:ext cx="1136465" cy="1362904"/>
            <a:chOff x="2555776" y="2348880"/>
            <a:chExt cx="1136465" cy="1362904"/>
          </a:xfrm>
        </p:grpSpPr>
        <p:pic>
          <p:nvPicPr>
            <p:cNvPr id="66562" name="Picture 2" descr="http://upstatement.github.io/presentations/2014/wordcamp-stl/images/icon-php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2348880"/>
              <a:ext cx="804910" cy="100811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555776" y="3342452"/>
              <a:ext cx="1136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index.php</a:t>
              </a:r>
              <a:endParaRPr lang="uk-UA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420917" y="3002200"/>
            <a:ext cx="1167307" cy="1362904"/>
            <a:chOff x="2468589" y="2348880"/>
            <a:chExt cx="1167307" cy="1362904"/>
          </a:xfrm>
        </p:grpSpPr>
        <p:pic>
          <p:nvPicPr>
            <p:cNvPr id="13" name="Picture 2" descr="http://upstatement.github.io/presentations/2014/wordcamp-stl/images/icon-php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2348880"/>
              <a:ext cx="804910" cy="1008112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468589" y="3342452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single.php</a:t>
              </a:r>
              <a:endParaRPr lang="uk-UA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499992" y="985976"/>
            <a:ext cx="1268874" cy="1362904"/>
            <a:chOff x="2468589" y="2348880"/>
            <a:chExt cx="1268874" cy="1362904"/>
          </a:xfrm>
        </p:grpSpPr>
        <p:pic>
          <p:nvPicPr>
            <p:cNvPr id="18" name="Picture 2" descr="http://upstatement.github.io/presentations/2014/wordcamp-stl/images/icon-php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2348880"/>
              <a:ext cx="804910" cy="1008112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468589" y="3342452"/>
              <a:ext cx="1268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header.php</a:t>
              </a:r>
              <a:endParaRPr lang="uk-UA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536880" y="5234448"/>
            <a:ext cx="1187248" cy="1362904"/>
            <a:chOff x="2468589" y="2348880"/>
            <a:chExt cx="1187248" cy="1362904"/>
          </a:xfrm>
        </p:grpSpPr>
        <p:pic>
          <p:nvPicPr>
            <p:cNvPr id="21" name="Picture 2" descr="http://upstatement.github.io/presentations/2014/wordcamp-stl/images/icon-php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27784" y="2348880"/>
              <a:ext cx="804910" cy="1008112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2468589" y="3342452"/>
              <a:ext cx="1187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footer.php</a:t>
              </a:r>
              <a:endParaRPr lang="uk-UA" b="1" dirty="0"/>
            </a:p>
          </p:txBody>
        </p:sp>
      </p:grpSp>
      <p:sp>
        <p:nvSpPr>
          <p:cNvPr id="23" name="Стрелка вниз 22"/>
          <p:cNvSpPr/>
          <p:nvPr/>
        </p:nvSpPr>
        <p:spPr>
          <a:xfrm rot="2005130">
            <a:off x="4343615" y="2383877"/>
            <a:ext cx="266523" cy="46449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низ 23"/>
          <p:cNvSpPr/>
          <p:nvPr/>
        </p:nvSpPr>
        <p:spPr>
          <a:xfrm rot="19546350">
            <a:off x="5506371" y="2379826"/>
            <a:ext cx="253052" cy="46449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низ 24"/>
          <p:cNvSpPr/>
          <p:nvPr/>
        </p:nvSpPr>
        <p:spPr>
          <a:xfrm rot="8898190">
            <a:off x="4455039" y="4547947"/>
            <a:ext cx="221296" cy="43989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низ 25"/>
          <p:cNvSpPr/>
          <p:nvPr/>
        </p:nvSpPr>
        <p:spPr>
          <a:xfrm rot="12913692">
            <a:off x="5518358" y="4533969"/>
            <a:ext cx="235599" cy="47070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>
            <a:off x="1763688" y="2852936"/>
            <a:ext cx="3096344" cy="158417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TextBox 30"/>
          <p:cNvSpPr txBox="1"/>
          <p:nvPr/>
        </p:nvSpPr>
        <p:spPr>
          <a:xfrm>
            <a:off x="2339752" y="458112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Обязательный комплект файлов.</a:t>
            </a:r>
            <a:endParaRPr lang="uk-UA" i="1" dirty="0"/>
          </a:p>
        </p:txBody>
      </p:sp>
      <p:sp>
        <p:nvSpPr>
          <p:cNvPr id="27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55776" y="15007"/>
            <a:ext cx="3362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Створення теми для WP.</a:t>
            </a:r>
            <a:endParaRPr lang="uk-UA" sz="2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740614" y="6279703"/>
            <a:ext cx="356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header.php</a:t>
            </a:r>
            <a:r>
              <a:rPr lang="ru-RU" sz="2400" i="1" dirty="0" smtClean="0"/>
              <a:t> =</a:t>
            </a:r>
            <a:r>
              <a:rPr lang="en-US" sz="2400" i="1" dirty="0" smtClean="0"/>
              <a:t>&gt; “</a:t>
            </a:r>
            <a:r>
              <a:rPr lang="en-US" sz="2400" b="1" i="1" dirty="0" err="1" smtClean="0"/>
              <a:t>mytheme</a:t>
            </a:r>
            <a:r>
              <a:rPr lang="en-US" sz="2400" i="1" dirty="0" smtClean="0"/>
              <a:t>” </a:t>
            </a:r>
            <a:endParaRPr lang="uk-UA" sz="2400" i="1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467552" y="4941168"/>
            <a:ext cx="8111780" cy="1224136"/>
            <a:chOff x="323528" y="4941168"/>
            <a:chExt cx="8064896" cy="1224136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95536" y="5003884"/>
              <a:ext cx="78513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http://maxcdn.bootstrapcdn.com/font-awesome/4.2.0/css/font-awesome.min.css</a:t>
              </a:r>
              <a:endParaRPr lang="uk-UA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95536" y="5445224"/>
              <a:ext cx="7992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http://fonts.googleapis.com/css?family=Open+Sans+Condensed:300,700,300italic&amp;subset=latin,cyrillic</a:t>
              </a:r>
              <a:endParaRPr lang="uk-UA" dirty="0"/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23528" y="4941168"/>
              <a:ext cx="8064896" cy="1224136"/>
            </a:xfrm>
            <a:prstGeom prst="round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0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046885" cy="434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454857" y="1599183"/>
            <a:ext cx="3362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Створення теми для WP.</a:t>
            </a:r>
            <a:endParaRPr lang="uk-UA" sz="2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906487" y="5229200"/>
            <a:ext cx="3380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footer.php =&gt; “</a:t>
            </a:r>
            <a:r>
              <a:rPr lang="en-US" sz="2400" b="1" i="1" dirty="0" err="1" smtClean="0"/>
              <a:t>mytheme</a:t>
            </a:r>
            <a:r>
              <a:rPr lang="en-US" sz="2400" i="1" dirty="0" smtClean="0"/>
              <a:t>”</a:t>
            </a:r>
            <a:endParaRPr lang="uk-UA" sz="2400" i="1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7826443" cy="23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430068" y="15007"/>
            <a:ext cx="3362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Створення теми для WP.</a:t>
            </a:r>
            <a:endParaRPr lang="uk-UA" sz="2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918342" y="6165304"/>
            <a:ext cx="330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index.php =&gt; “</a:t>
            </a:r>
            <a:r>
              <a:rPr lang="en-US" sz="2400" b="1" i="1" dirty="0" err="1" smtClean="0"/>
              <a:t>mytheme</a:t>
            </a:r>
            <a:r>
              <a:rPr lang="en-US" sz="2400" i="1" dirty="0" smtClean="0"/>
              <a:t>”</a:t>
            </a:r>
            <a:endParaRPr lang="uk-UA" sz="2400" i="1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32848" cy="57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429833" y="15007"/>
            <a:ext cx="3362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Створення теми для WP.</a:t>
            </a:r>
            <a:endParaRPr lang="uk-UA" sz="2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34655" y="6165304"/>
            <a:ext cx="3474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single.php =&gt; “</a:t>
            </a:r>
            <a:r>
              <a:rPr lang="en-US" sz="2400" b="1" i="1" dirty="0" err="1" smtClean="0"/>
              <a:t>mytheme</a:t>
            </a:r>
            <a:r>
              <a:rPr lang="en-US" sz="2400" i="1" dirty="0" smtClean="0"/>
              <a:t>”</a:t>
            </a:r>
            <a:endParaRPr lang="uk-UA" sz="2400" i="1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107" y="620688"/>
            <a:ext cx="7633317" cy="53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03848" y="260647"/>
            <a:ext cx="343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Створення теми для WP.</a:t>
            </a:r>
            <a:r>
              <a:rPr lang="en-US" sz="2400" i="1" dirty="0" smtClean="0"/>
              <a:t>.</a:t>
            </a:r>
            <a:endParaRPr lang="uk-UA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80621" y="6165304"/>
            <a:ext cx="2582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 smtClean="0"/>
              <a:t>Увімкнення</a:t>
            </a:r>
            <a:r>
              <a:rPr lang="ru-RU" sz="2400" i="1" dirty="0" smtClean="0"/>
              <a:t> теми.</a:t>
            </a:r>
            <a:endParaRPr lang="uk-UA" sz="2400" i="1" dirty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 l="900" t="9725" r="2100" b="5305"/>
          <a:stretch>
            <a:fillRect/>
          </a:stretch>
        </p:blipFill>
        <p:spPr bwMode="auto">
          <a:xfrm>
            <a:off x="120799" y="764704"/>
            <a:ext cx="884368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259632" y="3933056"/>
            <a:ext cx="2520280" cy="20882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55776" y="260648"/>
            <a:ext cx="343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Створення теми для WP.</a:t>
            </a:r>
            <a:r>
              <a:rPr lang="en-US" sz="2400" i="1" dirty="0"/>
              <a:t>.</a:t>
            </a:r>
            <a:endParaRPr lang="uk-UA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08843" y="6165304"/>
            <a:ext cx="1777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Результат.</a:t>
            </a:r>
            <a:endParaRPr lang="uk-UA" sz="2400" i="1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b="58868"/>
          <a:stretch>
            <a:fillRect/>
          </a:stretch>
        </p:blipFill>
        <p:spPr bwMode="auto">
          <a:xfrm>
            <a:off x="323528" y="980728"/>
            <a:ext cx="6228184" cy="268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 b="52868"/>
          <a:stretch>
            <a:fillRect/>
          </a:stretch>
        </p:blipFill>
        <p:spPr bwMode="auto">
          <a:xfrm>
            <a:off x="3203848" y="2996952"/>
            <a:ext cx="5687616" cy="28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icons.iconarchive.com/icons/hopstarter/adobe-cs4/256/File-Adobe-Dreamweaver-HTML-01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2" name="AutoShape 4" descr="http://icons.iconarchive.com/icons/hopstarter/adobe-cs4/256/File-Adobe-Dreamweaver-PHP-01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4" name="AutoShape 6" descr="http://icons.iconarchive.com/icons/hopstarter/adobe-cs4/256/File-Adobe-Dreamweaver-PHP-01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6" name="AutoShape 8" descr="http://icons.iconarchive.com/icons/hopstarter/adobe-cs4/256/File-Adobe-Dreamweaver-PHP-01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8" name="AutoShape 10" descr="http://icons.iconarchive.com/icons/hopstarter/adobe-cs4/256/File-Adobe-Dreamweaver-PHP-01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3366241" y="44624"/>
            <a:ext cx="2405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Архітектура</a:t>
            </a:r>
            <a:r>
              <a:rPr lang="ru-RU" sz="2400" b="1" dirty="0" smtClean="0"/>
              <a:t> </a:t>
            </a:r>
            <a:r>
              <a:rPr lang="en-US" sz="2400" b="1" dirty="0" smtClean="0"/>
              <a:t>CMS</a:t>
            </a:r>
            <a:endParaRPr lang="uk-UA" sz="2400" b="1" dirty="0"/>
          </a:p>
        </p:txBody>
      </p:sp>
      <p:grpSp>
        <p:nvGrpSpPr>
          <p:cNvPr id="2" name="Группа 22"/>
          <p:cNvGrpSpPr/>
          <p:nvPr/>
        </p:nvGrpSpPr>
        <p:grpSpPr>
          <a:xfrm>
            <a:off x="4400875" y="5013176"/>
            <a:ext cx="963213" cy="1449452"/>
            <a:chOff x="4184851" y="2564904"/>
            <a:chExt cx="963213" cy="1449452"/>
          </a:xfrm>
        </p:grpSpPr>
        <p:pic>
          <p:nvPicPr>
            <p:cNvPr id="1026" name="Picture 2" descr="http://db.cse.ohio-state.edu/images/d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84851" y="2564904"/>
              <a:ext cx="963213" cy="1067272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301612" y="3645024"/>
              <a:ext cx="702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СУБД</a:t>
              </a:r>
              <a:endParaRPr lang="uk-UA" i="1" dirty="0"/>
            </a:p>
          </p:txBody>
        </p:sp>
      </p:grpSp>
      <p:sp>
        <p:nvSpPr>
          <p:cNvPr id="21" name="Стрелка вправо 20"/>
          <p:cNvSpPr/>
          <p:nvPr/>
        </p:nvSpPr>
        <p:spPr>
          <a:xfrm rot="8579002">
            <a:off x="1736965" y="3134643"/>
            <a:ext cx="841251" cy="43204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2145622">
            <a:off x="6471427" y="3136704"/>
            <a:ext cx="864096" cy="43204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9" name="Группа 28"/>
          <p:cNvGrpSpPr/>
          <p:nvPr/>
        </p:nvGrpSpPr>
        <p:grpSpPr>
          <a:xfrm>
            <a:off x="107504" y="3417711"/>
            <a:ext cx="2160240" cy="1822522"/>
            <a:chOff x="395536" y="2911914"/>
            <a:chExt cx="2160240" cy="1822522"/>
          </a:xfrm>
        </p:grpSpPr>
        <p:grpSp>
          <p:nvGrpSpPr>
            <p:cNvPr id="3" name="Группа 23"/>
            <p:cNvGrpSpPr/>
            <p:nvPr/>
          </p:nvGrpSpPr>
          <p:grpSpPr>
            <a:xfrm>
              <a:off x="738808" y="2911914"/>
              <a:ext cx="1312912" cy="1312912"/>
              <a:chOff x="1026840" y="2420888"/>
              <a:chExt cx="1312912" cy="1312912"/>
            </a:xfrm>
          </p:grpSpPr>
          <p:pic>
            <p:nvPicPr>
              <p:cNvPr id="1028" name="Picture 4" descr="http://icons.iconarchive.com/icons/hopstarter/soft-scraps/256/Web-HTML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26840" y="2420888"/>
                <a:ext cx="1008112" cy="1008112"/>
              </a:xfrm>
              <a:prstGeom prst="rect">
                <a:avLst/>
              </a:prstGeom>
              <a:noFill/>
            </p:spPr>
          </p:pic>
          <p:pic>
            <p:nvPicPr>
              <p:cNvPr id="17" name="Picture 4" descr="http://icons.iconarchive.com/icons/hopstarter/soft-scraps/256/Web-HTML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79240" y="2573288"/>
                <a:ext cx="1008112" cy="1008112"/>
              </a:xfrm>
              <a:prstGeom prst="rect">
                <a:avLst/>
              </a:prstGeom>
              <a:noFill/>
            </p:spPr>
          </p:pic>
          <p:pic>
            <p:nvPicPr>
              <p:cNvPr id="18" name="Picture 4" descr="http://icons.iconarchive.com/icons/hopstarter/soft-scraps/256/Web-HTML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31640" y="2725688"/>
                <a:ext cx="1008112" cy="1008112"/>
              </a:xfrm>
              <a:prstGeom prst="rect">
                <a:avLst/>
              </a:prstGeom>
              <a:noFill/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395536" y="4365104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627784" y="6351711"/>
            <a:ext cx="425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 smtClean="0"/>
              <a:t>Архітектура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популярних</a:t>
            </a:r>
            <a:r>
              <a:rPr lang="ru-RU" sz="2400" i="1" dirty="0" smtClean="0"/>
              <a:t> </a:t>
            </a:r>
            <a:r>
              <a:rPr lang="en-US" sz="2400" i="1" dirty="0" smtClean="0"/>
              <a:t>CMS</a:t>
            </a:r>
            <a:r>
              <a:rPr lang="ru-RU" sz="2400" i="1" dirty="0" smtClean="0"/>
              <a:t>.</a:t>
            </a:r>
            <a:endParaRPr lang="uk-UA" sz="2400" i="1" dirty="0"/>
          </a:p>
        </p:txBody>
      </p:sp>
      <p:pic>
        <p:nvPicPr>
          <p:cNvPr id="45058" name="Picture 2" descr="http://gmauthority.com/blog/wp-content/gallery/gm-4-3l-v6-ecotec3-lv3-engine/gm-4-3l-v6-ecotec3-lv3-engine-1.jpg"/>
          <p:cNvPicPr>
            <a:picLocks noChangeAspect="1" noChangeArrowheads="1"/>
          </p:cNvPicPr>
          <p:nvPr/>
        </p:nvPicPr>
        <p:blipFill>
          <a:blip r:embed="rId4" cstate="print"/>
          <a:srcRect l="9994" t="4164" r="9994" b="4164"/>
          <a:stretch>
            <a:fillRect/>
          </a:stretch>
        </p:blipFill>
        <p:spPr bwMode="auto">
          <a:xfrm>
            <a:off x="2987824" y="661392"/>
            <a:ext cx="3255193" cy="2983632"/>
          </a:xfrm>
          <a:prstGeom prst="rect">
            <a:avLst/>
          </a:prstGeom>
          <a:noFill/>
        </p:spPr>
      </p:pic>
      <p:sp>
        <p:nvSpPr>
          <p:cNvPr id="25" name="Двойная стрелка влево/вправо 24"/>
          <p:cNvSpPr/>
          <p:nvPr/>
        </p:nvSpPr>
        <p:spPr>
          <a:xfrm rot="5400000">
            <a:off x="4463988" y="4257092"/>
            <a:ext cx="792088" cy="432048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TextBox 30"/>
          <p:cNvSpPr txBox="1"/>
          <p:nvPr/>
        </p:nvSpPr>
        <p:spPr>
          <a:xfrm>
            <a:off x="4113044" y="3615407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Ядро </a:t>
            </a:r>
            <a:r>
              <a:rPr lang="en-US" sz="2400" i="1" dirty="0" smtClean="0"/>
              <a:t>CMS</a:t>
            </a:r>
            <a:endParaRPr lang="uk-UA" sz="2400" i="1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6660232" y="3320732"/>
            <a:ext cx="2520280" cy="1858526"/>
            <a:chOff x="6588224" y="2852936"/>
            <a:chExt cx="2520280" cy="1858526"/>
          </a:xfrm>
        </p:grpSpPr>
        <p:sp>
          <p:nvSpPr>
            <p:cNvPr id="27" name="TextBox 26"/>
            <p:cNvSpPr txBox="1"/>
            <p:nvPr/>
          </p:nvSpPr>
          <p:spPr>
            <a:xfrm>
              <a:off x="6588224" y="4342130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i="1" dirty="0"/>
            </a:p>
          </p:txBody>
        </p:sp>
        <p:pic>
          <p:nvPicPr>
            <p:cNvPr id="32" name="Picture 2" descr="http://1.bp.blogspot.com/-VxOzrM6-XRo/TxApXrCQ_LI/AAAAAAAAExo/CWyf0jXUEio/s1600/Control+Pane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280" y="2852936"/>
              <a:ext cx="1512168" cy="1512168"/>
            </a:xfrm>
            <a:prstGeom prst="rect">
              <a:avLst/>
            </a:prstGeom>
            <a:noFill/>
          </p:spPr>
        </p:pic>
      </p:grpSp>
      <p:sp>
        <p:nvSpPr>
          <p:cNvPr id="30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248" y="4878645"/>
            <a:ext cx="3016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Сторінки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41888" y="4840644"/>
            <a:ext cx="373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Сторінки</a:t>
            </a:r>
            <a:r>
              <a:rPr lang="ru-RU" dirty="0"/>
              <a:t> </a:t>
            </a:r>
            <a:r>
              <a:rPr lang="ru-RU" dirty="0" err="1"/>
              <a:t>редагування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474730" y="2276872"/>
            <a:ext cx="5689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Інформація для розробників під </a:t>
            </a:r>
            <a:r>
              <a:rPr lang="en-US" sz="2800" dirty="0" smtClean="0"/>
              <a:t>WP</a:t>
            </a:r>
            <a:endParaRPr lang="en-US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9691" y="3501008"/>
            <a:ext cx="590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hlinkClick r:id="rId2"/>
              </a:rPr>
              <a:t>http://codex.wordpress.org</a:t>
            </a:r>
            <a:endParaRPr lang="uk-UA" sz="4000" dirty="0"/>
          </a:p>
        </p:txBody>
      </p:sp>
      <p:sp>
        <p:nvSpPr>
          <p:cNvPr id="4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48467" y="1034733"/>
            <a:ext cx="8247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/>
              <a:t>Як вставити на сайт модуль коментарів від </a:t>
            </a:r>
            <a:r>
              <a:rPr lang="uk-UA" sz="2800" dirty="0" err="1"/>
              <a:t>Facebook</a:t>
            </a:r>
            <a:r>
              <a:rPr lang="en-US" sz="2800" i="1" dirty="0" smtClean="0"/>
              <a:t>.</a:t>
            </a:r>
            <a:endParaRPr lang="uk-UA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906941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hlinkClick r:id="rId2"/>
              </a:rPr>
              <a:t>https://developers.facebook.com/docs/plugins/comments?locale=ru_RU</a:t>
            </a:r>
            <a:endParaRPr lang="uk-UA" sz="2800" b="1" dirty="0"/>
          </a:p>
        </p:txBody>
      </p:sp>
      <p:sp>
        <p:nvSpPr>
          <p:cNvPr id="5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2"/>
            <a:ext cx="6480720" cy="62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43273" y="6309320"/>
            <a:ext cx="526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Генератор </a:t>
            </a:r>
            <a:r>
              <a:rPr lang="ru-RU" sz="2400" i="1" dirty="0" smtClean="0"/>
              <a:t>коду </a:t>
            </a:r>
            <a:r>
              <a:rPr lang="ru-RU" sz="2400" i="1" dirty="0" smtClean="0"/>
              <a:t>для вставки на сайт.</a:t>
            </a:r>
            <a:endParaRPr lang="uk-UA" sz="2400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27784" y="2132856"/>
            <a:ext cx="4392488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9792" y="5805264"/>
            <a:ext cx="79208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3273" y="6309320"/>
            <a:ext cx="5265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Генератор </a:t>
            </a:r>
            <a:r>
              <a:rPr lang="ru-RU" sz="2400" i="1" dirty="0" smtClean="0"/>
              <a:t>коду </a:t>
            </a:r>
            <a:r>
              <a:rPr lang="ru-RU" sz="2400" i="1" dirty="0" smtClean="0"/>
              <a:t>для вставки на сайт.</a:t>
            </a:r>
            <a:endParaRPr lang="uk-UA" sz="2400" i="1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95195"/>
            <a:ext cx="7200800" cy="574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619672" y="2132856"/>
            <a:ext cx="6048672" cy="1656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4581128"/>
            <a:ext cx="5616624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8640"/>
            <a:ext cx="7609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/>
              <a:t>Згенерований</a:t>
            </a:r>
            <a:r>
              <a:rPr lang="uk-UA" sz="2400" dirty="0"/>
              <a:t> код необхідно вставити до сторінки сайту</a:t>
            </a:r>
            <a:r>
              <a:rPr lang="ru-RU" sz="2400" i="1" dirty="0" smtClean="0"/>
              <a:t>.</a:t>
            </a:r>
            <a:endParaRPr lang="uk-UA" sz="2400" i="1" dirty="0"/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97" y="1239143"/>
            <a:ext cx="8781083" cy="453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9552" y="1455167"/>
            <a:ext cx="8352928" cy="1944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1072074" y="5012587"/>
            <a:ext cx="7344816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205558" y="5285543"/>
            <a:ext cx="2952328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1633" y="6093296"/>
            <a:ext cx="499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 smtClean="0"/>
              <a:t>Модернізорована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версія</a:t>
            </a:r>
            <a:r>
              <a:rPr lang="ru-RU" sz="2400" i="1" dirty="0" smtClean="0"/>
              <a:t>: </a:t>
            </a:r>
            <a:r>
              <a:rPr lang="en-US" sz="2400" i="1" dirty="0" smtClean="0"/>
              <a:t>single.php</a:t>
            </a:r>
            <a:endParaRPr lang="uk-UA" sz="2400" i="1" dirty="0"/>
          </a:p>
        </p:txBody>
      </p:sp>
      <p:sp>
        <p:nvSpPr>
          <p:cNvPr id="9" name="Номер слайда 36"/>
          <p:cNvSpPr txBox="1">
            <a:spLocks/>
          </p:cNvSpPr>
          <p:nvPr/>
        </p:nvSpPr>
        <p:spPr>
          <a:xfrm>
            <a:off x="8316416" y="6237312"/>
            <a:ext cx="648072" cy="432048"/>
          </a:xfrm>
          <a:prstGeom prst="roundRect">
            <a:avLst/>
          </a:prstGeom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9AA22-90B4-448C-8B6B-C699140D38B9}" type="slidenum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en-US" b="1" dirty="0"/>
              <a:t>CMS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: </a:t>
            </a:r>
            <a:r>
              <a:rPr lang="ru-RU" dirty="0" err="1"/>
              <a:t>додавання</a:t>
            </a:r>
            <a:r>
              <a:rPr lang="ru-RU" dirty="0"/>
              <a:t>, </a:t>
            </a:r>
            <a:r>
              <a:rPr lang="ru-RU" dirty="0" err="1"/>
              <a:t>редагування</a:t>
            </a:r>
            <a:r>
              <a:rPr lang="ru-RU" dirty="0"/>
              <a:t> та </a:t>
            </a:r>
            <a:r>
              <a:rPr lang="ru-RU" dirty="0" err="1"/>
              <a:t>видалення</a:t>
            </a:r>
            <a:r>
              <a:rPr lang="ru-RU" dirty="0"/>
              <a:t> контенту (тексту, </a:t>
            </a:r>
            <a:r>
              <a:rPr lang="ru-RU" dirty="0" err="1"/>
              <a:t>зображень</a:t>
            </a:r>
            <a:r>
              <a:rPr lang="ru-RU" dirty="0"/>
              <a:t>, </a:t>
            </a:r>
            <a:r>
              <a:rPr lang="ru-RU" dirty="0" err="1"/>
              <a:t>відео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r>
              <a:rPr lang="ru-RU" dirty="0" err="1"/>
              <a:t>Управління</a:t>
            </a:r>
            <a:r>
              <a:rPr lang="ru-RU" dirty="0"/>
              <a:t> дизайном: </a:t>
            </a:r>
            <a:r>
              <a:rPr lang="ru-RU" dirty="0" err="1"/>
              <a:t>встановлення</a:t>
            </a:r>
            <a:r>
              <a:rPr lang="ru-RU" dirty="0"/>
              <a:t> та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 сайту (</a:t>
            </a:r>
            <a:r>
              <a:rPr lang="ru-RU" dirty="0" err="1"/>
              <a:t>шаблони</a:t>
            </a:r>
            <a:r>
              <a:rPr lang="ru-RU" dirty="0"/>
              <a:t>, </a:t>
            </a:r>
            <a:r>
              <a:rPr lang="ru-RU" dirty="0" err="1"/>
              <a:t>кольори</a:t>
            </a:r>
            <a:r>
              <a:rPr lang="ru-RU" dirty="0"/>
              <a:t>, </a:t>
            </a:r>
            <a:r>
              <a:rPr lang="ru-RU" dirty="0" err="1"/>
              <a:t>стилі</a:t>
            </a:r>
            <a:r>
              <a:rPr lang="ru-RU" dirty="0"/>
              <a:t>).</a:t>
            </a:r>
          </a:p>
          <a:p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користувачами</a:t>
            </a:r>
            <a:r>
              <a:rPr lang="ru-RU" dirty="0"/>
              <a:t>: </a:t>
            </a:r>
            <a:r>
              <a:rPr lang="ru-RU" dirty="0" err="1"/>
              <a:t>призначення</a:t>
            </a:r>
            <a:r>
              <a:rPr lang="ru-RU" dirty="0"/>
              <a:t> ролей і </a:t>
            </a:r>
            <a:r>
              <a:rPr lang="ru-RU" dirty="0" err="1"/>
              <a:t>дозволів</a:t>
            </a:r>
            <a:r>
              <a:rPr lang="ru-RU" dirty="0"/>
              <a:t> </a:t>
            </a:r>
            <a:r>
              <a:rPr lang="ru-RU" dirty="0" err="1"/>
              <a:t>користувачам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015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Важливість</a:t>
            </a:r>
            <a:r>
              <a:rPr lang="ru-RU" b="1" dirty="0"/>
              <a:t> </a:t>
            </a:r>
            <a:r>
              <a:rPr lang="en-US" b="1" dirty="0"/>
              <a:t>CMS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часу і </a:t>
            </a:r>
            <a:r>
              <a:rPr lang="ru-RU" dirty="0" err="1"/>
              <a:t>коштів</a:t>
            </a:r>
            <a:r>
              <a:rPr lang="ru-RU" dirty="0"/>
              <a:t> на </a:t>
            </a:r>
            <a:r>
              <a:rPr lang="ru-RU" dirty="0" err="1"/>
              <a:t>розробку</a:t>
            </a:r>
            <a:r>
              <a:rPr lang="ru-RU" dirty="0"/>
              <a:t> та </a:t>
            </a:r>
            <a:r>
              <a:rPr lang="ru-RU" dirty="0" err="1"/>
              <a:t>обслуговування</a:t>
            </a:r>
            <a:r>
              <a:rPr lang="ru-RU" dirty="0"/>
              <a:t> сайту.</a:t>
            </a:r>
          </a:p>
          <a:p>
            <a:r>
              <a:rPr lang="ru-RU" dirty="0" err="1"/>
              <a:t>Зручність</a:t>
            </a:r>
            <a:r>
              <a:rPr lang="ru-RU" dirty="0"/>
              <a:t> для не-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(</a:t>
            </a:r>
            <a:r>
              <a:rPr lang="ru-RU" dirty="0" err="1"/>
              <a:t>редакторів</a:t>
            </a:r>
            <a:r>
              <a:rPr lang="ru-RU" dirty="0"/>
              <a:t> контенту).</a:t>
            </a:r>
          </a:p>
          <a:p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реагувати</a:t>
            </a:r>
            <a:r>
              <a:rPr lang="ru-RU" dirty="0"/>
              <a:t> на </a:t>
            </a:r>
            <a:r>
              <a:rPr lang="ru-RU" dirty="0" err="1"/>
              <a:t>зміни</a:t>
            </a:r>
            <a:r>
              <a:rPr lang="ru-RU" dirty="0"/>
              <a:t> та </a:t>
            </a:r>
            <a:r>
              <a:rPr lang="ru-RU" dirty="0" err="1"/>
              <a:t>оновлювати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сайту.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3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/>
              <a:t>WordPress</a:t>
            </a:r>
            <a:endParaRPr lang="en-US" dirty="0"/>
          </a:p>
          <a:p>
            <a:pPr lvl="1"/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переваги</a:t>
            </a:r>
            <a:r>
              <a:rPr lang="ru-RU" dirty="0"/>
              <a:t>: Легкий для </a:t>
            </a:r>
            <a:r>
              <a:rPr lang="ru-RU" dirty="0" err="1"/>
              <a:t>використання</a:t>
            </a:r>
            <a:r>
              <a:rPr lang="ru-RU" dirty="0"/>
              <a:t>,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плагінів</a:t>
            </a:r>
            <a:r>
              <a:rPr lang="ru-RU" dirty="0"/>
              <a:t> і тем, велика </a:t>
            </a:r>
            <a:r>
              <a:rPr lang="ru-RU" dirty="0" err="1"/>
              <a:t>спільнота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.</a:t>
            </a:r>
          </a:p>
          <a:p>
            <a:pPr lvl="1"/>
            <a:r>
              <a:rPr lang="ru-RU" b="1" dirty="0" err="1"/>
              <a:t>Використання</a:t>
            </a:r>
            <a:r>
              <a:rPr lang="ru-RU" dirty="0"/>
              <a:t>: Блоги, </a:t>
            </a:r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сайти</a:t>
            </a:r>
            <a:r>
              <a:rPr lang="ru-RU" dirty="0"/>
              <a:t>, </a:t>
            </a:r>
            <a:r>
              <a:rPr lang="ru-RU" dirty="0" err="1"/>
              <a:t>невеликі</a:t>
            </a:r>
            <a:r>
              <a:rPr lang="ru-RU" dirty="0"/>
              <a:t> до </a:t>
            </a:r>
            <a:r>
              <a:rPr lang="ru-RU" dirty="0" err="1"/>
              <a:t>середніх</a:t>
            </a:r>
            <a:r>
              <a:rPr lang="ru-RU" dirty="0"/>
              <a:t> </a:t>
            </a:r>
            <a:r>
              <a:rPr lang="ru-RU" dirty="0" err="1"/>
              <a:t>корпоративні</a:t>
            </a:r>
            <a:r>
              <a:rPr lang="ru-RU" dirty="0"/>
              <a:t> </a:t>
            </a:r>
            <a:r>
              <a:rPr lang="ru-RU" dirty="0" err="1"/>
              <a:t>сайти</a:t>
            </a:r>
            <a:r>
              <a:rPr lang="ru-RU" dirty="0"/>
              <a:t>.</a:t>
            </a:r>
          </a:p>
          <a:p>
            <a:r>
              <a:rPr lang="en-US" b="1" dirty="0" err="1"/>
              <a:t>Joomla</a:t>
            </a:r>
            <a:r>
              <a:rPr lang="en-US" b="1" dirty="0"/>
              <a:t>!</a:t>
            </a:r>
            <a:endParaRPr lang="en-US" dirty="0"/>
          </a:p>
          <a:p>
            <a:pPr lvl="1"/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переваги</a:t>
            </a:r>
            <a:r>
              <a:rPr lang="ru-RU" dirty="0"/>
              <a:t>: </a:t>
            </a:r>
            <a:r>
              <a:rPr lang="ru-RU" dirty="0" err="1"/>
              <a:t>Розширені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користувачами</a:t>
            </a:r>
            <a:r>
              <a:rPr lang="ru-RU" dirty="0"/>
              <a:t>, </a:t>
            </a:r>
            <a:r>
              <a:rPr lang="ru-RU" dirty="0" err="1"/>
              <a:t>стабільність</a:t>
            </a:r>
            <a:r>
              <a:rPr lang="ru-RU" dirty="0"/>
              <a:t>, </a:t>
            </a:r>
            <a:r>
              <a:rPr lang="ru-RU" dirty="0" err="1"/>
              <a:t>розширення</a:t>
            </a:r>
            <a:r>
              <a:rPr lang="ru-RU" dirty="0"/>
              <a:t> для </a:t>
            </a:r>
            <a:r>
              <a:rPr lang="ru-RU" dirty="0" err="1"/>
              <a:t>соціальних</a:t>
            </a:r>
            <a:r>
              <a:rPr lang="ru-RU" dirty="0"/>
              <a:t> мереж.</a:t>
            </a:r>
          </a:p>
          <a:p>
            <a:pPr lvl="1"/>
            <a:r>
              <a:rPr lang="ru-RU" b="1" dirty="0" err="1"/>
              <a:t>Використання</a:t>
            </a:r>
            <a:r>
              <a:rPr lang="ru-RU" dirty="0"/>
              <a:t>: </a:t>
            </a:r>
            <a:r>
              <a:rPr lang="ru-RU" dirty="0" err="1"/>
              <a:t>Корпоративні</a:t>
            </a:r>
            <a:r>
              <a:rPr lang="ru-RU" dirty="0"/>
              <a:t> веб-</a:t>
            </a:r>
            <a:r>
              <a:rPr lang="ru-RU" dirty="0" err="1"/>
              <a:t>сайти</a:t>
            </a:r>
            <a:r>
              <a:rPr lang="ru-RU" dirty="0"/>
              <a:t>, </a:t>
            </a:r>
            <a:r>
              <a:rPr lang="ru-RU" dirty="0" err="1"/>
              <a:t>інтернет-магазини</a:t>
            </a:r>
            <a:r>
              <a:rPr lang="ru-RU" dirty="0"/>
              <a:t>, </a:t>
            </a:r>
            <a:r>
              <a:rPr lang="ru-RU" dirty="0" err="1"/>
              <a:t>новинні</a:t>
            </a:r>
            <a:r>
              <a:rPr lang="ru-RU" dirty="0"/>
              <a:t> </a:t>
            </a:r>
            <a:r>
              <a:rPr lang="ru-RU" dirty="0" err="1"/>
              <a:t>портали</a:t>
            </a:r>
            <a:r>
              <a:rPr lang="ru-RU" dirty="0"/>
              <a:t>.</a:t>
            </a:r>
          </a:p>
          <a:p>
            <a:r>
              <a:rPr lang="en-US" b="1" dirty="0"/>
              <a:t>Drupal</a:t>
            </a:r>
            <a:endParaRPr lang="en-US" dirty="0"/>
          </a:p>
          <a:p>
            <a:pPr lvl="1"/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переваги</a:t>
            </a:r>
            <a:r>
              <a:rPr lang="ru-RU" dirty="0"/>
              <a:t>: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великих та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гнучкість</a:t>
            </a:r>
            <a:r>
              <a:rPr lang="ru-RU" dirty="0"/>
              <a:t>, </a:t>
            </a:r>
            <a:r>
              <a:rPr lang="ru-RU" dirty="0" err="1"/>
              <a:t>безпека</a:t>
            </a:r>
            <a:r>
              <a:rPr lang="ru-RU" dirty="0"/>
              <a:t>.</a:t>
            </a:r>
          </a:p>
          <a:p>
            <a:pPr lvl="1"/>
            <a:r>
              <a:rPr lang="ru-RU" b="1" dirty="0" err="1"/>
              <a:t>Використання</a:t>
            </a:r>
            <a:r>
              <a:rPr lang="ru-RU" dirty="0"/>
              <a:t>: </a:t>
            </a:r>
            <a:r>
              <a:rPr lang="ru-RU" dirty="0" err="1"/>
              <a:t>Корпоративні</a:t>
            </a:r>
            <a:r>
              <a:rPr lang="ru-RU" dirty="0"/>
              <a:t> </a:t>
            </a:r>
            <a:r>
              <a:rPr lang="ru-RU" dirty="0" err="1"/>
              <a:t>сайти</a:t>
            </a:r>
            <a:r>
              <a:rPr lang="ru-RU" dirty="0"/>
              <a:t>, </a:t>
            </a:r>
            <a:r>
              <a:rPr lang="ru-RU" dirty="0" err="1"/>
              <a:t>урядові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2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Мета </a:t>
            </a:r>
            <a:r>
              <a:rPr lang="ru-RU" b="1" dirty="0" err="1"/>
              <a:t>вашого</a:t>
            </a:r>
            <a:r>
              <a:rPr lang="ru-RU" b="1" dirty="0"/>
              <a:t> проекту</a:t>
            </a:r>
            <a:endParaRPr lang="ru-RU" dirty="0"/>
          </a:p>
          <a:p>
            <a:pPr lvl="1"/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, для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створюєте</a:t>
            </a:r>
            <a:r>
              <a:rPr lang="ru-RU" dirty="0"/>
              <a:t> веб-сайт.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блог, </a:t>
            </a:r>
            <a:r>
              <a:rPr lang="ru-RU" dirty="0" err="1"/>
              <a:t>інтернет</a:t>
            </a:r>
            <a:r>
              <a:rPr lang="ru-RU" dirty="0"/>
              <a:t>-магазин, </a:t>
            </a:r>
            <a:r>
              <a:rPr lang="ru-RU" dirty="0" err="1"/>
              <a:t>корпоративний</a:t>
            </a:r>
            <a:r>
              <a:rPr lang="ru-RU" dirty="0"/>
              <a:t> сайт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?</a:t>
            </a:r>
          </a:p>
          <a:p>
            <a:r>
              <a:rPr lang="ru-RU" b="1" dirty="0" err="1"/>
              <a:t>Рівень</a:t>
            </a:r>
            <a:r>
              <a:rPr lang="ru-RU" b="1" dirty="0"/>
              <a:t> </a:t>
            </a:r>
            <a:r>
              <a:rPr lang="ru-RU" b="1" dirty="0" err="1"/>
              <a:t>складності</a:t>
            </a:r>
            <a:r>
              <a:rPr lang="ru-RU" b="1" dirty="0"/>
              <a:t> проекту</a:t>
            </a:r>
            <a:endParaRPr lang="ru-RU" dirty="0"/>
          </a:p>
          <a:p>
            <a:pPr lvl="1"/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en-US" dirty="0"/>
              <a:t>CMS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підходять</a:t>
            </a:r>
            <a:r>
              <a:rPr lang="ru-RU" dirty="0"/>
              <a:t> для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- для </a:t>
            </a:r>
            <a:r>
              <a:rPr lang="ru-RU" dirty="0" err="1"/>
              <a:t>складних</a:t>
            </a:r>
            <a:r>
              <a:rPr lang="ru-RU" dirty="0"/>
              <a:t> та </a:t>
            </a:r>
            <a:r>
              <a:rPr lang="ru-RU" dirty="0" err="1"/>
              <a:t>розширених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.</a:t>
            </a:r>
          </a:p>
          <a:p>
            <a:r>
              <a:rPr lang="ru-RU" b="1" dirty="0" err="1"/>
              <a:t>Спільнота</a:t>
            </a:r>
            <a:r>
              <a:rPr lang="ru-RU" b="1" dirty="0"/>
              <a:t> та </a:t>
            </a:r>
            <a:r>
              <a:rPr lang="ru-RU" b="1" dirty="0" err="1"/>
              <a:t>підтримка</a:t>
            </a:r>
            <a:endParaRPr lang="ru-RU" dirty="0"/>
          </a:p>
          <a:p>
            <a:pPr lvl="1"/>
            <a:r>
              <a:rPr lang="ru-RU" dirty="0" err="1"/>
              <a:t>Переконайтеся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вибрана</a:t>
            </a:r>
            <a:r>
              <a:rPr lang="ru-RU" dirty="0"/>
              <a:t> </a:t>
            </a:r>
            <a:r>
              <a:rPr lang="en-US" dirty="0"/>
              <a:t>CMS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</a:t>
            </a:r>
            <a:r>
              <a:rPr lang="ru-RU" dirty="0" err="1"/>
              <a:t>спільноту</a:t>
            </a:r>
            <a:r>
              <a:rPr lang="ru-RU" dirty="0"/>
              <a:t> та </a:t>
            </a:r>
            <a:r>
              <a:rPr lang="ru-RU" dirty="0" err="1"/>
              <a:t>надійну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.</a:t>
            </a:r>
          </a:p>
          <a:p>
            <a:r>
              <a:rPr lang="ru-RU" b="1" dirty="0" err="1"/>
              <a:t>Безпека</a:t>
            </a:r>
            <a:endParaRPr lang="ru-RU" dirty="0"/>
          </a:p>
          <a:p>
            <a:pPr lvl="1"/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en-US" dirty="0"/>
              <a:t>CMS </a:t>
            </a:r>
            <a:r>
              <a:rPr lang="ru-RU" dirty="0"/>
              <a:t>та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вчасно</a:t>
            </a:r>
            <a:r>
              <a:rPr lang="ru-RU" dirty="0"/>
              <a:t> </a:t>
            </a:r>
            <a:r>
              <a:rPr lang="ru-RU" dirty="0" err="1"/>
              <a:t>виправляти</a:t>
            </a:r>
            <a:r>
              <a:rPr lang="ru-RU" dirty="0"/>
              <a:t> </a:t>
            </a:r>
            <a:r>
              <a:rPr lang="ru-RU" dirty="0" err="1"/>
              <a:t>вразливості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882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r>
              <a:rPr lang="ru-RU" sz="1800" dirty="0" err="1"/>
              <a:t>Створення</a:t>
            </a:r>
            <a:r>
              <a:rPr lang="ru-RU" sz="1800" dirty="0"/>
              <a:t> </a:t>
            </a:r>
            <a:r>
              <a:rPr lang="ru-RU" sz="1800" dirty="0" err="1"/>
              <a:t>власного</a:t>
            </a:r>
            <a:r>
              <a:rPr lang="ru-RU" sz="1800" dirty="0"/>
              <a:t> веб-проекту </a:t>
            </a:r>
            <a:r>
              <a:rPr lang="ru-RU" sz="1800" dirty="0" err="1"/>
              <a:t>власноруч</a:t>
            </a:r>
            <a:r>
              <a:rPr lang="ru-RU" sz="1800" dirty="0"/>
              <a:t> </a:t>
            </a:r>
            <a:r>
              <a:rPr lang="ru-RU" sz="1800" dirty="0" err="1"/>
              <a:t>існують</a:t>
            </a:r>
            <a:r>
              <a:rPr lang="ru-RU" sz="1800" dirty="0"/>
              <a:t> </a:t>
            </a:r>
            <a:r>
              <a:rPr lang="ru-RU" sz="1800" dirty="0" err="1"/>
              <a:t>певні</a:t>
            </a:r>
            <a:r>
              <a:rPr lang="ru-RU" sz="1800" dirty="0"/>
              <a:t> </a:t>
            </a:r>
            <a:r>
              <a:rPr lang="ru-RU" sz="1800" dirty="0" err="1"/>
              <a:t>переваги</a:t>
            </a:r>
            <a:r>
              <a:rPr lang="ru-RU" sz="1800" dirty="0"/>
              <a:t> </a:t>
            </a:r>
            <a:r>
              <a:rPr lang="ru-RU" sz="1800" dirty="0" err="1"/>
              <a:t>порівняно</a:t>
            </a:r>
            <a:r>
              <a:rPr lang="ru-RU" sz="1800" dirty="0"/>
              <a:t> з </a:t>
            </a:r>
            <a:r>
              <a:rPr lang="ru-RU" sz="1800" dirty="0" err="1"/>
              <a:t>використанням</a:t>
            </a:r>
            <a:r>
              <a:rPr lang="ru-RU" sz="1800" dirty="0"/>
              <a:t> </a:t>
            </a:r>
            <a:r>
              <a:rPr lang="ru-RU" sz="1800" dirty="0" err="1"/>
              <a:t>готових</a:t>
            </a:r>
            <a:r>
              <a:rPr lang="ru-RU" sz="1800" dirty="0"/>
              <a:t> систем </a:t>
            </a:r>
            <a:r>
              <a:rPr lang="ru-RU" sz="1800" dirty="0" err="1"/>
              <a:t>управління</a:t>
            </a:r>
            <a:r>
              <a:rPr lang="ru-RU" sz="1800" dirty="0"/>
              <a:t> контентом (</a:t>
            </a:r>
            <a:r>
              <a:rPr lang="en-US" sz="1800" dirty="0"/>
              <a:t>CMS). </a:t>
            </a:r>
            <a:r>
              <a:rPr lang="ru-RU" sz="1800" dirty="0"/>
              <a:t>Ось </a:t>
            </a:r>
            <a:r>
              <a:rPr lang="ru-RU" sz="1800" dirty="0" err="1"/>
              <a:t>кілька</a:t>
            </a:r>
            <a:r>
              <a:rPr lang="ru-RU" sz="1800" dirty="0"/>
              <a:t> з них:</a:t>
            </a:r>
          </a:p>
          <a:p>
            <a:endParaRPr lang="ru-RU" sz="1800" dirty="0"/>
          </a:p>
          <a:p>
            <a:r>
              <a:rPr lang="ru-RU" sz="1800" dirty="0" err="1"/>
              <a:t>Повна</a:t>
            </a:r>
            <a:r>
              <a:rPr lang="ru-RU" sz="1800" dirty="0"/>
              <a:t> контроль: При </a:t>
            </a:r>
            <a:r>
              <a:rPr lang="ru-RU" sz="1800" dirty="0" err="1"/>
              <a:t>створенні</a:t>
            </a:r>
            <a:r>
              <a:rPr lang="ru-RU" sz="1800" dirty="0"/>
              <a:t> </a:t>
            </a:r>
            <a:r>
              <a:rPr lang="ru-RU" sz="1800" dirty="0" err="1"/>
              <a:t>власного</a:t>
            </a:r>
            <a:r>
              <a:rPr lang="ru-RU" sz="1800" dirty="0"/>
              <a:t> проекту </a:t>
            </a:r>
            <a:r>
              <a:rPr lang="ru-RU" sz="1800" dirty="0" err="1"/>
              <a:t>ви</a:t>
            </a:r>
            <a:r>
              <a:rPr lang="ru-RU" sz="1800" dirty="0"/>
              <a:t> </a:t>
            </a:r>
            <a:r>
              <a:rPr lang="ru-RU" sz="1800" dirty="0" err="1"/>
              <a:t>маєте</a:t>
            </a:r>
            <a:r>
              <a:rPr lang="ru-RU" sz="1800" dirty="0"/>
              <a:t> </a:t>
            </a:r>
            <a:r>
              <a:rPr lang="ru-RU" sz="1800" dirty="0" err="1"/>
              <a:t>повний</a:t>
            </a:r>
            <a:r>
              <a:rPr lang="ru-RU" sz="1800" dirty="0"/>
              <a:t> контроль над </a:t>
            </a:r>
            <a:r>
              <a:rPr lang="ru-RU" sz="1800" dirty="0" err="1"/>
              <a:t>архітектурою</a:t>
            </a:r>
            <a:r>
              <a:rPr lang="ru-RU" sz="1800" dirty="0"/>
              <a:t>, кодом та </a:t>
            </a:r>
            <a:r>
              <a:rPr lang="ru-RU" sz="1800" dirty="0" err="1"/>
              <a:t>функціональністю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дозволяє</a:t>
            </a:r>
            <a:r>
              <a:rPr lang="ru-RU" sz="1800" dirty="0"/>
              <a:t> вам точно </a:t>
            </a:r>
            <a:r>
              <a:rPr lang="ru-RU" sz="1800" dirty="0" err="1"/>
              <a:t>налаштувати</a:t>
            </a:r>
            <a:r>
              <a:rPr lang="ru-RU" sz="1800" dirty="0"/>
              <a:t> проект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свої</a:t>
            </a:r>
            <a:r>
              <a:rPr lang="ru-RU" sz="1800" dirty="0"/>
              <a:t> потреби і </a:t>
            </a:r>
            <a:r>
              <a:rPr lang="ru-RU" sz="1800" dirty="0" err="1"/>
              <a:t>вимоги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r>
              <a:rPr lang="ru-RU" sz="1800" dirty="0" err="1"/>
              <a:t>Спеціалізація</a:t>
            </a:r>
            <a:r>
              <a:rPr lang="ru-RU" sz="1800" dirty="0"/>
              <a:t>: </a:t>
            </a:r>
            <a:r>
              <a:rPr lang="ru-RU" sz="1800" dirty="0" err="1"/>
              <a:t>Власний</a:t>
            </a:r>
            <a:r>
              <a:rPr lang="ru-RU" sz="1800" dirty="0"/>
              <a:t> проект </a:t>
            </a:r>
            <a:r>
              <a:rPr lang="ru-RU" sz="1800" dirty="0" err="1"/>
              <a:t>може</a:t>
            </a:r>
            <a:r>
              <a:rPr lang="ru-RU" sz="1800" dirty="0"/>
              <a:t> бути </a:t>
            </a:r>
            <a:r>
              <a:rPr lang="ru-RU" sz="1800" dirty="0" err="1"/>
              <a:t>спеціалізованим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вашу </a:t>
            </a:r>
            <a:r>
              <a:rPr lang="ru-RU" sz="1800" dirty="0" err="1"/>
              <a:t>конкретну</a:t>
            </a:r>
            <a:r>
              <a:rPr lang="ru-RU" sz="1800" dirty="0"/>
              <a:t> </a:t>
            </a:r>
            <a:r>
              <a:rPr lang="ru-RU" sz="1800" dirty="0" err="1"/>
              <a:t>галузь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бізнес</a:t>
            </a:r>
            <a:r>
              <a:rPr lang="ru-RU" sz="1800" dirty="0"/>
              <a:t>. Ви можете </a:t>
            </a:r>
            <a:r>
              <a:rPr lang="ru-RU" sz="1800" dirty="0" err="1"/>
              <a:t>розробити</a:t>
            </a:r>
            <a:r>
              <a:rPr lang="ru-RU" sz="1800" dirty="0"/>
              <a:t> </a:t>
            </a:r>
            <a:r>
              <a:rPr lang="ru-RU" sz="1800" dirty="0" err="1"/>
              <a:t>унікальні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 та </a:t>
            </a:r>
            <a:r>
              <a:rPr lang="ru-RU" sz="1800" dirty="0" err="1"/>
              <a:t>можливості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найкраще</a:t>
            </a:r>
            <a:r>
              <a:rPr lang="ru-RU" sz="1800" dirty="0"/>
              <a:t> </a:t>
            </a:r>
            <a:r>
              <a:rPr lang="ru-RU" sz="1800" dirty="0" err="1"/>
              <a:t>відповідають</a:t>
            </a:r>
            <a:r>
              <a:rPr lang="ru-RU" sz="1800" dirty="0"/>
              <a:t> </a:t>
            </a:r>
            <a:r>
              <a:rPr lang="ru-RU" sz="1800" dirty="0" err="1"/>
              <a:t>вашій</a:t>
            </a:r>
            <a:r>
              <a:rPr lang="ru-RU" sz="1800" dirty="0"/>
              <a:t> </a:t>
            </a:r>
            <a:r>
              <a:rPr lang="ru-RU" sz="1800" dirty="0" err="1"/>
              <a:t>меті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r>
              <a:rPr lang="ru-RU" sz="1800" dirty="0" err="1"/>
              <a:t>Потужність</a:t>
            </a:r>
            <a:r>
              <a:rPr lang="ru-RU" sz="1800" dirty="0"/>
              <a:t> і </a:t>
            </a:r>
            <a:r>
              <a:rPr lang="ru-RU" sz="1800" dirty="0" err="1"/>
              <a:t>швидкодія</a:t>
            </a:r>
            <a:r>
              <a:rPr lang="ru-RU" sz="1800" dirty="0"/>
              <a:t>: </a:t>
            </a:r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ви</a:t>
            </a:r>
            <a:r>
              <a:rPr lang="ru-RU" sz="1800" dirty="0"/>
              <a:t> добре </a:t>
            </a:r>
            <a:r>
              <a:rPr lang="ru-RU" sz="1800" dirty="0" err="1"/>
              <a:t>знаєте</a:t>
            </a:r>
            <a:r>
              <a:rPr lang="ru-RU" sz="1800" dirty="0"/>
              <a:t> </a:t>
            </a:r>
            <a:r>
              <a:rPr lang="ru-RU" sz="1800" dirty="0" err="1"/>
              <a:t>програмування</a:t>
            </a:r>
            <a:r>
              <a:rPr lang="ru-RU" sz="1800" dirty="0"/>
              <a:t> та </a:t>
            </a:r>
            <a:r>
              <a:rPr lang="ru-RU" sz="1800" dirty="0" err="1"/>
              <a:t>маєте</a:t>
            </a:r>
            <a:r>
              <a:rPr lang="ru-RU" sz="1800" dirty="0"/>
              <a:t> </a:t>
            </a:r>
            <a:r>
              <a:rPr lang="ru-RU" sz="1800" dirty="0" err="1"/>
              <a:t>досвід</a:t>
            </a:r>
            <a:r>
              <a:rPr lang="ru-RU" sz="1800" dirty="0"/>
              <a:t> </a:t>
            </a:r>
            <a:r>
              <a:rPr lang="ru-RU" sz="1800" dirty="0" err="1"/>
              <a:t>розробки</a:t>
            </a:r>
            <a:r>
              <a:rPr lang="ru-RU" sz="1800" dirty="0"/>
              <a:t>, ваш </a:t>
            </a:r>
            <a:r>
              <a:rPr lang="ru-RU" sz="1800" dirty="0" err="1"/>
              <a:t>власний</a:t>
            </a:r>
            <a:r>
              <a:rPr lang="ru-RU" sz="1800" dirty="0"/>
              <a:t> проект </a:t>
            </a:r>
            <a:r>
              <a:rPr lang="ru-RU" sz="1800" dirty="0" err="1"/>
              <a:t>може</a:t>
            </a:r>
            <a:r>
              <a:rPr lang="ru-RU" sz="1800" dirty="0"/>
              <a:t> бути </a:t>
            </a:r>
            <a:r>
              <a:rPr lang="ru-RU" sz="1800" dirty="0" err="1"/>
              <a:t>оптимізованим</a:t>
            </a:r>
            <a:r>
              <a:rPr lang="ru-RU" sz="1800" dirty="0"/>
              <a:t> для </a:t>
            </a:r>
            <a:r>
              <a:rPr lang="ru-RU" sz="1800" dirty="0" err="1"/>
              <a:t>продуктивності</a:t>
            </a:r>
            <a:r>
              <a:rPr lang="ru-RU" sz="1800" dirty="0"/>
              <a:t> і </a:t>
            </a:r>
            <a:r>
              <a:rPr lang="ru-RU" sz="1800" dirty="0" err="1"/>
              <a:t>швидкодії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бути </a:t>
            </a:r>
            <a:r>
              <a:rPr lang="ru-RU" sz="1800" dirty="0" err="1"/>
              <a:t>важливим</a:t>
            </a:r>
            <a:r>
              <a:rPr lang="ru-RU" sz="1800" dirty="0"/>
              <a:t> для вас і ваших </a:t>
            </a:r>
            <a:r>
              <a:rPr lang="ru-RU" sz="1800" dirty="0" err="1"/>
              <a:t>користувачів</a:t>
            </a:r>
            <a:r>
              <a:rPr lang="ru-RU" sz="1800" dirty="0"/>
              <a:t>.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AA22-90B4-448C-8B6B-C699140D38B9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36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7724</TotalTime>
  <Words>810</Words>
  <Application>Microsoft Office PowerPoint</Application>
  <PresentationFormat>Экран (4:3)</PresentationFormat>
  <Paragraphs>164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CMS</vt:lpstr>
      <vt:lpstr>Важливість CMS</vt:lpstr>
      <vt:lpstr>Презентация PowerPoint</vt:lpstr>
      <vt:lpstr>Презентация PowerPoint</vt:lpstr>
      <vt:lpstr>Переваги та недоліки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Вступление</dc:title>
  <dc:creator>user</dc:creator>
  <cp:lastModifiedBy>Анастасия Коргун</cp:lastModifiedBy>
  <cp:revision>1186</cp:revision>
  <dcterms:created xsi:type="dcterms:W3CDTF">2014-11-20T09:08:59Z</dcterms:created>
  <dcterms:modified xsi:type="dcterms:W3CDTF">2023-09-05T07:28:05Z</dcterms:modified>
</cp:coreProperties>
</file>