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75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89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57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05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556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56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34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00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273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2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6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3308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4696C9EF-F057-4AED-9691-98D575CE178C}" type="datetimeFigureOut">
              <a:rPr lang="ru-RU" smtClean="0"/>
              <a:t>17.01.2022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94299209-78B9-4035-893A-67519D780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792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7728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/>
              <a:t>ПЕРЕДМОВА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42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Нинішній період розвитку світової економки має явні ознаки глобальної турбулентності, яка може радикально перетворити світ. Основні глобальні гравці швидко (в істо­ричному масштабі) міняються місцями. Ще недавно світо­вий економічний порядок денний визначали розвинені країни </a:t>
            </a:r>
            <a:r>
              <a:rPr lang="en-US" dirty="0"/>
              <a:t>G</a:t>
            </a:r>
            <a:r>
              <a:rPr lang="uk-UA" dirty="0" smtClean="0"/>
              <a:t>7</a:t>
            </a:r>
            <a:r>
              <a:rPr lang="uk-UA" dirty="0"/>
              <a:t>, що представляють Захід (США, Німеччина, Япо­нія, Великобританія, Франція, Італія і Канада). Тепер на зміну їм у лідери виходять емерджентні економіки Е7 (Китай, Індія, Індонезія, Бразилія, Росія, Мексика, Туреч­чина), які належать до незахідних цивілізацій. Якщо у 1995 р. сукупний економічний потенціал </a:t>
            </a:r>
            <a:r>
              <a:rPr lang="en-US" dirty="0" smtClean="0"/>
              <a:t>G</a:t>
            </a:r>
            <a:r>
              <a:rPr lang="uk-UA" dirty="0" smtClean="0"/>
              <a:t>7 </a:t>
            </a:r>
            <a:r>
              <a:rPr lang="uk-UA" dirty="0"/>
              <a:t>був у два рази більше, ніж у Е7, а у 2015 р. вони приблизно зрівнялися, то до 2040 р., за оцінками міжнародної консалтингової ком­панії, сукупний потенціал Е7 може вже перевищити показник </a:t>
            </a:r>
            <a:r>
              <a:rPr lang="en-US" dirty="0" smtClean="0"/>
              <a:t>G</a:t>
            </a:r>
            <a:r>
              <a:rPr lang="uk-UA" dirty="0" smtClean="0"/>
              <a:t>7 </a:t>
            </a:r>
            <a:r>
              <a:rPr lang="uk-UA" dirty="0"/>
              <a:t>у два рази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82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496944" cy="6597352"/>
          </a:xfrm>
        </p:spPr>
        <p:txBody>
          <a:bodyPr>
            <a:normAutofit/>
          </a:bodyPr>
          <a:lstStyle/>
          <a:p>
            <a:pPr marL="0" indent="452438" algn="just">
              <a:buNone/>
            </a:pPr>
            <a:r>
              <a:rPr lang="uk-UA" dirty="0"/>
              <a:t>У зв'язку з цим широко відома концепція постіндустріальної економіки, що віддає пріоритет сфері послуг, значною мірою втратила свою актуальність. Між голов­ними світовими гравцями тепер загострюється боротьба за контроль сфери матеріального виробництва та ключових виробничих технологій, за повернення (</a:t>
            </a:r>
            <a:r>
              <a:rPr lang="uk-UA" dirty="0" err="1"/>
              <a:t>решоринг</a:t>
            </a:r>
            <a:r>
              <a:rPr lang="uk-UA" dirty="0"/>
              <a:t>) вироб­ничих потужностей, розміщених раніше глобальними еко­номічними лідерами з США та ЄС у країнах, що розвива­ються, на історичну батьківщину.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Причина посилення уваги до промисловості полягає в тому, що саме індустрія, а точніше обробна промисловість (англ. </a:t>
            </a:r>
            <a:r>
              <a:rPr lang="uk-UA" dirty="0" err="1"/>
              <a:t>manufacturing</a:t>
            </a:r>
            <a:r>
              <a:rPr lang="uk-UA" dirty="0"/>
              <a:t>), є головним генератором інновацій у сучасному світі, який забезпечує унікальне поєднання тех­нологічного прогресу, зростаючої віддачі та недосконалої конкуренції, що становить основу історичних успіхів бага­тих країн. Туди, де розвивається сучасна промисловість, "підтягується" і наука, і там випереджаючими темпами на­копичується науково-технічний потенціал розвитку, що ви­значає конкурентні позиції держав, у тому числі у сферах добробуту громадян і забезпечення національної безпеки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775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552728"/>
          </a:xfrm>
        </p:spPr>
        <p:txBody>
          <a:bodyPr>
            <a:normAutofit/>
          </a:bodyPr>
          <a:lstStyle/>
          <a:p>
            <a:pPr marL="0" indent="452438" algn="just">
              <a:buNone/>
            </a:pPr>
            <a:r>
              <a:rPr lang="uk-UA" dirty="0"/>
              <a:t>У розвинутих країнах світу йдеться вже про побудову не постіндустріального, а інтелектуального суспільства (як його називають у Японії - </a:t>
            </a:r>
            <a:r>
              <a:rPr lang="uk-UA" dirty="0" err="1"/>
              <a:t>супер</a:t>
            </a:r>
            <a:r>
              <a:rPr lang="uk-UA" dirty="0"/>
              <a:t> </a:t>
            </a:r>
            <a:r>
              <a:rPr lang="uk-UA" dirty="0" err="1"/>
              <a:t>смарт-суспільства</a:t>
            </a:r>
            <a:r>
              <a:rPr lang="uk-UA" dirty="0"/>
              <a:t>, або Су­спільства 5.0) з тісно інтегрованими кібернетичним і фізи­чним просторами, у якому інновації у сфері науки і техніки відіграють провідну роль у забезпеченні збалансованого економічного розвитку і вирішення соціальних проблем. Це таке суспільство, де "... різні потреби суспільства тонко ди­ференціюються і задовольняються за рахунок надання не­обхідних продуктів і послуг у необхідних кількостях тим лю­дям, які їх потребують і коли вони їх потребують, де всі люди можуть отримувати високоякісні послуги та вести комфортний і активний спосіб життя, що дозволяє врахо­вувати їх різні відмінності, такі як вік, стать, регіон або мова", а передумовою його створення є співробітництво між індустрією, науковими колами й урядом.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74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363272" cy="6480720"/>
          </a:xfrm>
        </p:spPr>
        <p:txBody>
          <a:bodyPr>
            <a:normAutofit fontScale="92500" lnSpcReduction="20000"/>
          </a:bodyPr>
          <a:lstStyle/>
          <a:p>
            <a:pPr marL="0" indent="452438" algn="just">
              <a:buNone/>
            </a:pPr>
            <a:r>
              <a:rPr lang="uk-UA" dirty="0"/>
              <a:t>Поєднання глобального </a:t>
            </a:r>
            <a:r>
              <a:rPr lang="uk-UA" dirty="0" err="1"/>
              <a:t>інтернету</a:t>
            </a:r>
            <a:r>
              <a:rPr lang="uk-UA" dirty="0"/>
              <a:t> з матеріальними ре­чами формує нові можливості прямого управління фізич­ним світом, включаючи машини, фабрики та інфраструк­туру, які визначають сучасний економічний ландшафт. Найближчі 10 років Інтернет речей (англ. Internet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Things</a:t>
            </a:r>
            <a:r>
              <a:rPr lang="uk-UA" dirty="0"/>
              <a:t>, </a:t>
            </a:r>
            <a:r>
              <a:rPr lang="uk-UA" dirty="0" err="1"/>
              <a:t>ІоТ</a:t>
            </a:r>
            <a:r>
              <a:rPr lang="uk-UA" dirty="0"/>
              <a:t>) може радикально змінити обробну промисловість, енергетику, сільське господарство, транспорт та інші галузі реального сектору економіки, на які припадає майже дві третини світового ВВП.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У зв'язку з процесами </a:t>
            </a:r>
            <a:r>
              <a:rPr lang="uk-UA" dirty="0" err="1"/>
              <a:t>дигіталізації</a:t>
            </a:r>
            <a:r>
              <a:rPr lang="uk-UA" dirty="0"/>
              <a:t> такі трансформації можуть мати далекосяжні наслідки в частині нового пере­розподілу ресурсів і ринків нинішнього "повного світу". За оцінками фахівців </a:t>
            </a:r>
            <a:r>
              <a:rPr lang="uk-UA" dirty="0" err="1"/>
              <a:t>McKinsey</a:t>
            </a:r>
            <a:r>
              <a:rPr lang="uk-UA" dirty="0"/>
              <a:t> &amp; </a:t>
            </a:r>
            <a:r>
              <a:rPr lang="uk-UA" dirty="0" err="1"/>
              <a:t>Company</a:t>
            </a:r>
            <a:r>
              <a:rPr lang="uk-UA" dirty="0"/>
              <a:t>, до 2025 p. від 80 до 100% світової обробної промисловості вже буде охоплено техно­логіями промислового </a:t>
            </a:r>
            <a:r>
              <a:rPr lang="uk-UA" dirty="0" err="1"/>
              <a:t>інтернету</a:t>
            </a:r>
            <a:r>
              <a:rPr lang="uk-UA" dirty="0"/>
              <a:t> речей.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Зрозуміло, такі радикальні зміни - це дуже непрості, суперечливі та ризиковані процеси. Мабуть, найбільш гос­трі проблеми очікуються у сферах зайнятості та розподілу доходів. Найближчим часом у зв'язку з </a:t>
            </a:r>
            <a:r>
              <a:rPr lang="uk-UA" dirty="0" err="1"/>
              <a:t>дигіталізацією</a:t>
            </a:r>
            <a:r>
              <a:rPr lang="uk-UA" dirty="0"/>
              <a:t> та автоматизацією на ринках праці можуть статися револю­ційні трансформації, порівнянні з історичним переходом від сільськогосподарського виробництва до промислового: до 2030 р. від 75 до 375 </a:t>
            </a:r>
            <a:r>
              <a:rPr lang="uk-UA" dirty="0" err="1"/>
              <a:t>млн</a:t>
            </a:r>
            <a:r>
              <a:rPr lang="uk-UA" dirty="0"/>
              <a:t> робітників (від 3 до 14% гло­бальної робочої сили) будуть змушені змінити професії. Найбільш імовірним результатом автоматизації (якщо уря­дам не вдасться вжити дієвих компенсаторних заходів) буде збільшення нерівності в частині багатства, доходів і влади, оскільки економічні дивіденди автоматизації, ймо­вірно, надходитимуть до власників технологій, бізнесу, а також висококваліфікованої робочої сили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98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669360"/>
          </a:xfrm>
        </p:spPr>
        <p:txBody>
          <a:bodyPr>
            <a:normAutofit lnSpcReduction="10000"/>
          </a:bodyPr>
          <a:lstStyle/>
          <a:p>
            <a:pPr marL="0" indent="452438" algn="just">
              <a:buNone/>
            </a:pPr>
            <a:r>
              <a:rPr lang="uk-UA" dirty="0"/>
              <a:t>У комплексі все це означає, що дослідження проблем нової промислової революції мають набути найвищого пріо­ритету, оскільки ті країни, які не зможуть відповісти на її виклики, ризикують залишитися на узбіччі світового про­гресу та, не здобувши конкурентних переваг, одержати тільки нові проблеми.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Для України особливе значення </a:t>
            </a:r>
            <a:r>
              <a:rPr lang="uk-UA" dirty="0" err="1"/>
              <a:t>смарт-промисловості</a:t>
            </a:r>
            <a:r>
              <a:rPr lang="uk-UA" dirty="0"/>
              <a:t> визначається і тією обставиною, що її традиційна індустрія наразі перебуває у кризовому стані, а нова "розумна" про­мисловість не отримала належної уваги з боку держави. У розробленому плані пріоритетних дій уряду в економіці Ук­раїни на період до 2025 р. </a:t>
            </a:r>
            <a:r>
              <a:rPr lang="uk-UA" dirty="0" err="1"/>
              <a:t>смарт-промисловість</a:t>
            </a:r>
            <a:r>
              <a:rPr lang="uk-UA" dirty="0"/>
              <a:t> (Індустрія 4.0, промисловий </a:t>
            </a:r>
            <a:r>
              <a:rPr lang="uk-UA" dirty="0" err="1"/>
              <a:t>інтернет</a:t>
            </a:r>
            <a:r>
              <a:rPr lang="uk-UA" dirty="0"/>
              <a:t> речей, просунуте </a:t>
            </a:r>
            <a:r>
              <a:rPr lang="uk-UA" dirty="0" err="1"/>
              <a:t>дигіталізоване</a:t>
            </a:r>
            <a:r>
              <a:rPr lang="uk-UA" dirty="0"/>
              <a:t> виробництво тощо), на відміну від планів дій США, Китаю, країн ядра ЄС та інших індустріальних лідерів, взагалі не розглядається, тим більше як національна стратегічна інве­стиція.</a:t>
            </a:r>
            <a:endParaRPr lang="ru-RU" dirty="0"/>
          </a:p>
          <a:p>
            <a:pPr marL="0" indent="452438" algn="just">
              <a:buNone/>
            </a:pPr>
            <a:r>
              <a:rPr lang="uk-UA" dirty="0"/>
              <a:t>Усе вищенаведене актуалізує завдання наукового об­ґрунтування рекомендацій щодо вибору напрямів розвитку смарт-промисловості в Україні та податково-бюджетних і фінансово-кредитних механізмів його регулювання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487815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8</TotalTime>
  <Words>842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Метрополия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МЧМ</dc:creator>
  <cp:lastModifiedBy>nazarkirichenko08@gmail.com</cp:lastModifiedBy>
  <cp:revision>3</cp:revision>
  <dcterms:created xsi:type="dcterms:W3CDTF">2022-01-14T10:58:55Z</dcterms:created>
  <dcterms:modified xsi:type="dcterms:W3CDTF">2022-01-17T14:58:39Z</dcterms:modified>
</cp:coreProperties>
</file>