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4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3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2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24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3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04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3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7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9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6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4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1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019-E3B2-4A43-BA0A-62C1EF539286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ED8B1C-0555-43BD-AA72-FB0593DB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908" y="1722865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Аудит страхових організацій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908" y="4543733"/>
            <a:ext cx="9144000" cy="1655762"/>
          </a:xfrm>
        </p:spPr>
        <p:txBody>
          <a:bodyPr/>
          <a:lstStyle/>
          <a:p>
            <a:r>
              <a:rPr lang="uk-UA" dirty="0" smtClean="0"/>
              <a:t>Виконала студентка 4 курсу </a:t>
            </a:r>
            <a:r>
              <a:rPr lang="uk-UA" dirty="0" err="1" smtClean="0"/>
              <a:t>Згуровська</a:t>
            </a:r>
            <a:r>
              <a:rPr lang="uk-UA" dirty="0" smtClean="0"/>
              <a:t> Інна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9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415" y="259307"/>
            <a:ext cx="10515600" cy="3521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/>
              <a:t>Аудиторська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перевірка</a:t>
            </a:r>
            <a:r>
              <a:rPr lang="ru-RU" sz="2400" dirty="0" smtClean="0"/>
              <a:t> повинна </a:t>
            </a:r>
            <a:r>
              <a:rPr lang="ru-RU" sz="2400" dirty="0" err="1" smtClean="0"/>
              <a:t>відповідати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певному</a:t>
            </a:r>
            <a:r>
              <a:rPr lang="ru-RU" sz="2400" dirty="0" smtClean="0"/>
              <a:t> набору </a:t>
            </a:r>
            <a:r>
              <a:rPr lang="ru-RU" sz="2400" dirty="0" err="1" smtClean="0"/>
              <a:t>вимог</a:t>
            </a:r>
            <a:r>
              <a:rPr lang="ru-RU" sz="2400" dirty="0" smtClean="0"/>
              <a:t> і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складатися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наступних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етапів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1) </a:t>
            </a:r>
            <a:r>
              <a:rPr lang="ru-RU" sz="2400" dirty="0" err="1" smtClean="0"/>
              <a:t>підготовка</a:t>
            </a:r>
            <a:r>
              <a:rPr lang="ru-RU" sz="2400" dirty="0" smtClean="0"/>
              <a:t> і </a:t>
            </a:r>
            <a:r>
              <a:rPr lang="ru-RU" sz="2400" dirty="0" err="1" smtClean="0"/>
              <a:t>планування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аудиторської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перевірки</a:t>
            </a:r>
            <a:r>
              <a:rPr lang="ru-RU" sz="2400" dirty="0" smtClean="0"/>
              <a:t> (</a:t>
            </a:r>
            <a:r>
              <a:rPr lang="ru-RU" sz="2400" dirty="0" err="1" smtClean="0"/>
              <a:t>підготовчий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</a:t>
            </a:r>
            <a:r>
              <a:rPr lang="ru-RU" sz="2400" dirty="0" smtClean="0"/>
              <a:t>);</a:t>
            </a:r>
          </a:p>
          <a:p>
            <a:pPr marL="0" indent="0">
              <a:buNone/>
            </a:pPr>
            <a:r>
              <a:rPr lang="ru-RU" sz="2400" dirty="0" smtClean="0"/>
              <a:t>2)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аудиту (</a:t>
            </a:r>
            <a:r>
              <a:rPr lang="ru-RU" sz="2400" dirty="0" err="1" smtClean="0"/>
              <a:t>етап</a:t>
            </a:r>
            <a:r>
              <a:rPr lang="ru-RU" sz="2400" dirty="0" smtClean="0"/>
              <a:t> </a:t>
            </a:r>
            <a:r>
              <a:rPr lang="ru-RU" sz="2400" dirty="0" err="1" smtClean="0"/>
              <a:t>збору</a:t>
            </a:r>
            <a:r>
              <a:rPr lang="ru-RU" sz="2400" dirty="0" smtClean="0"/>
              <a:t> </a:t>
            </a:r>
            <a:r>
              <a:rPr lang="ru-RU" sz="2400" dirty="0" err="1" smtClean="0"/>
              <a:t>аудиторських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доказів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);</a:t>
            </a:r>
          </a:p>
          <a:p>
            <a:pPr marL="0" indent="0">
              <a:buNone/>
            </a:pPr>
            <a:r>
              <a:rPr lang="ru-RU" sz="2400" dirty="0" smtClean="0"/>
              <a:t>3) </a:t>
            </a:r>
            <a:r>
              <a:rPr lang="ru-RU" sz="2400" dirty="0" err="1" smtClean="0"/>
              <a:t>завершення</a:t>
            </a:r>
            <a:r>
              <a:rPr lang="ru-RU" sz="2400" dirty="0" smtClean="0"/>
              <a:t> аудиту (</a:t>
            </a:r>
            <a:r>
              <a:rPr lang="ru-RU" sz="2400" dirty="0" err="1" smtClean="0"/>
              <a:t>заключний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</a:t>
            </a:r>
            <a:r>
              <a:rPr lang="ru-RU" sz="2400" dirty="0" smtClean="0"/>
              <a:t>).</a:t>
            </a:r>
          </a:p>
          <a:p>
            <a:pPr marL="0" indent="0">
              <a:buNone/>
            </a:pPr>
            <a:r>
              <a:rPr lang="ru-RU" sz="2400" dirty="0" err="1" smtClean="0"/>
              <a:t>Підготовка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планування</a:t>
            </a:r>
            <a:r>
              <a:rPr lang="ru-RU" sz="2400" dirty="0" smtClean="0"/>
              <a:t> аудиту </a:t>
            </a:r>
            <a:r>
              <a:rPr lang="ru-RU" sz="2400" dirty="0" err="1" smtClean="0"/>
              <a:t>включає</a:t>
            </a:r>
            <a:r>
              <a:rPr lang="ru-RU" sz="2400" dirty="0" smtClean="0"/>
              <a:t> в себе:</a:t>
            </a:r>
          </a:p>
          <a:p>
            <a:pPr marL="0" indent="0"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Попереднє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знайомство</a:t>
            </a:r>
            <a:r>
              <a:rPr lang="ru-RU" sz="2400" dirty="0" smtClean="0"/>
              <a:t> з </a:t>
            </a:r>
            <a:r>
              <a:rPr lang="ru-RU" sz="2400" dirty="0" err="1" smtClean="0"/>
              <a:t>клієнтом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Оформлення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з </a:t>
            </a:r>
            <a:r>
              <a:rPr lang="ru-RU" sz="2400" dirty="0" err="1" smtClean="0"/>
              <a:t>клієнтом</a:t>
            </a:r>
            <a:r>
              <a:rPr lang="ru-RU" sz="2400" dirty="0" smtClean="0"/>
              <a:t> договором;</a:t>
            </a:r>
          </a:p>
          <a:p>
            <a:pPr marL="0" indent="0"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Розрахунок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суттєвості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перевірки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4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0567" y="1731974"/>
            <a:ext cx="6412173" cy="31402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Для </a:t>
            </a:r>
            <a:r>
              <a:rPr lang="ru-RU" sz="2400" dirty="0" err="1"/>
              <a:t>страхових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 </a:t>
            </a:r>
            <a:r>
              <a:rPr lang="ru-RU" sz="2400" dirty="0" err="1"/>
              <a:t>аудиторський</a:t>
            </a:r>
            <a:r>
              <a:rPr lang="ru-RU" sz="2400" dirty="0"/>
              <a:t> </a:t>
            </a:r>
            <a:r>
              <a:rPr lang="ru-RU" sz="2400" dirty="0" err="1"/>
              <a:t>висновок</a:t>
            </a:r>
            <a:r>
              <a:rPr lang="ru-RU" sz="2400" dirty="0"/>
              <a:t> про </a:t>
            </a:r>
            <a:r>
              <a:rPr lang="ru-RU" sz="2400" dirty="0" err="1" smtClean="0"/>
              <a:t>річну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бухгалтерську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 smtClean="0"/>
              <a:t>фінансову</a:t>
            </a:r>
            <a:r>
              <a:rPr lang="ru-RU" sz="2400" dirty="0" smtClean="0"/>
              <a:t>) </a:t>
            </a:r>
            <a:r>
              <a:rPr lang="ru-RU" sz="2400" dirty="0" err="1" smtClean="0"/>
              <a:t>звітність</a:t>
            </a:r>
            <a:r>
              <a:rPr lang="ru-RU" sz="2400" dirty="0" smtClean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містити</a:t>
            </a:r>
            <a:r>
              <a:rPr lang="ru-RU" sz="2400" dirty="0"/>
              <a:t> </a:t>
            </a:r>
            <a:r>
              <a:rPr lang="ru-RU" sz="2400" dirty="0" err="1"/>
              <a:t>розділ</a:t>
            </a:r>
            <a:r>
              <a:rPr lang="ru-RU" sz="2400" dirty="0"/>
              <a:t> про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страховиком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</a:t>
            </a:r>
            <a:r>
              <a:rPr lang="ru-RU" sz="2400" dirty="0" err="1"/>
              <a:t>фінансової</a:t>
            </a:r>
            <a:r>
              <a:rPr lang="ru-RU" sz="2400" dirty="0"/>
              <a:t> </a:t>
            </a:r>
            <a:r>
              <a:rPr lang="ru-RU" sz="2400" dirty="0" err="1"/>
              <a:t>стійкості</a:t>
            </a:r>
            <a:r>
              <a:rPr lang="ru-RU" sz="2400" dirty="0"/>
              <a:t> та </a:t>
            </a:r>
            <a:r>
              <a:rPr lang="ru-RU" sz="2400" dirty="0" err="1"/>
              <a:t>платоспроможності</a:t>
            </a:r>
            <a:r>
              <a:rPr lang="ru-RU" sz="2400" dirty="0"/>
              <a:t>, </a:t>
            </a:r>
            <a:r>
              <a:rPr lang="ru-RU" sz="2400" dirty="0" err="1"/>
              <a:t>встановлених</a:t>
            </a:r>
            <a:r>
              <a:rPr lang="ru-RU" sz="2400" dirty="0"/>
              <a:t> </a:t>
            </a:r>
            <a:r>
              <a:rPr lang="ru-RU" sz="2400" dirty="0" err="1"/>
              <a:t>законодавством</a:t>
            </a:r>
            <a:r>
              <a:rPr lang="ru-RU" sz="2400" dirty="0"/>
              <a:t>, і про </a:t>
            </a:r>
            <a:r>
              <a:rPr lang="ru-RU" sz="2400" dirty="0" err="1"/>
              <a:t>ефективність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внутрішнього</a:t>
            </a:r>
            <a:r>
              <a:rPr lang="ru-RU" sz="2400" dirty="0"/>
              <a:t> контролю страховика.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2" y="406020"/>
            <a:ext cx="3045725" cy="30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00" y="290845"/>
            <a:ext cx="8596668" cy="27935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аудиторської</a:t>
            </a:r>
            <a:r>
              <a:rPr lang="ru-RU" sz="2000" dirty="0"/>
              <a:t> </a:t>
            </a:r>
            <a:r>
              <a:rPr lang="ru-RU" sz="2000" dirty="0" err="1"/>
              <a:t>перевірки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страхових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 </a:t>
            </a:r>
            <a:r>
              <a:rPr lang="ru-RU" sz="2000" dirty="0" err="1"/>
              <a:t>пов'язані</a:t>
            </a:r>
            <a:r>
              <a:rPr lang="ru-RU" sz="2000" dirty="0"/>
              <a:t> з </a:t>
            </a:r>
            <a:r>
              <a:rPr lang="ru-RU" sz="2000" dirty="0" err="1"/>
              <a:t>веденням</a:t>
            </a:r>
            <a:r>
              <a:rPr lang="ru-RU" sz="2000" dirty="0"/>
              <a:t> </a:t>
            </a:r>
            <a:r>
              <a:rPr lang="ru-RU" sz="2000" dirty="0" err="1"/>
              <a:t>страхової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</a:t>
            </a:r>
            <a:r>
              <a:rPr lang="ru-RU" sz="2000" dirty="0" err="1"/>
              <a:t>Виходячи</a:t>
            </a:r>
            <a:r>
              <a:rPr lang="ru-RU" sz="2000" dirty="0"/>
              <a:t> з </a:t>
            </a:r>
            <a:r>
              <a:rPr lang="ru-RU" sz="2000" dirty="0" err="1"/>
              <a:t>цього</a:t>
            </a:r>
            <a:r>
              <a:rPr lang="ru-RU" sz="2000" dirty="0"/>
              <a:t>, до </a:t>
            </a:r>
            <a:r>
              <a:rPr lang="ru-RU" sz="2000" dirty="0" err="1"/>
              <a:t>специфічних</a:t>
            </a:r>
            <a:r>
              <a:rPr lang="ru-RU" sz="2000" dirty="0"/>
              <a:t> </a:t>
            </a:r>
            <a:r>
              <a:rPr lang="ru-RU" sz="2000" dirty="0" err="1"/>
              <a:t>розділам</a:t>
            </a:r>
            <a:r>
              <a:rPr lang="ru-RU" sz="2000" dirty="0"/>
              <a:t> аудиту </a:t>
            </a:r>
            <a:r>
              <a:rPr lang="ru-RU" sz="2000" dirty="0" err="1"/>
              <a:t>страхових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 </a:t>
            </a:r>
            <a:r>
              <a:rPr lang="ru-RU" sz="2000" dirty="0" err="1"/>
              <a:t>відноситься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аудит</a:t>
            </a:r>
            <a:r>
              <a:rPr lang="ru-RU" sz="2000" dirty="0" smtClean="0"/>
              <a:t>: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err="1"/>
              <a:t>Правової</a:t>
            </a:r>
            <a:r>
              <a:rPr lang="ru-RU" sz="2000" dirty="0"/>
              <a:t> </a:t>
            </a:r>
            <a:r>
              <a:rPr lang="ru-RU" sz="2000" dirty="0" err="1"/>
              <a:t>основи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страхової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err="1"/>
              <a:t>Договорів</a:t>
            </a:r>
            <a:r>
              <a:rPr lang="ru-RU" sz="2000" dirty="0"/>
              <a:t> </a:t>
            </a:r>
            <a:r>
              <a:rPr lang="ru-RU" sz="2000" dirty="0" err="1"/>
              <a:t>страхування</a:t>
            </a:r>
            <a:r>
              <a:rPr lang="ru-RU" sz="2000" dirty="0"/>
              <a:t>, </a:t>
            </a:r>
            <a:r>
              <a:rPr lang="ru-RU" sz="2000" dirty="0" err="1"/>
              <a:t>співстрахування</a:t>
            </a:r>
            <a:r>
              <a:rPr lang="ru-RU" sz="2000" dirty="0"/>
              <a:t>, </a:t>
            </a:r>
            <a:r>
              <a:rPr lang="ru-RU" sz="2000" dirty="0" err="1"/>
              <a:t>перестрахування</a:t>
            </a:r>
            <a:r>
              <a:rPr lang="ru-RU" sz="2000" dirty="0"/>
              <a:t> і </a:t>
            </a:r>
            <a:r>
              <a:rPr lang="ru-RU" sz="2000" dirty="0" err="1"/>
              <a:t>розрахунків</a:t>
            </a:r>
            <a:r>
              <a:rPr lang="ru-RU" sz="2000" dirty="0"/>
              <a:t> по ним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err="1" smtClean="0"/>
              <a:t>Страхових</a:t>
            </a:r>
            <a:r>
              <a:rPr lang="ru-RU" sz="2000" dirty="0" smtClean="0"/>
              <a:t> </a:t>
            </a:r>
            <a:r>
              <a:rPr lang="ru-RU" sz="2000" dirty="0" err="1"/>
              <a:t>премій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err="1"/>
              <a:t>Операцій</a:t>
            </a:r>
            <a:r>
              <a:rPr lang="ru-RU" sz="2000" dirty="0"/>
              <a:t> </a:t>
            </a:r>
            <a:r>
              <a:rPr lang="ru-RU" sz="2000" dirty="0" err="1"/>
              <a:t>перестрахування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err="1"/>
              <a:t>Виплат</a:t>
            </a:r>
            <a:r>
              <a:rPr lang="ru-RU" sz="2000" dirty="0"/>
              <a:t> за </a:t>
            </a:r>
            <a:r>
              <a:rPr lang="ru-RU" sz="2000" dirty="0" err="1"/>
              <a:t>страховими</a:t>
            </a:r>
            <a:r>
              <a:rPr lang="ru-RU" sz="2000" dirty="0"/>
              <a:t> </a:t>
            </a:r>
            <a:r>
              <a:rPr lang="ru-RU" sz="2000" dirty="0" err="1"/>
              <a:t>випадками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err="1"/>
              <a:t>Формування</a:t>
            </a:r>
            <a:r>
              <a:rPr lang="ru-RU" sz="2000" dirty="0"/>
              <a:t> та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страхових</a:t>
            </a:r>
            <a:r>
              <a:rPr lang="ru-RU" sz="2000" dirty="0"/>
              <a:t> </a:t>
            </a:r>
            <a:r>
              <a:rPr lang="ru-RU" sz="2000" dirty="0" err="1"/>
              <a:t>резервів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err="1"/>
              <a:t>Витрат</a:t>
            </a:r>
            <a:r>
              <a:rPr lang="ru-RU" sz="2000" dirty="0"/>
              <a:t> на </a:t>
            </a:r>
            <a:r>
              <a:rPr lang="ru-RU" sz="2000" dirty="0" err="1"/>
              <a:t>ведення</a:t>
            </a:r>
            <a:r>
              <a:rPr lang="ru-RU" sz="2000" dirty="0"/>
              <a:t> справ </a:t>
            </a:r>
            <a:r>
              <a:rPr lang="ru-RU" sz="2000" dirty="0" err="1"/>
              <a:t>страхової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err="1"/>
              <a:t>Фінансових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страховика;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бухгалтерської</a:t>
            </a:r>
            <a:r>
              <a:rPr lang="ru-RU" sz="2000" dirty="0"/>
              <a:t> </a:t>
            </a:r>
            <a:r>
              <a:rPr lang="ru-RU" sz="2000" dirty="0" err="1"/>
              <a:t>звітності</a:t>
            </a:r>
            <a:r>
              <a:rPr lang="ru-RU" sz="2000" dirty="0"/>
              <a:t> страховика.</a:t>
            </a:r>
          </a:p>
        </p:txBody>
      </p:sp>
    </p:spTree>
    <p:extLst>
      <p:ext uri="{BB962C8B-B14F-4D97-AF65-F5344CB8AC3E}">
        <p14:creationId xmlns:p14="http://schemas.microsoft.com/office/powerpoint/2010/main" val="6808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69" y="550153"/>
            <a:ext cx="8596668" cy="24250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err="1"/>
              <a:t>Перевірка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страховика </a:t>
            </a:r>
            <a:r>
              <a:rPr lang="ru-RU" sz="2000" dirty="0" err="1"/>
              <a:t>починається</a:t>
            </a:r>
            <a:r>
              <a:rPr lang="ru-RU" sz="2000" dirty="0"/>
              <a:t> з </a:t>
            </a: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законності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;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перевірити</a:t>
            </a:r>
            <a:r>
              <a:rPr lang="ru-RU" sz="2000" dirty="0"/>
              <a:t> </a:t>
            </a:r>
            <a:r>
              <a:rPr lang="ru-RU" sz="2000" dirty="0" err="1"/>
              <a:t>установчі</a:t>
            </a:r>
            <a:r>
              <a:rPr lang="ru-RU" sz="2000" dirty="0"/>
              <a:t> </a:t>
            </a:r>
            <a:r>
              <a:rPr lang="ru-RU" sz="2000" dirty="0" err="1"/>
              <a:t>документи</a:t>
            </a:r>
            <a:r>
              <a:rPr lang="ru-RU" sz="2000" dirty="0"/>
              <a:t>, </a:t>
            </a:r>
            <a:r>
              <a:rPr lang="ru-RU" sz="2000" dirty="0" err="1"/>
              <a:t>свідоцтва</a:t>
            </a:r>
            <a:r>
              <a:rPr lang="ru-RU" sz="2000" dirty="0"/>
              <a:t> про </a:t>
            </a:r>
            <a:r>
              <a:rPr lang="ru-RU" sz="2000" dirty="0" err="1"/>
              <a:t>державну</a:t>
            </a:r>
            <a:r>
              <a:rPr lang="ru-RU" sz="2000" dirty="0"/>
              <a:t> </a:t>
            </a:r>
            <a:r>
              <a:rPr lang="ru-RU" sz="2000" dirty="0" err="1"/>
              <a:t>реєстрацію</a:t>
            </a:r>
            <a:r>
              <a:rPr lang="ru-RU" sz="2000" dirty="0"/>
              <a:t>, </a:t>
            </a:r>
            <a:r>
              <a:rPr lang="ru-RU" sz="2000" dirty="0" err="1"/>
              <a:t>ліцензії</a:t>
            </a:r>
            <a:r>
              <a:rPr lang="ru-RU" sz="2000" dirty="0"/>
              <a:t> на </a:t>
            </a: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страхової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Аудит </a:t>
            </a:r>
            <a:r>
              <a:rPr lang="ru-RU" sz="2000" dirty="0" err="1"/>
              <a:t>спрямований</a:t>
            </a:r>
            <a:r>
              <a:rPr lang="ru-RU" sz="2000" dirty="0"/>
              <a:t> на </a:t>
            </a: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/>
              <a:t>відповідності</a:t>
            </a:r>
            <a:r>
              <a:rPr lang="ru-RU" sz="2000" dirty="0"/>
              <a:t> </a:t>
            </a:r>
            <a:r>
              <a:rPr lang="ru-RU" sz="2000" dirty="0" err="1"/>
              <a:t>проведених</a:t>
            </a:r>
            <a:r>
              <a:rPr lang="ru-RU" sz="2000" dirty="0"/>
              <a:t> страховою </a:t>
            </a:r>
            <a:r>
              <a:rPr lang="ru-RU" sz="2000" dirty="0" err="1"/>
              <a:t>організацією</a:t>
            </a:r>
            <a:r>
              <a:rPr lang="ru-RU" sz="2000" dirty="0"/>
              <a:t> </a:t>
            </a:r>
            <a:r>
              <a:rPr lang="ru-RU" sz="2000" dirty="0" err="1"/>
              <a:t>дозволених</a:t>
            </a:r>
            <a:r>
              <a:rPr lang="ru-RU" sz="2000" dirty="0"/>
              <a:t> </a:t>
            </a:r>
            <a:r>
              <a:rPr lang="ru-RU" sz="2000" dirty="0" err="1"/>
              <a:t>ліцензією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страхування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відповідності</a:t>
            </a:r>
            <a:r>
              <a:rPr lang="ru-RU" sz="2000" dirty="0"/>
              <a:t> </a:t>
            </a:r>
            <a:r>
              <a:rPr lang="ru-RU" sz="2000" dirty="0" err="1"/>
              <a:t>здійснюваної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вимогам</a:t>
            </a:r>
            <a:r>
              <a:rPr lang="ru-RU" sz="2000" dirty="0"/>
              <a:t> чинного </a:t>
            </a:r>
            <a:r>
              <a:rPr lang="ru-RU" sz="2000" dirty="0" err="1"/>
              <a:t>законодавства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16" y="3286395"/>
            <a:ext cx="4984774" cy="33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7305" y="331790"/>
            <a:ext cx="5751537" cy="48566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  В </a:t>
            </a:r>
            <a:r>
              <a:rPr lang="ru-RU" sz="2000" dirty="0" err="1"/>
              <a:t>акціонерних</a:t>
            </a:r>
            <a:r>
              <a:rPr lang="ru-RU" sz="2000" dirty="0"/>
              <a:t> </a:t>
            </a:r>
            <a:r>
              <a:rPr lang="ru-RU" sz="2000" dirty="0" err="1"/>
              <a:t>страхових</a:t>
            </a:r>
            <a:r>
              <a:rPr lang="ru-RU" sz="2000" dirty="0"/>
              <a:t> </a:t>
            </a:r>
            <a:r>
              <a:rPr lang="ru-RU" sz="2000" dirty="0" err="1"/>
              <a:t>організаціях</a:t>
            </a:r>
            <a:r>
              <a:rPr lang="ru-RU" sz="2000" dirty="0"/>
              <a:t> </a:t>
            </a:r>
            <a:r>
              <a:rPr lang="ru-RU" sz="2000" dirty="0" err="1"/>
              <a:t>перевіряється</a:t>
            </a:r>
            <a:r>
              <a:rPr lang="ru-RU" sz="2000" dirty="0"/>
              <a:t> </a:t>
            </a:r>
            <a:r>
              <a:rPr lang="ru-RU" sz="2000" dirty="0" err="1"/>
              <a:t>інформація</a:t>
            </a:r>
            <a:r>
              <a:rPr lang="ru-RU" sz="2000" dirty="0"/>
              <a:t>, наведена </a:t>
            </a:r>
            <a:r>
              <a:rPr lang="ru-RU" sz="2000" dirty="0" err="1"/>
              <a:t>довідково</a:t>
            </a:r>
            <a:r>
              <a:rPr lang="ru-RU" sz="2000" dirty="0"/>
              <a:t> у </a:t>
            </a:r>
            <a:r>
              <a:rPr lang="ru-RU" sz="2000" dirty="0" err="1"/>
              <a:t>звіті</a:t>
            </a:r>
            <a:r>
              <a:rPr lang="ru-RU" sz="2000" dirty="0"/>
              <a:t> про </a:t>
            </a:r>
            <a:r>
              <a:rPr lang="ru-RU" sz="2000" dirty="0" err="1"/>
              <a:t>прибутки</a:t>
            </a:r>
            <a:r>
              <a:rPr lang="ru-RU" sz="2000" dirty="0"/>
              <a:t> і </a:t>
            </a:r>
            <a:r>
              <a:rPr lang="ru-RU" sz="2000" dirty="0" err="1"/>
              <a:t>збитки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 про </a:t>
            </a:r>
            <a:r>
              <a:rPr lang="ru-RU" sz="2000" dirty="0" err="1"/>
              <a:t>прибуток</a:t>
            </a:r>
            <a:r>
              <a:rPr lang="ru-RU" sz="2000" dirty="0"/>
              <a:t> (</a:t>
            </a:r>
            <a:r>
              <a:rPr lang="ru-RU" sz="2000" dirty="0" err="1"/>
              <a:t>збиток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припадають</a:t>
            </a:r>
            <a:r>
              <a:rPr lang="ru-RU" sz="2000" dirty="0"/>
              <a:t> на одну </a:t>
            </a:r>
            <a:r>
              <a:rPr lang="ru-RU" sz="2000" dirty="0" err="1"/>
              <a:t>акцію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Дивіденди</a:t>
            </a:r>
            <a:r>
              <a:rPr lang="ru-RU" sz="2000" dirty="0" smtClean="0"/>
              <a:t> </a:t>
            </a:r>
            <a:r>
              <a:rPr lang="ru-RU" sz="2000" dirty="0"/>
              <a:t>є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важливою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прибутку</a:t>
            </a:r>
            <a:r>
              <a:rPr lang="ru-RU" sz="2000" dirty="0"/>
              <a:t>; </a:t>
            </a:r>
            <a:r>
              <a:rPr lang="ru-RU" sz="2000" dirty="0" err="1"/>
              <a:t>якщо</a:t>
            </a:r>
            <a:r>
              <a:rPr lang="ru-RU" sz="2000" dirty="0"/>
              <a:t> в </a:t>
            </a:r>
            <a:r>
              <a:rPr lang="ru-RU" sz="2000" dirty="0" err="1">
                <a:solidFill>
                  <a:srgbClr val="FF0000"/>
                </a:solidFill>
              </a:rPr>
              <a:t>страховій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проводилися</a:t>
            </a:r>
            <a:r>
              <a:rPr lang="ru-RU" sz="2000" dirty="0"/>
              <a:t> </a:t>
            </a:r>
            <a:r>
              <a:rPr lang="ru-RU" sz="2000" dirty="0" err="1"/>
              <a:t>виплати</a:t>
            </a:r>
            <a:r>
              <a:rPr lang="ru-RU" sz="2000" dirty="0"/>
              <a:t> </a:t>
            </a:r>
            <a:r>
              <a:rPr lang="ru-RU" sz="2000" dirty="0" err="1"/>
              <a:t>дивідендів</a:t>
            </a:r>
            <a:r>
              <a:rPr lang="ru-RU" sz="2000" dirty="0"/>
              <a:t>, аудитор </a:t>
            </a:r>
            <a:r>
              <a:rPr lang="ru-RU" sz="2000" dirty="0" err="1"/>
              <a:t>розглядає</a:t>
            </a:r>
            <a:r>
              <a:rPr lang="ru-RU" sz="2000" dirty="0" smtClean="0"/>
              <a:t>: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- </a:t>
            </a:r>
            <a:r>
              <a:rPr lang="ru-RU" sz="2000" dirty="0" err="1"/>
              <a:t>Законність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виплат</a:t>
            </a:r>
            <a:r>
              <a:rPr lang="ru-RU" sz="2000" dirty="0"/>
              <a:t>,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</a:t>
            </a:r>
            <a:r>
              <a:rPr lang="ru-RU" sz="2000" dirty="0" err="1"/>
              <a:t>загальних</a:t>
            </a:r>
            <a:r>
              <a:rPr lang="ru-RU" sz="2000" dirty="0"/>
              <a:t> </a:t>
            </a:r>
            <a:r>
              <a:rPr lang="ru-RU" sz="2000" dirty="0" err="1"/>
              <a:t>зборів</a:t>
            </a:r>
            <a:r>
              <a:rPr lang="ru-RU" sz="2000" dirty="0"/>
              <a:t> </a:t>
            </a:r>
            <a:r>
              <a:rPr lang="ru-RU" sz="2000" dirty="0" err="1"/>
              <a:t>акціонерів</a:t>
            </a:r>
            <a:r>
              <a:rPr lang="ru-RU" sz="2000" dirty="0"/>
              <a:t> і </a:t>
            </a:r>
            <a:r>
              <a:rPr lang="ru-RU" sz="2000" dirty="0" err="1"/>
              <a:t>т.п</a:t>
            </a:r>
            <a:r>
              <a:rPr lang="ru-RU" sz="2000" dirty="0"/>
              <a:t> </a:t>
            </a:r>
            <a:r>
              <a:rPr lang="ru-RU" sz="2000" dirty="0" smtClean="0"/>
              <a:t>.;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- </a:t>
            </a:r>
            <a:r>
              <a:rPr lang="ru-RU" sz="2000" dirty="0" err="1"/>
              <a:t>Обгрунтованість</a:t>
            </a:r>
            <a:r>
              <a:rPr lang="ru-RU" sz="2000" dirty="0"/>
              <a:t> </a:t>
            </a:r>
            <a:r>
              <a:rPr lang="ru-RU" sz="2000" dirty="0" err="1"/>
              <a:t>виплати</a:t>
            </a:r>
            <a:r>
              <a:rPr lang="ru-RU" sz="2000" dirty="0"/>
              <a:t> </a:t>
            </a:r>
            <a:r>
              <a:rPr lang="ru-RU" sz="2000" dirty="0" err="1"/>
              <a:t>дивідендів</a:t>
            </a:r>
            <a:r>
              <a:rPr lang="ru-RU" sz="2000" dirty="0"/>
              <a:t> з </a:t>
            </a:r>
            <a:r>
              <a:rPr lang="ru-RU" sz="2000" dirty="0" err="1"/>
              <a:t>прибутку</a:t>
            </a:r>
            <a:r>
              <a:rPr lang="ru-RU" sz="2000" dirty="0"/>
              <a:t>, яка могла бути </a:t>
            </a:r>
            <a:r>
              <a:rPr lang="ru-RU" sz="2000" dirty="0" err="1"/>
              <a:t>розподілена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- </a:t>
            </a:r>
            <a:r>
              <a:rPr lang="ru-RU" sz="2000" dirty="0" err="1"/>
              <a:t>Правильність</a:t>
            </a:r>
            <a:r>
              <a:rPr lang="ru-RU" sz="2000" dirty="0"/>
              <a:t> </a:t>
            </a:r>
            <a:r>
              <a:rPr lang="ru-RU" sz="2000" dirty="0" err="1"/>
              <a:t>обчислення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 з </a:t>
            </a:r>
            <a:r>
              <a:rPr lang="ru-RU" sz="2000" dirty="0" err="1"/>
              <a:t>виплат</a:t>
            </a:r>
            <a:r>
              <a:rPr lang="ru-RU" sz="2000" dirty="0"/>
              <a:t> </a:t>
            </a:r>
            <a:r>
              <a:rPr lang="ru-RU" sz="2000" dirty="0" err="1" smtClean="0"/>
              <a:t>дивідендів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5" y="2760106"/>
            <a:ext cx="36004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421" y="2260978"/>
            <a:ext cx="4975463" cy="13208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Дякую за увагу!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61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338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Аудит страхових організацій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 формування та використання фінансового результату страхових організацій</dc:title>
  <dc:creator>Инна</dc:creator>
  <cp:lastModifiedBy>Irina</cp:lastModifiedBy>
  <cp:revision>6</cp:revision>
  <dcterms:created xsi:type="dcterms:W3CDTF">2018-10-03T18:44:17Z</dcterms:created>
  <dcterms:modified xsi:type="dcterms:W3CDTF">2018-10-04T09:44:08Z</dcterms:modified>
</cp:coreProperties>
</file>