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25" r:id="rId5"/>
    <p:sldId id="326" r:id="rId6"/>
    <p:sldId id="327" r:id="rId7"/>
    <p:sldId id="328" r:id="rId8"/>
    <p:sldId id="329" r:id="rId9"/>
    <p:sldId id="330" r:id="rId10"/>
    <p:sldId id="340" r:id="rId11"/>
    <p:sldId id="331" r:id="rId12"/>
    <p:sldId id="332" r:id="rId13"/>
    <p:sldId id="333" r:id="rId14"/>
    <p:sldId id="334" r:id="rId15"/>
    <p:sldId id="335" r:id="rId16"/>
    <p:sldId id="336" r:id="rId17"/>
    <p:sldId id="338" r:id="rId18"/>
    <p:sldId id="337" r:id="rId19"/>
    <p:sldId id="339" r:id="rId2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0" autoAdjust="0"/>
  </p:normalViewPr>
  <p:slideViewPr>
    <p:cSldViewPr snapToGrid="0">
      <p:cViewPr varScale="1">
        <p:scale>
          <a:sx n="84" d="100"/>
          <a:sy n="84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4E2525-1762-4758-95A9-6BDE2C608EE0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0354338-D2CE-4AD9-88CC-F07324AF15B9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72537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78ED30-BE94-4839-8F4D-D5EE2CF862FA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94154B-F4A3-483A-917E-306EE56506CE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91243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49630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237117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0814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12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154409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13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10058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14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11990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15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11477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16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472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16203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501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2871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19961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9775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1739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5514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0584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D4F7A8-39B8-4C79-8FEE-1A7FD2619318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Полилиния 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3739D-917E-4B4B-B178-37C4BA23BEB5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704C54-86D5-40CA-B514-7F29D695F732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4" name="Надпись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21135E-517B-4C1B-A83F-3FEFA0114CF2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357B51-8261-4190-87F4-09C3551EFB7D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11" name="Полилиния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7" name="Текстовое поле 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</a:p>
        </p:txBody>
      </p:sp>
      <p:sp>
        <p:nvSpPr>
          <p:cNvPr id="18" name="Текстовое поле 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1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2A64E5-2667-44AE-ACE9-0B2E267A5327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Полилиния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15C0AD-9852-4236-9EEB-F5BEC12B113D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2EBBA2-8FE1-4906-BD24-145EF9D6B1B8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72A66A-9635-4530-A0A2-5D55D7A98F91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511CD-CFDE-4E03-88E7-A986F74E8755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5F7C3B-DA57-4C33-B38F-1C8200B6DF03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10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B39BA-CB11-4588-B731-47DBFEC4CC93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12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B6B8DA-EDB5-4D99-B34A-8377FDFCF22A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155D9-3732-4DD2-84FB-8B3F1C557ECD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8CEA4E-0A45-4E18-BABA-BEF2F2586834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A81B76-D4C0-46DC-AC03-23B02EBB43F9}" type="datetime1">
              <a:rPr lang="ru-RU" noProof="0" smtClean="0"/>
              <a:t>19.04.2023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Полилиния 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Полилиния 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Полилиния 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Полилиния 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Полилиния 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Полилиния 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Полилиния 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Полилиния 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Полилиния 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Полилиния 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Полилиния 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Полилиния 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Группа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Полилиния 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Полилиния 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Полилиния 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Полилиния 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Полилиния 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Полилиния 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Полилиния 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Полилиния 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Полилиния 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Полилиния 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Полилиния 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Полилиния 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Прямоугольник 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83DAD20-28AD-41AB-ADBD-29944A105C34}" type="datetime1">
              <a:rPr lang="ru-RU" noProof="1" smtClean="0"/>
              <a:t>19.04.2023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FA94DED7-0A28-4AD9-8747-E941132250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noProof="1"/>
          </a:p>
        </p:txBody>
      </p:sp>
      <p:sp useBgFill="1"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6F175609-91A3-416E-BC3D-7548FDE029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ru-RU" noProof="1"/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9A3B0D54-9DF0-4FF8-A0AA-B4234DF358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5E423F-7192-4CEF-A3DE-67A5D8896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9" y="1124340"/>
            <a:ext cx="4629064" cy="2293696"/>
          </a:xfrm>
        </p:spPr>
        <p:txBody>
          <a:bodyPr rtlCol="0">
            <a:normAutofit fontScale="90000"/>
          </a:bodyPr>
          <a:lstStyle/>
          <a:p>
            <a:r>
              <a:rPr lang="ru-RU" sz="2600" b="1" noProof="1" smtClean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Конкурентоспроможність продукції підприємств машинобудування в період євроінтеграції України в Європейський Союз</a:t>
            </a:r>
            <a:endParaRPr lang="ru-RU" sz="2600" b="1" noProof="1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Абстрактный рисунок зданий деловой части города крупным планом">
            <a:extLst>
              <a:ext uri="{FF2B5EF4-FFF2-40B4-BE49-F238E27FC236}">
                <a16:creationId xmlns="" xmlns:a16="http://schemas.microsoft.com/office/drawing/2014/main" id="{9E8E76DD-36CE-456F-AE4B-0CA05DD4A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2" t="24102" r="20509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69" name="Полилиния 5">
            <a:extLst>
              <a:ext uri="{FF2B5EF4-FFF2-40B4-BE49-F238E27FC236}">
                <a16:creationId xmlns="" xmlns:a16="http://schemas.microsoft.com/office/drawing/2014/main" id="{64D236DE-BD07-488F-B236-DDEEFFF720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1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8F4C5B9-7CE7-4198-A777-E8552CCF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86" y="5111203"/>
            <a:ext cx="3778870" cy="700654"/>
          </a:xfrm>
        </p:spPr>
        <p:txBody>
          <a:bodyPr rtlCol="0" anchor="ctr">
            <a:normAutofit/>
          </a:bodyPr>
          <a:lstStyle/>
          <a:p>
            <a:pPr rtl="0"/>
            <a:endParaRPr lang="ru-RU" sz="1600" noProof="1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581" y="670822"/>
            <a:ext cx="10287258" cy="86920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Розвиток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</a:t>
            </a:r>
            <a:r>
              <a:rPr lang="uk-UA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іональної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факторів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endParaRPr lang="ru-RU" sz="8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623AEDF-A349-43D2-B47F-174A8287C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636" y="1952017"/>
            <a:ext cx="7297609" cy="41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7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362" y="541408"/>
            <a:ext cx="9712998" cy="86920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Розвиток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</a:t>
            </a:r>
            <a:r>
              <a:rPr lang="uk-UA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іональної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факторів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інвестицій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8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41E2D23-0F5B-44C6-B21F-13172271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063" y="1517804"/>
            <a:ext cx="7003417" cy="46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1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362" y="541408"/>
            <a:ext cx="9712998" cy="86920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Розвиток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</a:t>
            </a:r>
            <a:r>
              <a:rPr lang="uk-UA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іональної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факторів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нововведень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8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E543A05-F3CA-45C0-8E76-DE1B87584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181" y="1603388"/>
            <a:ext cx="6859492" cy="50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67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362" y="541408"/>
            <a:ext cx="9712998" cy="86920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Розвиток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</a:t>
            </a:r>
            <a:r>
              <a:rPr lang="uk-UA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іональної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факторів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багатства</a:t>
            </a:r>
            <a:endParaRPr lang="ru-RU" sz="8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078B534-EFC0-4731-BEE2-4E070686B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49" y="1410609"/>
            <a:ext cx="7125423" cy="51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53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362" y="541408"/>
            <a:ext cx="9712998" cy="86920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Реалізація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завдань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підвищення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конкурентоспроможості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8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8361F5-B1F7-4AA4-89F7-7CE7C3DC5A0A}"/>
              </a:ext>
            </a:extLst>
          </p:cNvPr>
          <p:cNvSpPr txBox="1"/>
          <p:nvPr/>
        </p:nvSpPr>
        <p:spPr>
          <a:xfrm>
            <a:off x="2765502" y="2308939"/>
            <a:ext cx="89321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Сучасні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глобалізації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потребують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якомога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активнішого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залучення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торговельну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систему.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Єдиним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критерієм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владних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структур є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конкурентоспроможності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економіки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реалізуватися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через: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промислово-інноваційної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запровадження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надійної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енергозабезпечення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енергозберігання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перетворення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АПК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лідируючий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сектор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економіки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утвердження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транзитної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розвиток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систем. </a:t>
            </a:r>
          </a:p>
          <a:p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мета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стратегії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промислово-інноваційної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політики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забезпечити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модернізацію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перебудову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виробничого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потенціалу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знизити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енерго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- та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матеріалоємність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підвищити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конкурентоспроможність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946B1A0-E4C0-431C-BBC4-01458BBC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804" y="2612176"/>
            <a:ext cx="3404284" cy="33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2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362" y="541408"/>
            <a:ext cx="9712998" cy="86920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Реалізація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завдань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промислово-інноваційного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української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економіки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передбачає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8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8361F5-B1F7-4AA4-89F7-7CE7C3DC5A0A}"/>
              </a:ext>
            </a:extLst>
          </p:cNvPr>
          <p:cNvSpPr txBox="1"/>
          <p:nvPr/>
        </p:nvSpPr>
        <p:spPr>
          <a:xfrm>
            <a:off x="790074" y="1607611"/>
            <a:ext cx="90897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застосувати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стосовно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високотехнологічних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програмно-цільові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методи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.;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реалізувати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комплексну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енергозбереження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розвинути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сучасних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світових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досягнень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національну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інфраструктуру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створити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перспективні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телекомунікаційні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мережі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інформатики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системи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зв’язку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розвивати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біологічну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унікальний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науково-технічний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потенціал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утворити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фінансово-промислові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групи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 тому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числі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транснаціональні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горизонтальні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вертикальні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холдингові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науково-технічні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центри,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технополіси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технопарки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тощо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здійснити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заходи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щодо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стимулювання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експортної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орієнтації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високотехнологічних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7)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інституційно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забезпечити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інноваційну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 тому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числі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сприяти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міжнародному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співробітництву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інноваційній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інформаційному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консалтинговому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забезпеченню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розвивати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трансферт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A6CAA7-BCAC-41D2-A036-EC5757AD0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556" y="3018220"/>
            <a:ext cx="3668028" cy="36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70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3170634"/>
            <a:ext cx="9712998" cy="869201"/>
          </a:xfrm>
        </p:spPr>
        <p:txBody>
          <a:bodyPr rtlCol="0">
            <a:normAutofit/>
          </a:bodyPr>
          <a:lstStyle/>
          <a:p>
            <a:pPr algn="ctr"/>
            <a:r>
              <a:rPr lang="ru-RU" sz="44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Дякую</a:t>
            </a:r>
            <a:r>
              <a:rPr lang="ru-RU" sz="4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44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увагу</a:t>
            </a:r>
            <a:r>
              <a:rPr lang="ru-RU" sz="4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  <a:endParaRPr lang="ru-RU" sz="138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B6D934C-1B96-4E55-B2D6-969C844F5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46" y="293960"/>
            <a:ext cx="8751985" cy="62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581" y="661262"/>
            <a:ext cx="9712998" cy="1280890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Конкурентоспроможність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визначення</a:t>
            </a:r>
            <a:endParaRPr lang="ru-RU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51287FB5-4035-450D-B0CC-7C6925216147}"/>
              </a:ext>
            </a:extLst>
          </p:cNvPr>
          <p:cNvSpPr/>
          <p:nvPr/>
        </p:nvSpPr>
        <p:spPr>
          <a:xfrm>
            <a:off x="1381611" y="1724082"/>
            <a:ext cx="6955041" cy="1657813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перевершити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заданих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7AEEFE6-521A-466F-8E83-3352308C4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9"/>
          <a:stretch/>
        </p:blipFill>
        <p:spPr>
          <a:xfrm>
            <a:off x="7339229" y="1583806"/>
            <a:ext cx="4074072" cy="2616003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5C95C7B5-0431-47FC-AE76-3B296B59D0AB}"/>
              </a:ext>
            </a:extLst>
          </p:cNvPr>
          <p:cNvSpPr/>
          <p:nvPr/>
        </p:nvSpPr>
        <p:spPr>
          <a:xfrm>
            <a:off x="1381611" y="3884304"/>
            <a:ext cx="10143202" cy="253050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Конкурентоспроможність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цінові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нецінові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привабливіші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аналогічної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Всесвітнього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форуму).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43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303" y="581227"/>
            <a:ext cx="9712998" cy="869201"/>
          </a:xfrm>
        </p:spPr>
        <p:txBody>
          <a:bodyPr rtlCol="0">
            <a:normAutofit/>
          </a:bodyPr>
          <a:lstStyle/>
          <a:p>
            <a:pPr algn="ctr"/>
            <a:r>
              <a:rPr lang="uk-UA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</a:t>
            </a:r>
            <a:r>
              <a:rPr lang="ru-RU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знаки домінуючого становища на ринку</a:t>
            </a:r>
            <a:endParaRPr lang="ru-RU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0D359DC-7D37-4A86-979A-285DF793D39F}"/>
              </a:ext>
            </a:extLst>
          </p:cNvPr>
          <p:cNvSpPr/>
          <p:nvPr/>
        </p:nvSpPr>
        <p:spPr>
          <a:xfrm>
            <a:off x="550870" y="2164803"/>
            <a:ext cx="9270124" cy="43197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Закону </a:t>
            </a:r>
            <a:r>
              <a:rPr lang="ru-RU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«Про </a:t>
            </a:r>
            <a:r>
              <a:rPr lang="ru-RU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захист</a:t>
            </a: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економічної</a:t>
            </a: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суб’єкт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господарювання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займає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монопольне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домінуюче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становище на ринку товару,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цьому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ринку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нього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немає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жодного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конкурента;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не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зазнає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значної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конкуренції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внаслідок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обмеженості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можливостей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доступу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інших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суб’єктів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господарювання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щодо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закупівлі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сировини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матеріалів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збуту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товарів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наявність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бар’єрів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для доступу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ринок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інших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суб’єктів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господарювання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наявності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пільг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інших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обставин</a:t>
            </a:r>
            <a:r>
              <a:rPr lang="ru-RU" sz="24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22BAA8-F154-42DB-A49F-D3B3BFAF7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863" y="1304756"/>
            <a:ext cx="2811788" cy="40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303" y="581227"/>
            <a:ext cx="9712998" cy="869201"/>
          </a:xfrm>
        </p:spPr>
        <p:txBody>
          <a:bodyPr rtlCol="0">
            <a:normAutofit/>
          </a:bodyPr>
          <a:lstStyle/>
          <a:p>
            <a:pPr algn="ctr"/>
            <a:r>
              <a:rPr lang="uk-UA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Монопольним є становище суб’єкта, якщо:</a:t>
            </a:r>
            <a:endParaRPr lang="ru-RU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0D359DC-7D37-4A86-979A-285DF793D39F}"/>
              </a:ext>
            </a:extLst>
          </p:cNvPr>
          <p:cNvSpPr/>
          <p:nvPr/>
        </p:nvSpPr>
        <p:spPr>
          <a:xfrm>
            <a:off x="464698" y="1629618"/>
            <a:ext cx="10396590" cy="44096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частка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ринку товару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перевищує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35%,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су</a:t>
            </a:r>
            <a:r>
              <a:rPr lang="uk-UA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б’єкт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господарювання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доведе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зазнає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частка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ринку становить 35%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менше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суб’єкт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господарювання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зазнає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зокрема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внаслідок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порівняно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невеликого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розміру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часток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належать конкурентам;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іж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вома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суб’єктами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господарювання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немає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стосовно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виду товару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є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незначна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щодо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них, разом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узятих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виконується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одна з умов,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передбачених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частиною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першої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статті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сукупна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частка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ніж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трьох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суб’єктів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господарювання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одному ринку належать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найбільші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перевищує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50%;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сукупна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частка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ніж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п’ять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суб’єктів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господарювання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           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одному ринку належать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найбільші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частки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ринку,                    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перевищує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70%.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3AEFF6-AF44-4546-9B2A-3513FD5D5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303" y="3657985"/>
            <a:ext cx="3034696" cy="32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4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581" y="670822"/>
            <a:ext cx="9712998" cy="869201"/>
          </a:xfrm>
        </p:spPr>
        <p:txBody>
          <a:bodyPr rtlCol="0">
            <a:normAutofit/>
          </a:bodyPr>
          <a:lstStyle/>
          <a:p>
            <a:pPr algn="ctr"/>
            <a:r>
              <a:rPr lang="ru-RU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Недобросовісною</a:t>
            </a:r>
            <a:r>
              <a:rPr lang="ru-RU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конкуренцією</a:t>
            </a:r>
            <a:r>
              <a:rPr lang="ru-RU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є </a:t>
            </a:r>
            <a:r>
              <a:rPr lang="ru-RU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такі</a:t>
            </a:r>
            <a:r>
              <a:rPr lang="ru-RU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ru-RU" sz="6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0D359DC-7D37-4A86-979A-285DF793D39F}"/>
              </a:ext>
            </a:extLst>
          </p:cNvPr>
          <p:cNvSpPr/>
          <p:nvPr/>
        </p:nvSpPr>
        <p:spPr>
          <a:xfrm>
            <a:off x="885861" y="1733995"/>
            <a:ext cx="4640570" cy="44096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неправомірне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чужих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позначень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рекламних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матеріалів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упаковки;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неправомірне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товару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іншого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виробника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копіювання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зовнішнього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вигляду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виробу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порівняльна</a:t>
            </a:r>
            <a:r>
              <a:rPr lang="ru-RU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реклама.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дискредитація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господарюючого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бойкоту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господарюючого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B6D357A-CBAE-4866-A9C6-BC42B98295C5}"/>
              </a:ext>
            </a:extLst>
          </p:cNvPr>
          <p:cNvSpPr txBox="1"/>
          <p:nvPr/>
        </p:nvSpPr>
        <p:spPr>
          <a:xfrm>
            <a:off x="6229412" y="1454026"/>
            <a:ext cx="499574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господарюючого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з конкурентом;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підкуп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підкуп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розголошення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неправомірне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987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581" y="670822"/>
            <a:ext cx="9712998" cy="869201"/>
          </a:xfrm>
        </p:spPr>
        <p:txBody>
          <a:bodyPr rtlCol="0">
            <a:normAutofit/>
          </a:bodyPr>
          <a:lstStyle/>
          <a:p>
            <a:pPr algn="ctr"/>
            <a:r>
              <a:rPr lang="ru-RU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Добросовісною</a:t>
            </a:r>
            <a:r>
              <a:rPr lang="ru-RU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конкуренцією</a:t>
            </a:r>
            <a:r>
              <a:rPr lang="ru-RU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є </a:t>
            </a:r>
            <a:r>
              <a:rPr lang="ru-RU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такі</a:t>
            </a:r>
            <a:r>
              <a:rPr lang="ru-RU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ru-RU" sz="6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0D359DC-7D37-4A86-979A-285DF793D39F}"/>
              </a:ext>
            </a:extLst>
          </p:cNvPr>
          <p:cNvSpPr/>
          <p:nvPr/>
        </p:nvSpPr>
        <p:spPr>
          <a:xfrm>
            <a:off x="739584" y="1583576"/>
            <a:ext cx="5616496" cy="44096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Управління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якістю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1.1.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Поліпшення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якості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з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одночасним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збільшенням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ціни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1.2.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Поліпшення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якості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без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збільшення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ціни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1.3.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Зниження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якості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з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одночасним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зниженням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ціни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та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ін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Цінова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політика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2.1.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Підвищення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ціни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2.2.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Зниження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ціни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2.3. Система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знижок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Управління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прибутком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3.1.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Управління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доходами.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3.2.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Управління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видатками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79AA6D-CBCD-4810-A3C3-9981C411368D}"/>
              </a:ext>
            </a:extLst>
          </p:cNvPr>
          <p:cNvSpPr txBox="1"/>
          <p:nvPr/>
        </p:nvSpPr>
        <p:spPr>
          <a:xfrm>
            <a:off x="7507742" y="2030595"/>
            <a:ext cx="417055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4. Реклама.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4.1. Реклама у ЗМІ.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4.2. Упаковка і дизайн.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4.3. Промоушн (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сприяння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розвитку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5.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Створення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бренда (марка товару).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Розширення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ринку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збуту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6.1.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Організація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дилерської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мережі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  <a:p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6.2.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Злиття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поглинання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тощо</a:t>
            </a:r>
            <a:r>
              <a:rPr lang="ru-RU" sz="22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0DB8A2-C1AB-4BD8-84D5-B3DDE656C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65" y="2709008"/>
            <a:ext cx="3004070" cy="40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3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7AFCA61-3661-4BEE-976D-8985225A81D7}"/>
              </a:ext>
            </a:extLst>
          </p:cNvPr>
          <p:cNvSpPr/>
          <p:nvPr/>
        </p:nvSpPr>
        <p:spPr>
          <a:xfrm>
            <a:off x="2163337" y="446049"/>
            <a:ext cx="9523141" cy="9701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конкурентоспроможності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C66494-2E92-435D-A463-DBE3219CE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0"/>
          <a:stretch/>
        </p:blipFill>
        <p:spPr>
          <a:xfrm>
            <a:off x="2651266" y="2155826"/>
            <a:ext cx="3065721" cy="41123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C4DB9AC-A48E-4FE0-9BBE-61AD709D5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4"/>
          <a:stretch/>
        </p:blipFill>
        <p:spPr>
          <a:xfrm>
            <a:off x="7573623" y="2069306"/>
            <a:ext cx="3286714" cy="4198846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3FA6A62C-F93D-48EB-A7A6-EF71001BAC6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4184127" y="1416206"/>
            <a:ext cx="2826402" cy="73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D65CECB8-AAAC-45C4-A2E5-16272CBA7C02}"/>
              </a:ext>
            </a:extLst>
          </p:cNvPr>
          <p:cNvCxnSpPr>
            <a:endCxn id="10" idx="0"/>
          </p:cNvCxnSpPr>
          <p:nvPr/>
        </p:nvCxnSpPr>
        <p:spPr>
          <a:xfrm>
            <a:off x="7048651" y="1416205"/>
            <a:ext cx="2168329" cy="653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77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8" y="389034"/>
            <a:ext cx="9712998" cy="1157978"/>
          </a:xfrm>
        </p:spPr>
        <p:txBody>
          <a:bodyPr rtlCol="0">
            <a:normAutofit/>
          </a:bodyPr>
          <a:lstStyle/>
          <a:p>
            <a:pPr algn="ctr"/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напрями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стратегії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українських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міжнародних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ринках</a:t>
            </a:r>
            <a:endParaRPr lang="ru-RU" sz="8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650B81B8-5A49-4930-9724-1E791651EFE6}"/>
              </a:ext>
            </a:extLst>
          </p:cNvPr>
          <p:cNvCxnSpPr>
            <a:cxnSpLocks/>
          </p:cNvCxnSpPr>
          <p:nvPr/>
        </p:nvCxnSpPr>
        <p:spPr>
          <a:xfrm flipH="1">
            <a:off x="2686632" y="1547012"/>
            <a:ext cx="859456" cy="588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52466EC1-14D1-45DB-B344-98B5D8E8E277}"/>
              </a:ext>
            </a:extLst>
          </p:cNvPr>
          <p:cNvCxnSpPr>
            <a:cxnSpLocks/>
          </p:cNvCxnSpPr>
          <p:nvPr/>
        </p:nvCxnSpPr>
        <p:spPr>
          <a:xfrm>
            <a:off x="5928325" y="1613919"/>
            <a:ext cx="0" cy="64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E98F16F5-0FF0-4426-AB74-15E4CAD12354}"/>
              </a:ext>
            </a:extLst>
          </p:cNvPr>
          <p:cNvCxnSpPr>
            <a:cxnSpLocks/>
          </p:cNvCxnSpPr>
          <p:nvPr/>
        </p:nvCxnSpPr>
        <p:spPr>
          <a:xfrm>
            <a:off x="9170019" y="1480105"/>
            <a:ext cx="676508" cy="65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618539C4-17A4-455B-9AD9-449DF90A9273}"/>
              </a:ext>
            </a:extLst>
          </p:cNvPr>
          <p:cNvSpPr/>
          <p:nvPr/>
        </p:nvSpPr>
        <p:spPr>
          <a:xfrm>
            <a:off x="1500981" y="2261387"/>
            <a:ext cx="2085278" cy="11579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Розвиток наукових і технічних можливостей</a:t>
            </a:r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9DF8D619-136D-42CA-BE07-9B4C1D30DEBC}"/>
              </a:ext>
            </a:extLst>
          </p:cNvPr>
          <p:cNvSpPr/>
          <p:nvPr/>
        </p:nvSpPr>
        <p:spPr>
          <a:xfrm>
            <a:off x="4885686" y="2323593"/>
            <a:ext cx="2085278" cy="11579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Залучення іноземних інвестицій</a:t>
            </a: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4F983207-B3EE-4A5C-AA97-73FC689DD737}"/>
              </a:ext>
            </a:extLst>
          </p:cNvPr>
          <p:cNvSpPr/>
          <p:nvPr/>
        </p:nvSpPr>
        <p:spPr>
          <a:xfrm>
            <a:off x="8444040" y="2261387"/>
            <a:ext cx="3134643" cy="11579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Використання факторів Інфраструктури та інформації, а також робочої сили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32D5340-0008-4CE5-A6FE-4F374009B22B}"/>
              </a:ext>
            </a:extLst>
          </p:cNvPr>
          <p:cNvSpPr txBox="1"/>
          <p:nvPr/>
        </p:nvSpPr>
        <p:spPr>
          <a:xfrm>
            <a:off x="481361" y="4469370"/>
            <a:ext cx="70345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аналіз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ситуації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перебуває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можливості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діяльність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стан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ринків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обслуговуються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аналіз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внутрішнього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стану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компанії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зіставленні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становищем справ у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цій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розробляється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стратегія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кожного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окремого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3A42F56-A9AE-45A6-B751-C4D772349962}"/>
              </a:ext>
            </a:extLst>
          </p:cNvPr>
          <p:cNvSpPr txBox="1"/>
          <p:nvPr/>
        </p:nvSpPr>
        <p:spPr>
          <a:xfrm>
            <a:off x="881973" y="3718844"/>
            <a:ext cx="10428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Враховуючи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фактори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методика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розроблення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стратегії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виходу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світовий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ринок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повинна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складатися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таких </a:t>
            </a:r>
            <a:r>
              <a:rPr lang="ru-RU" sz="20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етапів</a:t>
            </a:r>
            <a:r>
              <a:rPr lang="ru-RU" sz="20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33544E03-C2C7-490A-94DB-FC8FDD945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109" y="4402798"/>
            <a:ext cx="3751558" cy="25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44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75CD74B-9CE8-4F20-A3E4-A22A7F0360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9C44665-BECF-4482-A00C-E4BE2A87D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Полилиния 11">
            <a:extLst>
              <a:ext uri="{FF2B5EF4-FFF2-40B4-BE49-F238E27FC236}">
                <a16:creationId xmlns="" xmlns:a16="http://schemas.microsoft.com/office/drawing/2014/main" id="{20398C1D-D011-4BA8-AC81-E829677B8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D7CCF7-1A51-40F9-AAA4-03B5F994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581" y="670822"/>
            <a:ext cx="9712998" cy="86920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</a:t>
            </a: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ією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 проблем конкурентоспроможності підприємств, є несприятливі внутрішні умови</a:t>
            </a:r>
            <a:endParaRPr lang="ru-RU" sz="60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050A7C-1489-447D-8272-2641D46F4003}"/>
              </a:ext>
            </a:extLst>
          </p:cNvPr>
          <p:cNvSpPr txBox="1"/>
          <p:nvPr/>
        </p:nvSpPr>
        <p:spPr>
          <a:xfrm>
            <a:off x="2520176" y="2029761"/>
            <a:ext cx="92220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сприятливих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внутрішніх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умов, за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вітчизняні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досягти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міжнародної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конкурентоспроможності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виважена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податкова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дасть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можливість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цим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працювати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високоефективно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виробляти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продукцію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світових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Продумана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грошово-кредитній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сфері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повинна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запобігати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подальших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сплесків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інфляції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гарантувати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прогнозований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курс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гривні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здешевити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кредити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налагодити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довгострокового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кредитування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розвинути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систему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експортних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кредитів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одна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— активна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інвестиційна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політика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гарантує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досягнення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макроекономічної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стабілізації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DBEEA7-AFD6-4F9F-9213-04B685E8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038" y="2420986"/>
            <a:ext cx="3668751" cy="36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8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591_TF89987290.potx" id="{FBA78702-D1FA-437C-833C-63CBE51ABFD7}" vid="{1773F167-4A4F-475A-A75C-D1624D65F5A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F4E112-810E-4A37-A8B2-3B5DDE7714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306FE-3C13-447E-86EE-A14EA9341C8A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9A431E-722E-4593-BF48-1C42686E4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tf89987290_win32</Template>
  <TotalTime>603</TotalTime>
  <Words>963</Words>
  <Application>Microsoft Office PowerPoint</Application>
  <PresentationFormat>Широкоэкранный</PresentationFormat>
  <Paragraphs>99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Легкий дым</vt:lpstr>
      <vt:lpstr>Конкурентоспроможність продукції підприємств машинобудування в період євроінтеграції України в Європейський Союз</vt:lpstr>
      <vt:lpstr>Конкурентоспроможність: визначення</vt:lpstr>
      <vt:lpstr>Ознаки домінуючого становища на ринку</vt:lpstr>
      <vt:lpstr>Монопольним є становище суб’єкта, якщо:</vt:lpstr>
      <vt:lpstr>Недобросовісною конкуренцією є такі дії: </vt:lpstr>
      <vt:lpstr>Добросовісною конкуренцією є такі дії: </vt:lpstr>
      <vt:lpstr>Презентация PowerPoint</vt:lpstr>
      <vt:lpstr>Основні напрями формування стратегії українських підприємств на міжнародних ринках</vt:lpstr>
      <vt:lpstr>Однією з проблем конкурентоспроможності підприємств, є несприятливі внутрішні умови</vt:lpstr>
      <vt:lpstr>Розвиток національної конкуренції на основі факторів виробництва</vt:lpstr>
      <vt:lpstr>Розвиток національної конкуренції на основі факторів інвестицій </vt:lpstr>
      <vt:lpstr>Розвиток національної конкуренції на основі факторів нововведень </vt:lpstr>
      <vt:lpstr>Розвиток національної конкуренції на основі факторів багатства</vt:lpstr>
      <vt:lpstr>Реалізація завдань з підвищення конкурентоспроможості </vt:lpstr>
      <vt:lpstr>Реалізація завдань промислово-інноваційного розвитку української економіки передбачає: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конкурентоспроможності підприємств</dc:title>
  <dc:creator>Ruslan Tovstyk</dc:creator>
  <cp:lastModifiedBy>Учетная запись Майкрософт</cp:lastModifiedBy>
  <cp:revision>15</cp:revision>
  <dcterms:created xsi:type="dcterms:W3CDTF">2022-11-13T14:01:55Z</dcterms:created>
  <dcterms:modified xsi:type="dcterms:W3CDTF">2023-04-19T10:32:34Z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