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304" r:id="rId2"/>
    <p:sldId id="256" r:id="rId3"/>
    <p:sldId id="289" r:id="rId4"/>
    <p:sldId id="303" r:id="rId5"/>
    <p:sldId id="290" r:id="rId6"/>
    <p:sldId id="257" r:id="rId7"/>
    <p:sldId id="258" r:id="rId8"/>
    <p:sldId id="259" r:id="rId9"/>
    <p:sldId id="260" r:id="rId10"/>
    <p:sldId id="261" r:id="rId11"/>
    <p:sldId id="262" r:id="rId12"/>
    <p:sldId id="263" r:id="rId13"/>
    <p:sldId id="265" r:id="rId14"/>
    <p:sldId id="266" r:id="rId15"/>
    <p:sldId id="267" r:id="rId16"/>
    <p:sldId id="268" r:id="rId17"/>
    <p:sldId id="269" r:id="rId18"/>
    <p:sldId id="270" r:id="rId19"/>
    <p:sldId id="271" r:id="rId20"/>
    <p:sldId id="272" r:id="rId21"/>
    <p:sldId id="273" r:id="rId22"/>
    <p:sldId id="274" r:id="rId23"/>
    <p:sldId id="300" r:id="rId24"/>
    <p:sldId id="276" r:id="rId25"/>
    <p:sldId id="277" r:id="rId26"/>
    <p:sldId id="278" r:id="rId27"/>
    <p:sldId id="279" r:id="rId28"/>
    <p:sldId id="280" r:id="rId29"/>
    <p:sldId id="281" r:id="rId30"/>
    <p:sldId id="283" r:id="rId31"/>
    <p:sldId id="282" r:id="rId32"/>
    <p:sldId id="284" r:id="rId33"/>
    <p:sldId id="285" r:id="rId34"/>
    <p:sldId id="286" r:id="rId35"/>
    <p:sldId id="287" r:id="rId36"/>
    <p:sldId id="288" r:id="rId37"/>
    <p:sldId id="291" r:id="rId38"/>
    <p:sldId id="292" r:id="rId39"/>
    <p:sldId id="293" r:id="rId40"/>
    <p:sldId id="294" r:id="rId41"/>
    <p:sldId id="295" r:id="rId42"/>
    <p:sldId id="296" r:id="rId43"/>
    <p:sldId id="298" r:id="rId44"/>
    <p:sldId id="299" r:id="rId45"/>
    <p:sldId id="297" r:id="rId4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Ія Пелех" userId="235b8121fc54d418" providerId="LiveId" clId="{67A92B05-F745-4F2C-8870-B2E68E6BE547}"/>
    <pc:docChg chg="custSel addSld delSld modSld">
      <pc:chgData name="Ія Пелех" userId="235b8121fc54d418" providerId="LiveId" clId="{67A92B05-F745-4F2C-8870-B2E68E6BE547}" dt="2023-09-06T06:38:32.979" v="2" actId="27636"/>
      <pc:docMkLst>
        <pc:docMk/>
      </pc:docMkLst>
      <pc:sldChg chg="modSp mod">
        <pc:chgData name="Ія Пелех" userId="235b8121fc54d418" providerId="LiveId" clId="{67A92B05-F745-4F2C-8870-B2E68E6BE547}" dt="2023-09-06T06:38:32.979" v="2" actId="27636"/>
        <pc:sldMkLst>
          <pc:docMk/>
          <pc:sldMk cId="2179421766" sldId="261"/>
        </pc:sldMkLst>
        <pc:spChg chg="mod">
          <ac:chgData name="Ія Пелех" userId="235b8121fc54d418" providerId="LiveId" clId="{67A92B05-F745-4F2C-8870-B2E68E6BE547}" dt="2023-09-06T06:38:32.979" v="2" actId="27636"/>
          <ac:spMkLst>
            <pc:docMk/>
            <pc:sldMk cId="2179421766" sldId="261"/>
            <ac:spMk id="2" creationId="{00000000-0000-0000-0000-000000000000}"/>
          </ac:spMkLst>
        </pc:spChg>
      </pc:sldChg>
      <pc:sldChg chg="del">
        <pc:chgData name="Ія Пелех" userId="235b8121fc54d418" providerId="LiveId" clId="{67A92B05-F745-4F2C-8870-B2E68E6BE547}" dt="2023-09-05T16:02:58.684" v="0" actId="47"/>
        <pc:sldMkLst>
          <pc:docMk/>
          <pc:sldMk cId="2239053798" sldId="291"/>
        </pc:sldMkLst>
      </pc:sldChg>
      <pc:sldChg chg="add setBg">
        <pc:chgData name="Ія Пелех" userId="235b8121fc54d418" providerId="LiveId" clId="{67A92B05-F745-4F2C-8870-B2E68E6BE547}" dt="2023-09-06T06:38:32.742" v="1"/>
        <pc:sldMkLst>
          <pc:docMk/>
          <pc:sldMk cId="2980892581" sldId="291"/>
        </pc:sldMkLst>
      </pc:sldChg>
      <pc:sldChg chg="add">
        <pc:chgData name="Ія Пелех" userId="235b8121fc54d418" providerId="LiveId" clId="{67A92B05-F745-4F2C-8870-B2E68E6BE547}" dt="2023-09-06T06:38:32.742" v="1"/>
        <pc:sldMkLst>
          <pc:docMk/>
          <pc:sldMk cId="239005313" sldId="292"/>
        </pc:sldMkLst>
      </pc:sldChg>
      <pc:sldChg chg="add">
        <pc:chgData name="Ія Пелех" userId="235b8121fc54d418" providerId="LiveId" clId="{67A92B05-F745-4F2C-8870-B2E68E6BE547}" dt="2023-09-06T06:38:32.742" v="1"/>
        <pc:sldMkLst>
          <pc:docMk/>
          <pc:sldMk cId="2161674928" sldId="293"/>
        </pc:sldMkLst>
      </pc:sldChg>
      <pc:sldChg chg="add">
        <pc:chgData name="Ія Пелех" userId="235b8121fc54d418" providerId="LiveId" clId="{67A92B05-F745-4F2C-8870-B2E68E6BE547}" dt="2023-09-06T06:38:32.742" v="1"/>
        <pc:sldMkLst>
          <pc:docMk/>
          <pc:sldMk cId="2115765947" sldId="294"/>
        </pc:sldMkLst>
      </pc:sldChg>
      <pc:sldChg chg="add">
        <pc:chgData name="Ія Пелех" userId="235b8121fc54d418" providerId="LiveId" clId="{67A92B05-F745-4F2C-8870-B2E68E6BE547}" dt="2023-09-06T06:38:32.742" v="1"/>
        <pc:sldMkLst>
          <pc:docMk/>
          <pc:sldMk cId="604547127" sldId="295"/>
        </pc:sldMkLst>
      </pc:sldChg>
      <pc:sldChg chg="add">
        <pc:chgData name="Ія Пелех" userId="235b8121fc54d418" providerId="LiveId" clId="{67A92B05-F745-4F2C-8870-B2E68E6BE547}" dt="2023-09-06T06:38:32.742" v="1"/>
        <pc:sldMkLst>
          <pc:docMk/>
          <pc:sldMk cId="4211524611" sldId="296"/>
        </pc:sldMkLst>
      </pc:sldChg>
      <pc:sldChg chg="add">
        <pc:chgData name="Ія Пелех" userId="235b8121fc54d418" providerId="LiveId" clId="{67A92B05-F745-4F2C-8870-B2E68E6BE547}" dt="2023-09-06T06:38:32.742" v="1"/>
        <pc:sldMkLst>
          <pc:docMk/>
          <pc:sldMk cId="257507961" sldId="297"/>
        </pc:sldMkLst>
      </pc:sldChg>
      <pc:sldChg chg="add">
        <pc:chgData name="Ія Пелех" userId="235b8121fc54d418" providerId="LiveId" clId="{67A92B05-F745-4F2C-8870-B2E68E6BE547}" dt="2023-09-06T06:38:32.742" v="1"/>
        <pc:sldMkLst>
          <pc:docMk/>
          <pc:sldMk cId="3279133058" sldId="298"/>
        </pc:sldMkLst>
      </pc:sldChg>
      <pc:sldChg chg="add">
        <pc:chgData name="Ія Пелех" userId="235b8121fc54d418" providerId="LiveId" clId="{67A92B05-F745-4F2C-8870-B2E68E6BE547}" dt="2023-09-06T06:38:32.742" v="1"/>
        <pc:sldMkLst>
          <pc:docMk/>
          <pc:sldMk cId="2133854583" sldId="299"/>
        </pc:sldMkLst>
      </pc:sldChg>
    </pc:docChg>
  </pc:docChgLst>
  <pc:docChgLst>
    <pc:chgData name="Ія Пелех" userId="235b8121fc54d418" providerId="LiveId" clId="{A453DF5E-25BC-4D4D-A471-5FB633470D23}"/>
    <pc:docChg chg="custSel addSld delSld modSld sldOrd">
      <pc:chgData name="Ія Пелех" userId="235b8121fc54d418" providerId="LiveId" clId="{A453DF5E-25BC-4D4D-A471-5FB633470D23}" dt="2024-09-02T09:57:28.269" v="32" actId="122"/>
      <pc:docMkLst>
        <pc:docMk/>
      </pc:docMkLst>
      <pc:sldChg chg="ord">
        <pc:chgData name="Ія Пелех" userId="235b8121fc54d418" providerId="LiveId" clId="{A453DF5E-25BC-4D4D-A471-5FB633470D23}" dt="2024-09-02T09:57:08.131" v="3"/>
        <pc:sldMkLst>
          <pc:docMk/>
          <pc:sldMk cId="2758173478" sldId="256"/>
        </pc:sldMkLst>
      </pc:sldChg>
      <pc:sldChg chg="del">
        <pc:chgData name="Ія Пелех" userId="235b8121fc54d418" providerId="LiveId" clId="{A453DF5E-25BC-4D4D-A471-5FB633470D23}" dt="2024-09-02T09:56:51.472" v="0" actId="47"/>
        <pc:sldMkLst>
          <pc:docMk/>
          <pc:sldMk cId="3084165958" sldId="302"/>
        </pc:sldMkLst>
      </pc:sldChg>
      <pc:sldChg chg="delSp modSp new mod">
        <pc:chgData name="Ія Пелех" userId="235b8121fc54d418" providerId="LiveId" clId="{A453DF5E-25BC-4D4D-A471-5FB633470D23}" dt="2024-09-02T09:57:28.269" v="32" actId="122"/>
        <pc:sldMkLst>
          <pc:docMk/>
          <pc:sldMk cId="3463458712" sldId="304"/>
        </pc:sldMkLst>
        <pc:spChg chg="del">
          <ac:chgData name="Ія Пелех" userId="235b8121fc54d418" providerId="LiveId" clId="{A453DF5E-25BC-4D4D-A471-5FB633470D23}" dt="2024-09-02T09:57:19.031" v="22" actId="478"/>
          <ac:spMkLst>
            <pc:docMk/>
            <pc:sldMk cId="3463458712" sldId="304"/>
            <ac:spMk id="2" creationId="{3785167E-DB42-6394-748E-544270F4DA96}"/>
          </ac:spMkLst>
        </pc:spChg>
        <pc:spChg chg="mod">
          <ac:chgData name="Ія Пелех" userId="235b8121fc54d418" providerId="LiveId" clId="{A453DF5E-25BC-4D4D-A471-5FB633470D23}" dt="2024-09-02T09:57:28.269" v="32" actId="122"/>
          <ac:spMkLst>
            <pc:docMk/>
            <pc:sldMk cId="3463458712" sldId="304"/>
            <ac:spMk id="3" creationId="{DD8115C7-1A7E-6B7E-6E02-9DA110C16D51}"/>
          </ac:spMkLst>
        </pc:spChg>
      </pc:sldChg>
    </pc:docChg>
  </pc:docChgLst>
  <pc:docChgLst>
    <pc:chgData name="Ія Пелех" userId="235b8121fc54d418" providerId="LiveId" clId="{8C100BEA-353A-4D16-918B-17127230327C}"/>
    <pc:docChg chg="undo custSel addSld delSld modSld">
      <pc:chgData name="Ія Пелех" userId="235b8121fc54d418" providerId="LiveId" clId="{8C100BEA-353A-4D16-918B-17127230327C}" dt="2024-02-21T07:37:28.497" v="208" actId="27636"/>
      <pc:docMkLst>
        <pc:docMk/>
      </pc:docMkLst>
      <pc:sldChg chg="modSp del mod">
        <pc:chgData name="Ія Пелех" userId="235b8121fc54d418" providerId="LiveId" clId="{8C100BEA-353A-4D16-918B-17127230327C}" dt="2024-02-16T10:57:24.040" v="8" actId="47"/>
        <pc:sldMkLst>
          <pc:docMk/>
          <pc:sldMk cId="3934954751" sldId="275"/>
        </pc:sldMkLst>
        <pc:spChg chg="mod">
          <ac:chgData name="Ія Пелех" userId="235b8121fc54d418" providerId="LiveId" clId="{8C100BEA-353A-4D16-918B-17127230327C}" dt="2024-02-16T10:57:09.438" v="7"/>
          <ac:spMkLst>
            <pc:docMk/>
            <pc:sldMk cId="3934954751" sldId="275"/>
            <ac:spMk id="3" creationId="{00000000-0000-0000-0000-000000000000}"/>
          </ac:spMkLst>
        </pc:spChg>
      </pc:sldChg>
      <pc:sldChg chg="add">
        <pc:chgData name="Ія Пелех" userId="235b8121fc54d418" providerId="LiveId" clId="{8C100BEA-353A-4D16-918B-17127230327C}" dt="2024-02-16T10:54:37.063" v="2"/>
        <pc:sldMkLst>
          <pc:docMk/>
          <pc:sldMk cId="2234091546" sldId="300"/>
        </pc:sldMkLst>
      </pc:sldChg>
      <pc:sldChg chg="add del">
        <pc:chgData name="Ія Пелех" userId="235b8121fc54d418" providerId="LiveId" clId="{8C100BEA-353A-4D16-918B-17127230327C}" dt="2024-02-16T10:54:33.058" v="1" actId="47"/>
        <pc:sldMkLst>
          <pc:docMk/>
          <pc:sldMk cId="2438926799" sldId="300"/>
        </pc:sldMkLst>
      </pc:sldChg>
      <pc:sldChg chg="new del">
        <pc:chgData name="Ія Пелех" userId="235b8121fc54d418" providerId="LiveId" clId="{8C100BEA-353A-4D16-918B-17127230327C}" dt="2024-02-16T10:57:34.315" v="11" actId="47"/>
        <pc:sldMkLst>
          <pc:docMk/>
          <pc:sldMk cId="3073776262" sldId="301"/>
        </pc:sldMkLst>
      </pc:sldChg>
      <pc:sldChg chg="modSp new mod">
        <pc:chgData name="Ія Пелех" userId="235b8121fc54d418" providerId="LiveId" clId="{8C100BEA-353A-4D16-918B-17127230327C}" dt="2024-02-16T11:01:08.979" v="190" actId="20577"/>
        <pc:sldMkLst>
          <pc:docMk/>
          <pc:sldMk cId="3084165958" sldId="302"/>
        </pc:sldMkLst>
        <pc:spChg chg="mod">
          <ac:chgData name="Ія Пелех" userId="235b8121fc54d418" providerId="LiveId" clId="{8C100BEA-353A-4D16-918B-17127230327C}" dt="2024-02-16T10:59:21.531" v="21" actId="20577"/>
          <ac:spMkLst>
            <pc:docMk/>
            <pc:sldMk cId="3084165958" sldId="302"/>
            <ac:spMk id="2" creationId="{74CE7B8D-512C-AE79-CE34-95096357B3A7}"/>
          </ac:spMkLst>
        </pc:spChg>
        <pc:spChg chg="mod">
          <ac:chgData name="Ія Пелех" userId="235b8121fc54d418" providerId="LiveId" clId="{8C100BEA-353A-4D16-918B-17127230327C}" dt="2024-02-16T11:01:08.979" v="190" actId="20577"/>
          <ac:spMkLst>
            <pc:docMk/>
            <pc:sldMk cId="3084165958" sldId="302"/>
            <ac:spMk id="3" creationId="{9AC2D398-A3FE-CE91-2D9F-6AF30BD366B9}"/>
          </ac:spMkLst>
        </pc:spChg>
      </pc:sldChg>
      <pc:sldChg chg="modSp new mod">
        <pc:chgData name="Ія Пелех" userId="235b8121fc54d418" providerId="LiveId" clId="{8C100BEA-353A-4D16-918B-17127230327C}" dt="2024-02-21T07:37:28.497" v="208" actId="27636"/>
        <pc:sldMkLst>
          <pc:docMk/>
          <pc:sldMk cId="645422160" sldId="303"/>
        </pc:sldMkLst>
        <pc:spChg chg="mod">
          <ac:chgData name="Ія Пелех" userId="235b8121fc54d418" providerId="LiveId" clId="{8C100BEA-353A-4D16-918B-17127230327C}" dt="2024-02-21T07:37:21.186" v="202" actId="20577"/>
          <ac:spMkLst>
            <pc:docMk/>
            <pc:sldMk cId="645422160" sldId="303"/>
            <ac:spMk id="2" creationId="{4C1DF4E4-CED5-844D-E511-4A394FEDD77E}"/>
          </ac:spMkLst>
        </pc:spChg>
        <pc:spChg chg="mod">
          <ac:chgData name="Ія Пелех" userId="235b8121fc54d418" providerId="LiveId" clId="{8C100BEA-353A-4D16-918B-17127230327C}" dt="2024-02-21T07:37:28.497" v="208" actId="27636"/>
          <ac:spMkLst>
            <pc:docMk/>
            <pc:sldMk cId="645422160" sldId="303"/>
            <ac:spMk id="3" creationId="{9DADDDF7-1563-FCAF-F6C7-5AB41B67AEB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p>
            <a:fld id="{D084A09D-9D4B-4CC1-97CF-E402B98B2302}" type="datetimeFigureOut">
              <a:rPr lang="uk-UA" smtClean="0"/>
              <a:t>02.09.2024</a:t>
            </a:fld>
            <a:endParaRPr lang="uk-UA" dirty="0"/>
          </a:p>
        </p:txBody>
      </p:sp>
      <p:sp>
        <p:nvSpPr>
          <p:cNvPr id="8" name="Slide Number Placeholder 7"/>
          <p:cNvSpPr>
            <a:spLocks noGrp="1"/>
          </p:cNvSpPr>
          <p:nvPr>
            <p:ph type="sldNum" sz="quarter" idx="11"/>
          </p:nvPr>
        </p:nvSpPr>
        <p:spPr/>
        <p:txBody>
          <a:bodyPr/>
          <a:lstStyle/>
          <a:p>
            <a:fld id="{2A510BB7-52F3-4F4A-95FC-3EB7CA23FC01}" type="slidenum">
              <a:rPr lang="uk-UA" smtClean="0"/>
              <a:t>‹№›</a:t>
            </a:fld>
            <a:endParaRPr lang="uk-UA" dirty="0"/>
          </a:p>
        </p:txBody>
      </p:sp>
      <p:sp>
        <p:nvSpPr>
          <p:cNvPr id="9" name="Footer Placeholder 8"/>
          <p:cNvSpPr>
            <a:spLocks noGrp="1"/>
          </p:cNvSpPr>
          <p:nvPr>
            <p:ph type="ftr" sz="quarter" idx="12"/>
          </p:nvPr>
        </p:nvSpPr>
        <p:spPr/>
        <p:txBody>
          <a:bodyPr/>
          <a:lstStyle/>
          <a:p>
            <a:endParaRPr lang="uk-UA"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D084A09D-9D4B-4CC1-97CF-E402B98B2302}" type="datetimeFigureOut">
              <a:rPr lang="uk-UA" smtClean="0"/>
              <a:t>02.09.2024</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2A510BB7-52F3-4F4A-95FC-3EB7CA23FC01}" type="slidenum">
              <a:rPr lang="uk-UA" smtClean="0"/>
              <a:t>‹№›</a:t>
            </a:fld>
            <a:endParaRPr lang="uk-UA"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D084A09D-9D4B-4CC1-97CF-E402B98B2302}" type="datetimeFigureOut">
              <a:rPr lang="uk-UA" smtClean="0"/>
              <a:t>02.09.2024</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2A510BB7-52F3-4F4A-95FC-3EB7CA23FC01}" type="slidenum">
              <a:rPr lang="uk-UA" smtClean="0"/>
              <a:t>‹№›</a:t>
            </a:fld>
            <a:endParaRPr lang="uk-UA"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084A09D-9D4B-4CC1-97CF-E402B98B2302}" type="datetimeFigureOut">
              <a:rPr lang="uk-UA" smtClean="0"/>
              <a:t>02.09.2024</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2A510BB7-52F3-4F4A-95FC-3EB7CA23FC01}" type="slidenum">
              <a:rPr lang="uk-UA" smtClean="0"/>
              <a:t>‹№›</a:t>
            </a:fld>
            <a:endParaRPr lang="uk-UA"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084A09D-9D4B-4CC1-97CF-E402B98B2302}" type="datetimeFigureOut">
              <a:rPr lang="uk-UA" smtClean="0"/>
              <a:t>02.09.2024</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2A510BB7-52F3-4F4A-95FC-3EB7CA23FC01}" type="slidenum">
              <a:rPr lang="uk-UA" smtClean="0"/>
              <a:t>‹№›</a:t>
            </a:fld>
            <a:endParaRPr lang="uk-UA"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084A09D-9D4B-4CC1-97CF-E402B98B2302}" type="datetimeFigureOut">
              <a:rPr lang="uk-UA" smtClean="0"/>
              <a:t>02.09.2024</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2A510BB7-52F3-4F4A-95FC-3EB7CA23FC01}" type="slidenum">
              <a:rPr lang="uk-UA" smtClean="0"/>
              <a:t>‹№›</a:t>
            </a:fld>
            <a:endParaRPr lang="uk-UA" dirty="0"/>
          </a:p>
        </p:txBody>
      </p:sp>
      <p:sp>
        <p:nvSpPr>
          <p:cNvPr id="9" name="Content Placeholder 8"/>
          <p:cNvSpPr>
            <a:spLocks noGrp="1"/>
          </p:cNvSpPr>
          <p:nvPr>
            <p:ph sz="quarter" idx="13"/>
          </p:nvPr>
        </p:nvSpPr>
        <p:spPr>
          <a:xfrm>
            <a:off x="365760" y="1600200"/>
            <a:ext cx="4041648" cy="452628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fld id="{D084A09D-9D4B-4CC1-97CF-E402B98B2302}" type="datetimeFigureOut">
              <a:rPr lang="uk-UA" smtClean="0"/>
              <a:t>02.09.2024</a:t>
            </a:fld>
            <a:endParaRPr lang="uk-UA" dirty="0"/>
          </a:p>
        </p:txBody>
      </p:sp>
      <p:sp>
        <p:nvSpPr>
          <p:cNvPr id="8" name="Footer Placeholder 7"/>
          <p:cNvSpPr>
            <a:spLocks noGrp="1"/>
          </p:cNvSpPr>
          <p:nvPr>
            <p:ph type="ftr" sz="quarter" idx="11"/>
          </p:nvPr>
        </p:nvSpPr>
        <p:spPr/>
        <p:txBody>
          <a:bodyPr/>
          <a:lstStyle/>
          <a:p>
            <a:endParaRPr lang="uk-UA" dirty="0"/>
          </a:p>
        </p:txBody>
      </p:sp>
      <p:sp>
        <p:nvSpPr>
          <p:cNvPr id="9" name="Slide Number Placeholder 8"/>
          <p:cNvSpPr>
            <a:spLocks noGrp="1"/>
          </p:cNvSpPr>
          <p:nvPr>
            <p:ph type="sldNum" sz="quarter" idx="12"/>
          </p:nvPr>
        </p:nvSpPr>
        <p:spPr/>
        <p:txBody>
          <a:bodyPr/>
          <a:lstStyle/>
          <a:p>
            <a:fld id="{2A510BB7-52F3-4F4A-95FC-3EB7CA23FC01}" type="slidenum">
              <a:rPr lang="uk-UA" smtClean="0"/>
              <a:t>‹№›</a:t>
            </a:fld>
            <a:endParaRPr lang="uk-UA" dirty="0"/>
          </a:p>
        </p:txBody>
      </p:sp>
      <p:sp>
        <p:nvSpPr>
          <p:cNvPr id="11" name="Content Placeholder 10"/>
          <p:cNvSpPr>
            <a:spLocks noGrp="1"/>
          </p:cNvSpPr>
          <p:nvPr>
            <p:ph sz="quarter" idx="13"/>
          </p:nvPr>
        </p:nvSpPr>
        <p:spPr>
          <a:xfrm>
            <a:off x="457200" y="2212848"/>
            <a:ext cx="4041648" cy="391363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084A09D-9D4B-4CC1-97CF-E402B98B2302}" type="datetimeFigureOut">
              <a:rPr lang="uk-UA" smtClean="0"/>
              <a:t>02.09.2024</a:t>
            </a:fld>
            <a:endParaRPr lang="uk-UA" dirty="0"/>
          </a:p>
        </p:txBody>
      </p:sp>
      <p:sp>
        <p:nvSpPr>
          <p:cNvPr id="4" name="Footer Placeholder 3"/>
          <p:cNvSpPr>
            <a:spLocks noGrp="1"/>
          </p:cNvSpPr>
          <p:nvPr>
            <p:ph type="ftr" sz="quarter" idx="11"/>
          </p:nvPr>
        </p:nvSpPr>
        <p:spPr/>
        <p:txBody>
          <a:bodyPr/>
          <a:lstStyle/>
          <a:p>
            <a:endParaRPr lang="uk-UA" dirty="0"/>
          </a:p>
        </p:txBody>
      </p:sp>
      <p:sp>
        <p:nvSpPr>
          <p:cNvPr id="5" name="Slide Number Placeholder 4"/>
          <p:cNvSpPr>
            <a:spLocks noGrp="1"/>
          </p:cNvSpPr>
          <p:nvPr>
            <p:ph type="sldNum" sz="quarter" idx="12"/>
          </p:nvPr>
        </p:nvSpPr>
        <p:spPr/>
        <p:txBody>
          <a:bodyPr/>
          <a:lstStyle/>
          <a:p>
            <a:fld id="{2A510BB7-52F3-4F4A-95FC-3EB7CA23FC01}" type="slidenum">
              <a:rPr lang="uk-UA" smtClean="0"/>
              <a:t>‹№›</a:t>
            </a:fld>
            <a:endParaRPr lang="uk-UA"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4A09D-9D4B-4CC1-97CF-E402B98B2302}" type="datetimeFigureOut">
              <a:rPr lang="uk-UA" smtClean="0"/>
              <a:t>02.09.2024</a:t>
            </a:fld>
            <a:endParaRPr lang="uk-UA" dirty="0"/>
          </a:p>
        </p:txBody>
      </p:sp>
      <p:sp>
        <p:nvSpPr>
          <p:cNvPr id="3" name="Footer Placeholder 2"/>
          <p:cNvSpPr>
            <a:spLocks noGrp="1"/>
          </p:cNvSpPr>
          <p:nvPr>
            <p:ph type="ftr" sz="quarter" idx="11"/>
          </p:nvPr>
        </p:nvSpPr>
        <p:spPr/>
        <p:txBody>
          <a:bodyPr/>
          <a:lstStyle/>
          <a:p>
            <a:endParaRPr lang="uk-UA" dirty="0"/>
          </a:p>
        </p:txBody>
      </p:sp>
      <p:sp>
        <p:nvSpPr>
          <p:cNvPr id="4" name="Slide Number Placeholder 3"/>
          <p:cNvSpPr>
            <a:spLocks noGrp="1"/>
          </p:cNvSpPr>
          <p:nvPr>
            <p:ph type="sldNum" sz="quarter" idx="12"/>
          </p:nvPr>
        </p:nvSpPr>
        <p:spPr/>
        <p:txBody>
          <a:bodyPr/>
          <a:lstStyle/>
          <a:p>
            <a:fld id="{2A510BB7-52F3-4F4A-95FC-3EB7CA23FC01}" type="slidenum">
              <a:rPr lang="uk-UA" smtClean="0"/>
              <a:t>‹№›</a:t>
            </a:fld>
            <a:endParaRPr lang="uk-UA"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084A09D-9D4B-4CC1-97CF-E402B98B2302}" type="datetimeFigureOut">
              <a:rPr lang="uk-UA" smtClean="0"/>
              <a:t>02.09.2024</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2A510BB7-52F3-4F4A-95FC-3EB7CA23FC01}" type="slidenum">
              <a:rPr lang="uk-UA" smtClean="0"/>
              <a:t>‹№›</a:t>
            </a:fld>
            <a:endParaRPr lang="uk-UA"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084A09D-9D4B-4CC1-97CF-E402B98B2302}" type="datetimeFigureOut">
              <a:rPr lang="uk-UA" smtClean="0"/>
              <a:t>02.09.2024</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2A510BB7-52F3-4F4A-95FC-3EB7CA23FC01}" type="slidenum">
              <a:rPr lang="uk-UA" smtClean="0"/>
              <a:t>‹№›</a:t>
            </a:fld>
            <a:endParaRPr lang="uk-UA"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084A09D-9D4B-4CC1-97CF-E402B98B2302}" type="datetimeFigureOut">
              <a:rPr lang="uk-UA" smtClean="0"/>
              <a:t>02.09.2024</a:t>
            </a:fld>
            <a:endParaRPr lang="uk-UA"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uk-UA"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2A510BB7-52F3-4F4A-95FC-3EB7CA23FC01}" type="slidenum">
              <a:rPr lang="uk-UA" smtClean="0"/>
              <a:t>‹№›</a:t>
            </a:fld>
            <a:endParaRPr lang="uk-UA"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D8115C7-1A7E-6B7E-6E02-9DA110C16D51}"/>
              </a:ext>
            </a:extLst>
          </p:cNvPr>
          <p:cNvSpPr>
            <a:spLocks noGrp="1"/>
          </p:cNvSpPr>
          <p:nvPr>
            <p:ph idx="1"/>
          </p:nvPr>
        </p:nvSpPr>
        <p:spPr/>
        <p:txBody>
          <a:bodyPr>
            <a:normAutofit/>
          </a:bodyPr>
          <a:lstStyle/>
          <a:p>
            <a:pPr marL="0" indent="0" algn="ctr">
              <a:buNone/>
            </a:pPr>
            <a:r>
              <a:rPr lang="uk-UA" sz="6000" dirty="0"/>
              <a:t>Пелех Ія Василівна</a:t>
            </a:r>
          </a:p>
        </p:txBody>
      </p:sp>
    </p:spTree>
    <p:extLst>
      <p:ext uri="{BB962C8B-B14F-4D97-AF65-F5344CB8AC3E}">
        <p14:creationId xmlns:p14="http://schemas.microsoft.com/office/powerpoint/2010/main" val="346345871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363272" cy="1556792"/>
          </a:xfrm>
        </p:spPr>
        <p:txBody>
          <a:bodyPr>
            <a:normAutofit/>
          </a:bodyPr>
          <a:lstStyle/>
          <a:p>
            <a:r>
              <a:rPr lang="uk-UA" sz="4400" dirty="0">
                <a:effectLst>
                  <a:outerShdw blurRad="38100" dist="38100" dir="2700000" algn="tl">
                    <a:srgbClr val="000000">
                      <a:alpha val="43137"/>
                    </a:srgbClr>
                  </a:outerShdw>
                </a:effectLst>
              </a:rPr>
              <a:t>Еволюція уявлень про права людини в історії людства</a:t>
            </a:r>
          </a:p>
        </p:txBody>
      </p:sp>
      <p:sp>
        <p:nvSpPr>
          <p:cNvPr id="3" name="Объект 2"/>
          <p:cNvSpPr>
            <a:spLocks noGrp="1"/>
          </p:cNvSpPr>
          <p:nvPr>
            <p:ph idx="1"/>
          </p:nvPr>
        </p:nvSpPr>
        <p:spPr>
          <a:xfrm>
            <a:off x="457200" y="2132856"/>
            <a:ext cx="8507288" cy="4322880"/>
          </a:xfrm>
        </p:spPr>
        <p:txBody>
          <a:bodyPr>
            <a:normAutofit/>
          </a:bodyPr>
          <a:lstStyle/>
          <a:p>
            <a:pPr marL="0" indent="0" algn="just">
              <a:buNone/>
            </a:pPr>
            <a:r>
              <a:rPr lang="uk-UA" dirty="0"/>
              <a:t>	Основи сучасного розуміння прав людини закладено в </a:t>
            </a:r>
            <a:r>
              <a:rPr lang="en-US" dirty="0"/>
              <a:t>XVII – XVIII</a:t>
            </a:r>
            <a:r>
              <a:rPr lang="uk-UA" dirty="0"/>
              <a:t> ст. у творах видатних просвітників Дж. Локка, Ш.-Л. Монтеск’є, Ж.-Ж. Руссо та інших.</a:t>
            </a:r>
          </a:p>
          <a:p>
            <a:pPr marL="0" indent="0" algn="just">
              <a:buNone/>
            </a:pPr>
            <a:r>
              <a:rPr lang="uk-UA" dirty="0"/>
              <a:t>	Природність прав означала належність їх до роду людського.</a:t>
            </a:r>
          </a:p>
          <a:p>
            <a:pPr marL="0" indent="0" algn="just">
              <a:buNone/>
            </a:pPr>
            <a:r>
              <a:rPr lang="uk-UA" dirty="0"/>
              <a:t>	Невідчуженість прав розумілася як невідривність цих прав від людини, а священність цих прав тлумачилися як велика шана й повага до прав людини, як найбільша цінність.</a:t>
            </a:r>
          </a:p>
        </p:txBody>
      </p:sp>
    </p:spTree>
    <p:extLst>
      <p:ext uri="{BB962C8B-B14F-4D97-AF65-F5344CB8AC3E}">
        <p14:creationId xmlns:p14="http://schemas.microsoft.com/office/powerpoint/2010/main" val="2179421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507288" cy="1844824"/>
          </a:xfrm>
        </p:spPr>
        <p:txBody>
          <a:bodyPr>
            <a:normAutofit/>
          </a:bodyPr>
          <a:lstStyle/>
          <a:p>
            <a:r>
              <a:rPr lang="uk-UA" sz="4400" dirty="0">
                <a:effectLst>
                  <a:outerShdw blurRad="38100" dist="38100" dir="2700000" algn="tl">
                    <a:srgbClr val="000000">
                      <a:alpha val="43137"/>
                    </a:srgbClr>
                  </a:outerShdw>
                </a:effectLst>
              </a:rPr>
              <a:t>Еволюція уявлень про права людини в історії людства</a:t>
            </a:r>
          </a:p>
        </p:txBody>
      </p:sp>
      <p:sp>
        <p:nvSpPr>
          <p:cNvPr id="3" name="Объект 2"/>
          <p:cNvSpPr>
            <a:spLocks noGrp="1"/>
          </p:cNvSpPr>
          <p:nvPr>
            <p:ph idx="1"/>
          </p:nvPr>
        </p:nvSpPr>
        <p:spPr>
          <a:xfrm>
            <a:off x="457200" y="2132856"/>
            <a:ext cx="8147248" cy="4322880"/>
          </a:xfrm>
        </p:spPr>
        <p:txBody>
          <a:bodyPr>
            <a:normAutofit/>
          </a:bodyPr>
          <a:lstStyle/>
          <a:p>
            <a:pPr marL="0" indent="0" algn="just">
              <a:buNone/>
            </a:pPr>
            <a:r>
              <a:rPr lang="uk-UA" dirty="0"/>
              <a:t>	Уперше концепція прав людини дістала систематичний юридичний виклад у </a:t>
            </a:r>
            <a:r>
              <a:rPr lang="uk-UA" b="1" dirty="0">
                <a:solidFill>
                  <a:srgbClr val="FF0000"/>
                </a:solidFill>
              </a:rPr>
              <a:t>Декларації незалежності 1776 р. </a:t>
            </a:r>
            <a:r>
              <a:rPr lang="uk-UA" dirty="0"/>
              <a:t>Цю Декларацію покладено в основу Конституції США, яка є однією з найдемократичніших із широкими громадянськими свободами і правами, що відкрила шлях до прискореного розвитку ринкових відносин. Перші десять поправок до Конституції США, відомі як </a:t>
            </a:r>
            <a:r>
              <a:rPr lang="uk-UA" b="1" dirty="0">
                <a:solidFill>
                  <a:srgbClr val="FF0000"/>
                </a:solidFill>
              </a:rPr>
              <a:t>Білль про права США</a:t>
            </a:r>
            <a:r>
              <a:rPr lang="uk-UA" dirty="0"/>
              <a:t>, розширили перелік законодавчо закріплених прав і свобод.</a:t>
            </a:r>
          </a:p>
        </p:txBody>
      </p:sp>
    </p:spTree>
    <p:extLst>
      <p:ext uri="{BB962C8B-B14F-4D97-AF65-F5344CB8AC3E}">
        <p14:creationId xmlns:p14="http://schemas.microsoft.com/office/powerpoint/2010/main" val="2656041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8686800" cy="1524784"/>
          </a:xfrm>
        </p:spPr>
        <p:txBody>
          <a:bodyPr>
            <a:normAutofit fontScale="90000"/>
          </a:bodyPr>
          <a:lstStyle/>
          <a:p>
            <a:r>
              <a:rPr lang="uk-UA" dirty="0">
                <a:effectLst>
                  <a:outerShdw blurRad="38100" dist="38100" dir="2700000" algn="tl">
                    <a:srgbClr val="000000">
                      <a:alpha val="43137"/>
                    </a:srgbClr>
                  </a:outerShdw>
                </a:effectLst>
              </a:rPr>
              <a:t>Еволюція уявлень про права людини в історії людства</a:t>
            </a:r>
          </a:p>
        </p:txBody>
      </p:sp>
      <p:sp>
        <p:nvSpPr>
          <p:cNvPr id="3" name="Объект 2"/>
          <p:cNvSpPr>
            <a:spLocks noGrp="1"/>
          </p:cNvSpPr>
          <p:nvPr>
            <p:ph idx="1"/>
          </p:nvPr>
        </p:nvSpPr>
        <p:spPr>
          <a:xfrm>
            <a:off x="457200" y="2132856"/>
            <a:ext cx="8219256" cy="4322880"/>
          </a:xfrm>
        </p:spPr>
        <p:txBody>
          <a:bodyPr>
            <a:normAutofit/>
          </a:bodyPr>
          <a:lstStyle/>
          <a:p>
            <a:pPr marL="0" indent="0" algn="just">
              <a:buNone/>
            </a:pPr>
            <a:r>
              <a:rPr lang="uk-UA" dirty="0"/>
              <a:t>	</a:t>
            </a:r>
            <a:r>
              <a:rPr lang="uk-UA" b="1" dirty="0">
                <a:solidFill>
                  <a:srgbClr val="FF0000"/>
                </a:solidFill>
              </a:rPr>
              <a:t>1789 р. у Франції прийнято Декларацію прав людини і громадянина,</a:t>
            </a:r>
            <a:r>
              <a:rPr lang="uk-UA" dirty="0"/>
              <a:t> в якій викладено «природні, невід’ємні та священні права людини і громадянина», про забезпечення державою природних і невід’ємних прав людини, забезпечення свободи, власності, безпеки й опору пригнобленню, про презумпцію невинності тощо.</a:t>
            </a:r>
          </a:p>
          <a:p>
            <a:pPr marL="0" indent="0" algn="just">
              <a:buNone/>
            </a:pPr>
            <a:r>
              <a:rPr lang="uk-UA" dirty="0"/>
              <a:t>Вперше закріплено принцип взаємовідносин людини й держави в демократичному суспільстві: «Дозволено все, що прямо не заборонено законом».</a:t>
            </a:r>
          </a:p>
        </p:txBody>
      </p:sp>
    </p:spTree>
    <p:extLst>
      <p:ext uri="{BB962C8B-B14F-4D97-AF65-F5344CB8AC3E}">
        <p14:creationId xmlns:p14="http://schemas.microsoft.com/office/powerpoint/2010/main" val="678332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effectLst>
                  <a:outerShdw blurRad="38100" dist="38100" dir="2700000" algn="tl">
                    <a:srgbClr val="000000">
                      <a:alpha val="43137"/>
                    </a:srgbClr>
                  </a:outerShdw>
                </a:effectLst>
              </a:rPr>
              <a:t>Поняття прав і свобод людини</a:t>
            </a:r>
          </a:p>
        </p:txBody>
      </p:sp>
      <p:sp>
        <p:nvSpPr>
          <p:cNvPr id="3" name="Объект 2"/>
          <p:cNvSpPr>
            <a:spLocks noGrp="1"/>
          </p:cNvSpPr>
          <p:nvPr>
            <p:ph idx="1"/>
          </p:nvPr>
        </p:nvSpPr>
        <p:spPr/>
        <p:txBody>
          <a:bodyPr/>
          <a:lstStyle/>
          <a:p>
            <a:pPr marL="0" indent="0" algn="just">
              <a:buNone/>
            </a:pPr>
            <a:r>
              <a:rPr lang="uk-UA" dirty="0"/>
              <a:t>	</a:t>
            </a:r>
            <a:r>
              <a:rPr lang="uk-UA" b="1" dirty="0"/>
              <a:t>Права й свободи – </a:t>
            </a:r>
            <a:r>
              <a:rPr lang="uk-UA" dirty="0"/>
              <a:t>це обсяг і межі благ, які держава зобов’язувалася гарантувати особі й суспільству.</a:t>
            </a:r>
          </a:p>
          <a:p>
            <a:pPr marL="0" indent="0" algn="just">
              <a:buNone/>
            </a:pPr>
            <a:r>
              <a:rPr lang="uk-UA" dirty="0"/>
              <a:t>	Поняття прав і свобод людини та громадянина нині є найважливішою проблемою внутрішньої політики всіх держав світової співдружності. Саме стан справ у сфері забезпечення прав і свобод людини, їх практичної реалізації є тим критерієм, за яким оцінюється рівень демократичного розвитку будь-якої держави і суспільства в цілому.</a:t>
            </a:r>
          </a:p>
        </p:txBody>
      </p:sp>
    </p:spTree>
    <p:extLst>
      <p:ext uri="{BB962C8B-B14F-4D97-AF65-F5344CB8AC3E}">
        <p14:creationId xmlns:p14="http://schemas.microsoft.com/office/powerpoint/2010/main" val="2086604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effectLst>
                  <a:outerShdw blurRad="38100" dist="38100" dir="2700000" algn="tl">
                    <a:srgbClr val="000000">
                      <a:alpha val="43137"/>
                    </a:srgbClr>
                  </a:outerShdw>
                </a:effectLst>
              </a:rPr>
              <a:t>Поняття прав і свобод людини</a:t>
            </a:r>
          </a:p>
        </p:txBody>
      </p:sp>
      <p:sp>
        <p:nvSpPr>
          <p:cNvPr id="3" name="Объект 2"/>
          <p:cNvSpPr>
            <a:spLocks noGrp="1"/>
          </p:cNvSpPr>
          <p:nvPr>
            <p:ph idx="1"/>
          </p:nvPr>
        </p:nvSpPr>
        <p:spPr/>
        <p:txBody>
          <a:bodyPr>
            <a:normAutofit lnSpcReduction="10000"/>
          </a:bodyPr>
          <a:lstStyle/>
          <a:p>
            <a:pPr marL="0" indent="0" algn="just">
              <a:buNone/>
            </a:pPr>
            <a:r>
              <a:rPr lang="uk-UA" b="1" dirty="0"/>
              <a:t>	Права людини – </a:t>
            </a:r>
            <a:r>
              <a:rPr lang="uk-UA" dirty="0"/>
              <a:t>це права, нерозривно пов’язані з існуванням людини, з її можливостями існувати й розвиватися як особистість.</a:t>
            </a:r>
          </a:p>
          <a:p>
            <a:pPr marL="0" indent="0" algn="just">
              <a:buNone/>
            </a:pPr>
            <a:r>
              <a:rPr lang="uk-UA" b="1" dirty="0"/>
              <a:t>	Свободи людини – </a:t>
            </a:r>
            <a:r>
              <a:rPr lang="uk-UA" dirty="0"/>
              <a:t>це суб’єктивне право особи, яке являє собою способи (форми) її можливої поведінки.</a:t>
            </a:r>
          </a:p>
          <a:p>
            <a:pPr marL="0" indent="0" algn="just">
              <a:buNone/>
            </a:pPr>
            <a:r>
              <a:rPr lang="uk-UA" dirty="0"/>
              <a:t>	Розрізняють природні права людини, тобто пов’язані з самим її існуванням і розвитком. Це насамперед невід’ємні і невідчужувані права людини, які є такими лише тому, що вони дані людині від народження, формуючи і підтримуючи в людині почуття власної гідності.</a:t>
            </a:r>
          </a:p>
        </p:txBody>
      </p:sp>
    </p:spTree>
    <p:extLst>
      <p:ext uri="{BB962C8B-B14F-4D97-AF65-F5344CB8AC3E}">
        <p14:creationId xmlns:p14="http://schemas.microsoft.com/office/powerpoint/2010/main" val="1765020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effectLst>
                  <a:outerShdw blurRad="38100" dist="38100" dir="2700000" algn="tl">
                    <a:srgbClr val="000000">
                      <a:alpha val="43137"/>
                    </a:srgbClr>
                  </a:outerShdw>
                </a:effectLst>
              </a:rPr>
              <a:t>Поняття прав і свобод людини</a:t>
            </a:r>
          </a:p>
        </p:txBody>
      </p:sp>
      <p:sp>
        <p:nvSpPr>
          <p:cNvPr id="3" name="Объект 2"/>
          <p:cNvSpPr>
            <a:spLocks noGrp="1"/>
          </p:cNvSpPr>
          <p:nvPr>
            <p:ph idx="1"/>
          </p:nvPr>
        </p:nvSpPr>
        <p:spPr/>
        <p:txBody>
          <a:bodyPr>
            <a:normAutofit fontScale="92500"/>
          </a:bodyPr>
          <a:lstStyle/>
          <a:p>
            <a:pPr marL="0" indent="0" algn="just">
              <a:buNone/>
            </a:pPr>
            <a:r>
              <a:rPr lang="uk-UA" sz="2800" dirty="0"/>
              <a:t>	Згідно з Конституцією України до цього виду прав належать:</a:t>
            </a:r>
          </a:p>
          <a:p>
            <a:pPr marL="0" indent="0" algn="just">
              <a:buNone/>
            </a:pPr>
            <a:r>
              <a:rPr lang="uk-UA" sz="2800" dirty="0"/>
              <a:t>- право на життя (ст. 27);</a:t>
            </a:r>
          </a:p>
          <a:p>
            <a:pPr marL="0" indent="0" algn="just">
              <a:buNone/>
            </a:pPr>
            <a:r>
              <a:rPr lang="uk-UA" sz="2800" dirty="0"/>
              <a:t>- право на повагу до гідності людини (ст. 28);</a:t>
            </a:r>
          </a:p>
          <a:p>
            <a:pPr marL="0" indent="0" algn="just">
              <a:buNone/>
            </a:pPr>
            <a:r>
              <a:rPr lang="uk-UA" sz="2800" dirty="0"/>
              <a:t>- право на невтручання в особисте та сімейне життя (ст. 32) та ін.</a:t>
            </a:r>
          </a:p>
          <a:p>
            <a:pPr marL="0" indent="0" algn="just">
              <a:buNone/>
            </a:pPr>
            <a:r>
              <a:rPr lang="uk-UA" sz="2800" dirty="0"/>
              <a:t>	Є набуті права, що в основному характеризують соціально-політичний статус людини і громадянина(інститут громадянства, право на участь у вирішенні державних справ).</a:t>
            </a:r>
          </a:p>
        </p:txBody>
      </p:sp>
    </p:spTree>
    <p:extLst>
      <p:ext uri="{BB962C8B-B14F-4D97-AF65-F5344CB8AC3E}">
        <p14:creationId xmlns:p14="http://schemas.microsoft.com/office/powerpoint/2010/main" val="3155388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effectLst>
                  <a:outerShdw blurRad="38100" dist="38100" dir="2700000" algn="tl">
                    <a:srgbClr val="000000">
                      <a:alpha val="43137"/>
                    </a:srgbClr>
                  </a:outerShdw>
                </a:effectLst>
              </a:rPr>
              <a:t>Поняття прав і свобод людини</a:t>
            </a:r>
          </a:p>
        </p:txBody>
      </p:sp>
      <p:sp>
        <p:nvSpPr>
          <p:cNvPr id="3" name="Объект 2"/>
          <p:cNvSpPr>
            <a:spLocks noGrp="1"/>
          </p:cNvSpPr>
          <p:nvPr>
            <p:ph idx="1"/>
          </p:nvPr>
        </p:nvSpPr>
        <p:spPr/>
        <p:txBody>
          <a:bodyPr>
            <a:normAutofit fontScale="92500" lnSpcReduction="10000"/>
          </a:bodyPr>
          <a:lstStyle/>
          <a:p>
            <a:pPr marL="0" indent="0" algn="just">
              <a:buNone/>
            </a:pPr>
            <a:r>
              <a:rPr lang="uk-UA" dirty="0"/>
              <a:t>	У законодавчих документах, створених у державі на міжнародному рівні, закріплено цілу низку прав людини і громадянина. Основою таких прав є згода тих, на кого вони поширюються.</a:t>
            </a:r>
          </a:p>
          <a:p>
            <a:pPr marL="0" indent="0" algn="just">
              <a:buNone/>
            </a:pPr>
            <a:r>
              <a:rPr lang="uk-UA" dirty="0"/>
              <a:t>	Сучасне міжнародне співтовариство  приділяє значну увагу розвиткові та забезпеченню прав людини. Прийнято цілу низку міжнародних документів з прав людини:</a:t>
            </a:r>
          </a:p>
          <a:p>
            <a:pPr marL="0" indent="0" algn="just">
              <a:buNone/>
            </a:pPr>
            <a:r>
              <a:rPr lang="uk-UA" dirty="0"/>
              <a:t>- Загальна декларація прав людини (1948 р.);</a:t>
            </a:r>
          </a:p>
          <a:p>
            <a:pPr marL="0" indent="0" algn="just">
              <a:buNone/>
            </a:pPr>
            <a:r>
              <a:rPr lang="uk-UA" dirty="0"/>
              <a:t>- Міжнародний договір про громадянські та політичні права (1966 р.);</a:t>
            </a:r>
          </a:p>
          <a:p>
            <a:pPr marL="0" indent="0" algn="just">
              <a:buNone/>
            </a:pPr>
            <a:r>
              <a:rPr lang="uk-UA" dirty="0"/>
              <a:t>- Міжнародний договір про економічні, соціальні та культурні права (1966 р.) та ін.</a:t>
            </a:r>
          </a:p>
        </p:txBody>
      </p:sp>
    </p:spTree>
    <p:extLst>
      <p:ext uri="{BB962C8B-B14F-4D97-AF65-F5344CB8AC3E}">
        <p14:creationId xmlns:p14="http://schemas.microsoft.com/office/powerpoint/2010/main" val="3107871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effectLst>
                  <a:outerShdw blurRad="38100" dist="38100" dir="2700000" algn="tl">
                    <a:srgbClr val="000000">
                      <a:alpha val="43137"/>
                    </a:srgbClr>
                  </a:outerShdw>
                </a:effectLst>
              </a:rPr>
              <a:t>Поняття прав і свобод людини</a:t>
            </a:r>
          </a:p>
        </p:txBody>
      </p:sp>
      <p:sp>
        <p:nvSpPr>
          <p:cNvPr id="3" name="Объект 2"/>
          <p:cNvSpPr>
            <a:spLocks noGrp="1"/>
          </p:cNvSpPr>
          <p:nvPr>
            <p:ph idx="1"/>
          </p:nvPr>
        </p:nvSpPr>
        <p:spPr/>
        <p:txBody>
          <a:bodyPr anchor="ctr">
            <a:normAutofit/>
          </a:bodyPr>
          <a:lstStyle/>
          <a:p>
            <a:pPr marL="0" indent="0" algn="just">
              <a:buNone/>
            </a:pPr>
            <a:r>
              <a:rPr lang="uk-UA" sz="3200" dirty="0"/>
              <a:t>	Таким чином, права людини – це певні можливості, що ґрунтуються на загальнолюдській моралі та необхідні людині для існування її і розвитку в конкретних історичних умовах. Вони мають бути загальними та рівними для всіх.</a:t>
            </a:r>
          </a:p>
        </p:txBody>
      </p:sp>
    </p:spTree>
    <p:extLst>
      <p:ext uri="{BB962C8B-B14F-4D97-AF65-F5344CB8AC3E}">
        <p14:creationId xmlns:p14="http://schemas.microsoft.com/office/powerpoint/2010/main" val="1866089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effectLst>
                  <a:outerShdw blurRad="38100" dist="38100" dir="2700000" algn="tl">
                    <a:srgbClr val="000000">
                      <a:alpha val="43137"/>
                    </a:srgbClr>
                  </a:outerShdw>
                </a:effectLst>
              </a:rPr>
              <a:t>Основні свободи громадянина</a:t>
            </a:r>
          </a:p>
        </p:txBody>
      </p:sp>
      <p:sp>
        <p:nvSpPr>
          <p:cNvPr id="3" name="Объект 2"/>
          <p:cNvSpPr>
            <a:spLocks noGrp="1"/>
          </p:cNvSpPr>
          <p:nvPr>
            <p:ph idx="1"/>
          </p:nvPr>
        </p:nvSpPr>
        <p:spPr/>
        <p:txBody>
          <a:bodyPr anchor="ctr">
            <a:normAutofit lnSpcReduction="10000"/>
          </a:bodyPr>
          <a:lstStyle/>
          <a:p>
            <a:pPr marL="0" indent="0" algn="just">
              <a:buNone/>
            </a:pPr>
            <a:r>
              <a:rPr lang="uk-UA" sz="2800" b="1" dirty="0"/>
              <a:t>	Свобода –</a:t>
            </a:r>
            <a:r>
              <a:rPr lang="uk-UA" sz="2800" dirty="0"/>
              <a:t> це одна з найвищих цінностей людини.</a:t>
            </a:r>
          </a:p>
          <a:p>
            <a:pPr marL="0" indent="0" algn="just">
              <a:buNone/>
            </a:pPr>
            <a:r>
              <a:rPr lang="uk-UA" sz="2800" dirty="0"/>
              <a:t>	За відсутності у людини свободи вона не може володіти і реально користуватися своїми правами. Саме свобода створює умови для реального набуття прав та їх реалізації.</a:t>
            </a:r>
          </a:p>
          <a:p>
            <a:pPr marL="0" indent="0" algn="just">
              <a:buNone/>
            </a:pPr>
            <a:r>
              <a:rPr lang="uk-UA" sz="2800" dirty="0"/>
              <a:t>	Отже, захист та повагу до особистої свободи треба розглядати як один із найважливіших обов’язків держави.</a:t>
            </a:r>
          </a:p>
        </p:txBody>
      </p:sp>
    </p:spTree>
    <p:extLst>
      <p:ext uri="{BB962C8B-B14F-4D97-AF65-F5344CB8AC3E}">
        <p14:creationId xmlns:p14="http://schemas.microsoft.com/office/powerpoint/2010/main" val="2541357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effectLst>
                  <a:outerShdw blurRad="38100" dist="38100" dir="2700000" algn="tl">
                    <a:srgbClr val="000000">
                      <a:alpha val="43137"/>
                    </a:srgbClr>
                  </a:outerShdw>
                </a:effectLst>
              </a:rPr>
              <a:t>Основні свободи громадянина</a:t>
            </a:r>
          </a:p>
        </p:txBody>
      </p:sp>
      <p:sp>
        <p:nvSpPr>
          <p:cNvPr id="3" name="Объект 2"/>
          <p:cNvSpPr>
            <a:spLocks noGrp="1"/>
          </p:cNvSpPr>
          <p:nvPr>
            <p:ph idx="1"/>
          </p:nvPr>
        </p:nvSpPr>
        <p:spPr/>
        <p:txBody>
          <a:bodyPr>
            <a:normAutofit lnSpcReduction="10000"/>
          </a:bodyPr>
          <a:lstStyle/>
          <a:p>
            <a:pPr marL="0" indent="0" algn="just">
              <a:buNone/>
            </a:pPr>
            <a:r>
              <a:rPr lang="uk-UA" sz="2800" dirty="0"/>
              <a:t>	Кожна людина має право на свободу думки, совісті та релігії. Це природні і невід’ємні права людини, одні з найважливіших духовних потреб людини. Людина отримує ці духовні цінності від часу свого народження і ніхто не має права заборонити користуватися цими свободами.</a:t>
            </a:r>
          </a:p>
          <a:p>
            <a:pPr marL="0" indent="0" algn="just">
              <a:buNone/>
            </a:pPr>
            <a:r>
              <a:rPr lang="uk-UA" sz="2800" dirty="0"/>
              <a:t>	Свобода думки, совісті та релігії – це та основа, на якій ґрунтується право людини вільно висловлювати свої думки.</a:t>
            </a:r>
          </a:p>
        </p:txBody>
      </p:sp>
    </p:spTree>
    <p:extLst>
      <p:ext uri="{BB962C8B-B14F-4D97-AF65-F5344CB8AC3E}">
        <p14:creationId xmlns:p14="http://schemas.microsoft.com/office/powerpoint/2010/main" val="711334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45000">
              <a:schemeClr val="bg1">
                <a:tint val="80000"/>
                <a:satMod val="250000"/>
              </a:schemeClr>
            </a:gs>
            <a:gs pos="76000">
              <a:schemeClr val="bg1">
                <a:tint val="90000"/>
                <a:shade val="90000"/>
                <a:satMod val="200000"/>
              </a:schemeClr>
            </a:gs>
            <a:gs pos="92000">
              <a:schemeClr val="bg1">
                <a:tint val="90000"/>
                <a:shade val="70000"/>
                <a:satMod val="25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116632"/>
            <a:ext cx="8640960" cy="6264696"/>
          </a:xfrm>
        </p:spPr>
        <p:txBody>
          <a:bodyPr anchor="ctr"/>
          <a:lstStyle/>
          <a:p>
            <a:pPr marL="182880" indent="0" algn="ctr">
              <a:buNone/>
            </a:pPr>
            <a:r>
              <a:rPr lang="uk-UA" sz="4400" b="1" dirty="0">
                <a:effectLst>
                  <a:outerShdw blurRad="38100" dist="38100" dir="2700000" algn="tl">
                    <a:srgbClr val="000000">
                      <a:alpha val="43137"/>
                    </a:srgbClr>
                  </a:outerShdw>
                </a:effectLst>
              </a:rPr>
              <a:t>Права, свободи</a:t>
            </a:r>
            <a:r>
              <a:rPr lang="en-US" sz="4400" b="1" dirty="0">
                <a:effectLst>
                  <a:outerShdw blurRad="38100" dist="38100" dir="2700000" algn="tl">
                    <a:srgbClr val="000000">
                      <a:alpha val="43137"/>
                    </a:srgbClr>
                  </a:outerShdw>
                </a:effectLst>
              </a:rPr>
              <a:t> </a:t>
            </a:r>
            <a:r>
              <a:rPr lang="ru-RU" sz="4400" b="1" dirty="0" err="1">
                <a:effectLst>
                  <a:outerShdw blurRad="38100" dist="38100" dir="2700000" algn="tl">
                    <a:srgbClr val="000000">
                      <a:alpha val="43137"/>
                    </a:srgbClr>
                  </a:outerShdw>
                </a:effectLst>
              </a:rPr>
              <a:t>людини</a:t>
            </a:r>
            <a:r>
              <a:rPr lang="ru-RU" sz="4400" b="1" dirty="0">
                <a:effectLst>
                  <a:outerShdw blurRad="38100" dist="38100" dir="2700000" algn="tl">
                    <a:srgbClr val="000000">
                      <a:alpha val="43137"/>
                    </a:srgbClr>
                  </a:outerShdw>
                </a:effectLst>
              </a:rPr>
              <a:t> і </a:t>
            </a:r>
            <a:r>
              <a:rPr lang="ru-RU" sz="4400" b="1" dirty="0" err="1">
                <a:effectLst>
                  <a:outerShdw blurRad="38100" dist="38100" dir="2700000" algn="tl">
                    <a:srgbClr val="000000">
                      <a:alpha val="43137"/>
                    </a:srgbClr>
                  </a:outerShdw>
                </a:effectLst>
              </a:rPr>
              <a:t>громадянина</a:t>
            </a:r>
            <a:r>
              <a:rPr lang="uk-UA" sz="4400" b="1" dirty="0">
                <a:effectLst>
                  <a:outerShdw blurRad="38100" dist="38100" dir="2700000" algn="tl">
                    <a:srgbClr val="000000">
                      <a:alpha val="43137"/>
                    </a:srgbClr>
                  </a:outerShdw>
                </a:effectLst>
              </a:rPr>
              <a:t>: загальнотеоретичні положення</a:t>
            </a:r>
          </a:p>
        </p:txBody>
      </p:sp>
    </p:spTree>
    <p:extLst>
      <p:ext uri="{BB962C8B-B14F-4D97-AF65-F5344CB8AC3E}">
        <p14:creationId xmlns:p14="http://schemas.microsoft.com/office/powerpoint/2010/main" val="2758173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effectLst>
                  <a:outerShdw blurRad="38100" dist="38100" dir="2700000" algn="tl">
                    <a:srgbClr val="000000">
                      <a:alpha val="43137"/>
                    </a:srgbClr>
                  </a:outerShdw>
                </a:effectLst>
              </a:rPr>
              <a:t>Основні свободи громадянина</a:t>
            </a:r>
          </a:p>
        </p:txBody>
      </p:sp>
      <p:sp>
        <p:nvSpPr>
          <p:cNvPr id="3" name="Объект 2"/>
          <p:cNvSpPr>
            <a:spLocks noGrp="1"/>
          </p:cNvSpPr>
          <p:nvPr>
            <p:ph idx="1"/>
          </p:nvPr>
        </p:nvSpPr>
        <p:spPr/>
        <p:txBody>
          <a:bodyPr anchor="ctr">
            <a:normAutofit lnSpcReduction="10000"/>
          </a:bodyPr>
          <a:lstStyle/>
          <a:p>
            <a:pPr marL="0" indent="0" algn="just">
              <a:buNone/>
            </a:pPr>
            <a:r>
              <a:rPr lang="uk-UA" sz="2800" dirty="0"/>
              <a:t>	Важливою свободою людини є свобода слова, без якої неможлива демократія, бо через свободу слова громадяни можуть здійснювати контроль за діяльністю держави.</a:t>
            </a:r>
          </a:p>
          <a:p>
            <a:pPr marL="0" indent="0" algn="just">
              <a:buNone/>
            </a:pPr>
            <a:r>
              <a:rPr lang="uk-UA" sz="2800" dirty="0"/>
              <a:t>	Прагнення придушити, обмежити свободу переконань та свободу їх висловлювання відоме багатьом країнам світу. У тоталітарних державах порушення свободи слова супроводжується репресіями.</a:t>
            </a:r>
          </a:p>
        </p:txBody>
      </p:sp>
    </p:spTree>
    <p:extLst>
      <p:ext uri="{BB962C8B-B14F-4D97-AF65-F5344CB8AC3E}">
        <p14:creationId xmlns:p14="http://schemas.microsoft.com/office/powerpoint/2010/main" val="2831331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effectLst>
                  <a:outerShdw blurRad="38100" dist="38100" dir="2700000" algn="tl">
                    <a:srgbClr val="000000">
                      <a:alpha val="43137"/>
                    </a:srgbClr>
                  </a:outerShdw>
                </a:effectLst>
              </a:rPr>
              <a:t>Права людини і права громадянина</a:t>
            </a:r>
          </a:p>
        </p:txBody>
      </p:sp>
      <p:sp>
        <p:nvSpPr>
          <p:cNvPr id="3" name="Объект 2"/>
          <p:cNvSpPr>
            <a:spLocks noGrp="1"/>
          </p:cNvSpPr>
          <p:nvPr>
            <p:ph idx="1"/>
          </p:nvPr>
        </p:nvSpPr>
        <p:spPr/>
        <p:txBody>
          <a:bodyPr>
            <a:normAutofit fontScale="92500" lnSpcReduction="10000"/>
          </a:bodyPr>
          <a:lstStyle/>
          <a:p>
            <a:pPr marL="0" indent="0" algn="just">
              <a:buNone/>
            </a:pPr>
            <a:r>
              <a:rPr lang="uk-UA" dirty="0"/>
              <a:t>	З правами людини тісно пов’язані права громадянина.</a:t>
            </a:r>
          </a:p>
          <a:p>
            <a:pPr marL="0" indent="0" algn="just">
              <a:buNone/>
            </a:pPr>
            <a:r>
              <a:rPr lang="uk-UA" dirty="0"/>
              <a:t>	Права людини порівняно з правами громадянина пріоритетні, адже права людини поширюються на всіх людей, які проживають в тій або іншій державі, а права громадянина торкаються лише тих осіб, які є громадянами певної країни.</a:t>
            </a:r>
          </a:p>
          <a:p>
            <a:pPr marL="0" indent="0" algn="just">
              <a:buNone/>
            </a:pPr>
            <a:r>
              <a:rPr lang="uk-UA" dirty="0"/>
              <a:t>	Приклади прав громадянина, закріплених Конституцією України:</a:t>
            </a:r>
          </a:p>
          <a:p>
            <a:pPr marL="0" indent="0" algn="just">
              <a:buNone/>
            </a:pPr>
            <a:r>
              <a:rPr lang="uk-UA" dirty="0"/>
              <a:t>- право на свободу об’єднання в політичні партії та громадські організації (ст. 36);</a:t>
            </a:r>
          </a:p>
          <a:p>
            <a:pPr marL="0" indent="0" algn="just">
              <a:buNone/>
            </a:pPr>
            <a:r>
              <a:rPr lang="uk-UA" dirty="0"/>
              <a:t>- право на проведення зборів, мітингів, походів, демонстрацій (ст. 39) тощо.</a:t>
            </a:r>
          </a:p>
        </p:txBody>
      </p:sp>
    </p:spTree>
    <p:extLst>
      <p:ext uri="{BB962C8B-B14F-4D97-AF65-F5344CB8AC3E}">
        <p14:creationId xmlns:p14="http://schemas.microsoft.com/office/powerpoint/2010/main" val="725368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effectLst>
                  <a:outerShdw blurRad="38100" dist="38100" dir="2700000" algn="tl">
                    <a:srgbClr val="000000">
                      <a:alpha val="43137"/>
                    </a:srgbClr>
                  </a:outerShdw>
                </a:effectLst>
              </a:rPr>
              <a:t>Права людини і права громадянина</a:t>
            </a:r>
          </a:p>
        </p:txBody>
      </p:sp>
      <p:sp>
        <p:nvSpPr>
          <p:cNvPr id="3" name="Объект 2"/>
          <p:cNvSpPr>
            <a:spLocks noGrp="1"/>
          </p:cNvSpPr>
          <p:nvPr>
            <p:ph idx="1"/>
          </p:nvPr>
        </p:nvSpPr>
        <p:spPr/>
        <p:txBody>
          <a:bodyPr>
            <a:normAutofit lnSpcReduction="10000"/>
          </a:bodyPr>
          <a:lstStyle/>
          <a:p>
            <a:pPr marL="0" indent="0" algn="just">
              <a:buNone/>
            </a:pPr>
            <a:r>
              <a:rPr lang="uk-UA" b="1" dirty="0"/>
              <a:t>	Права громадянина – </a:t>
            </a:r>
            <a:r>
              <a:rPr lang="uk-UA" dirty="0"/>
              <a:t>це особливий зв’язок між людиною і державою, між якими виникає взаємна відповідальність.</a:t>
            </a:r>
          </a:p>
          <a:p>
            <a:pPr marL="0" indent="0" algn="just">
              <a:buNone/>
            </a:pPr>
            <a:r>
              <a:rPr lang="uk-UA" dirty="0"/>
              <a:t>	Взаємозалежність прав людини і прав громадянина проявляється в тому, що вони в деяких випадках закріплюються в одному документі.</a:t>
            </a:r>
          </a:p>
          <a:p>
            <a:pPr marL="0" indent="0" algn="just">
              <a:buNone/>
            </a:pPr>
            <a:r>
              <a:rPr lang="uk-UA" dirty="0"/>
              <a:t>	Гарантом прав і свобод  людини та громадянина є Президент України. Парламентський контроль за дотриманням конституційних прав і свобод людини та громадянина здійснює Уповноважений Верховної Рада України з прав людини.</a:t>
            </a:r>
          </a:p>
        </p:txBody>
      </p:sp>
    </p:spTree>
    <p:extLst>
      <p:ext uri="{BB962C8B-B14F-4D97-AF65-F5344CB8AC3E}">
        <p14:creationId xmlns:p14="http://schemas.microsoft.com/office/powerpoint/2010/main" val="4039541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BF81E-783C-F96D-6DBF-57943F2D6457}"/>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2660F8-B040-5EE2-C727-3415B31AC92C}"/>
              </a:ext>
            </a:extLst>
          </p:cNvPr>
          <p:cNvSpPr>
            <a:spLocks noGrp="1"/>
          </p:cNvSpPr>
          <p:nvPr>
            <p:ph type="title"/>
          </p:nvPr>
        </p:nvSpPr>
        <p:spPr/>
        <p:txBody>
          <a:bodyPr anchor="ctr">
            <a:normAutofit/>
          </a:bodyPr>
          <a:lstStyle/>
          <a:p>
            <a:r>
              <a:rPr lang="uk-UA" dirty="0">
                <a:effectLst>
                  <a:outerShdw blurRad="38100" dist="38100" dir="2700000" algn="tl">
                    <a:srgbClr val="000000">
                      <a:alpha val="43137"/>
                    </a:srgbClr>
                  </a:outerShdw>
                </a:effectLst>
              </a:rPr>
              <a:t>Покоління прав людини</a:t>
            </a:r>
          </a:p>
        </p:txBody>
      </p:sp>
      <p:sp>
        <p:nvSpPr>
          <p:cNvPr id="3" name="Объект 2">
            <a:extLst>
              <a:ext uri="{FF2B5EF4-FFF2-40B4-BE49-F238E27FC236}">
                <a16:creationId xmlns:a16="http://schemas.microsoft.com/office/drawing/2014/main" id="{E8F6B6D0-C52B-F194-E11D-C596D6B4D73A}"/>
              </a:ext>
            </a:extLst>
          </p:cNvPr>
          <p:cNvSpPr>
            <a:spLocks noGrp="1"/>
          </p:cNvSpPr>
          <p:nvPr>
            <p:ph idx="1"/>
          </p:nvPr>
        </p:nvSpPr>
        <p:spPr/>
        <p:txBody>
          <a:bodyPr>
            <a:normAutofit lnSpcReduction="10000"/>
          </a:bodyPr>
          <a:lstStyle/>
          <a:p>
            <a:pPr marL="0" indent="0" algn="just">
              <a:buNone/>
            </a:pPr>
            <a:r>
              <a:rPr lang="uk-UA" dirty="0"/>
              <a:t>	Права людини торкаються різних аспектів її життя. Вони відрізняються за різними якостями, які потрібно брати до уваги у разі забезпечення, охорони й захисту їх. Залежно від сфери суспільного життя, з якою вони пов’язані, права людини поділяються на:</a:t>
            </a:r>
          </a:p>
          <a:p>
            <a:pPr marL="0" indent="0" algn="just">
              <a:buNone/>
            </a:pPr>
            <a:r>
              <a:rPr lang="uk-UA" dirty="0"/>
              <a:t>1. Особисті (громадянські);</a:t>
            </a:r>
          </a:p>
          <a:p>
            <a:pPr marL="0" indent="0" algn="just">
              <a:buNone/>
            </a:pPr>
            <a:r>
              <a:rPr lang="uk-UA" dirty="0"/>
              <a:t>2. Політичні;</a:t>
            </a:r>
          </a:p>
          <a:p>
            <a:pPr marL="0" indent="0" algn="just">
              <a:buNone/>
            </a:pPr>
            <a:r>
              <a:rPr lang="uk-UA" dirty="0"/>
              <a:t>3. Економічні;</a:t>
            </a:r>
          </a:p>
          <a:p>
            <a:pPr marL="0" indent="0" algn="just">
              <a:buNone/>
            </a:pPr>
            <a:r>
              <a:rPr lang="uk-UA" dirty="0"/>
              <a:t>4. Соціальні;</a:t>
            </a:r>
          </a:p>
          <a:p>
            <a:pPr marL="0" indent="0" algn="just">
              <a:buNone/>
            </a:pPr>
            <a:r>
              <a:rPr lang="uk-UA" dirty="0"/>
              <a:t>5. Культурні (духовні);</a:t>
            </a:r>
          </a:p>
          <a:p>
            <a:pPr marL="0" indent="0" algn="just">
              <a:buNone/>
            </a:pPr>
            <a:r>
              <a:rPr lang="uk-UA" dirty="0"/>
              <a:t>6. Екологічні.</a:t>
            </a:r>
          </a:p>
        </p:txBody>
      </p:sp>
    </p:spTree>
    <p:extLst>
      <p:ext uri="{BB962C8B-B14F-4D97-AF65-F5344CB8AC3E}">
        <p14:creationId xmlns:p14="http://schemas.microsoft.com/office/powerpoint/2010/main" val="2234091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ctr">
            <a:normAutofit/>
          </a:bodyPr>
          <a:lstStyle/>
          <a:p>
            <a:r>
              <a:rPr lang="uk-UA" dirty="0">
                <a:effectLst>
                  <a:outerShdw blurRad="38100" dist="38100" dir="2700000" algn="tl">
                    <a:srgbClr val="000000">
                      <a:alpha val="43137"/>
                    </a:srgbClr>
                  </a:outerShdw>
                </a:effectLst>
              </a:rPr>
              <a:t>Особисті права людини</a:t>
            </a:r>
          </a:p>
        </p:txBody>
      </p:sp>
      <p:sp>
        <p:nvSpPr>
          <p:cNvPr id="3" name="Объект 2"/>
          <p:cNvSpPr>
            <a:spLocks noGrp="1"/>
          </p:cNvSpPr>
          <p:nvPr>
            <p:ph idx="1"/>
          </p:nvPr>
        </p:nvSpPr>
        <p:spPr/>
        <p:txBody>
          <a:bodyPr>
            <a:normAutofit fontScale="85000" lnSpcReduction="20000"/>
          </a:bodyPr>
          <a:lstStyle/>
          <a:p>
            <a:pPr marL="0" indent="0" algn="just">
              <a:buNone/>
            </a:pPr>
            <a:r>
              <a:rPr lang="uk-UA" b="1" dirty="0"/>
              <a:t>	Особисті – </a:t>
            </a:r>
            <a:r>
              <a:rPr lang="uk-UA" dirty="0"/>
              <a:t>передбачають гарантовані державою можливості людини, необхідні для її фізичного існування та задоволення життєвих потреб:</a:t>
            </a:r>
          </a:p>
          <a:p>
            <a:pPr marL="0" indent="0">
              <a:buNone/>
            </a:pPr>
            <a:r>
              <a:rPr lang="uk-UA" dirty="0"/>
              <a:t>1) право на вільний розвиток особистості;</a:t>
            </a:r>
            <a:br>
              <a:rPr lang="uk-UA" dirty="0"/>
            </a:br>
            <a:r>
              <a:rPr lang="uk-UA" dirty="0"/>
              <a:t>2) право на життя;</a:t>
            </a:r>
            <a:br>
              <a:rPr lang="uk-UA" dirty="0"/>
            </a:br>
            <a:r>
              <a:rPr lang="uk-UA" dirty="0"/>
              <a:t>3) право на повагу людської гідності; </a:t>
            </a:r>
            <a:br>
              <a:rPr lang="uk-UA" dirty="0"/>
            </a:br>
            <a:r>
              <a:rPr lang="uk-UA" dirty="0"/>
              <a:t>4) право на свободу і особисту недоторканність; </a:t>
            </a:r>
            <a:br>
              <a:rPr lang="uk-UA" dirty="0"/>
            </a:br>
            <a:r>
              <a:rPr lang="uk-UA" dirty="0"/>
              <a:t>5) </a:t>
            </a:r>
            <a:r>
              <a:rPr lang="uk-UA" dirty="0" err="1"/>
              <a:t>недоторканність</a:t>
            </a:r>
            <a:r>
              <a:rPr lang="uk-UA" dirty="0"/>
              <a:t> житла; </a:t>
            </a:r>
            <a:br>
              <a:rPr lang="uk-UA" dirty="0"/>
            </a:br>
            <a:r>
              <a:rPr lang="uk-UA" dirty="0"/>
              <a:t>6) таємниця листування, телефонних переговорів, телеграфної та іншої кореспонденції; </a:t>
            </a:r>
            <a:br>
              <a:rPr lang="uk-UA" dirty="0"/>
            </a:br>
            <a:r>
              <a:rPr lang="uk-UA" dirty="0"/>
              <a:t>7) невтручання в особисте і сімейне життя; </a:t>
            </a:r>
            <a:br>
              <a:rPr lang="uk-UA" dirty="0"/>
            </a:br>
            <a:r>
              <a:rPr lang="uk-UA" dirty="0"/>
              <a:t>8) свобода пересування, вільний вибір місця проживання, право на вільний в’їзд в Україну і виїзд з України; </a:t>
            </a:r>
            <a:br>
              <a:rPr lang="uk-UA" dirty="0"/>
            </a:br>
            <a:r>
              <a:rPr lang="uk-UA" dirty="0"/>
              <a:t>9) право на свободу думки і слова, на вільне висловлювання своїх поглядів і переконань; </a:t>
            </a:r>
            <a:br>
              <a:rPr lang="uk-UA" dirty="0"/>
            </a:br>
            <a:r>
              <a:rPr lang="uk-UA" dirty="0"/>
              <a:t>10) свобода світогляду і віросповідання.</a:t>
            </a:r>
          </a:p>
        </p:txBody>
      </p:sp>
    </p:spTree>
    <p:extLst>
      <p:ext uri="{BB962C8B-B14F-4D97-AF65-F5344CB8AC3E}">
        <p14:creationId xmlns:p14="http://schemas.microsoft.com/office/powerpoint/2010/main" val="503423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ctr">
            <a:normAutofit/>
          </a:bodyPr>
          <a:lstStyle/>
          <a:p>
            <a:r>
              <a:rPr lang="uk-UA" dirty="0">
                <a:effectLst>
                  <a:outerShdw blurRad="38100" dist="38100" dir="2700000" algn="tl">
                    <a:srgbClr val="000000">
                      <a:alpha val="43137"/>
                    </a:srgbClr>
                  </a:outerShdw>
                </a:effectLst>
              </a:rPr>
              <a:t>Політичні права людини</a:t>
            </a:r>
          </a:p>
        </p:txBody>
      </p:sp>
      <p:sp>
        <p:nvSpPr>
          <p:cNvPr id="3" name="Объект 2"/>
          <p:cNvSpPr>
            <a:spLocks noGrp="1"/>
          </p:cNvSpPr>
          <p:nvPr>
            <p:ph idx="1"/>
          </p:nvPr>
        </p:nvSpPr>
        <p:spPr/>
        <p:txBody>
          <a:bodyPr>
            <a:normAutofit fontScale="70000" lnSpcReduction="20000"/>
          </a:bodyPr>
          <a:lstStyle/>
          <a:p>
            <a:pPr marL="0" indent="0" algn="just">
              <a:buNone/>
            </a:pPr>
            <a:r>
              <a:rPr lang="uk-UA" b="1" dirty="0"/>
              <a:t>	Політичні – </a:t>
            </a:r>
            <a:r>
              <a:rPr lang="uk-UA" dirty="0"/>
              <a:t>гарантовані державою можливості особи брати участь у державному і громадському житті через участь у здійсненні державної влади і громадського самоврядування:</a:t>
            </a:r>
          </a:p>
          <a:p>
            <a:pPr marL="0" indent="0">
              <a:buNone/>
            </a:pPr>
            <a:r>
              <a:rPr lang="uk-UA" dirty="0"/>
              <a:t>1) право на свободу думки та слова;</a:t>
            </a:r>
          </a:p>
          <a:p>
            <a:pPr marL="0" indent="0">
              <a:buNone/>
            </a:pPr>
            <a:r>
              <a:rPr lang="uk-UA" dirty="0"/>
              <a:t>2) право на вільне вираження своїх поглядів і переконань;</a:t>
            </a:r>
          </a:p>
          <a:p>
            <a:pPr marL="0" indent="0">
              <a:buNone/>
            </a:pPr>
            <a:r>
              <a:rPr lang="uk-UA" dirty="0"/>
              <a:t>3) право на свободу об´єднань у політичні партії та громадські організації;</a:t>
            </a:r>
          </a:p>
          <a:p>
            <a:pPr marL="0" indent="0">
              <a:buNone/>
            </a:pPr>
            <a:r>
              <a:rPr lang="uk-UA" dirty="0"/>
              <a:t>4) право на участь в управлінні державними справами; </a:t>
            </a:r>
          </a:p>
          <a:p>
            <a:pPr marL="0" indent="0">
              <a:buNone/>
            </a:pPr>
            <a:r>
              <a:rPr lang="uk-UA" dirty="0"/>
              <a:t>5) право на участь у всеукраїнському та місцевих референдумах;</a:t>
            </a:r>
          </a:p>
          <a:p>
            <a:pPr marL="0" indent="0">
              <a:buNone/>
            </a:pPr>
            <a:r>
              <a:rPr lang="uk-UA" dirty="0"/>
              <a:t>6) право вільно обирати та бути обраними до органів державної влади й органів місцевого самоврядування;</a:t>
            </a:r>
          </a:p>
          <a:p>
            <a:pPr marL="0" indent="0">
              <a:buNone/>
            </a:pPr>
            <a:r>
              <a:rPr lang="uk-UA" dirty="0"/>
              <a:t>7) право мирно, без зброї збиратися та проводити збори, мітинги, походи й демонстрації;</a:t>
            </a:r>
          </a:p>
          <a:p>
            <a:pPr marL="0" indent="0">
              <a:buNone/>
            </a:pPr>
            <a:r>
              <a:rPr lang="uk-UA" dirty="0"/>
              <a:t>8) право звертатися до органів державної влади, органів місцевого самоврядування та посадових і службових осіб;</a:t>
            </a:r>
          </a:p>
          <a:p>
            <a:pPr marL="0" indent="0">
              <a:buNone/>
            </a:pPr>
            <a:r>
              <a:rPr lang="uk-UA" dirty="0"/>
              <a:t>9) право на страйк.</a:t>
            </a:r>
          </a:p>
        </p:txBody>
      </p:sp>
    </p:spTree>
    <p:extLst>
      <p:ext uri="{BB962C8B-B14F-4D97-AF65-F5344CB8AC3E}">
        <p14:creationId xmlns:p14="http://schemas.microsoft.com/office/powerpoint/2010/main" val="347509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ctr">
            <a:normAutofit/>
          </a:bodyPr>
          <a:lstStyle/>
          <a:p>
            <a:r>
              <a:rPr lang="uk-UA" dirty="0">
                <a:effectLst>
                  <a:outerShdw blurRad="38100" dist="38100" dir="2700000" algn="tl">
                    <a:srgbClr val="000000">
                      <a:alpha val="43137"/>
                    </a:srgbClr>
                  </a:outerShdw>
                </a:effectLst>
              </a:rPr>
              <a:t>Економічні права людини</a:t>
            </a:r>
          </a:p>
        </p:txBody>
      </p:sp>
      <p:sp>
        <p:nvSpPr>
          <p:cNvPr id="3" name="Объект 2"/>
          <p:cNvSpPr>
            <a:spLocks noGrp="1"/>
          </p:cNvSpPr>
          <p:nvPr>
            <p:ph idx="1"/>
          </p:nvPr>
        </p:nvSpPr>
        <p:spPr/>
        <p:txBody>
          <a:bodyPr>
            <a:normAutofit/>
          </a:bodyPr>
          <a:lstStyle/>
          <a:p>
            <a:pPr marL="0" indent="0" algn="just">
              <a:buNone/>
            </a:pPr>
            <a:r>
              <a:rPr lang="uk-UA" sz="3200" b="1" dirty="0"/>
              <a:t>	Економічні – </a:t>
            </a:r>
            <a:r>
              <a:rPr lang="uk-UA" sz="3200" dirty="0"/>
              <a:t>права у сфері економічних і насамперед майнових відносин:</a:t>
            </a:r>
          </a:p>
          <a:p>
            <a:pPr marL="0" indent="0">
              <a:buNone/>
            </a:pPr>
            <a:r>
              <a:rPr lang="uk-UA" sz="3200" dirty="0"/>
              <a:t>1) право на приватну власність;</a:t>
            </a:r>
          </a:p>
          <a:p>
            <a:pPr marL="0" indent="0">
              <a:buNone/>
            </a:pPr>
            <a:r>
              <a:rPr lang="uk-UA" sz="3200" dirty="0"/>
              <a:t>2) право на підприємницьку діяльність;</a:t>
            </a:r>
          </a:p>
          <a:p>
            <a:pPr marL="0" indent="0">
              <a:buNone/>
            </a:pPr>
            <a:r>
              <a:rPr lang="uk-UA" sz="3200" dirty="0"/>
              <a:t>3) право на користування об’єктами державної та комунальної власності.</a:t>
            </a:r>
          </a:p>
        </p:txBody>
      </p:sp>
    </p:spTree>
    <p:extLst>
      <p:ext uri="{BB962C8B-B14F-4D97-AF65-F5344CB8AC3E}">
        <p14:creationId xmlns:p14="http://schemas.microsoft.com/office/powerpoint/2010/main" val="644603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ctr">
            <a:normAutofit/>
          </a:bodyPr>
          <a:lstStyle/>
          <a:p>
            <a:r>
              <a:rPr lang="uk-UA" dirty="0">
                <a:effectLst>
                  <a:outerShdw blurRad="38100" dist="38100" dir="2700000" algn="tl">
                    <a:srgbClr val="000000">
                      <a:alpha val="43137"/>
                    </a:srgbClr>
                  </a:outerShdw>
                </a:effectLst>
              </a:rPr>
              <a:t>Соціальні права людини</a:t>
            </a:r>
          </a:p>
        </p:txBody>
      </p:sp>
      <p:sp>
        <p:nvSpPr>
          <p:cNvPr id="3" name="Объект 2"/>
          <p:cNvSpPr>
            <a:spLocks noGrp="1"/>
          </p:cNvSpPr>
          <p:nvPr>
            <p:ph idx="1"/>
          </p:nvPr>
        </p:nvSpPr>
        <p:spPr/>
        <p:txBody>
          <a:bodyPr>
            <a:normAutofit fontScale="92500" lnSpcReduction="10000"/>
          </a:bodyPr>
          <a:lstStyle/>
          <a:p>
            <a:pPr marL="0" indent="0" algn="just">
              <a:buNone/>
            </a:pPr>
            <a:r>
              <a:rPr lang="uk-UA" b="1" dirty="0"/>
              <a:t>	Соціальні – </a:t>
            </a:r>
            <a:r>
              <a:rPr lang="uk-UA" dirty="0"/>
              <a:t>забезпечують людині гідний рівень життя та її соціальну захищеність:</a:t>
            </a:r>
          </a:p>
          <a:p>
            <a:pPr marL="0" indent="0">
              <a:buNone/>
            </a:pPr>
            <a:r>
              <a:rPr lang="uk-UA" dirty="0"/>
              <a:t>1) право на працю;</a:t>
            </a:r>
          </a:p>
          <a:p>
            <a:pPr marL="0" indent="0">
              <a:buNone/>
            </a:pPr>
            <a:r>
              <a:rPr lang="uk-UA" dirty="0"/>
              <a:t>2) право на страйк;</a:t>
            </a:r>
          </a:p>
          <a:p>
            <a:pPr marL="0" indent="0">
              <a:buNone/>
            </a:pPr>
            <a:r>
              <a:rPr lang="uk-UA" dirty="0"/>
              <a:t>3) право на відпочинок;</a:t>
            </a:r>
          </a:p>
          <a:p>
            <a:pPr marL="0" indent="0">
              <a:buNone/>
            </a:pPr>
            <a:r>
              <a:rPr lang="uk-UA" dirty="0"/>
              <a:t>4) право на соціальний захист;</a:t>
            </a:r>
          </a:p>
          <a:p>
            <a:pPr marL="0" indent="0">
              <a:buNone/>
            </a:pPr>
            <a:r>
              <a:rPr lang="uk-UA" dirty="0"/>
              <a:t>5) право на житло;</a:t>
            </a:r>
          </a:p>
          <a:p>
            <a:pPr marL="0" indent="0">
              <a:buNone/>
            </a:pPr>
            <a:r>
              <a:rPr lang="uk-UA" dirty="0"/>
              <a:t>6) право на достатній життєвий рівень;</a:t>
            </a:r>
          </a:p>
          <a:p>
            <a:pPr marL="0" indent="0">
              <a:buNone/>
            </a:pPr>
            <a:r>
              <a:rPr lang="uk-UA" dirty="0"/>
              <a:t>7) право на охорону здоров’я, медичну допомогу та медичне страхування;</a:t>
            </a:r>
          </a:p>
          <a:p>
            <a:pPr marL="0" indent="0">
              <a:buNone/>
            </a:pPr>
            <a:r>
              <a:rPr lang="uk-UA" dirty="0"/>
              <a:t>8) право на безпечне для життя і здоров’я довкілля;</a:t>
            </a:r>
          </a:p>
          <a:p>
            <a:pPr marL="0" indent="0">
              <a:buNone/>
            </a:pPr>
            <a:r>
              <a:rPr lang="uk-UA" dirty="0"/>
              <a:t>9) права, спрямовані на захист сім’ї та дітей.</a:t>
            </a:r>
          </a:p>
        </p:txBody>
      </p:sp>
    </p:spTree>
    <p:extLst>
      <p:ext uri="{BB962C8B-B14F-4D97-AF65-F5344CB8AC3E}">
        <p14:creationId xmlns:p14="http://schemas.microsoft.com/office/powerpoint/2010/main" val="1015485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ctr">
            <a:normAutofit/>
          </a:bodyPr>
          <a:lstStyle/>
          <a:p>
            <a:r>
              <a:rPr lang="uk-UA" dirty="0">
                <a:effectLst>
                  <a:outerShdw blurRad="38100" dist="38100" dir="2700000" algn="tl">
                    <a:srgbClr val="000000">
                      <a:alpha val="43137"/>
                    </a:srgbClr>
                  </a:outerShdw>
                </a:effectLst>
              </a:rPr>
              <a:t>Культурні права людини</a:t>
            </a:r>
          </a:p>
        </p:txBody>
      </p:sp>
      <p:sp>
        <p:nvSpPr>
          <p:cNvPr id="3" name="Объект 2"/>
          <p:cNvSpPr>
            <a:spLocks noGrp="1"/>
          </p:cNvSpPr>
          <p:nvPr>
            <p:ph idx="1"/>
          </p:nvPr>
        </p:nvSpPr>
        <p:spPr/>
        <p:txBody>
          <a:bodyPr>
            <a:normAutofit lnSpcReduction="10000"/>
          </a:bodyPr>
          <a:lstStyle/>
          <a:p>
            <a:pPr marL="0" indent="0" algn="just">
              <a:buNone/>
            </a:pPr>
            <a:r>
              <a:rPr lang="uk-UA" b="1" dirty="0"/>
              <a:t>	Культурні – </a:t>
            </a:r>
            <a:r>
              <a:rPr lang="uk-UA" dirty="0"/>
              <a:t>являють собою гарантовані державою можливості доступу людини до духовних здобутків своєї  нації та всього людства – їхнє засвоєння, використання та участь у їхньому подальшому розвитку:</a:t>
            </a:r>
          </a:p>
          <a:p>
            <a:pPr marL="0" indent="0">
              <a:buNone/>
            </a:pPr>
            <a:r>
              <a:rPr lang="uk-UA" dirty="0"/>
              <a:t>1) право на освіту;</a:t>
            </a:r>
          </a:p>
          <a:p>
            <a:pPr marL="0" indent="0">
              <a:buNone/>
            </a:pPr>
            <a:r>
              <a:rPr lang="uk-UA" dirty="0"/>
              <a:t>2) свобода літературної, художньої, наукової і технічної творчості;</a:t>
            </a:r>
          </a:p>
          <a:p>
            <a:pPr marL="0" indent="0">
              <a:buNone/>
            </a:pPr>
            <a:r>
              <a:rPr lang="uk-UA" dirty="0"/>
              <a:t>3) доступу до духовних досягнень свого народу, всього людства, їх засвоєння та використання;</a:t>
            </a:r>
          </a:p>
          <a:p>
            <a:pPr marL="0" indent="0">
              <a:buNone/>
            </a:pPr>
            <a:r>
              <a:rPr lang="uk-UA" dirty="0"/>
              <a:t>4) право на результати своєї інтелектуальної, творчої діяльності.</a:t>
            </a:r>
          </a:p>
        </p:txBody>
      </p:sp>
    </p:spTree>
    <p:extLst>
      <p:ext uri="{BB962C8B-B14F-4D97-AF65-F5344CB8AC3E}">
        <p14:creationId xmlns:p14="http://schemas.microsoft.com/office/powerpoint/2010/main" val="3559462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ctr">
            <a:normAutofit/>
          </a:bodyPr>
          <a:lstStyle/>
          <a:p>
            <a:r>
              <a:rPr lang="uk-UA" dirty="0">
                <a:effectLst>
                  <a:outerShdw blurRad="38100" dist="38100" dir="2700000" algn="tl">
                    <a:srgbClr val="000000">
                      <a:alpha val="43137"/>
                    </a:srgbClr>
                  </a:outerShdw>
                </a:effectLst>
              </a:rPr>
              <a:t>Екологічні права людини</a:t>
            </a:r>
          </a:p>
        </p:txBody>
      </p:sp>
      <p:sp>
        <p:nvSpPr>
          <p:cNvPr id="3" name="Объект 2"/>
          <p:cNvSpPr>
            <a:spLocks noGrp="1"/>
          </p:cNvSpPr>
          <p:nvPr>
            <p:ph idx="1"/>
          </p:nvPr>
        </p:nvSpPr>
        <p:spPr/>
        <p:txBody>
          <a:bodyPr>
            <a:normAutofit fontScale="85000" lnSpcReduction="10000"/>
          </a:bodyPr>
          <a:lstStyle/>
          <a:p>
            <a:pPr marL="0" indent="0" algn="just">
              <a:buNone/>
            </a:pPr>
            <a:r>
              <a:rPr lang="uk-UA" b="1" dirty="0"/>
              <a:t>	Екологічні – </a:t>
            </a:r>
            <a:r>
              <a:rPr lang="uk-UA" dirty="0"/>
              <a:t>регулюють суспільні відносини у сфері охорони навколишнього природного середовища і раціонального використання природних ресурсів:</a:t>
            </a:r>
          </a:p>
          <a:p>
            <a:pPr marL="0" indent="0">
              <a:buNone/>
            </a:pPr>
            <a:r>
              <a:rPr lang="uk-UA" dirty="0"/>
              <a:t>1) на безпечне для життя та здоров'я навколишнє природне середовище;</a:t>
            </a:r>
          </a:p>
          <a:p>
            <a:pPr marL="0" indent="0">
              <a:buNone/>
            </a:pPr>
            <a:r>
              <a:rPr lang="uk-UA" dirty="0"/>
              <a:t>2) об'єднання в громадські природоохоронні формування;</a:t>
            </a:r>
          </a:p>
          <a:p>
            <a:pPr marL="0" indent="0">
              <a:buNone/>
            </a:pPr>
            <a:r>
              <a:rPr lang="uk-UA" dirty="0"/>
              <a:t>3) вільний доступ до інформації про стан навколишнього природного середовища (екологічна інформація) та вільне отримання, використання, поширення та зберігання такої інформації, за винятком обмежень, встановлених законом;</a:t>
            </a:r>
          </a:p>
          <a:p>
            <a:pPr marL="0" indent="0">
              <a:buNone/>
            </a:pPr>
            <a:r>
              <a:rPr lang="uk-UA" dirty="0"/>
              <a:t>4) подання до суду позовів до державних органів, підприємств, установ, організацій і громадян про відшкодування шкоди, завданої їх здоров'ю та майну внаслідок негативного впливу на навколишнє природне середовище.</a:t>
            </a:r>
          </a:p>
        </p:txBody>
      </p:sp>
    </p:spTree>
    <p:extLst>
      <p:ext uri="{BB962C8B-B14F-4D97-AF65-F5344CB8AC3E}">
        <p14:creationId xmlns:p14="http://schemas.microsoft.com/office/powerpoint/2010/main" val="2851357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План</a:t>
            </a:r>
          </a:p>
        </p:txBody>
      </p:sp>
      <p:sp>
        <p:nvSpPr>
          <p:cNvPr id="3" name="Объект 2"/>
          <p:cNvSpPr>
            <a:spLocks noGrp="1"/>
          </p:cNvSpPr>
          <p:nvPr>
            <p:ph idx="1"/>
          </p:nvPr>
        </p:nvSpPr>
        <p:spPr/>
        <p:txBody>
          <a:bodyPr>
            <a:normAutofit/>
          </a:bodyPr>
          <a:lstStyle/>
          <a:p>
            <a:pPr marL="457200" indent="-457200" algn="just">
              <a:buFont typeface="+mj-lt"/>
              <a:buAutoNum type="arabicPeriod"/>
            </a:pPr>
            <a:r>
              <a:rPr lang="uk-UA" sz="2800" dirty="0"/>
              <a:t> Поняття та співвідношення термінів «людина», «громадянин», «індивід», «особа».</a:t>
            </a:r>
          </a:p>
          <a:p>
            <a:pPr marL="457200" indent="-457200" algn="just">
              <a:buFont typeface="+mj-lt"/>
              <a:buAutoNum type="arabicPeriod"/>
            </a:pPr>
            <a:r>
              <a:rPr lang="uk-UA" sz="2800" dirty="0"/>
              <a:t>Поняття та види прав людини</a:t>
            </a:r>
          </a:p>
          <a:p>
            <a:pPr marL="457200" indent="-457200" algn="just">
              <a:buFont typeface="+mj-lt"/>
              <a:buAutoNum type="arabicPeriod"/>
            </a:pPr>
            <a:r>
              <a:rPr lang="uk-UA" sz="2800" dirty="0"/>
              <a:t>Історичний розвиток прав людини</a:t>
            </a:r>
          </a:p>
          <a:p>
            <a:pPr marL="457200" indent="-457200" algn="just">
              <a:buFont typeface="+mj-lt"/>
              <a:buAutoNum type="arabicPeriod"/>
            </a:pPr>
            <a:r>
              <a:rPr lang="uk-UA" sz="2800" dirty="0"/>
              <a:t>Покоління прав людини</a:t>
            </a:r>
          </a:p>
          <a:p>
            <a:pPr marL="457200" indent="-457200" algn="just">
              <a:buFont typeface="+mj-lt"/>
              <a:buAutoNum type="arabicPeriod"/>
            </a:pPr>
            <a:r>
              <a:rPr lang="uk-UA" sz="2800" dirty="0"/>
              <a:t>Поняття «свободи людини»</a:t>
            </a:r>
          </a:p>
          <a:p>
            <a:pPr marL="457200" indent="-457200" algn="just">
              <a:buFont typeface="+mj-lt"/>
              <a:buAutoNum type="arabicPeriod"/>
            </a:pPr>
            <a:r>
              <a:rPr lang="uk-UA" sz="2800" dirty="0"/>
              <a:t>Відмінність прав людини і прав громадянина</a:t>
            </a:r>
          </a:p>
        </p:txBody>
      </p:sp>
    </p:spTree>
    <p:extLst>
      <p:ext uri="{BB962C8B-B14F-4D97-AF65-F5344CB8AC3E}">
        <p14:creationId xmlns:p14="http://schemas.microsoft.com/office/powerpoint/2010/main" val="420521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ctr">
            <a:normAutofit/>
          </a:bodyPr>
          <a:lstStyle/>
          <a:p>
            <a:r>
              <a:rPr lang="uk-UA" dirty="0">
                <a:effectLst>
                  <a:outerShdw blurRad="38100" dist="38100" dir="2700000" algn="tl">
                    <a:srgbClr val="000000">
                      <a:alpha val="43137"/>
                    </a:srgbClr>
                  </a:outerShdw>
                </a:effectLst>
              </a:rPr>
              <a:t>Сутність стосунків між людиною та державою</a:t>
            </a:r>
          </a:p>
        </p:txBody>
      </p:sp>
      <p:sp>
        <p:nvSpPr>
          <p:cNvPr id="3" name="Объект 2"/>
          <p:cNvSpPr>
            <a:spLocks noGrp="1"/>
          </p:cNvSpPr>
          <p:nvPr>
            <p:ph idx="1"/>
          </p:nvPr>
        </p:nvSpPr>
        <p:spPr/>
        <p:txBody>
          <a:bodyPr>
            <a:normAutofit lnSpcReduction="10000"/>
          </a:bodyPr>
          <a:lstStyle/>
          <a:p>
            <a:pPr marL="0" indent="0" algn="just">
              <a:buNone/>
            </a:pPr>
            <a:r>
              <a:rPr lang="uk-UA" dirty="0"/>
              <a:t>	Здійснення основних прав людини може забезпечити тільки держава, бо лише вона здатна надати юридичну загальнообов’язковість тих умов, які необхідні для використання кожною людиною її основних прав. Якщо держава реалізує це визнання у своїй практичній діяльності, то така держава вважатиметься державою прав людини, або правовою державою.</a:t>
            </a:r>
          </a:p>
          <a:p>
            <a:pPr marL="0" indent="0" algn="just">
              <a:buNone/>
            </a:pPr>
            <a:r>
              <a:rPr lang="uk-UA" dirty="0"/>
              <a:t>	</a:t>
            </a:r>
            <a:r>
              <a:rPr lang="uk-UA" b="1" dirty="0"/>
              <a:t>Правова держава – </a:t>
            </a:r>
            <a:r>
              <a:rPr lang="uk-UA" dirty="0"/>
              <a:t>це держава, в якій юридичними засобами реально забезпечено максимальне здійснення, охорона й захист основних прав людини.</a:t>
            </a:r>
          </a:p>
        </p:txBody>
      </p:sp>
    </p:spTree>
    <p:extLst>
      <p:ext uri="{BB962C8B-B14F-4D97-AF65-F5344CB8AC3E}">
        <p14:creationId xmlns:p14="http://schemas.microsoft.com/office/powerpoint/2010/main" val="3747511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ctr">
            <a:normAutofit fontScale="90000"/>
          </a:bodyPr>
          <a:lstStyle/>
          <a:p>
            <a:r>
              <a:rPr lang="uk-UA" dirty="0">
                <a:effectLst>
                  <a:outerShdw blurRad="38100" dist="38100" dir="2700000" algn="tl">
                    <a:srgbClr val="000000">
                      <a:alpha val="43137"/>
                    </a:srgbClr>
                  </a:outerShdw>
                </a:effectLst>
              </a:rPr>
              <a:t>Права та відповідальність людини і громадянина</a:t>
            </a:r>
          </a:p>
        </p:txBody>
      </p:sp>
      <p:sp>
        <p:nvSpPr>
          <p:cNvPr id="3" name="Объект 2"/>
          <p:cNvSpPr>
            <a:spLocks noGrp="1"/>
          </p:cNvSpPr>
          <p:nvPr>
            <p:ph idx="1"/>
          </p:nvPr>
        </p:nvSpPr>
        <p:spPr/>
        <p:txBody>
          <a:bodyPr anchor="ctr">
            <a:normAutofit/>
          </a:bodyPr>
          <a:lstStyle/>
          <a:p>
            <a:pPr marL="0" indent="0" algn="just">
              <a:buNone/>
            </a:pPr>
            <a:r>
              <a:rPr lang="uk-UA" dirty="0"/>
              <a:t>	Здійснення прав і свобод є невіддільним від виконання обов’язків, що виражають відповідальність людини і громадянина перед державою та суспільством.</a:t>
            </a:r>
          </a:p>
          <a:p>
            <a:pPr marL="0" indent="0" algn="just">
              <a:buNone/>
            </a:pPr>
            <a:r>
              <a:rPr lang="uk-UA" dirty="0"/>
              <a:t>	</a:t>
            </a:r>
            <a:r>
              <a:rPr lang="uk-UA" b="1" dirty="0"/>
              <a:t>Обов’язок – </a:t>
            </a:r>
            <a:r>
              <a:rPr lang="uk-UA" dirty="0"/>
              <a:t>це визначена законом міра обов’язкової поведінки особи, недотримання якої зумовлює правові наслідки.</a:t>
            </a:r>
          </a:p>
          <a:p>
            <a:pPr marL="0" indent="0" algn="just">
              <a:buNone/>
            </a:pPr>
            <a:r>
              <a:rPr lang="uk-UA" dirty="0"/>
              <a:t>	А оскільки виконання чи невиконання обов’язку від волі особи не залежить, то обов’язки називають </a:t>
            </a:r>
            <a:r>
              <a:rPr lang="uk-UA" b="1" dirty="0"/>
              <a:t>юридичними обов’язками особи.</a:t>
            </a:r>
          </a:p>
        </p:txBody>
      </p:sp>
    </p:spTree>
    <p:extLst>
      <p:ext uri="{BB962C8B-B14F-4D97-AF65-F5344CB8AC3E}">
        <p14:creationId xmlns:p14="http://schemas.microsoft.com/office/powerpoint/2010/main" val="3035977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ctr">
            <a:normAutofit fontScale="90000"/>
          </a:bodyPr>
          <a:lstStyle/>
          <a:p>
            <a:r>
              <a:rPr lang="uk-UA" dirty="0">
                <a:effectLst>
                  <a:outerShdw blurRad="38100" dist="38100" dir="2700000" algn="tl">
                    <a:srgbClr val="000000">
                      <a:alpha val="43137"/>
                    </a:srgbClr>
                  </a:outerShdw>
                </a:effectLst>
              </a:rPr>
              <a:t>Відповідальність держави перед людиною</a:t>
            </a:r>
          </a:p>
        </p:txBody>
      </p:sp>
      <p:sp>
        <p:nvSpPr>
          <p:cNvPr id="3" name="Объект 2"/>
          <p:cNvSpPr>
            <a:spLocks noGrp="1"/>
          </p:cNvSpPr>
          <p:nvPr>
            <p:ph idx="1"/>
          </p:nvPr>
        </p:nvSpPr>
        <p:spPr/>
        <p:txBody>
          <a:bodyPr>
            <a:normAutofit lnSpcReduction="10000"/>
          </a:bodyPr>
          <a:lstStyle/>
          <a:p>
            <a:pPr marL="0" indent="0" algn="just">
              <a:buNone/>
            </a:pPr>
            <a:r>
              <a:rPr lang="uk-UA" dirty="0"/>
              <a:t>	</a:t>
            </a:r>
            <a:r>
              <a:rPr lang="uk-UA" sz="2800" dirty="0"/>
              <a:t>Держава є основним гарантом дотримання основних прав і свобод у суспільстві. Держава відповідає перед людиною за свою діяльність. Утвердження й забезпечення прав і свобод людини є головним обов’язком держави. Усі громадяни користуються захистом держави на рівних підставах.</a:t>
            </a:r>
          </a:p>
          <a:p>
            <a:pPr marL="0" indent="0" algn="just">
              <a:buNone/>
            </a:pPr>
            <a:r>
              <a:rPr lang="uk-UA" sz="2800" dirty="0"/>
              <a:t>	</a:t>
            </a:r>
            <a:r>
              <a:rPr lang="uk-UA" sz="2800" b="1" dirty="0"/>
              <a:t>Гарантії конституційних прав і свобод –</a:t>
            </a:r>
            <a:r>
              <a:rPr lang="uk-UA" sz="2800" dirty="0"/>
              <a:t> це умови, засоби і заходи, за допомогою яких ці права і свободи забезпечуються.</a:t>
            </a:r>
          </a:p>
        </p:txBody>
      </p:sp>
    </p:spTree>
    <p:extLst>
      <p:ext uri="{BB962C8B-B14F-4D97-AF65-F5344CB8AC3E}">
        <p14:creationId xmlns:p14="http://schemas.microsoft.com/office/powerpoint/2010/main" val="2739571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ctr">
            <a:normAutofit fontScale="90000"/>
          </a:bodyPr>
          <a:lstStyle/>
          <a:p>
            <a:r>
              <a:rPr lang="uk-UA" dirty="0">
                <a:effectLst>
                  <a:outerShdw blurRad="38100" dist="38100" dir="2700000" algn="tl">
                    <a:srgbClr val="000000">
                      <a:alpha val="43137"/>
                    </a:srgbClr>
                  </a:outerShdw>
                </a:effectLst>
              </a:rPr>
              <a:t>Відповідальність держави перед людиною</a:t>
            </a:r>
          </a:p>
        </p:txBody>
      </p:sp>
      <p:sp>
        <p:nvSpPr>
          <p:cNvPr id="3" name="Объект 2"/>
          <p:cNvSpPr>
            <a:spLocks noGrp="1"/>
          </p:cNvSpPr>
          <p:nvPr>
            <p:ph idx="1"/>
          </p:nvPr>
        </p:nvSpPr>
        <p:spPr/>
        <p:txBody>
          <a:bodyPr>
            <a:normAutofit fontScale="92500" lnSpcReduction="10000"/>
          </a:bodyPr>
          <a:lstStyle/>
          <a:p>
            <a:pPr marL="0" indent="0" algn="just">
              <a:buNone/>
            </a:pPr>
            <a:r>
              <a:rPr lang="uk-UA" dirty="0"/>
              <a:t>Розрізняють такі гарантії прав і свобод.</a:t>
            </a:r>
          </a:p>
          <a:p>
            <a:pPr marL="0" indent="0" algn="just">
              <a:buNone/>
            </a:pPr>
            <a:r>
              <a:rPr lang="uk-UA" b="1" dirty="0"/>
              <a:t>	Особисті гарантії – </a:t>
            </a:r>
            <a:r>
              <a:rPr lang="uk-UA" dirty="0"/>
              <a:t>це власні можливості людини і громадянина щодо захисту своїх прав, свобод, законних інтересів і обов’язків.</a:t>
            </a:r>
          </a:p>
          <a:p>
            <a:pPr marL="0" indent="0" algn="just">
              <a:buNone/>
            </a:pPr>
            <a:r>
              <a:rPr lang="uk-UA" b="1" dirty="0"/>
              <a:t>	Економічні гарантії – </a:t>
            </a:r>
            <a:r>
              <a:rPr lang="uk-UA" dirty="0"/>
              <a:t>це економічна система суспільства, яка забезпечує певний рівень добробуту як суспільства в цілому, так і кожної людини зокрема і яка, таким чином, є передумовою забезпечення будь-яких прав і свобод.</a:t>
            </a:r>
          </a:p>
          <a:p>
            <a:pPr marL="0" indent="0" algn="just">
              <a:buNone/>
            </a:pPr>
            <a:r>
              <a:rPr lang="uk-UA" b="1" dirty="0"/>
              <a:t>	Ідеологічні гарантії – </a:t>
            </a:r>
            <a:r>
              <a:rPr lang="uk-UA" dirty="0"/>
              <a:t>це система поглядів, ціннісних орієнтирів і традицій, які склалися в суспільстві й визначають ставлення його до прав і свобод як соціальних цінностей, а отже, передбачають їх визнання та охорону.</a:t>
            </a:r>
          </a:p>
        </p:txBody>
      </p:sp>
    </p:spTree>
    <p:extLst>
      <p:ext uri="{BB962C8B-B14F-4D97-AF65-F5344CB8AC3E}">
        <p14:creationId xmlns:p14="http://schemas.microsoft.com/office/powerpoint/2010/main" val="1949000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ctr">
            <a:normAutofit fontScale="90000"/>
          </a:bodyPr>
          <a:lstStyle/>
          <a:p>
            <a:r>
              <a:rPr lang="uk-UA" dirty="0">
                <a:effectLst>
                  <a:outerShdw blurRad="38100" dist="38100" dir="2700000" algn="tl">
                    <a:srgbClr val="000000">
                      <a:alpha val="43137"/>
                    </a:srgbClr>
                  </a:outerShdw>
                </a:effectLst>
              </a:rPr>
              <a:t>Відповідальність держави перед людиною</a:t>
            </a:r>
          </a:p>
        </p:txBody>
      </p:sp>
      <p:sp>
        <p:nvSpPr>
          <p:cNvPr id="3" name="Объект 2"/>
          <p:cNvSpPr>
            <a:spLocks noGrp="1"/>
          </p:cNvSpPr>
          <p:nvPr>
            <p:ph idx="1"/>
          </p:nvPr>
        </p:nvSpPr>
        <p:spPr/>
        <p:txBody>
          <a:bodyPr>
            <a:normAutofit fontScale="92500" lnSpcReduction="20000"/>
          </a:bodyPr>
          <a:lstStyle/>
          <a:p>
            <a:pPr marL="0" indent="0" algn="just">
              <a:buNone/>
            </a:pPr>
            <a:r>
              <a:rPr lang="uk-UA" dirty="0"/>
              <a:t>	</a:t>
            </a:r>
            <a:r>
              <a:rPr lang="uk-UA" b="1" dirty="0"/>
              <a:t>Політичні гарантії – </a:t>
            </a:r>
            <a:r>
              <a:rPr lang="uk-UA" dirty="0"/>
              <a:t>це діяльність держави та інших політичних сил, які визначають ці права й сприяють їхньому юридичному закріпленню, реалізації і захисту.</a:t>
            </a:r>
          </a:p>
          <a:p>
            <a:pPr marL="0" indent="0" algn="just">
              <a:buNone/>
            </a:pPr>
            <a:r>
              <a:rPr lang="uk-UA" dirty="0"/>
              <a:t>	</a:t>
            </a:r>
            <a:r>
              <a:rPr lang="uk-UA" b="1" dirty="0"/>
              <a:t>Правові гарантії – </a:t>
            </a:r>
            <a:r>
              <a:rPr lang="uk-UA" dirty="0"/>
              <a:t>це їхнє юридичне закріплення, чітке визначення змісту й механізмів їхньої реалізації та захисту.</a:t>
            </a:r>
          </a:p>
          <a:p>
            <a:pPr marL="0" indent="0" algn="just">
              <a:buNone/>
            </a:pPr>
            <a:r>
              <a:rPr lang="uk-UA" dirty="0"/>
              <a:t>	</a:t>
            </a:r>
            <a:r>
              <a:rPr lang="uk-UA" b="1" dirty="0"/>
              <a:t>Організаційні гарантії – </a:t>
            </a:r>
            <a:r>
              <a:rPr lang="uk-UA" dirty="0"/>
              <a:t>це діяльність державних органів і громадських організацій, спрямована на правове закріплення їх, реалізацію й захист.</a:t>
            </a:r>
          </a:p>
          <a:p>
            <a:pPr marL="0" indent="0" algn="just">
              <a:buNone/>
            </a:pPr>
            <a:r>
              <a:rPr lang="uk-UA" b="1" dirty="0"/>
              <a:t>	Міжнародні гарантії – </a:t>
            </a:r>
            <a:r>
              <a:rPr lang="uk-UA" dirty="0"/>
              <a:t>це міжнародне визнання їх як загальнолюдських цінностей, закріплення їх у державно-правових документах та діяльність міжнародних організацій, спрямована на здійснення контролю за дотриманням їх та сприяння їхній реалізації й захисту.</a:t>
            </a:r>
          </a:p>
        </p:txBody>
      </p:sp>
    </p:spTree>
    <p:extLst>
      <p:ext uri="{BB962C8B-B14F-4D97-AF65-F5344CB8AC3E}">
        <p14:creationId xmlns:p14="http://schemas.microsoft.com/office/powerpoint/2010/main" val="3386085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ctr">
            <a:normAutofit/>
          </a:bodyPr>
          <a:lstStyle/>
          <a:p>
            <a:r>
              <a:rPr lang="uk-UA" dirty="0">
                <a:effectLst>
                  <a:outerShdw blurRad="38100" dist="38100" dir="2700000" algn="tl">
                    <a:srgbClr val="000000">
                      <a:alpha val="43137"/>
                    </a:srgbClr>
                  </a:outerShdw>
                </a:effectLst>
              </a:rPr>
              <a:t>Дотримання прав і відповідальність</a:t>
            </a:r>
          </a:p>
        </p:txBody>
      </p:sp>
      <p:sp>
        <p:nvSpPr>
          <p:cNvPr id="3" name="Объект 2"/>
          <p:cNvSpPr>
            <a:spLocks noGrp="1"/>
          </p:cNvSpPr>
          <p:nvPr>
            <p:ph idx="1"/>
          </p:nvPr>
        </p:nvSpPr>
        <p:spPr/>
        <p:txBody>
          <a:bodyPr>
            <a:normAutofit fontScale="92500"/>
          </a:bodyPr>
          <a:lstStyle/>
          <a:p>
            <a:pPr marL="0" indent="0" algn="just">
              <a:buNone/>
            </a:pPr>
            <a:r>
              <a:rPr lang="uk-UA" dirty="0"/>
              <a:t>	Права людини взаємопов’язані з різноманітними нормами, яких потрібно дотримуватися для реалізації своїх прав, а це породжує обов’язки. Дотримання всіма громадянами прав і обов’язків – запорука правової держави.</a:t>
            </a:r>
          </a:p>
          <a:p>
            <a:pPr marL="0" indent="0" algn="just">
              <a:buNone/>
            </a:pPr>
            <a:r>
              <a:rPr lang="uk-UA" dirty="0"/>
              <a:t>	У демократичній цивілізованій державі порядок у суспільстві та державі врегульовано на основі рівноваги правових норм та прав людини.</a:t>
            </a:r>
          </a:p>
          <a:p>
            <a:pPr marL="0" indent="0" algn="just">
              <a:buNone/>
            </a:pPr>
            <a:r>
              <a:rPr lang="uk-UA" dirty="0"/>
              <a:t>	Обов’язки – основа відповідальності.</a:t>
            </a:r>
          </a:p>
          <a:p>
            <a:pPr marL="0" indent="0" algn="just">
              <a:buNone/>
            </a:pPr>
            <a:r>
              <a:rPr lang="uk-UA" b="1" dirty="0"/>
              <a:t>	Відповідальність –</a:t>
            </a:r>
            <a:r>
              <a:rPr lang="uk-UA" dirty="0"/>
              <a:t> це готовність людини приймати рішення, здійснювати дії та нести за них відповідальність на основі своїх обов’язків.</a:t>
            </a:r>
          </a:p>
        </p:txBody>
      </p:sp>
    </p:spTree>
    <p:extLst>
      <p:ext uri="{BB962C8B-B14F-4D97-AF65-F5344CB8AC3E}">
        <p14:creationId xmlns:p14="http://schemas.microsoft.com/office/powerpoint/2010/main" val="858463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ctr">
            <a:normAutofit/>
          </a:bodyPr>
          <a:lstStyle/>
          <a:p>
            <a:r>
              <a:rPr lang="uk-UA" dirty="0">
                <a:effectLst>
                  <a:outerShdw blurRad="38100" dist="38100" dir="2700000" algn="tl">
                    <a:srgbClr val="000000">
                      <a:alpha val="43137"/>
                    </a:srgbClr>
                  </a:outerShdw>
                </a:effectLst>
              </a:rPr>
              <a:t>Дотримання прав і відповідальність</a:t>
            </a:r>
          </a:p>
        </p:txBody>
      </p:sp>
      <p:sp>
        <p:nvSpPr>
          <p:cNvPr id="3" name="Объект 2"/>
          <p:cNvSpPr>
            <a:spLocks noGrp="1"/>
          </p:cNvSpPr>
          <p:nvPr>
            <p:ph idx="1"/>
          </p:nvPr>
        </p:nvSpPr>
        <p:spPr/>
        <p:txBody>
          <a:bodyPr>
            <a:normAutofit/>
          </a:bodyPr>
          <a:lstStyle/>
          <a:p>
            <a:pPr marL="0" indent="0" algn="just">
              <a:buNone/>
            </a:pPr>
            <a:r>
              <a:rPr lang="uk-UA" b="1" dirty="0"/>
              <a:t>	Юридичні обов’язки – </a:t>
            </a:r>
            <a:r>
              <a:rPr lang="uk-UA" dirty="0"/>
              <a:t>це закріплені у правових нормах вимоги держави до поведінки людини на території держави.</a:t>
            </a:r>
          </a:p>
          <a:p>
            <a:pPr marL="0" indent="0" algn="just">
              <a:buNone/>
            </a:pPr>
            <a:r>
              <a:rPr lang="uk-UA" dirty="0"/>
              <a:t>	Невиконання обов’язків, закріплених у правових нормах, тягне за собою юридичну відповідальність особи, що порушила правові норми.</a:t>
            </a:r>
          </a:p>
          <a:p>
            <a:pPr marL="0" indent="0" algn="just">
              <a:buNone/>
            </a:pPr>
            <a:r>
              <a:rPr lang="uk-UA" dirty="0"/>
              <a:t>	Таким чином, права людини, суспільства, правові норми держави взаємопов’язані між собою, породжують взаємні обов’язки, що зумовлюють взаємну відповідальність.</a:t>
            </a:r>
          </a:p>
        </p:txBody>
      </p:sp>
    </p:spTree>
    <p:extLst>
      <p:ext uri="{BB962C8B-B14F-4D97-AF65-F5344CB8AC3E}">
        <p14:creationId xmlns:p14="http://schemas.microsoft.com/office/powerpoint/2010/main" val="3165223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116632"/>
            <a:ext cx="8640960" cy="6264696"/>
          </a:xfrm>
        </p:spPr>
        <p:txBody>
          <a:bodyPr anchor="ctr"/>
          <a:lstStyle/>
          <a:p>
            <a:pPr marL="182880" indent="0" algn="ctr">
              <a:buNone/>
            </a:pPr>
            <a:r>
              <a:rPr lang="uk-UA" sz="4400" b="1" dirty="0">
                <a:effectLst>
                  <a:outerShdw blurRad="38100" dist="38100" dir="2700000" algn="tl">
                    <a:srgbClr val="000000">
                      <a:alpha val="43137"/>
                    </a:srgbClr>
                  </a:outerShdw>
                </a:effectLst>
              </a:rPr>
              <a:t>Права, свободи</a:t>
            </a:r>
            <a:r>
              <a:rPr lang="en-US" sz="4400" b="1" dirty="0">
                <a:effectLst>
                  <a:outerShdw blurRad="38100" dist="38100" dir="2700000" algn="tl">
                    <a:srgbClr val="000000">
                      <a:alpha val="43137"/>
                    </a:srgbClr>
                  </a:outerShdw>
                </a:effectLst>
              </a:rPr>
              <a:t> </a:t>
            </a:r>
            <a:r>
              <a:rPr lang="ru-RU" sz="4400" b="1" dirty="0" err="1">
                <a:effectLst>
                  <a:outerShdw blurRad="38100" dist="38100" dir="2700000" algn="tl">
                    <a:srgbClr val="000000">
                      <a:alpha val="43137"/>
                    </a:srgbClr>
                  </a:outerShdw>
                </a:effectLst>
              </a:rPr>
              <a:t>людини</a:t>
            </a:r>
            <a:r>
              <a:rPr lang="ru-RU" sz="4400" b="1" dirty="0">
                <a:effectLst>
                  <a:outerShdw blurRad="38100" dist="38100" dir="2700000" algn="tl">
                    <a:srgbClr val="000000">
                      <a:alpha val="43137"/>
                    </a:srgbClr>
                  </a:outerShdw>
                </a:effectLst>
              </a:rPr>
              <a:t> і </a:t>
            </a:r>
            <a:r>
              <a:rPr lang="ru-RU" sz="4400" b="1" dirty="0" err="1">
                <a:effectLst>
                  <a:outerShdw blurRad="38100" dist="38100" dir="2700000" algn="tl">
                    <a:srgbClr val="000000">
                      <a:alpha val="43137"/>
                    </a:srgbClr>
                  </a:outerShdw>
                </a:effectLst>
              </a:rPr>
              <a:t>громадянина</a:t>
            </a:r>
            <a:r>
              <a:rPr lang="ru-RU" sz="4400" b="1" dirty="0">
                <a:effectLst>
                  <a:outerShdw blurRad="38100" dist="38100" dir="2700000" algn="tl">
                    <a:srgbClr val="000000">
                      <a:alpha val="43137"/>
                    </a:srgbClr>
                  </a:outerShdw>
                </a:effectLst>
              </a:rPr>
              <a:t>. </a:t>
            </a:r>
            <a:r>
              <a:rPr lang="ru-RU" sz="4400" b="1" dirty="0" err="1">
                <a:effectLst>
                  <a:outerShdw blurRad="38100" dist="38100" dir="2700000" algn="tl">
                    <a:srgbClr val="000000">
                      <a:alpha val="43137"/>
                    </a:srgbClr>
                  </a:outerShdw>
                </a:effectLst>
              </a:rPr>
              <a:t>Державна</a:t>
            </a:r>
            <a:r>
              <a:rPr lang="ru-RU" sz="4400" b="1" dirty="0">
                <a:effectLst>
                  <a:outerShdw blurRad="38100" dist="38100" dir="2700000" algn="tl">
                    <a:srgbClr val="000000">
                      <a:alpha val="43137"/>
                    </a:srgbClr>
                  </a:outerShdw>
                </a:effectLst>
              </a:rPr>
              <a:t> </a:t>
            </a:r>
            <a:r>
              <a:rPr lang="ru-RU" sz="4400" b="1" dirty="0" err="1">
                <a:effectLst>
                  <a:outerShdw blurRad="38100" dist="38100" dir="2700000" algn="tl">
                    <a:srgbClr val="000000">
                      <a:alpha val="43137"/>
                    </a:srgbClr>
                  </a:outerShdw>
                </a:effectLst>
              </a:rPr>
              <a:t>політика</a:t>
            </a:r>
            <a:r>
              <a:rPr lang="ru-RU" sz="4400" b="1" dirty="0">
                <a:effectLst>
                  <a:outerShdw blurRad="38100" dist="38100" dir="2700000" algn="tl">
                    <a:srgbClr val="000000">
                      <a:alpha val="43137"/>
                    </a:srgbClr>
                  </a:outerShdw>
                </a:effectLst>
              </a:rPr>
              <a:t> з </a:t>
            </a:r>
            <a:r>
              <a:rPr lang="ru-RU" sz="4400" b="1" dirty="0" err="1">
                <a:effectLst>
                  <a:outerShdw blurRad="38100" dist="38100" dir="2700000" algn="tl">
                    <a:srgbClr val="000000">
                      <a:alpha val="43137"/>
                    </a:srgbClr>
                  </a:outerShdw>
                </a:effectLst>
              </a:rPr>
              <a:t>захисту</a:t>
            </a:r>
            <a:r>
              <a:rPr lang="ru-RU" sz="4400" b="1" dirty="0">
                <a:effectLst>
                  <a:outerShdw blurRad="38100" dist="38100" dir="2700000" algn="tl">
                    <a:srgbClr val="000000">
                      <a:alpha val="43137"/>
                    </a:srgbClr>
                  </a:outerShdw>
                </a:effectLst>
              </a:rPr>
              <a:t> прав </a:t>
            </a:r>
            <a:r>
              <a:rPr lang="ru-RU" sz="4400" b="1" dirty="0" err="1">
                <a:effectLst>
                  <a:outerShdw blurRad="38100" dist="38100" dir="2700000" algn="tl">
                    <a:srgbClr val="000000">
                      <a:alpha val="43137"/>
                    </a:srgbClr>
                  </a:outerShdw>
                </a:effectLst>
              </a:rPr>
              <a:t>людини</a:t>
            </a:r>
            <a:endParaRPr lang="uk-UA"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0892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6"/>
            <a:ext cx="8229600" cy="5433467"/>
          </a:xfrm>
        </p:spPr>
        <p:txBody>
          <a:bodyPr/>
          <a:lstStyle/>
          <a:p>
            <a:pPr marL="0" indent="0" algn="just">
              <a:buNone/>
            </a:pPr>
            <a:r>
              <a:rPr lang="uk-UA" sz="3600" b="1" dirty="0">
                <a:solidFill>
                  <a:srgbClr val="FF0000"/>
                </a:solidFill>
              </a:rPr>
              <a:t>Конституція України </a:t>
            </a:r>
            <a:r>
              <a:rPr lang="uk-UA" sz="3600" dirty="0"/>
              <a:t>досить чітко визначає систему органів та посадових  осіб різних рівнів, які повинні захищати права і свободи людини і громадянина.</a:t>
            </a:r>
          </a:p>
          <a:p>
            <a:endParaRPr lang="uk-UA" dirty="0"/>
          </a:p>
        </p:txBody>
      </p:sp>
    </p:spTree>
    <p:extLst>
      <p:ext uri="{BB962C8B-B14F-4D97-AF65-F5344CB8AC3E}">
        <p14:creationId xmlns:p14="http://schemas.microsoft.com/office/powerpoint/2010/main" val="2390053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507288" cy="5577483"/>
          </a:xfrm>
        </p:spPr>
        <p:txBody>
          <a:bodyPr>
            <a:normAutofit fontScale="92500" lnSpcReduction="10000"/>
          </a:bodyPr>
          <a:lstStyle/>
          <a:p>
            <a:pPr algn="just">
              <a:buFont typeface="Wingdings" pitchFamily="2" charset="2"/>
              <a:buChar char="Ø"/>
            </a:pPr>
            <a:r>
              <a:rPr lang="uk-UA" sz="2800" dirty="0"/>
              <a:t>Президент України</a:t>
            </a:r>
          </a:p>
          <a:p>
            <a:pPr algn="just">
              <a:buFont typeface="Wingdings" pitchFamily="2" charset="2"/>
              <a:buChar char="Ø"/>
            </a:pPr>
            <a:r>
              <a:rPr lang="uk-UA" sz="2800" dirty="0"/>
              <a:t>Верховна Рада України</a:t>
            </a:r>
          </a:p>
          <a:p>
            <a:pPr algn="just">
              <a:buFont typeface="Wingdings" pitchFamily="2" charset="2"/>
              <a:buChar char="Ø"/>
            </a:pPr>
            <a:r>
              <a:rPr lang="uk-UA" sz="2800" dirty="0"/>
              <a:t>місцеві державні адміністрації</a:t>
            </a:r>
          </a:p>
          <a:p>
            <a:pPr algn="just">
              <a:buFont typeface="Wingdings" pitchFamily="2" charset="2"/>
              <a:buChar char="Ø"/>
            </a:pPr>
            <a:r>
              <a:rPr lang="uk-UA" sz="2800" dirty="0"/>
              <a:t>Суди</a:t>
            </a:r>
          </a:p>
          <a:p>
            <a:pPr algn="just">
              <a:buFont typeface="Wingdings" pitchFamily="2" charset="2"/>
              <a:buChar char="Ø"/>
            </a:pPr>
            <a:r>
              <a:rPr lang="uk-UA" sz="2800" dirty="0"/>
              <a:t>Конституційний Суд України</a:t>
            </a:r>
          </a:p>
          <a:p>
            <a:pPr algn="just">
              <a:buFont typeface="Wingdings" pitchFamily="2" charset="2"/>
              <a:buChar char="Ø"/>
            </a:pPr>
            <a:r>
              <a:rPr lang="uk-UA" sz="2800" dirty="0"/>
              <a:t>Уповноважений Верховної Ради України з прав людини</a:t>
            </a:r>
          </a:p>
          <a:p>
            <a:pPr algn="just">
              <a:buFont typeface="Wingdings" pitchFamily="2" charset="2"/>
              <a:buChar char="Ø"/>
            </a:pPr>
            <a:r>
              <a:rPr lang="uk-UA" sz="2800" dirty="0"/>
              <a:t> прокуратура</a:t>
            </a:r>
          </a:p>
          <a:p>
            <a:pPr algn="just">
              <a:buFont typeface="Wingdings" pitchFamily="2" charset="2"/>
              <a:buChar char="Ø"/>
            </a:pPr>
            <a:r>
              <a:rPr lang="uk-UA" sz="2800" dirty="0"/>
              <a:t> адвокатура</a:t>
            </a:r>
          </a:p>
          <a:p>
            <a:pPr algn="just">
              <a:buFont typeface="Wingdings" pitchFamily="2" charset="2"/>
              <a:buChar char="Ø"/>
            </a:pPr>
            <a:r>
              <a:rPr lang="uk-UA" sz="2800" dirty="0"/>
              <a:t> інші правоохоронні органи України.</a:t>
            </a:r>
          </a:p>
          <a:p>
            <a:pPr algn="just">
              <a:buFont typeface="Wingdings" pitchFamily="2" charset="2"/>
              <a:buChar char="Ø"/>
            </a:pPr>
            <a:r>
              <a:rPr lang="ru-RU" sz="2800" dirty="0" err="1">
                <a:solidFill>
                  <a:srgbClr val="FF0000"/>
                </a:solidFill>
              </a:rPr>
              <a:t>Крім</a:t>
            </a:r>
            <a:r>
              <a:rPr lang="ru-RU" sz="2800" dirty="0">
                <a:solidFill>
                  <a:srgbClr val="FF0000"/>
                </a:solidFill>
              </a:rPr>
              <a:t> того за </a:t>
            </a:r>
            <a:r>
              <a:rPr lang="ru-RU" sz="2800" dirty="0" err="1">
                <a:solidFill>
                  <a:srgbClr val="FF0000"/>
                </a:solidFill>
              </a:rPr>
              <a:t>захистом</a:t>
            </a:r>
            <a:r>
              <a:rPr lang="ru-RU" sz="2800" dirty="0">
                <a:solidFill>
                  <a:srgbClr val="FF0000"/>
                </a:solidFill>
              </a:rPr>
              <a:t> </a:t>
            </a:r>
            <a:r>
              <a:rPr lang="ru-RU" sz="2800" dirty="0" err="1">
                <a:solidFill>
                  <a:srgbClr val="FF0000"/>
                </a:solidFill>
              </a:rPr>
              <a:t>своїх</a:t>
            </a:r>
            <a:r>
              <a:rPr lang="ru-RU" sz="2800" dirty="0">
                <a:solidFill>
                  <a:srgbClr val="FF0000"/>
                </a:solidFill>
              </a:rPr>
              <a:t> </a:t>
            </a:r>
            <a:r>
              <a:rPr lang="ru-RU" sz="2800" dirty="0" err="1">
                <a:solidFill>
                  <a:srgbClr val="FF0000"/>
                </a:solidFill>
              </a:rPr>
              <a:t>порушених</a:t>
            </a:r>
            <a:r>
              <a:rPr lang="ru-RU" sz="2800" dirty="0">
                <a:solidFill>
                  <a:srgbClr val="FF0000"/>
                </a:solidFill>
              </a:rPr>
              <a:t> прав </a:t>
            </a:r>
            <a:r>
              <a:rPr lang="ru-RU" sz="2800" dirty="0" err="1">
                <a:solidFill>
                  <a:srgbClr val="FF0000"/>
                </a:solidFill>
              </a:rPr>
              <a:t>людина</a:t>
            </a:r>
            <a:r>
              <a:rPr lang="ru-RU" sz="2800" dirty="0">
                <a:solidFill>
                  <a:srgbClr val="FF0000"/>
                </a:solidFill>
              </a:rPr>
              <a:t> </a:t>
            </a:r>
            <a:r>
              <a:rPr lang="ru-RU" sz="2800" dirty="0" err="1">
                <a:solidFill>
                  <a:srgbClr val="FF0000"/>
                </a:solidFill>
              </a:rPr>
              <a:t>може</a:t>
            </a:r>
            <a:r>
              <a:rPr lang="ru-RU" sz="2800" dirty="0">
                <a:solidFill>
                  <a:srgbClr val="FF0000"/>
                </a:solidFill>
              </a:rPr>
              <a:t> </a:t>
            </a:r>
            <a:r>
              <a:rPr lang="ru-RU" sz="2800" dirty="0" err="1">
                <a:solidFill>
                  <a:srgbClr val="FF0000"/>
                </a:solidFill>
              </a:rPr>
              <a:t>звернутися</a:t>
            </a:r>
            <a:r>
              <a:rPr lang="ru-RU" sz="2800" dirty="0">
                <a:solidFill>
                  <a:srgbClr val="FF0000"/>
                </a:solidFill>
              </a:rPr>
              <a:t> до </a:t>
            </a:r>
            <a:r>
              <a:rPr lang="ru-RU" sz="2800" dirty="0" err="1">
                <a:solidFill>
                  <a:srgbClr val="FF0000"/>
                </a:solidFill>
              </a:rPr>
              <a:t>Європейського</a:t>
            </a:r>
            <a:r>
              <a:rPr lang="ru-RU" sz="2800" dirty="0">
                <a:solidFill>
                  <a:srgbClr val="FF0000"/>
                </a:solidFill>
              </a:rPr>
              <a:t> суду з прав </a:t>
            </a:r>
            <a:r>
              <a:rPr lang="ru-RU" sz="2800" dirty="0" err="1">
                <a:solidFill>
                  <a:srgbClr val="FF0000"/>
                </a:solidFill>
              </a:rPr>
              <a:t>людини</a:t>
            </a:r>
            <a:endParaRPr lang="ru-RU" sz="2800" dirty="0">
              <a:solidFill>
                <a:srgbClr val="FF0000"/>
              </a:solidFill>
            </a:endParaRPr>
          </a:p>
          <a:p>
            <a:pPr>
              <a:buFont typeface="Wingdings" pitchFamily="2" charset="2"/>
              <a:buChar char="Ø"/>
            </a:pPr>
            <a:endParaRPr lang="uk-UA" sz="2800" dirty="0"/>
          </a:p>
          <a:p>
            <a:endParaRPr lang="uk-UA" dirty="0"/>
          </a:p>
        </p:txBody>
      </p:sp>
    </p:spTree>
    <p:extLst>
      <p:ext uri="{BB962C8B-B14F-4D97-AF65-F5344CB8AC3E}">
        <p14:creationId xmlns:p14="http://schemas.microsoft.com/office/powerpoint/2010/main" val="216167492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1DF4E4-CED5-844D-E511-4A394FEDD77E}"/>
              </a:ext>
            </a:extLst>
          </p:cNvPr>
          <p:cNvSpPr>
            <a:spLocks noGrp="1"/>
          </p:cNvSpPr>
          <p:nvPr>
            <p:ph type="title"/>
          </p:nvPr>
        </p:nvSpPr>
        <p:spPr/>
        <p:txBody>
          <a:bodyPr/>
          <a:lstStyle/>
          <a:p>
            <a:r>
              <a:rPr lang="uk-UA" dirty="0"/>
              <a:t>На семінар</a:t>
            </a:r>
          </a:p>
        </p:txBody>
      </p:sp>
      <p:sp>
        <p:nvSpPr>
          <p:cNvPr id="3" name="Місце для вмісту 2">
            <a:extLst>
              <a:ext uri="{FF2B5EF4-FFF2-40B4-BE49-F238E27FC236}">
                <a16:creationId xmlns:a16="http://schemas.microsoft.com/office/drawing/2014/main" id="{9DADDDF7-1563-FCAF-F6C7-5AB41B67AEBE}"/>
              </a:ext>
            </a:extLst>
          </p:cNvPr>
          <p:cNvSpPr>
            <a:spLocks noGrp="1"/>
          </p:cNvSpPr>
          <p:nvPr>
            <p:ph idx="1"/>
          </p:nvPr>
        </p:nvSpPr>
        <p:spPr/>
        <p:txBody>
          <a:bodyPr>
            <a:normAutofit fontScale="92500" lnSpcReduction="20000"/>
          </a:bodyPr>
          <a:lstStyle/>
          <a:p>
            <a:pPr marL="342900" lvl="0" indent="-342900" algn="just">
              <a:lnSpc>
                <a:spcPct val="107000"/>
              </a:lnSpc>
              <a:spcAft>
                <a:spcPts val="800"/>
              </a:spcAft>
              <a:buFont typeface="+mj-lt"/>
              <a:buAutoNum type="arabicPeriod"/>
              <a:tabLst>
                <a:tab pos="457200" algn="l"/>
              </a:tabLst>
            </a:pPr>
            <a:r>
              <a:rPr lang="uk-UA" sz="2800" kern="100" dirty="0">
                <a:effectLst/>
                <a:latin typeface="Times New Roman" panose="02020603050405020304" pitchFamily="18" charset="0"/>
                <a:ea typeface="Calibri" panose="020F0502020204030204" pitchFamily="34" charset="0"/>
                <a:cs typeface="Times New Roman" panose="02020603050405020304" pitchFamily="18" charset="0"/>
              </a:rPr>
              <a:t>Передумови виникнення, ознаки та функції держави. Громадянське суспільство та правова держава.</a:t>
            </a:r>
            <a:endParaRPr lang="uk-UA"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uk-UA" sz="2800" kern="100" dirty="0">
                <a:effectLst/>
                <a:latin typeface="Times New Roman" panose="02020603050405020304" pitchFamily="18" charset="0"/>
                <a:ea typeface="Calibri" panose="020F0502020204030204" pitchFamily="34" charset="0"/>
                <a:cs typeface="Times New Roman" panose="02020603050405020304" pitchFamily="18" charset="0"/>
              </a:rPr>
              <a:t>Право як інструмент для регулювання суспільних відносин. </a:t>
            </a:r>
            <a:endParaRPr lang="uk-UA"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uk-UA" sz="2800" kern="100" dirty="0">
                <a:effectLst/>
                <a:latin typeface="Times New Roman" panose="02020603050405020304" pitchFamily="18" charset="0"/>
                <a:ea typeface="Calibri" panose="020F0502020204030204" pitchFamily="34" charset="0"/>
                <a:cs typeface="Times New Roman" panose="02020603050405020304" pitchFamily="18" charset="0"/>
              </a:rPr>
              <a:t>Виникнення і зміст демократії. Цінності демократії.</a:t>
            </a:r>
            <a:endParaRPr lang="uk-UA"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uk-UA" sz="2800" kern="100" dirty="0">
                <a:effectLst/>
                <a:latin typeface="Times New Roman" panose="02020603050405020304" pitchFamily="18" charset="0"/>
                <a:ea typeface="Calibri" panose="020F0502020204030204" pitchFamily="34" charset="0"/>
                <a:cs typeface="Times New Roman" panose="02020603050405020304" pitchFamily="18" charset="0"/>
              </a:rPr>
              <a:t>Поняття прав і свобод людини.</a:t>
            </a:r>
            <a:endParaRPr lang="uk-UA"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uk-UA" sz="2800" kern="100" dirty="0">
                <a:effectLst/>
                <a:latin typeface="Times New Roman" panose="02020603050405020304" pitchFamily="18" charset="0"/>
                <a:ea typeface="Calibri" panose="020F0502020204030204" pitchFamily="34" charset="0"/>
                <a:cs typeface="Times New Roman" panose="02020603050405020304" pitchFamily="18" charset="0"/>
              </a:rPr>
              <a:t>Історичний розвиток прав людини. Покоління прав людини</a:t>
            </a:r>
            <a:endParaRPr lang="uk-UA"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uk-UA" sz="2800" kern="100" dirty="0">
                <a:effectLst/>
                <a:latin typeface="Times New Roman" panose="02020603050405020304" pitchFamily="18" charset="0"/>
                <a:ea typeface="Calibri" panose="020F0502020204030204" pitchFamily="34" charset="0"/>
                <a:cs typeface="Times New Roman" panose="02020603050405020304" pitchFamily="18" charset="0"/>
              </a:rPr>
              <a:t>Відмінність прав людини і прав громадянина</a:t>
            </a:r>
            <a:endParaRPr lang="uk-UA"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64542216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extLst>
              <a:ext uri="{28A0092B-C50C-407E-A947-70E740481C1C}">
                <a14:useLocalDpi xmlns:a14="http://schemas.microsoft.com/office/drawing/2010/main" val="0"/>
              </a:ext>
            </a:extLst>
          </a:blip>
          <a:srcRect b="9955"/>
          <a:stretch/>
        </p:blipFill>
        <p:spPr>
          <a:xfrm>
            <a:off x="1115616" y="30908"/>
            <a:ext cx="6741659" cy="6586021"/>
          </a:xfrm>
        </p:spPr>
      </p:pic>
    </p:spTree>
    <p:extLst>
      <p:ext uri="{BB962C8B-B14F-4D97-AF65-F5344CB8AC3E}">
        <p14:creationId xmlns:p14="http://schemas.microsoft.com/office/powerpoint/2010/main" val="21157659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extLst>
              <a:ext uri="{28A0092B-C50C-407E-A947-70E740481C1C}">
                <a14:useLocalDpi xmlns:a14="http://schemas.microsoft.com/office/drawing/2010/main" val="0"/>
              </a:ext>
            </a:extLst>
          </a:blip>
          <a:srcRect r="-1554" b="10304"/>
          <a:stretch/>
        </p:blipFill>
        <p:spPr>
          <a:xfrm>
            <a:off x="1331640" y="188640"/>
            <a:ext cx="6727478" cy="6336704"/>
          </a:xfrm>
        </p:spPr>
      </p:pic>
    </p:spTree>
    <p:extLst>
      <p:ext uri="{BB962C8B-B14F-4D97-AF65-F5344CB8AC3E}">
        <p14:creationId xmlns:p14="http://schemas.microsoft.com/office/powerpoint/2010/main" val="6045471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extLst>
              <a:ext uri="{28A0092B-C50C-407E-A947-70E740481C1C}">
                <a14:useLocalDpi xmlns:a14="http://schemas.microsoft.com/office/drawing/2010/main" val="0"/>
              </a:ext>
            </a:extLst>
          </a:blip>
          <a:srcRect l="-1" r="-2947" b="10304"/>
          <a:stretch/>
        </p:blipFill>
        <p:spPr>
          <a:xfrm>
            <a:off x="1403648" y="188640"/>
            <a:ext cx="6776939" cy="6192688"/>
          </a:xfrm>
        </p:spPr>
      </p:pic>
    </p:spTree>
    <p:extLst>
      <p:ext uri="{BB962C8B-B14F-4D97-AF65-F5344CB8AC3E}">
        <p14:creationId xmlns:p14="http://schemas.microsoft.com/office/powerpoint/2010/main" val="42115246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Президент (ст. 102 КУ)</a:t>
            </a:r>
          </a:p>
        </p:txBody>
      </p:sp>
      <p:sp>
        <p:nvSpPr>
          <p:cNvPr id="3" name="Объект 2"/>
          <p:cNvSpPr>
            <a:spLocks noGrp="1"/>
          </p:cNvSpPr>
          <p:nvPr>
            <p:ph idx="1"/>
          </p:nvPr>
        </p:nvSpPr>
        <p:spPr>
          <a:xfrm>
            <a:off x="457200" y="2564904"/>
            <a:ext cx="8229600" cy="3561259"/>
          </a:xfrm>
        </p:spPr>
        <p:txBody>
          <a:bodyPr>
            <a:normAutofit/>
          </a:bodyPr>
          <a:lstStyle/>
          <a:p>
            <a:pPr marL="0" indent="0" algn="just">
              <a:buNone/>
            </a:pPr>
            <a:r>
              <a:rPr lang="ru-RU" sz="2800" dirty="0"/>
              <a:t>Президент </a:t>
            </a:r>
            <a:r>
              <a:rPr lang="ru-RU" sz="2800" dirty="0" err="1"/>
              <a:t>України</a:t>
            </a:r>
            <a:r>
              <a:rPr lang="ru-RU" sz="2800" dirty="0"/>
              <a:t> є гарантом … </a:t>
            </a:r>
            <a:r>
              <a:rPr lang="ru-RU" sz="2800" dirty="0" err="1"/>
              <a:t>додержання</a:t>
            </a:r>
            <a:r>
              <a:rPr lang="ru-RU" sz="2800" dirty="0"/>
              <a:t> </a:t>
            </a:r>
            <a:r>
              <a:rPr lang="ru-RU" sz="2800" dirty="0" err="1"/>
              <a:t>Конституції</a:t>
            </a:r>
            <a:r>
              <a:rPr lang="ru-RU" sz="2800" dirty="0"/>
              <a:t> </a:t>
            </a:r>
            <a:r>
              <a:rPr lang="ru-RU" sz="2800" dirty="0" err="1"/>
              <a:t>України</a:t>
            </a:r>
            <a:r>
              <a:rPr lang="ru-RU" sz="2800" dirty="0"/>
              <a:t>, прав і свобод </a:t>
            </a:r>
            <a:r>
              <a:rPr lang="ru-RU" sz="2800" dirty="0" err="1"/>
              <a:t>людини</a:t>
            </a:r>
            <a:r>
              <a:rPr lang="ru-RU" sz="2800" dirty="0"/>
              <a:t> і </a:t>
            </a:r>
            <a:r>
              <a:rPr lang="ru-RU" sz="2800" dirty="0" err="1"/>
              <a:t>громадянина</a:t>
            </a:r>
            <a:r>
              <a:rPr lang="ru-RU" sz="2800" dirty="0"/>
              <a:t>.</a:t>
            </a:r>
            <a:endParaRPr lang="uk-UA" sz="2800" dirty="0"/>
          </a:p>
        </p:txBody>
      </p:sp>
      <p:sp>
        <p:nvSpPr>
          <p:cNvPr id="4" name="Стрелка вниз 3"/>
          <p:cNvSpPr/>
          <p:nvPr/>
        </p:nvSpPr>
        <p:spPr>
          <a:xfrm>
            <a:off x="4139952" y="1700808"/>
            <a:ext cx="1008112" cy="792088"/>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uk-UA"/>
          </a:p>
        </p:txBody>
      </p:sp>
    </p:spTree>
    <p:extLst>
      <p:ext uri="{BB962C8B-B14F-4D97-AF65-F5344CB8AC3E}">
        <p14:creationId xmlns:p14="http://schemas.microsoft.com/office/powerpoint/2010/main" val="327913305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59632" y="1"/>
            <a:ext cx="6336703" cy="6839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38545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155" t="5493" r="4031" b="6045"/>
          <a:stretch/>
        </p:blipFill>
        <p:spPr>
          <a:xfrm>
            <a:off x="0" y="0"/>
            <a:ext cx="9324528" cy="6858000"/>
          </a:xfrm>
        </p:spPr>
      </p:pic>
    </p:spTree>
    <p:extLst>
      <p:ext uri="{BB962C8B-B14F-4D97-AF65-F5344CB8AC3E}">
        <p14:creationId xmlns:p14="http://schemas.microsoft.com/office/powerpoint/2010/main" val="25750796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6192688"/>
          </a:xfrm>
        </p:spPr>
        <p:txBody>
          <a:bodyPr>
            <a:normAutofit lnSpcReduction="10000"/>
          </a:bodyPr>
          <a:lstStyle/>
          <a:p>
            <a:pPr algn="just"/>
            <a:r>
              <a:rPr lang="uk-UA" b="1" dirty="0">
                <a:solidFill>
                  <a:srgbClr val="FF0000"/>
                </a:solidFill>
              </a:rPr>
              <a:t>Людина</a:t>
            </a:r>
            <a:r>
              <a:rPr lang="uk-UA" dirty="0"/>
              <a:t> – </a:t>
            </a:r>
            <a:r>
              <a:rPr lang="uk-UA" dirty="0" err="1"/>
              <a:t>біосоціальна</a:t>
            </a:r>
            <a:r>
              <a:rPr lang="uk-UA" dirty="0"/>
              <a:t> істота, біологічна, яка є продуктом біологічної еволюції живих організмів.</a:t>
            </a:r>
          </a:p>
          <a:p>
            <a:pPr algn="just"/>
            <a:r>
              <a:rPr lang="uk-UA" b="1" dirty="0">
                <a:solidFill>
                  <a:srgbClr val="FF0000"/>
                </a:solidFill>
              </a:rPr>
              <a:t>Індивід </a:t>
            </a:r>
            <a:r>
              <a:rPr lang="uk-UA" dirty="0"/>
              <a:t>- біологічний організм, носій загальних спадкових якостей біологічного виду – людина. Представник людського роду – </a:t>
            </a:r>
            <a:r>
              <a:rPr lang="en-US" dirty="0"/>
              <a:t>homo sapiens.</a:t>
            </a:r>
          </a:p>
          <a:p>
            <a:pPr marL="0" indent="0" algn="just">
              <a:buNone/>
            </a:pPr>
            <a:r>
              <a:rPr lang="uk-UA" dirty="0"/>
              <a:t>Будь-яка людина – індивід, незалежно від рівня її фізичного і психічного здоров’я. Індивідами ми народжуємося.</a:t>
            </a:r>
          </a:p>
          <a:p>
            <a:pPr algn="just"/>
            <a:r>
              <a:rPr lang="uk-UA" b="1" dirty="0">
                <a:solidFill>
                  <a:srgbClr val="FF0000"/>
                </a:solidFill>
              </a:rPr>
              <a:t>Особа</a:t>
            </a:r>
            <a:r>
              <a:rPr lang="uk-UA" dirty="0"/>
              <a:t> – людина як </a:t>
            </a:r>
            <a:r>
              <a:rPr lang="uk-UA" dirty="0" err="1"/>
              <a:t>суб</a:t>
            </a:r>
            <a:r>
              <a:rPr lang="uk-UA" dirty="0"/>
              <a:t>*</a:t>
            </a:r>
            <a:r>
              <a:rPr lang="uk-UA" dirty="0" err="1"/>
              <a:t>єкт</a:t>
            </a:r>
            <a:r>
              <a:rPr lang="uk-UA" dirty="0"/>
              <a:t> відноси і свідомої діяльності, котра </a:t>
            </a:r>
            <a:r>
              <a:rPr lang="uk-UA" dirty="0" err="1"/>
              <a:t>розвинулася</a:t>
            </a:r>
            <a:r>
              <a:rPr lang="uk-UA" dirty="0"/>
              <a:t> у суспільстві, пройшла етапи соціалізації в усіх аспектах та набула здатності чинити свідому, волову діяльність.</a:t>
            </a:r>
          </a:p>
          <a:p>
            <a:pPr algn="just"/>
            <a:r>
              <a:rPr lang="uk-UA" b="1" dirty="0">
                <a:solidFill>
                  <a:srgbClr val="FF0000"/>
                </a:solidFill>
              </a:rPr>
              <a:t>Громадянин </a:t>
            </a:r>
            <a:r>
              <a:rPr lang="ru-RU" b="1" dirty="0" err="1">
                <a:solidFill>
                  <a:srgbClr val="FF0000"/>
                </a:solidFill>
              </a:rPr>
              <a:t>України</a:t>
            </a:r>
            <a:r>
              <a:rPr lang="ru-RU" dirty="0"/>
              <a:t> — особа, яка </a:t>
            </a:r>
            <a:r>
              <a:rPr lang="ru-RU" dirty="0" err="1"/>
              <a:t>набула</a:t>
            </a:r>
            <a:r>
              <a:rPr lang="ru-RU" dirty="0"/>
              <a:t> </a:t>
            </a:r>
            <a:r>
              <a:rPr lang="ru-RU" dirty="0" err="1"/>
              <a:t>громадянство</a:t>
            </a:r>
            <a:r>
              <a:rPr lang="ru-RU" dirty="0"/>
              <a:t> </a:t>
            </a:r>
            <a:r>
              <a:rPr lang="ru-RU" dirty="0" err="1"/>
              <a:t>України</a:t>
            </a:r>
            <a:r>
              <a:rPr lang="ru-RU" dirty="0"/>
              <a:t> в порядку, </a:t>
            </a:r>
            <a:r>
              <a:rPr lang="ru-RU" dirty="0" err="1"/>
              <a:t>передбаченому</a:t>
            </a:r>
            <a:r>
              <a:rPr lang="ru-RU" dirty="0"/>
              <a:t> законами </a:t>
            </a:r>
            <a:r>
              <a:rPr lang="ru-RU" dirty="0" err="1"/>
              <a:t>України</a:t>
            </a:r>
            <a:r>
              <a:rPr lang="ru-RU" dirty="0"/>
              <a:t> та </a:t>
            </a:r>
            <a:r>
              <a:rPr lang="ru-RU" dirty="0" err="1"/>
              <a:t>міжнародними</a:t>
            </a:r>
            <a:r>
              <a:rPr lang="ru-RU" dirty="0"/>
              <a:t> договорами </a:t>
            </a:r>
            <a:r>
              <a:rPr lang="ru-RU" dirty="0" err="1"/>
              <a:t>України</a:t>
            </a:r>
            <a:r>
              <a:rPr lang="ru-RU" dirty="0"/>
              <a:t>.</a:t>
            </a:r>
            <a:endParaRPr lang="uk-UA" dirty="0"/>
          </a:p>
        </p:txBody>
      </p:sp>
    </p:spTree>
    <p:extLst>
      <p:ext uri="{BB962C8B-B14F-4D97-AF65-F5344CB8AC3E}">
        <p14:creationId xmlns:p14="http://schemas.microsoft.com/office/powerpoint/2010/main" val="2575234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effectLst>
                  <a:outerShdw blurRad="38100" dist="38100" dir="2700000" algn="tl">
                    <a:srgbClr val="000000">
                      <a:alpha val="43137"/>
                    </a:srgbClr>
                  </a:outerShdw>
                </a:effectLst>
              </a:rPr>
              <a:t>Права людини в історії людства</a:t>
            </a:r>
          </a:p>
        </p:txBody>
      </p:sp>
      <p:sp>
        <p:nvSpPr>
          <p:cNvPr id="3" name="Объект 2"/>
          <p:cNvSpPr>
            <a:spLocks noGrp="1"/>
          </p:cNvSpPr>
          <p:nvPr>
            <p:ph idx="1"/>
          </p:nvPr>
        </p:nvSpPr>
        <p:spPr/>
        <p:txBody>
          <a:bodyPr>
            <a:normAutofit/>
          </a:bodyPr>
          <a:lstStyle/>
          <a:p>
            <a:pPr marL="0" indent="0" algn="just">
              <a:buNone/>
            </a:pPr>
            <a:r>
              <a:rPr lang="uk-UA" dirty="0"/>
              <a:t>	Формування уявлень і понять про права людини почалося з найдавніших часів історії людства. З самого початку людина почала будувати свою поведінку й відносини з іншими людьми, дотримуючись елементарних прав та обов’язків у колективі (роді, племені).</a:t>
            </a:r>
          </a:p>
          <a:p>
            <a:pPr marL="0" indent="0" algn="just">
              <a:buNone/>
            </a:pPr>
            <a:r>
              <a:rPr lang="uk-UA" dirty="0"/>
              <a:t>	Розвивалась людина, суспільство, в якому вона жила, змінювалися уявлення про власні права та обов’язки. </a:t>
            </a:r>
            <a:r>
              <a:rPr lang="uk-UA" dirty="0">
                <a:solidFill>
                  <a:srgbClr val="FF0000"/>
                </a:solidFill>
              </a:rPr>
              <a:t>У правах людини відображувалися моральні, етичні, релігійні, культурні та інші правила – норми.</a:t>
            </a:r>
          </a:p>
        </p:txBody>
      </p:sp>
    </p:spTree>
    <p:extLst>
      <p:ext uri="{BB962C8B-B14F-4D97-AF65-F5344CB8AC3E}">
        <p14:creationId xmlns:p14="http://schemas.microsoft.com/office/powerpoint/2010/main" val="223499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effectLst>
                  <a:outerShdw blurRad="38100" dist="38100" dir="2700000" algn="tl">
                    <a:srgbClr val="000000">
                      <a:alpha val="43137"/>
                    </a:srgbClr>
                  </a:outerShdw>
                </a:effectLst>
              </a:rPr>
              <a:t>Права людини в історії людства</a:t>
            </a:r>
          </a:p>
        </p:txBody>
      </p:sp>
      <p:sp>
        <p:nvSpPr>
          <p:cNvPr id="3" name="Объект 2"/>
          <p:cNvSpPr>
            <a:spLocks noGrp="1"/>
          </p:cNvSpPr>
          <p:nvPr>
            <p:ph idx="1"/>
          </p:nvPr>
        </p:nvSpPr>
        <p:spPr/>
        <p:txBody>
          <a:bodyPr anchor="ctr">
            <a:normAutofit/>
          </a:bodyPr>
          <a:lstStyle/>
          <a:p>
            <a:pPr marL="0" indent="0" algn="just">
              <a:buNone/>
            </a:pPr>
            <a:r>
              <a:rPr lang="uk-UA" dirty="0"/>
              <a:t>	</a:t>
            </a:r>
            <a:r>
              <a:rPr lang="uk-UA" sz="3200" dirty="0"/>
              <a:t>Джерелами первісних уявлень про права людини є </a:t>
            </a:r>
            <a:r>
              <a:rPr lang="uk-UA" sz="3200" dirty="0">
                <a:solidFill>
                  <a:srgbClr val="FF0000"/>
                </a:solidFill>
              </a:rPr>
              <a:t>стародавні релігійні тексти</a:t>
            </a:r>
            <a:r>
              <a:rPr lang="uk-UA" sz="3200" dirty="0"/>
              <a:t>, у яких сформульовано чимало гуманістичних принципів і норм загальнолюдського характеру, та твори давньогрецьких і китайських філософів, у яких сформульовано ідеї людських прав.</a:t>
            </a:r>
          </a:p>
        </p:txBody>
      </p:sp>
    </p:spTree>
    <p:extLst>
      <p:ext uri="{BB962C8B-B14F-4D97-AF65-F5344CB8AC3E}">
        <p14:creationId xmlns:p14="http://schemas.microsoft.com/office/powerpoint/2010/main" val="882778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effectLst>
                  <a:outerShdw blurRad="38100" dist="38100" dir="2700000" algn="tl">
                    <a:srgbClr val="000000">
                      <a:alpha val="43137"/>
                    </a:srgbClr>
                  </a:outerShdw>
                </a:effectLst>
              </a:rPr>
              <a:t>Права людини в історії людства</a:t>
            </a:r>
          </a:p>
        </p:txBody>
      </p:sp>
      <p:sp>
        <p:nvSpPr>
          <p:cNvPr id="3" name="Объект 2"/>
          <p:cNvSpPr>
            <a:spLocks noGrp="1"/>
          </p:cNvSpPr>
          <p:nvPr>
            <p:ph idx="1"/>
          </p:nvPr>
        </p:nvSpPr>
        <p:spPr>
          <a:xfrm>
            <a:off x="107504" y="1600200"/>
            <a:ext cx="8579296" cy="4525963"/>
          </a:xfrm>
        </p:spPr>
        <p:txBody>
          <a:bodyPr>
            <a:normAutofit fontScale="92500" lnSpcReduction="10000"/>
          </a:bodyPr>
          <a:lstStyle/>
          <a:p>
            <a:pPr marL="0" indent="457200" algn="just">
              <a:buNone/>
            </a:pPr>
            <a:r>
              <a:rPr lang="uk-UA" dirty="0"/>
              <a:t>Перше закріплення низки ідей щодо прав людини у законодавстві здійснено у </a:t>
            </a:r>
            <a:r>
              <a:rPr lang="uk-UA" b="1" dirty="0">
                <a:solidFill>
                  <a:srgbClr val="FF0000"/>
                </a:solidFill>
              </a:rPr>
              <a:t>Великій хартії вольностей</a:t>
            </a:r>
            <a:r>
              <a:rPr lang="uk-UA" dirty="0"/>
              <a:t>, яку підписав </a:t>
            </a:r>
            <a:r>
              <a:rPr lang="uk-UA" b="1" dirty="0"/>
              <a:t>1215</a:t>
            </a:r>
            <a:r>
              <a:rPr lang="uk-UA" dirty="0"/>
              <a:t> р. король Іоанн Безземельний внаслідок угоди між ним і поставленими проти нього англійськими баронами. </a:t>
            </a:r>
          </a:p>
          <a:p>
            <a:pPr marL="0" indent="457200" algn="just">
              <a:buNone/>
            </a:pPr>
            <a:r>
              <a:rPr lang="uk-UA" dirty="0"/>
              <a:t>У цьому документі захищалися права на приватну власність, недоторканість на свободу особистості від абсолютизму, принцип недоторканості особи, право людини на вільне пересування. </a:t>
            </a:r>
          </a:p>
          <a:p>
            <a:pPr marL="0" indent="457200" algn="just">
              <a:buNone/>
            </a:pPr>
            <a:r>
              <a:rPr lang="uk-UA" b="1" dirty="0"/>
              <a:t>1689 р. </a:t>
            </a:r>
            <a:r>
              <a:rPr lang="uk-UA" dirty="0"/>
              <a:t>у Великій Британії прийнято </a:t>
            </a:r>
            <a:r>
              <a:rPr lang="uk-UA" b="1" dirty="0">
                <a:solidFill>
                  <a:srgbClr val="FF0000"/>
                </a:solidFill>
              </a:rPr>
              <a:t>Білль про права</a:t>
            </a:r>
            <a:r>
              <a:rPr lang="uk-UA" dirty="0"/>
              <a:t>, що став юридичною основою конституційної парламентської монархії у Великій Британії і в якому закладено основи демократичного парламентаризму (вільні вибори членів парламенту, їх недоторканість).</a:t>
            </a:r>
          </a:p>
        </p:txBody>
      </p:sp>
    </p:spTree>
    <p:extLst>
      <p:ext uri="{BB962C8B-B14F-4D97-AF65-F5344CB8AC3E}">
        <p14:creationId xmlns:p14="http://schemas.microsoft.com/office/powerpoint/2010/main" val="2058987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effectLst>
                  <a:outerShdw blurRad="38100" dist="38100" dir="2700000" algn="tl">
                    <a:srgbClr val="000000">
                      <a:alpha val="43137"/>
                    </a:srgbClr>
                  </a:outerShdw>
                </a:effectLst>
              </a:rPr>
              <a:t>Права людини в історії людства</a:t>
            </a:r>
          </a:p>
        </p:txBody>
      </p:sp>
      <p:sp>
        <p:nvSpPr>
          <p:cNvPr id="3" name="Объект 2"/>
          <p:cNvSpPr>
            <a:spLocks noGrp="1"/>
          </p:cNvSpPr>
          <p:nvPr>
            <p:ph idx="1"/>
          </p:nvPr>
        </p:nvSpPr>
        <p:spPr/>
        <p:txBody>
          <a:bodyPr>
            <a:normAutofit lnSpcReduction="10000"/>
          </a:bodyPr>
          <a:lstStyle/>
          <a:p>
            <a:pPr marL="0" indent="0" algn="just">
              <a:buNone/>
            </a:pPr>
            <a:r>
              <a:rPr lang="uk-UA" dirty="0"/>
              <a:t>	На українських землях питання прав людини ти їх захисту порушувалися в </a:t>
            </a:r>
            <a:r>
              <a:rPr lang="uk-UA" b="1" dirty="0">
                <a:solidFill>
                  <a:srgbClr val="FF0000"/>
                </a:solidFill>
              </a:rPr>
              <a:t>Конституції Пилипа Орлика</a:t>
            </a:r>
            <a:r>
              <a:rPr lang="uk-UA" dirty="0"/>
              <a:t> 1710 р. У Конституції закріплено принцип розподілу влади, обрання влади вільним волевиявленням населення. У разі повернення Орлика в Україну обіцялося відновити козацькі права, зберегти привілеї міст, полегшити податковий тягар селянам, надати державну допомогу вдовам, сиротам та іншим соціально не захищеним верствам населення.</a:t>
            </a:r>
          </a:p>
          <a:p>
            <a:pPr marL="0" indent="0" algn="just">
              <a:buNone/>
            </a:pPr>
            <a:r>
              <a:rPr lang="uk-UA" dirty="0"/>
              <a:t>	Конституція Пилипа Орлика залишилася в історії як оригінальна правова пам’ятка, хоча реальної сили так і не набула.</a:t>
            </a:r>
          </a:p>
        </p:txBody>
      </p:sp>
    </p:spTree>
    <p:extLst>
      <p:ext uri="{BB962C8B-B14F-4D97-AF65-F5344CB8AC3E}">
        <p14:creationId xmlns:p14="http://schemas.microsoft.com/office/powerpoint/2010/main" val="1984386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338</TotalTime>
  <Words>2860</Words>
  <Application>Microsoft Office PowerPoint</Application>
  <PresentationFormat>Екран (4:3)</PresentationFormat>
  <Paragraphs>176</Paragraphs>
  <Slides>45</Slides>
  <Notes>0</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45</vt:i4>
      </vt:variant>
    </vt:vector>
  </HeadingPairs>
  <TitlesOfParts>
    <vt:vector size="53" baseType="lpstr">
      <vt:lpstr>Arial</vt:lpstr>
      <vt:lpstr>Calibri</vt:lpstr>
      <vt:lpstr>Century Gothic</vt:lpstr>
      <vt:lpstr>Courier New</vt:lpstr>
      <vt:lpstr>Palatino Linotype</vt:lpstr>
      <vt:lpstr>Times New Roman</vt:lpstr>
      <vt:lpstr>Wingdings</vt:lpstr>
      <vt:lpstr>Исполнительная</vt:lpstr>
      <vt:lpstr>Презентація PowerPoint</vt:lpstr>
      <vt:lpstr>Права, свободи людини і громадянина: загальнотеоретичні положення</vt:lpstr>
      <vt:lpstr>План</vt:lpstr>
      <vt:lpstr>На семінар</vt:lpstr>
      <vt:lpstr>Презентація PowerPoint</vt:lpstr>
      <vt:lpstr>Права людини в історії людства</vt:lpstr>
      <vt:lpstr>Права людини в історії людства</vt:lpstr>
      <vt:lpstr>Права людини в історії людства</vt:lpstr>
      <vt:lpstr>Права людини в історії людства</vt:lpstr>
      <vt:lpstr>Еволюція уявлень про права людини в історії людства</vt:lpstr>
      <vt:lpstr>Еволюція уявлень про права людини в історії людства</vt:lpstr>
      <vt:lpstr>Еволюція уявлень про права людини в історії людства</vt:lpstr>
      <vt:lpstr>Поняття прав і свобод людини</vt:lpstr>
      <vt:lpstr>Поняття прав і свобод людини</vt:lpstr>
      <vt:lpstr>Поняття прав і свобод людини</vt:lpstr>
      <vt:lpstr>Поняття прав і свобод людини</vt:lpstr>
      <vt:lpstr>Поняття прав і свобод людини</vt:lpstr>
      <vt:lpstr>Основні свободи громадянина</vt:lpstr>
      <vt:lpstr>Основні свободи громадянина</vt:lpstr>
      <vt:lpstr>Основні свободи громадянина</vt:lpstr>
      <vt:lpstr>Права людини і права громадянина</vt:lpstr>
      <vt:lpstr>Права людини і права громадянина</vt:lpstr>
      <vt:lpstr>Покоління прав людини</vt:lpstr>
      <vt:lpstr>Особисті права людини</vt:lpstr>
      <vt:lpstr>Політичні права людини</vt:lpstr>
      <vt:lpstr>Економічні права людини</vt:lpstr>
      <vt:lpstr>Соціальні права людини</vt:lpstr>
      <vt:lpstr>Культурні права людини</vt:lpstr>
      <vt:lpstr>Екологічні права людини</vt:lpstr>
      <vt:lpstr>Сутність стосунків між людиною та державою</vt:lpstr>
      <vt:lpstr>Права та відповідальність людини і громадянина</vt:lpstr>
      <vt:lpstr>Відповідальність держави перед людиною</vt:lpstr>
      <vt:lpstr>Відповідальність держави перед людиною</vt:lpstr>
      <vt:lpstr>Відповідальність держави перед людиною</vt:lpstr>
      <vt:lpstr>Дотримання прав і відповідальність</vt:lpstr>
      <vt:lpstr>Дотримання прав і відповідальність</vt:lpstr>
      <vt:lpstr>Права, свободи людини і громадянина. Державна політика з захисту прав людини</vt:lpstr>
      <vt:lpstr>Презентація PowerPoint</vt:lpstr>
      <vt:lpstr>Презентація PowerPoint</vt:lpstr>
      <vt:lpstr>Презентація PowerPoint</vt:lpstr>
      <vt:lpstr>Презентація PowerPoint</vt:lpstr>
      <vt:lpstr>Презентація PowerPoint</vt:lpstr>
      <vt:lpstr>Президент (ст. 102 КУ)</vt:lpstr>
      <vt:lpstr>Презентація PowerPoint</vt:lpstr>
      <vt:lpstr>Презентація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Права, свободи та відповідальність</dc:title>
  <dc:creator>Маргарита</dc:creator>
  <cp:lastModifiedBy>Ія Пелех</cp:lastModifiedBy>
  <cp:revision>32</cp:revision>
  <dcterms:created xsi:type="dcterms:W3CDTF">2014-03-20T11:04:55Z</dcterms:created>
  <dcterms:modified xsi:type="dcterms:W3CDTF">2024-09-02T09:57:29Z</dcterms:modified>
</cp:coreProperties>
</file>