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32"/>
  </p:notesMasterIdLst>
  <p:sldIdLst>
    <p:sldId id="256" r:id="rId2"/>
    <p:sldId id="323" r:id="rId3"/>
    <p:sldId id="283" r:id="rId4"/>
    <p:sldId id="324" r:id="rId5"/>
    <p:sldId id="325" r:id="rId6"/>
    <p:sldId id="269" r:id="rId7"/>
    <p:sldId id="282" r:id="rId8"/>
    <p:sldId id="284" r:id="rId9"/>
    <p:sldId id="305" r:id="rId10"/>
    <p:sldId id="306" r:id="rId11"/>
    <p:sldId id="319" r:id="rId12"/>
    <p:sldId id="267" r:id="rId13"/>
    <p:sldId id="308" r:id="rId14"/>
    <p:sldId id="320" r:id="rId15"/>
    <p:sldId id="307" r:id="rId16"/>
    <p:sldId id="326" r:id="rId17"/>
    <p:sldId id="285" r:id="rId18"/>
    <p:sldId id="327" r:id="rId19"/>
    <p:sldId id="309" r:id="rId20"/>
    <p:sldId id="321" r:id="rId21"/>
    <p:sldId id="333" r:id="rId22"/>
    <p:sldId id="322" r:id="rId23"/>
    <p:sldId id="329" r:id="rId24"/>
    <p:sldId id="332" r:id="rId25"/>
    <p:sldId id="297" r:id="rId26"/>
    <p:sldId id="330" r:id="rId27"/>
    <p:sldId id="281" r:id="rId28"/>
    <p:sldId id="331" r:id="rId29"/>
    <p:sldId id="275" r:id="rId30"/>
    <p:sldId id="274" r:id="rId3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4CBC-75BF-481F-8979-1193153D6A38}" type="datetimeFigureOut">
              <a:rPr lang="ru-UA" smtClean="0"/>
              <a:t>06.01.2024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1AF5-5520-4463-A2E0-A8B3DB5E8B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4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A48C-36CD-8AF8-0D5C-24B08A5F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AF8B-7183-4600-D8BC-A0C8A9D70C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CBC1B-44E4-DF22-A225-2FCA1AB952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E253B3-224D-F61A-1648-650892940F4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99DF179-3892-4D2D-CF0B-D360BD8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982B921-846A-CAAA-FE09-80051B91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BE989D-6905-A79B-B0E9-28C6884A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73129B-0717-4DB3-9E49-63E3E46ED2C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180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D875CB75-2D3C-51EF-DB71-D0EA90E6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0449"/>
            <a:ext cx="12191980" cy="6856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34BB-D84A-CE1F-A5C9-AF706DC15A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388"/>
            <a:ext cx="7128588" cy="1425575"/>
          </a:xfrm>
        </p:spPr>
        <p:txBody>
          <a:bodyPr anchor="b">
            <a:no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 огляд </a:t>
            </a:r>
            <a:r>
              <a:rPr lang="uk-UA" sz="24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папоротєподібних</a:t>
            </a:r>
            <a:endParaRPr lang="ru-UA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DFC18-B83C-CF44-5B92-439BBFB30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67951" y="5518701"/>
            <a:ext cx="3048000" cy="8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Ботаніка</a:t>
            </a:r>
            <a:r>
              <a:rPr lang="ru-RU" sz="2400" b="1">
                <a:solidFill>
                  <a:schemeClr val="bg1"/>
                </a:solidFill>
              </a:rPr>
              <a:t> 2023-24</a:t>
            </a:r>
          </a:p>
          <a:p>
            <a:pPr marL="0" indent="0" algn="ctr">
              <a:buNone/>
            </a:pP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AC04BF7-C40F-646D-EF73-0B958476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7FBD04-F1B5-EE2D-9594-478250CD2411}"/>
              </a:ext>
            </a:extLst>
          </p:cNvPr>
          <p:cNvSpPr txBox="1"/>
          <p:nvPr/>
        </p:nvSpPr>
        <p:spPr>
          <a:xfrm>
            <a:off x="2051180" y="144539"/>
            <a:ext cx="1003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Аневрофітопсіди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Дуже прадавня група рослин, геологічна природа якої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відома з кінця раннього до середини пізнього девону (400-375 мільйонів років тому).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справжніх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листків,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"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плоскогілки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".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Спорангии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були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верхівкові,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поодинокі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 зібрані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пучки.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4" name="Picture 2" descr="Окаменелости растений - презентация онлайн">
            <a:extLst>
              <a:ext uri="{FF2B5EF4-FFF2-40B4-BE49-F238E27FC236}">
                <a16:creationId xmlns:a16="http://schemas.microsoft.com/office/drawing/2014/main" id="{15E0CEA0-15F4-78BA-0AB2-DE69ABEBC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8"/>
          <a:stretch/>
        </p:blipFill>
        <p:spPr bwMode="auto">
          <a:xfrm>
            <a:off x="2205990" y="1418720"/>
            <a:ext cx="8835390" cy="529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5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64A6-0926-CBCE-7DFE-72D37A76A27A}"/>
              </a:ext>
            </a:extLst>
          </p:cNvPr>
          <p:cNvSpPr txBox="1"/>
          <p:nvPr/>
        </p:nvSpPr>
        <p:spPr>
          <a:xfrm>
            <a:off x="2046230" y="229403"/>
            <a:ext cx="100742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Археоптерідопсіди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відомі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відкладень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кінця середнього девону (390-360 млн.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років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тому).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справжні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цільною,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вильчасто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пальчасто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перисторозсіченою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пластинкою. Спорангії великі, розташовані одно- або дворядно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окремих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перисторозсічених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спорофілах,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чергувалися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стерильними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листками. Відома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різноспоровість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Археоптерис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вимерла деревоподібна рослина 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папоротевидним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листками. Він розмножувався, мабуть, </a:t>
            </a:r>
            <a:r>
              <a:rPr lang="uk-UA" sz="1800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Скам'янілі рештки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були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виявлені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відкладеннях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пізнього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девону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раннього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кам'яновугільного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періодів.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Окаменелости растений презентация, доклад">
            <a:extLst>
              <a:ext uri="{FF2B5EF4-FFF2-40B4-BE49-F238E27FC236}">
                <a16:creationId xmlns:a16="http://schemas.microsoft.com/office/drawing/2014/main" id="{9685CBDB-2A6B-F5D9-EF03-72A67F48C5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1"/>
          <a:stretch/>
        </p:blipFill>
        <p:spPr bwMode="auto">
          <a:xfrm>
            <a:off x="3570923" y="2349767"/>
            <a:ext cx="7184707" cy="427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00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BE62B58-5393-BD15-B4AB-A91961B93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36860-CC01-2FC6-5E78-8CE83523C6EB}"/>
              </a:ext>
            </a:extLst>
          </p:cNvPr>
          <p:cNvSpPr txBox="1"/>
          <p:nvPr/>
        </p:nvSpPr>
        <p:spPr>
          <a:xfrm>
            <a:off x="2080727" y="148393"/>
            <a:ext cx="999308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Кладоксилопсіди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Cladoxylopsida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— вимерлий клас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папоротеподібних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рослин.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Існував з кінця раннього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девону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 раннього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карбону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Походять від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псилофітів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очевидно, це була сліпа гілка еволюції. Це були невеликі рослини заввишки до 2 м,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лише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кладоксилон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u="none" strike="noStrike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Wattieza</a:t>
            </a:r>
            <a:r>
              <a:rPr lang="uk-UA" sz="1800" i="1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сягали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розмірів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невеликого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дерева.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верхівкові,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якихось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спеціальних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пристосувань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розкривання.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Провідна система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актиностела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Листки дихотомічно розгалужені.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Кладоксилопсіди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мали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none" strike="noStrike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камбію</a:t>
            </a:r>
            <a:r>
              <a:rPr lang="uk-UA" sz="1800" u="none" strike="noStrike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і,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наслідок,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утворювали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вторинної</a:t>
            </a:r>
            <a:r>
              <a:rPr lang="uk-UA" sz="1800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деревини.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Los árboles más antiguos del planeta eran más complejos de lo que se  pensaba - Infobae">
            <a:extLst>
              <a:ext uri="{FF2B5EF4-FFF2-40B4-BE49-F238E27FC236}">
                <a16:creationId xmlns:a16="http://schemas.microsoft.com/office/drawing/2014/main" id="{783D4D1C-BBCB-C0A3-E77C-29607056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580" y="2261729"/>
            <a:ext cx="7928610" cy="445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ow the first trees grew so tall with hollow cores – new research">
            <a:extLst>
              <a:ext uri="{FF2B5EF4-FFF2-40B4-BE49-F238E27FC236}">
                <a16:creationId xmlns:a16="http://schemas.microsoft.com/office/drawing/2014/main" id="{F900FDD5-58DA-7091-4393-EF0B88B8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" y="3120587"/>
            <a:ext cx="3190240" cy="358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DBF9CA-014D-35FA-0AFF-16165CFE0142}"/>
              </a:ext>
            </a:extLst>
          </p:cNvPr>
          <p:cNvSpPr txBox="1"/>
          <p:nvPr/>
        </p:nvSpPr>
        <p:spPr>
          <a:xfrm>
            <a:off x="2039725" y="140539"/>
            <a:ext cx="99160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Зігоптеридиопсіди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більш просунута група. Відомі з пізнього девону до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пермі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хоча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розквіт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їх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карбоні.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Розгалуження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дихотомічне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гілка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ставала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"листком",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інша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продовжувала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зростати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стебло.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верхівкові,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досить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розкривалися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верхівковою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поздовжньою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тріщиною.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Розташовувались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поодиноко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утворювали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примітивні</a:t>
            </a:r>
            <a:r>
              <a:rPr lang="uk-UA" sz="18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верхівкові соруси. Зазвичай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Stephanie Tarvin (@SETarvin) / Twitter">
            <a:extLst>
              <a:ext uri="{FF2B5EF4-FFF2-40B4-BE49-F238E27FC236}">
                <a16:creationId xmlns:a16="http://schemas.microsoft.com/office/drawing/2014/main" id="{6F02A85B-EAAF-2962-9B61-BD170619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09" y="1872005"/>
            <a:ext cx="6755571" cy="47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zygopteris - 3D model by primal.cgi (@primal.cgi) [ccb6ed2]">
            <a:extLst>
              <a:ext uri="{FF2B5EF4-FFF2-40B4-BE49-F238E27FC236}">
                <a16:creationId xmlns:a16="http://schemas.microsoft.com/office/drawing/2014/main" id="{03F9731B-A918-94D8-56A7-B50100397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2" r="22100"/>
          <a:stretch/>
        </p:blipFill>
        <p:spPr bwMode="auto">
          <a:xfrm>
            <a:off x="236220" y="1873323"/>
            <a:ext cx="4735830" cy="472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311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0567E4-B52B-EB9E-4383-0D3E09E95C8A}"/>
              </a:ext>
            </a:extLst>
          </p:cNvPr>
          <p:cNvSpPr txBox="1"/>
          <p:nvPr/>
        </p:nvSpPr>
        <p:spPr>
          <a:xfrm>
            <a:off x="2515766" y="727988"/>
            <a:ext cx="6097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Вужачкові</a:t>
            </a:r>
            <a:r>
              <a:rPr lang="uk-UA" sz="18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Ophіoglossopsіda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Мараттиеві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Marattіopsіda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Полиподиопсіди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Polypodіopsіda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CEF0F-B22B-2479-BD70-C2B7514288A3}"/>
              </a:ext>
            </a:extLst>
          </p:cNvPr>
          <p:cNvSpPr txBox="1"/>
          <p:nvPr/>
        </p:nvSpPr>
        <p:spPr>
          <a:xfrm>
            <a:off x="2115716" y="194584"/>
            <a:ext cx="68976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tabLst>
                <a:tab pos="25209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сучасних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відносять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наступні</a:t>
            </a:r>
            <a:r>
              <a:rPr lang="uk-UA" sz="18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Вищі спорові рослини | Тест з біології – «На Урок»">
            <a:extLst>
              <a:ext uri="{FF2B5EF4-FFF2-40B4-BE49-F238E27FC236}">
                <a16:creationId xmlns:a16="http://schemas.microsoft.com/office/drawing/2014/main" id="{9F0D58D4-9F3F-0E95-4009-8264E5970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78" y="1862908"/>
            <a:ext cx="3665220" cy="48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Червона книга України. Гронянка півмісяцева (ключ-трава) Botrychium lunaria  (L.) Sw.">
            <a:extLst>
              <a:ext uri="{FF2B5EF4-FFF2-40B4-BE49-F238E27FC236}">
                <a16:creationId xmlns:a16="http://schemas.microsoft.com/office/drawing/2014/main" id="{616A928E-08C6-A686-4B26-1E868650C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67" y="1862908"/>
            <a:ext cx="6137888" cy="48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258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E7A6DFA-61C5-9AD9-E2BB-89044FADB6C8}"/>
              </a:ext>
            </a:extLst>
          </p:cNvPr>
          <p:cNvSpPr txBox="1"/>
          <p:nvPr/>
        </p:nvSpPr>
        <p:spPr>
          <a:xfrm>
            <a:off x="279918" y="1416784"/>
            <a:ext cx="1136468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Офіоглосопсіди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вужачкові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Ophioglossopsida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походять,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очевидно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аневрофітопсид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Невеликі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 рослини, звичайно наземні, рідше епіфіти. Спорофіти більш або менш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м’ясисті,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позбавлені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механічних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тканин.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Кореневище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частіше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коротке,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просте.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Характерна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диморфність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листків.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 мають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багатошарову стінку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ознака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примітивності,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кільця,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сорусів.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двостатеві,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м’ясисті,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мікоризні,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дихотомічно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неправильно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розгалужені.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 класу належить лише один порядок – Вужачкові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Ophioglossales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 однією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родиною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Ophioglossасеае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включає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254635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Вужачка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Ophioglossum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що об’єднує близько 45 видів, поширених майже по всій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земній кулі, особливо в тропіках; у нашій флорі є тільки один вид – в. звичайна (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O.</a:t>
            </a:r>
            <a:r>
              <a:rPr lang="uk-UA" sz="1800" i="1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vulgatum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30353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Гронянка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Botrychium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36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видів,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властивих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помірній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смузі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північної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півкулі;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флорі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відомі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чотири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види,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яких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найчастіше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трапляється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В.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virginianum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г.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ключ-трава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B.</a:t>
            </a:r>
            <a:r>
              <a:rPr lang="uk-UA" sz="1800" i="1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lunaria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25463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Гельмінтостахіс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Helmintostachys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з одним видом, що росте в лісах тропічної Азії і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Австралії.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73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16386" name="Picture 2" descr="Plants of the adder's tongue fern Ophioglossum vulgatum L., showing... |  Download Scientific Diagram">
            <a:extLst>
              <a:ext uri="{FF2B5EF4-FFF2-40B4-BE49-F238E27FC236}">
                <a16:creationId xmlns:a16="http://schemas.microsoft.com/office/drawing/2014/main" id="{C4644710-D1EE-E2F2-0259-93A07A776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4" r="14438"/>
          <a:stretch/>
        </p:blipFill>
        <p:spPr bwMode="auto">
          <a:xfrm>
            <a:off x="167177" y="1570375"/>
            <a:ext cx="3521160" cy="49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otrychium lunaria (Moonwort) - The Alpine Flora of Zermatt, Switzerland">
            <a:extLst>
              <a:ext uri="{FF2B5EF4-FFF2-40B4-BE49-F238E27FC236}">
                <a16:creationId xmlns:a16="http://schemas.microsoft.com/office/drawing/2014/main" id="{AAA7090A-84D4-3E04-7A23-B2753AE9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211" y="1520190"/>
            <a:ext cx="3773618" cy="50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elminthostachys zeylanica - Wikipedia">
            <a:extLst>
              <a:ext uri="{FF2B5EF4-FFF2-40B4-BE49-F238E27FC236}">
                <a16:creationId xmlns:a16="http://schemas.microsoft.com/office/drawing/2014/main" id="{1707AC98-71AB-655A-3A48-E0411D3E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23" y="1520190"/>
            <a:ext cx="4104391" cy="503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977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8BD399-7E95-92FB-04C6-68F4CD324496}"/>
              </a:ext>
            </a:extLst>
          </p:cNvPr>
          <p:cNvSpPr txBox="1"/>
          <p:nvPr/>
        </p:nvSpPr>
        <p:spPr>
          <a:xfrm>
            <a:off x="609314" y="1076772"/>
            <a:ext cx="10748866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Маратиопсіди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Marattiopsida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імовірно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походять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зигоптеридопсид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розміри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дрібних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досить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великих.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являють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собою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дорзовентральні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кореневища або товсті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бульбоподібні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стовбури. В стеблах, як і 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інших вегетативних органах, наявні великі лізигенні слизові ходи, що є однією 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особливостей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маратиопсід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Молоді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спірально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закручені.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рослини. Сучасні представники зустрічаються тільки в тропіках, часто вирощують 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оранжереях.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досить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багатошарову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стінку.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Розміщені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нижньому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боці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зелених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листків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вздовж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жилок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соруси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синангії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Індузія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немає.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 класу входить один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Маратієві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Marattiales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який включає одну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сучасну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родину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Marattiaceae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Налічує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6 родів,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200 видів.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2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Angiopteris</a:t>
            </a:r>
            <a:r>
              <a:rPr lang="uk-UA" sz="1800" i="1" spc="2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має</a:t>
            </a:r>
            <a:r>
              <a:rPr lang="uk-UA" sz="1800" spc="2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близько</a:t>
            </a:r>
            <a:r>
              <a:rPr lang="uk-UA" sz="1800" spc="2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100</a:t>
            </a:r>
            <a:r>
              <a:rPr lang="uk-UA" sz="1800" spc="2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видів,</a:t>
            </a:r>
            <a:r>
              <a:rPr lang="uk-UA" sz="1800" spc="2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властивих</a:t>
            </a:r>
            <a:r>
              <a:rPr lang="uk-UA" sz="1800" spc="2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переважно</a:t>
            </a:r>
            <a:r>
              <a:rPr lang="uk-UA" sz="1800" spc="2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тропічній</a:t>
            </a:r>
            <a:r>
              <a:rPr lang="uk-UA" sz="1800" spc="2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флорі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Південно-Східної Азії,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Австралії і Полінезії.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1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Marattiа</a:t>
            </a:r>
            <a:r>
              <a:rPr lang="uk-UA" sz="1800" i="1" spc="1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налічує</a:t>
            </a:r>
            <a:r>
              <a:rPr lang="uk-UA" sz="1800" spc="1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близько</a:t>
            </a:r>
            <a:r>
              <a:rPr lang="uk-UA" sz="1800" spc="1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60</a:t>
            </a:r>
            <a:r>
              <a:rPr lang="uk-UA" sz="1800" spc="1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видів,</a:t>
            </a:r>
            <a:r>
              <a:rPr lang="uk-UA" sz="1800" spc="1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поширених</a:t>
            </a:r>
            <a:r>
              <a:rPr lang="uk-UA" sz="1800" spc="1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1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вологих</a:t>
            </a:r>
            <a:r>
              <a:rPr lang="uk-UA" sz="1800" spc="1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тропічних</a:t>
            </a:r>
            <a:r>
              <a:rPr lang="uk-UA" sz="1800" spc="1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лісах</a:t>
            </a:r>
            <a:r>
              <a:rPr lang="uk-UA" sz="1800" spc="1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обох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півкуль.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1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Danaea</a:t>
            </a:r>
            <a:r>
              <a:rPr lang="uk-UA" sz="1800" i="1" spc="1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має</a:t>
            </a:r>
            <a:r>
              <a:rPr lang="uk-UA" sz="1800" spc="1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32</a:t>
            </a:r>
            <a:r>
              <a:rPr lang="uk-UA" sz="1800" spc="1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види,</a:t>
            </a:r>
            <a:r>
              <a:rPr lang="uk-UA" sz="1800" spc="1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властивих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флорі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тропічної</a:t>
            </a:r>
            <a:r>
              <a:rPr lang="uk-UA" sz="1800" spc="1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Америки.</a:t>
            </a:r>
            <a:r>
              <a:rPr lang="uk-UA" sz="1800" spc="1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Інші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</a:t>
            </a:r>
            <a:r>
              <a:rPr lang="uk-UA" sz="1800" spc="1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налічують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всього по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кілька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67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9" name="Rectangle 17418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410" name="Picture 2" descr="Angiopteris - Wikipedia">
            <a:extLst>
              <a:ext uri="{FF2B5EF4-FFF2-40B4-BE49-F238E27FC236}">
                <a16:creationId xmlns:a16="http://schemas.microsoft.com/office/drawing/2014/main" id="{187F59F3-2388-E538-AD2E-8CA805B48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7" r="-2" b="4467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Danaea crispa Endrés &amp; Rchb.f. | Plants of the World Online | Kew Science">
            <a:extLst>
              <a:ext uri="{FF2B5EF4-FFF2-40B4-BE49-F238E27FC236}">
                <a16:creationId xmlns:a16="http://schemas.microsoft.com/office/drawing/2014/main" id="{35EF82CB-5372-46FC-9395-E28F50B8D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8" r="-2" b="554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Чёрный папоротник - Велес Центр">
            <a:extLst>
              <a:ext uri="{FF2B5EF4-FFF2-40B4-BE49-F238E27FC236}">
                <a16:creationId xmlns:a16="http://schemas.microsoft.com/office/drawing/2014/main" id="{5B8DE092-8727-C4F7-9EF7-139732614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3" r="-1" b="5394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6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531A15-FC47-B2DF-1F9F-FADD00E328C4}"/>
              </a:ext>
            </a:extLst>
          </p:cNvPr>
          <p:cNvSpPr txBox="1"/>
          <p:nvPr/>
        </p:nvSpPr>
        <p:spPr>
          <a:xfrm>
            <a:off x="2227685" y="168530"/>
            <a:ext cx="609755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Polypodіopsіda</a:t>
            </a:r>
            <a:r>
              <a:rPr lang="uk-UA" sz="1800" spc="3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ділиться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Поліподіїди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Polypodііdae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Марсилеїди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Marsіleіdae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Сальвініїди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Salvіnііdae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AA0427-03A8-B6F4-FD82-F20BC1528B3F}"/>
              </a:ext>
            </a:extLst>
          </p:cNvPr>
          <p:cNvSpPr txBox="1"/>
          <p:nvPr/>
        </p:nvSpPr>
        <p:spPr>
          <a:xfrm>
            <a:off x="1632856" y="2642208"/>
            <a:ext cx="10403633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Поліподіопсиди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наймолодша,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найрізноманітніша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найчисельніша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група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папоротеподібних, що налічує 270 родів, біля 10 000 видів. Імовірно походять 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зігоптеридопсід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помірної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зони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трав’янисті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великими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розсіченими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(іноді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цілісними)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листками,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відходять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підземного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видозміненого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пагона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— кореневища. У ґрунт від кореневища відходять додаткові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Провідні елементи стебла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драбинчасті трахеїди, нерідко є судини. Листки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дуже різноманітні, як за розмірами (від декількох мм до 30 м) так і за формою,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жилкуванням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щільністю.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Молоді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равликоподібно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закручені,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листок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наростає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процесі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росту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розкручується.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виглядають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особини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спорофіту.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нижньому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боці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листкової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пластинки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розміщені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бурі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горбочки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купки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спорангіїв,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укритих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особливим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покривальцем.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дозріванні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лопаються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кільцю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(своєрідний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утвір,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допомагає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розсіюванню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розсіюються.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сприятливих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спори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виростає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(заросток).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8" descr="Разновидности папоротников - TheFlowers">
            <a:extLst>
              <a:ext uri="{FF2B5EF4-FFF2-40B4-BE49-F238E27FC236}">
                <a16:creationId xmlns:a16="http://schemas.microsoft.com/office/drawing/2014/main" id="{3EF6F6DE-8008-BDCD-78C4-39036138E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56" y="168530"/>
            <a:ext cx="3797558" cy="224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0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1026" name="Picture 2" descr="Відділ Папоротеподібні - YouTube">
            <a:extLst>
              <a:ext uri="{FF2B5EF4-FFF2-40B4-BE49-F238E27FC236}">
                <a16:creationId xmlns:a16="http://schemas.microsoft.com/office/drawing/2014/main" id="{9E9A4555-635E-FBD0-5A11-A417D9AE4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3"/>
          <a:stretch/>
        </p:blipFill>
        <p:spPr bwMode="auto">
          <a:xfrm>
            <a:off x="2846070" y="285498"/>
            <a:ext cx="7928610" cy="628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91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51B9EC4-B21E-56A7-AC00-238686A40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24F825-71F0-52DF-3394-43658A64BBC0}"/>
              </a:ext>
            </a:extLst>
          </p:cNvPr>
          <p:cNvSpPr txBox="1"/>
          <p:nvPr/>
        </p:nvSpPr>
        <p:spPr>
          <a:xfrm>
            <a:off x="6928839" y="297373"/>
            <a:ext cx="5066366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різноспорові папороті.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мають однодомні зелені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 фіти різної форми, різноспорові — дводомні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різноспорових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значне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спрощення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(редукція)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заростків,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чоловічих,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мікроскопічні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розміри.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заростки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втрачають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здатність до самостійного життя і живлення. У лісової рослини щитника чоловічого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однодомний,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серцеподібної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форми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ризоїдами,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жіночі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статеві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органи,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статеві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обов’язково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потрібна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вода.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заплідненої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яйцеклітини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(зиготи)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зародок,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який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проростає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нову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зелену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рослину —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спорофіт.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лісах України зустрічається ще папороть-орляк,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безщитник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жіночий тощо, 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річках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—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водяна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папороть-сальвінія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плавуча.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554" name="Picture 2" descr="Безщитник жіночий — Вікіпедія">
            <a:extLst>
              <a:ext uri="{FF2B5EF4-FFF2-40B4-BE49-F238E27FC236}">
                <a16:creationId xmlns:a16="http://schemas.microsoft.com/office/drawing/2014/main" id="{57634138-3BB2-4E0F-4E62-C3776C94C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2" y="1618238"/>
            <a:ext cx="3123803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Щитник чоловічий — Вікіпедія">
            <a:extLst>
              <a:ext uri="{FF2B5EF4-FFF2-40B4-BE49-F238E27FC236}">
                <a16:creationId xmlns:a16="http://schemas.microsoft.com/office/drawing/2014/main" id="{37C29962-C71C-CA55-8A35-A689E5768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4" y="1618239"/>
            <a:ext cx="3287199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8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19458" name="Picture 2" descr="Презентація на тему: &quot;Папороті. Хвощі. Плауни&quot;">
            <a:extLst>
              <a:ext uri="{FF2B5EF4-FFF2-40B4-BE49-F238E27FC236}">
                <a16:creationId xmlns:a16="http://schemas.microsoft.com/office/drawing/2014/main" id="{75B71007-2258-3BFB-DDB7-01B007795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510" y="272891"/>
            <a:ext cx="8416290" cy="631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972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E585A30-3C13-9F3B-FA97-E00DF8376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CDB65A-0462-FB32-9CD0-63C2B29AC9E1}"/>
              </a:ext>
            </a:extLst>
          </p:cNvPr>
          <p:cNvSpPr txBox="1"/>
          <p:nvPr/>
        </p:nvSpPr>
        <p:spPr>
          <a:xfrm>
            <a:off x="371669" y="1297470"/>
            <a:ext cx="1144866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Чоловіча папороть (щитник чоловічий) -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Dryopterus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filix-mas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Багаторічна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трав’яниста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рослина,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розвинуте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кореневище.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прикореневі,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великі,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двічіперисторозсічені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називаються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вайями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молодому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віці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спірально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закручені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спіраль,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ростуть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верхівкою,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вважаються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гомологами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стебла.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Розмножується папороть вегетативно, безстатево (спорами) і статевим способом. 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другій</a:t>
            </a:r>
            <a:r>
              <a:rPr lang="uk-UA" sz="1800" spc="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половині</a:t>
            </a:r>
            <a:r>
              <a:rPr lang="uk-UA" sz="1800" spc="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літа</a:t>
            </a:r>
            <a:r>
              <a:rPr lang="uk-UA" sz="1800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нижній</a:t>
            </a:r>
            <a:r>
              <a:rPr lang="uk-UA" sz="1800" spc="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стороні</a:t>
            </a:r>
            <a:r>
              <a:rPr lang="uk-UA" sz="1800" spc="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</a:t>
            </a:r>
            <a:r>
              <a:rPr lang="uk-UA" sz="1800" spc="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утворюються</a:t>
            </a:r>
            <a:r>
              <a:rPr lang="uk-UA" sz="1800" spc="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спорангії.</a:t>
            </a:r>
            <a:r>
              <a:rPr lang="uk-UA" sz="1800" spc="9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spc="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зібрані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соруси. В спорангіях дозрівають спори;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висипаються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розносяться вітром. Під час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утворення спор відбувається редукційний поділ. Спора має дві оболонки екзину 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інтину.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сприятливих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умовах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проростають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двостатевий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(заросток),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округло-серцевидну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форму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(площею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1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см</a:t>
            </a:r>
            <a:r>
              <a:rPr lang="uk-UA" sz="1800" baseline="30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2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Кріпиться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субстрату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ризоїдами.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Ризоїди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нижній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стороні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тут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антеридії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(всередині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архегонії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(ближче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краю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виїмкою). Розкриваються антеридії під час дощу або рясної роси; сперматозоїди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штопороподібно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закручені з пучком джгутиків на передньому кінці проникають 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архегоній і запліднюють яйцеклітину. Запліднена яйцеклітина проростає в заросток,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який</a:t>
            </a:r>
            <a:r>
              <a:rPr lang="uk-UA" sz="1800" spc="2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утворення</a:t>
            </a:r>
            <a:r>
              <a:rPr lang="uk-UA" sz="1800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кореня</a:t>
            </a:r>
            <a:r>
              <a:rPr lang="uk-UA" sz="1800" spc="3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2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асимілюючих</a:t>
            </a:r>
            <a:r>
              <a:rPr lang="uk-UA" sz="1800" spc="2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органів,</a:t>
            </a:r>
            <a:r>
              <a:rPr lang="uk-UA" sz="1800" spc="2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живиться</a:t>
            </a:r>
            <a:r>
              <a:rPr lang="uk-UA" sz="1800" spc="27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</a:t>
            </a:r>
            <a:r>
              <a:rPr lang="uk-UA" sz="1800" spc="28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рахунок</a:t>
            </a:r>
            <a:r>
              <a:rPr lang="uk-UA" sz="1800" spc="26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пізніше заросток відмирає. Отже, в циклі розвитку переважає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спорофіт,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недовговічний.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22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14338" name="Picture 2" descr="Відділ Папоротеподібні (Polypodiophyta) - Електронний гербарій вищих рослин  України.">
            <a:extLst>
              <a:ext uri="{FF2B5EF4-FFF2-40B4-BE49-F238E27FC236}">
                <a16:creationId xmlns:a16="http://schemas.microsoft.com/office/drawing/2014/main" id="{7DFFF077-1F60-3DF5-1730-23A279B65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607" y="229313"/>
            <a:ext cx="9066847" cy="639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Вищі спорові рослини відділ папоротеподібні, або поліподіофіти (щитник  чоловічий) » Допомога учням">
            <a:extLst>
              <a:ext uri="{FF2B5EF4-FFF2-40B4-BE49-F238E27FC236}">
                <a16:creationId xmlns:a16="http://schemas.microsoft.com/office/drawing/2014/main" id="{116901FB-12A4-0940-EA73-75C86250A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2" y="2141375"/>
            <a:ext cx="2580666" cy="314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245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0482" name="Picture 2" descr="Презентація на тему: &quot;Папороті. Хвощі. Плауни&quot;">
            <a:extLst>
              <a:ext uri="{FF2B5EF4-FFF2-40B4-BE49-F238E27FC236}">
                <a16:creationId xmlns:a16="http://schemas.microsoft.com/office/drawing/2014/main" id="{3B538C76-FE03-204D-E454-2493AFD3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910" y="200025"/>
            <a:ext cx="8610600" cy="645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15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2BF684-AA65-4712-1705-EF394276A03C}"/>
              </a:ext>
            </a:extLst>
          </p:cNvPr>
          <p:cNvSpPr txBox="1"/>
          <p:nvPr/>
        </p:nvSpPr>
        <p:spPr>
          <a:xfrm>
            <a:off x="1927757" y="102637"/>
            <a:ext cx="10077629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Сальвініїди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Salviniidae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Сальвінієві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Salviniales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Сальвінія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Salvinia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Сальвінія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плаваюча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S.</a:t>
            </a:r>
            <a:r>
              <a:rPr lang="uk-UA" sz="1800" i="1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natans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типовим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представником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різноспорових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папоротей. Це невеличка однорічна рослина, що вільно плаває на поверхні води.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Стебло тонке, горизонтальне, розгалужене. Листки розміщені на стеблі кільцями по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 листки, два з них виконують асиміляційну функцію і підтримують рослину 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поверхні води, третій розсічений на ниткоподібні частки і виконує функцію коренів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зрівноважує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рослину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характеризується наявністю двох типів спор: мікро- і мегаспор, 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утворюються в мікро- (утворюється 64 мікроспори)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мегаспорангіях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(утворюється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одна мегаспора), розміщених в кулястих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спорокарпіях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 мікроспор розвиваються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чоловічі заростки, які несуть тільки антеридії, а з мегаспор утворюються жіночі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заростки,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несуть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архегонії.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63FD50-6C7B-000B-5196-1215E1838196}"/>
              </a:ext>
            </a:extLst>
          </p:cNvPr>
          <p:cNvSpPr txBox="1"/>
          <p:nvPr/>
        </p:nvSpPr>
        <p:spPr>
          <a:xfrm>
            <a:off x="339012" y="3718679"/>
            <a:ext cx="1175968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Різноспорові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відрізняються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наявністю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різноспоровості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але і розвитком заростків. У різноспорових папоротей (сальвінії)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проростання спор і розвиток заростків відбувається у самому ж спорангії, а не поза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ним, як це проходить 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Тому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гаметофіт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 різноспорових папоротей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сильно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редукований,</a:t>
            </a:r>
            <a:r>
              <a:rPr lang="uk-UA" sz="1800" spc="1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чоловічий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заросток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утворюється</a:t>
            </a:r>
            <a:r>
              <a:rPr lang="uk-UA" sz="1800" spc="1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</a:t>
            </a:r>
            <a:r>
              <a:rPr lang="uk-UA" sz="1800" spc="10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проростанні</a:t>
            </a:r>
            <a:r>
              <a:rPr lang="uk-UA" sz="1800" spc="8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мікроспори.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результаті перших поділів мікроспори утворюється 3 клітини, далі нижня клітина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ділиться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клітини: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дрібну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ризоїдальну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вегетативну.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Остання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розростається</a:t>
            </a:r>
            <a:r>
              <a:rPr lang="uk-UA" sz="1800" spc="1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1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виносить</a:t>
            </a:r>
            <a:r>
              <a:rPr lang="uk-UA" sz="1800" spc="1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дві</a:t>
            </a:r>
            <a:r>
              <a:rPr lang="uk-UA" sz="1800" spc="1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верхні</a:t>
            </a:r>
            <a:r>
              <a:rPr lang="uk-UA" sz="1800" spc="1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клітини</a:t>
            </a:r>
            <a:r>
              <a:rPr lang="uk-UA" sz="1800" spc="1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через</a:t>
            </a:r>
            <a:r>
              <a:rPr lang="uk-UA" sz="1800" spc="1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розрив</a:t>
            </a:r>
            <a:r>
              <a:rPr lang="uk-UA" sz="1800" spc="1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оболонки</a:t>
            </a:r>
            <a:r>
              <a:rPr lang="uk-UA" sz="1800" spc="1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мікроспорангія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 поверхню. Обидві верхні клітини діляться і кожна з них утворює по одному дуже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спрощеному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антеридію.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антеридії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виділяється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спермагенна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клітина,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результаті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поділу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4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багатоджгутикових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сперматозоїди.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Сперматозоїди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звільняються</a:t>
            </a:r>
            <a:r>
              <a:rPr lang="uk-UA" sz="1800" spc="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плаваючи</a:t>
            </a:r>
            <a:r>
              <a:rPr lang="uk-UA" sz="1800" spc="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воді,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переміщуються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жіночих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91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1508" name="Picture 4" descr="Вивчити особливості будови та розмноження різноспорових папоротей на  прикладі сальвінії плаваючої.">
            <a:extLst>
              <a:ext uri="{FF2B5EF4-FFF2-40B4-BE49-F238E27FC236}">
                <a16:creationId xmlns:a16="http://schemas.microsoft.com/office/drawing/2014/main" id="{9D28D9C0-AFC9-2ACA-96CE-B3915781E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22" y="697230"/>
            <a:ext cx="9968266" cy="57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62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85E3023-D4F2-6D1E-CB08-E3EDA9049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8CF5C-806D-025A-ADB6-6070AA5D39E5}"/>
              </a:ext>
            </a:extLst>
          </p:cNvPr>
          <p:cNvSpPr txBox="1"/>
          <p:nvPr/>
        </p:nvSpPr>
        <p:spPr>
          <a:xfrm>
            <a:off x="1927757" y="223301"/>
            <a:ext cx="10217021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Мегаспора, проростаючи, утворює жіночий заросток, який також не залишає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мегаспорангій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При проростанні ядро мегаспори ділиться, утворюючи дві клітини: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маленьку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верхівкову,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нижню,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базальну.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верхньої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заросток,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розростається,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заповнюється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поживними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речовинами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розвитку зародка. Заросток складається із зелених клітин, він розриває оболонку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мегаспорангія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виходить на поверхню у вигляді пластинки, на ній розвивається 3-5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архегоніїв.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Після запліднення із зиготи розвивається невеликий зародок, який довгий час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пов’язаний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заростком.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зародка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поступово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розвивається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доросла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спорофіт.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Сальвінієві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походять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рівноспорових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362" name="Picture 2" descr="Вищі спорові рослини відділ папоротеподібні, або поліподіофіти (щитник  чоловічий) » Допомога учням">
            <a:extLst>
              <a:ext uri="{FF2B5EF4-FFF2-40B4-BE49-F238E27FC236}">
                <a16:creationId xmlns:a16="http://schemas.microsoft.com/office/drawing/2014/main" id="{4D85CF95-ABD2-3B39-FA7B-80CE7C65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93" y="3266664"/>
            <a:ext cx="6627010" cy="345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2532" name="Picture 4" descr="Презентація до уроку: &quot;Папороті&quot;">
            <a:extLst>
              <a:ext uri="{FF2B5EF4-FFF2-40B4-BE49-F238E27FC236}">
                <a16:creationId xmlns:a16="http://schemas.microsoft.com/office/drawing/2014/main" id="{D20FEC42-06F6-67D3-5E3E-DF39833F3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" y="1036364"/>
            <a:ext cx="9879330" cy="556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383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79B48-0190-D438-DD19-40821E006788}"/>
              </a:ext>
            </a:extLst>
          </p:cNvPr>
          <p:cNvSpPr/>
          <p:nvPr/>
        </p:nvSpPr>
        <p:spPr>
          <a:xfrm>
            <a:off x="3692937" y="1614396"/>
            <a:ext cx="480612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dirty="0">
                <a:ln/>
                <a:solidFill>
                  <a:schemeClr val="accent4"/>
                </a:solidFill>
              </a:rPr>
              <a:t>Q &amp; A</a:t>
            </a:r>
            <a:endParaRPr lang="ru-RU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AA44E-2EA6-14DF-30DE-F88637C5473A}"/>
              </a:ext>
            </a:extLst>
          </p:cNvPr>
          <p:cNvSpPr/>
          <p:nvPr/>
        </p:nvSpPr>
        <p:spPr>
          <a:xfrm>
            <a:off x="1343672" y="4320274"/>
            <a:ext cx="95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Готов</a:t>
            </a: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відповісти на запитання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2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35A25D-D425-33C4-564F-7AA10B2E3F08}"/>
              </a:ext>
            </a:extLst>
          </p:cNvPr>
          <p:cNvSpPr txBox="1"/>
          <p:nvPr/>
        </p:nvSpPr>
        <p:spPr>
          <a:xfrm>
            <a:off x="660918" y="1341830"/>
            <a:ext cx="1087016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tabLst>
                <a:tab pos="252095" algn="l"/>
              </a:tabLst>
            </a:pP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Відділ</a:t>
            </a:r>
            <a:r>
              <a:rPr lang="uk-UA" sz="1800" b="1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Папоротеподібні.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Третю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лінію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еволюції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пов'язану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рініофітами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становить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відділ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Polypodіophyta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Це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крупнолистна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макрофільна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лінія еволюції, представники якої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виявилися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найбільш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життєздатними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продовжують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домінувати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наш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час.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З'явившись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верхньому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девоні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палеозойської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ери,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досягли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розквіту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мезозої,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 відігравали велику роль у рослинності Землі. Потім палеозойські папороті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вимерли, а мезозойські збереглися, і поступово пристосовуючись до різних умов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середовища, вони досягли великої морфологічної й екологічної різноманітності. 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цей час налічується близько 300 родів і 10.000 видів папоротей, що займають серед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вищих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спорових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перше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місце.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Розповсюджені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досить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широко,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але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найбільша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видова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різноманітність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вологих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тропічних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лісах,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вони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рясно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виростають не тільки на ґрунті під деревами, але і як епіфіти на стовбурах і гілках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дерев. Багато тропічних видів представлені деревами, іноді до 25 м висотою й 50 см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діаметрі або довгими ліанами до 30 м довжиною, деякі навпаки мають малюсінькі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розміри. У помірному й холодному кліматі виростають винятково трав'янисті види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папоротей,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мають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дорзовентральну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симетрію.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87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B509B-01C6-DC89-EDE8-72B00C4E1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8" y="1988000"/>
            <a:ext cx="4817745" cy="4539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9FF6-842B-9B62-1B58-4D7FEC136B32}"/>
              </a:ext>
            </a:extLst>
          </p:cNvPr>
          <p:cNvSpPr/>
          <p:nvPr/>
        </p:nvSpPr>
        <p:spPr>
          <a:xfrm>
            <a:off x="2470110" y="858617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Щиро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18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050" name="Picture 2" descr="Презентація &quot;Папоротеподібні рослини&quot;">
            <a:extLst>
              <a:ext uri="{FF2B5EF4-FFF2-40B4-BE49-F238E27FC236}">
                <a16:creationId xmlns:a16="http://schemas.microsoft.com/office/drawing/2014/main" id="{44B6BDF7-1786-F00D-1EA4-23E97066E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920" y="217169"/>
            <a:ext cx="8564880" cy="64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3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074" name="Picture 2" descr="Презентація &quot;Папоротеподібні рослини&quot;">
            <a:extLst>
              <a:ext uri="{FF2B5EF4-FFF2-40B4-BE49-F238E27FC236}">
                <a16:creationId xmlns:a16="http://schemas.microsoft.com/office/drawing/2014/main" id="{D0569616-E996-16DC-867F-65CF12EE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770" y="165735"/>
            <a:ext cx="8702040" cy="65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9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DE59F8-30C5-9AE5-D1E7-A184DA017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uk-UA" altLang="ru-UA"/>
            </a:br>
            <a:r>
              <a:rPr lang="en-US" altLang="ru-UA"/>
              <a:t> </a:t>
            </a:r>
            <a:endParaRPr lang="ru-RU" altLang="ru-UA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F344FDE-5B9E-3876-F67C-F8E0D7A6A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31F13F-923B-205D-BE72-EA90A3472305}"/>
              </a:ext>
            </a:extLst>
          </p:cNvPr>
          <p:cNvSpPr txBox="1"/>
          <p:nvPr/>
        </p:nvSpPr>
        <p:spPr>
          <a:xfrm>
            <a:off x="2099387" y="225980"/>
            <a:ext cx="99168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Прямостояче</a:t>
            </a:r>
            <a:r>
              <a:rPr lang="uk-UA" sz="1800" u="sng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деревоподібних папоротей,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несе на верхівці крону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листків,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800" u="sng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стовбуром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 його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основи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численне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повітряне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коріння,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надає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стовбурові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стійкість.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стебло</a:t>
            </a:r>
            <a:r>
              <a:rPr lang="uk-UA" sz="1800" u="sng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витке</a:t>
            </a:r>
            <a:r>
              <a:rPr lang="uk-UA" sz="1800" u="sng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u="sng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повзуче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його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називають</a:t>
            </a:r>
            <a:r>
              <a:rPr lang="uk-UA" sz="1800" u="sng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u="sng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кореневищем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кореневище може бути з усіх боків покрите коріннями й листками й тоді воно буде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радіальним;</a:t>
            </a:r>
            <a:r>
              <a:rPr lang="uk-UA" sz="1800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якщо</a:t>
            </a:r>
            <a:r>
              <a:rPr lang="uk-UA" sz="1800" spc="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коріння</a:t>
            </a:r>
            <a:r>
              <a:rPr lang="uk-UA" sz="1800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утворилося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тільки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нижній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стороні,</a:t>
            </a:r>
            <a:r>
              <a:rPr lang="uk-UA" sz="1800" spc="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верхній то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кореневище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буде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мати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дорзовентральну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будову.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Листки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наростають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верхівкою,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вказує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їх</a:t>
            </a:r>
            <a:r>
              <a:rPr lang="uk-UA" sz="1800" spc="-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стеблове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походження.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виникають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нижній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поверхні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великій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кількості, рідше вони поодинокі, частіше спорангії зібрані в купки - соруси, одягнуті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особливим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виростом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покривалом,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називається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індузієм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можуть зростатися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між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собою 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звані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синангії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містяться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спеціальних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утворах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спорокарпіях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600"/>
              </a:spcAft>
              <a:tabLst>
                <a:tab pos="1369695" algn="l"/>
                <a:tab pos="2018665" algn="l"/>
                <a:tab pos="2746375" algn="l"/>
                <a:tab pos="3227705" algn="l"/>
                <a:tab pos="4491355" algn="l"/>
                <a:tab pos="5478145" algn="l"/>
                <a:tab pos="6372860" algn="l"/>
              </a:tabLst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4" descr="Папоротеподібні — Вікіпедія">
            <a:extLst>
              <a:ext uri="{FF2B5EF4-FFF2-40B4-BE49-F238E27FC236}">
                <a16:creationId xmlns:a16="http://schemas.microsoft.com/office/drawing/2014/main" id="{57678A00-F9F7-A120-5C34-3FBC7AC43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46" y="3899452"/>
            <a:ext cx="4453074" cy="273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Дистанційний курс - Ботаніка: &quot;Папоротеподібні&quot;">
            <a:extLst>
              <a:ext uri="{FF2B5EF4-FFF2-40B4-BE49-F238E27FC236}">
                <a16:creationId xmlns:a16="http://schemas.microsoft.com/office/drawing/2014/main" id="{F8E7AD39-1599-EC12-0D38-BB029ACC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830" y="3653067"/>
            <a:ext cx="4840800" cy="297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170E7F-B8D7-E71B-3543-AAFE47343811}"/>
              </a:ext>
            </a:extLst>
          </p:cNvPr>
          <p:cNvSpPr txBox="1"/>
          <p:nvPr/>
        </p:nvSpPr>
        <p:spPr>
          <a:xfrm>
            <a:off x="5094513" y="187272"/>
            <a:ext cx="6848671" cy="6263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виникають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звичайних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вегетативних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листках,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або</a:t>
            </a:r>
            <a:r>
              <a:rPr lang="uk-UA" sz="1800" spc="35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особливих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спороносних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листках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(спорофілах).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можуть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утворюватись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групи клітин листка, як епідермальних, так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субепідермальних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 такому випадку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стінка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багатошарова.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притаманні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давнім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папоротям.</a:t>
            </a:r>
            <a:r>
              <a:rPr lang="uk-UA" sz="1800" spc="3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однієї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поверхневої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мають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одношарову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стінку,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будова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спорангія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властива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більшості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сучасних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папоротей. Зрілі спорангії відкриваються при допомозі спеціальних пристосувань,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що розвиваються на їх стінках (кільця різної будови, групи клітин з нерівномірно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потовщеними стінками).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більшості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вищих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домінуючим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поколінням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спорофіт, який ми перш за все спостерігаємо. Майже у всіх папоротей спорофіт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багаторічний, лише у небагатьох спеціалізованих форм – однорічний (наприклад: 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цератоптерис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це водні або болотні папороті). Спорофіт папоротеподібних має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корені. Немає їх у деяких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гіменофілових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у роду сальвінія, внаслідок редукції.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Корені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додаткові,</a:t>
            </a:r>
            <a:r>
              <a:rPr lang="uk-UA" sz="1800" spc="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утворюються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стебла,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іноді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листків.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Папоротеподібні_6 клас - Жабіна Людмила | Library | Formative">
            <a:extLst>
              <a:ext uri="{FF2B5EF4-FFF2-40B4-BE49-F238E27FC236}">
                <a16:creationId xmlns:a16="http://schemas.microsoft.com/office/drawing/2014/main" id="{FBA5CC48-656A-6577-6B77-DC791ACEA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83" y="3121090"/>
            <a:ext cx="4640425" cy="348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B626B349-805F-DCD4-D117-4306B2D6A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062" y="934221"/>
            <a:ext cx="2967028" cy="203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7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841390-292B-72B6-5065-59CAD3B7EC83}"/>
              </a:ext>
            </a:extLst>
          </p:cNvPr>
          <p:cNvSpPr txBox="1"/>
          <p:nvPr/>
        </p:nvSpPr>
        <p:spPr>
          <a:xfrm>
            <a:off x="223935" y="1028343"/>
            <a:ext cx="11775232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рослинами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інших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відділів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утворили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великі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запаси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кам’яного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вугілля. Сучасні папороті беруть участь в утворенні ландшафтів. Утворюють значну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органічну масу. Багато сучасних видів культивують як оранжерейні, кімнатні та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садово-паркові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декоративні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рослини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адіант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венерин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волос,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нефролепіс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птеріс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аспленій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страусове перо). Молоді листки деяких видів уживають в їжу в свіжому,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солоному та маринованому вигляді (орляк звичайний).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Тропічну водну папороть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азолу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використовують як азотне добриво на рисових полях. Із кореневища щитника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чоловічого отримували ліки проти паразитичних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червів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оселяються в організмі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людини і тварин. Крім того, відвари та настоянки з листків щитника чоловічого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використовують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знеболювальний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протизапальний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засіб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для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загоювання</a:t>
            </a:r>
            <a:r>
              <a:rPr lang="uk-UA" sz="1800" spc="-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Відділ Папоротеподібні підрозділяють на 7 класів, з них 4 класи - викопні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папороті,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3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нині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живучі.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Будова папоротеподібних - Dovidka.biz.ua">
            <a:extLst>
              <a:ext uri="{FF2B5EF4-FFF2-40B4-BE49-F238E27FC236}">
                <a16:creationId xmlns:a16="http://schemas.microsoft.com/office/drawing/2014/main" id="{B5456C0F-0DF4-8686-FE2E-B39A54BD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45" y="4163584"/>
            <a:ext cx="3634586" cy="25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473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3335B-ED6F-F4C7-7DFC-3FCDBAA6EA95}"/>
              </a:ext>
            </a:extLst>
          </p:cNvPr>
          <p:cNvSpPr txBox="1"/>
          <p:nvPr/>
        </p:nvSpPr>
        <p:spPr>
          <a:xfrm>
            <a:off x="2057400" y="0"/>
            <a:ext cx="9529820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Класи</a:t>
            </a:r>
            <a:r>
              <a:rPr lang="uk-UA" sz="1800" spc="-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викопних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Аневрофітопсіди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Aneurophytopsіda</a:t>
            </a:r>
            <a:r>
              <a:rPr lang="uk-UA" sz="1800" spc="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Птілофітон</a:t>
            </a:r>
            <a:r>
              <a:rPr lang="uk-UA" sz="1800" spc="-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Ptіlophyton</a:t>
            </a:r>
            <a:r>
              <a:rPr lang="uk-UA" sz="1800" i="1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Protopterіdіum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Археоптерідопсіди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Archaeopterіdopsіda</a:t>
            </a:r>
            <a:r>
              <a:rPr lang="uk-UA" sz="1800" spc="-34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3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Археоптерис</a:t>
            </a:r>
            <a:r>
              <a:rPr lang="uk-UA" sz="1800" spc="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Archaeopteris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Кладоксилопсіди</a:t>
            </a:r>
            <a:r>
              <a:rPr lang="uk-UA" sz="1800" spc="-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Cladoxylopsіda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Кладоксилон</a:t>
            </a:r>
            <a:r>
              <a:rPr lang="uk-UA" sz="1800" spc="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Cladoxylon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400"/>
              <a:buFont typeface="Times New Roman" panose="02020603050405020304" pitchFamily="18" charset="0"/>
              <a:buAutoNum type="arabicPeriod"/>
              <a:tabLst>
                <a:tab pos="519430" algn="l"/>
                <a:tab pos="520065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Зігоптеридиопсіди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Zygopterіdіopsіda</a:t>
            </a:r>
            <a:r>
              <a:rPr lang="uk-UA" sz="1800" i="1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Зігоптерис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spc="-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Zygopterіs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600"/>
              </a:spcAf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 Викопні</a:t>
            </a:r>
            <a:r>
              <a:rPr lang="uk-UA" sz="1800" spc="1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Папоротеподібні</a:t>
            </a:r>
            <a:r>
              <a:rPr lang="uk-UA" sz="1800" spc="1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були</a:t>
            </a:r>
            <a:r>
              <a:rPr lang="uk-UA" sz="1800" spc="1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трав'янистими</a:t>
            </a:r>
            <a:r>
              <a:rPr lang="uk-UA" sz="1800" spc="1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й</a:t>
            </a:r>
            <a:r>
              <a:rPr lang="uk-UA" sz="1800" spc="15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деревними</a:t>
            </a:r>
            <a:r>
              <a:rPr lang="uk-UA" sz="1800" spc="14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рослинами,</a:t>
            </a:r>
            <a:r>
              <a:rPr lang="uk-UA" sz="1800" spc="16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які</a:t>
            </a:r>
            <a:r>
              <a:rPr lang="uk-UA" sz="1800" spc="12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дуже</a:t>
            </a:r>
            <a:r>
              <a:rPr lang="uk-UA" sz="1800" spc="-33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відрізнялися</a:t>
            </a:r>
            <a:r>
              <a:rPr lang="uk-UA" sz="1800" spc="1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від</a:t>
            </a:r>
            <a:r>
              <a:rPr lang="uk-UA" sz="1800" spc="15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сучасних</a:t>
            </a:r>
            <a:r>
              <a:rPr lang="uk-UA" sz="1800" spc="-2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папоротей.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НАСІННІ ПАПОРОТІ – Станіславівський Натураліст">
            <a:extLst>
              <a:ext uri="{FF2B5EF4-FFF2-40B4-BE49-F238E27FC236}">
                <a16:creationId xmlns:a16="http://schemas.microsoft.com/office/drawing/2014/main" id="{80E37FE0-40DF-6350-DEFA-03E14B50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36" y="3027096"/>
            <a:ext cx="4944894" cy="33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Девонское вымирание | Пикабу">
            <a:extLst>
              <a:ext uri="{FF2B5EF4-FFF2-40B4-BE49-F238E27FC236}">
                <a16:creationId xmlns:a16="http://schemas.microsoft.com/office/drawing/2014/main" id="{EC56F0D4-A5EF-CD27-E42C-DB832930C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00" y="3027096"/>
            <a:ext cx="6060557" cy="33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74287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2229</Words>
  <Application>Microsoft Office PowerPoint</Application>
  <PresentationFormat>Широкоэкранный</PresentationFormat>
  <Paragraphs>60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Times New Roman</vt:lpstr>
      <vt:lpstr>Trade Gothic Next Cond</vt:lpstr>
      <vt:lpstr>Trade Gothic Next Light</vt:lpstr>
      <vt:lpstr>PortalVTI</vt:lpstr>
      <vt:lpstr>Загальний огляд папоротєподібних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Ботаніка як наука. Загальний огляд нижчих рослин</dc:title>
  <dc:creator>Елена Бойкая</dc:creator>
  <cp:lastModifiedBy>Olena Boika</cp:lastModifiedBy>
  <cp:revision>14</cp:revision>
  <dcterms:created xsi:type="dcterms:W3CDTF">2022-09-18T07:22:36Z</dcterms:created>
  <dcterms:modified xsi:type="dcterms:W3CDTF">2024-01-06T17:35:18Z</dcterms:modified>
</cp:coreProperties>
</file>