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5" r:id="rId19"/>
    <p:sldId id="278" r:id="rId20"/>
    <p:sldId id="276" r:id="rId21"/>
    <p:sldId id="279" r:id="rId22"/>
    <p:sldId id="277" r:id="rId23"/>
    <p:sldId id="280"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47"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060B6-E244-7342-A677-8F142979647B}" type="doc">
      <dgm:prSet loTypeId="urn:microsoft.com/office/officeart/2005/8/layout/chevron2" loCatId="convert" qsTypeId="urn:microsoft.com/office/officeart/2005/8/quickstyle/simple1" qsCatId="simple" csTypeId="urn:microsoft.com/office/officeart/2005/8/colors/accent1_2" csCatId="accent1" phldr="1"/>
      <dgm:spPr/>
      <dgm:t>
        <a:bodyPr/>
        <a:lstStyle/>
        <a:p>
          <a:endParaRPr lang="uk-UA"/>
        </a:p>
      </dgm:t>
    </dgm:pt>
    <dgm:pt modelId="{E7047874-CE49-8648-BF7B-D32966D7AF9A}">
      <dgm:prSet phldrT="[Текст]" phldr="0"/>
      <dgm:spPr/>
      <dgm:t>
        <a:bodyPr/>
        <a:lstStyle/>
        <a:p>
          <a:r>
            <a:rPr lang="uk-UA" dirty="0"/>
            <a:t>Етап 1</a:t>
          </a:r>
        </a:p>
      </dgm:t>
    </dgm:pt>
    <dgm:pt modelId="{471646DD-FE24-7B42-B4BE-E2379BEEA8D1}" type="parTrans" cxnId="{CEF08848-3E13-4444-A54E-C3614FEEB912}">
      <dgm:prSet/>
      <dgm:spPr/>
      <dgm:t>
        <a:bodyPr/>
        <a:lstStyle/>
        <a:p>
          <a:endParaRPr lang="uk-UA"/>
        </a:p>
      </dgm:t>
    </dgm:pt>
    <dgm:pt modelId="{96D5E54D-15C9-7C46-BD71-A23E5888E767}" type="sibTrans" cxnId="{CEF08848-3E13-4444-A54E-C3614FEEB912}">
      <dgm:prSet/>
      <dgm:spPr/>
      <dgm:t>
        <a:bodyPr/>
        <a:lstStyle/>
        <a:p>
          <a:endParaRPr lang="uk-UA"/>
        </a:p>
      </dgm:t>
    </dgm:pt>
    <dgm:pt modelId="{0CC5553A-EDB3-7648-A451-3D9C45DFC082}">
      <dgm:prSet phldrT="[Текст]" phldr="0"/>
      <dgm:spPr/>
      <dgm:t>
        <a:bodyPr/>
        <a:lstStyle/>
        <a:p>
          <a:r>
            <a:rPr lang="uk-UA" dirty="0"/>
            <a:t>Ознайомлення з матеріалами (постановою)</a:t>
          </a:r>
        </a:p>
      </dgm:t>
    </dgm:pt>
    <dgm:pt modelId="{B98B3058-5831-1E40-BDAA-B827C2362AE0}" type="parTrans" cxnId="{901FCD22-909D-054A-81E4-CE2A42553EEC}">
      <dgm:prSet/>
      <dgm:spPr/>
      <dgm:t>
        <a:bodyPr/>
        <a:lstStyle/>
        <a:p>
          <a:endParaRPr lang="uk-UA"/>
        </a:p>
      </dgm:t>
    </dgm:pt>
    <dgm:pt modelId="{58EB91A0-25FB-1549-87C1-1BE1C468EEA2}" type="sibTrans" cxnId="{901FCD22-909D-054A-81E4-CE2A42553EEC}">
      <dgm:prSet/>
      <dgm:spPr/>
      <dgm:t>
        <a:bodyPr/>
        <a:lstStyle/>
        <a:p>
          <a:endParaRPr lang="uk-UA"/>
        </a:p>
      </dgm:t>
    </dgm:pt>
    <dgm:pt modelId="{785D125A-52CC-5F45-80D7-EA44F09907D7}">
      <dgm:prSet phldrT="[Текст]" phldr="0"/>
      <dgm:spPr/>
      <dgm:t>
        <a:bodyPr/>
        <a:lstStyle/>
        <a:p>
          <a:r>
            <a:rPr lang="uk-UA" dirty="0"/>
            <a:t>Фотофіксація упакування та об'єкта дослідження</a:t>
          </a:r>
        </a:p>
      </dgm:t>
    </dgm:pt>
    <dgm:pt modelId="{EA69CE77-59FD-8B49-929C-782873979C85}" type="parTrans" cxnId="{DA0AB2BC-1DE5-F642-9D24-ADB0EBFD320C}">
      <dgm:prSet/>
      <dgm:spPr/>
      <dgm:t>
        <a:bodyPr/>
        <a:lstStyle/>
        <a:p>
          <a:endParaRPr lang="uk-UA"/>
        </a:p>
      </dgm:t>
    </dgm:pt>
    <dgm:pt modelId="{96CBA3AA-6029-5748-810C-83E92477C2C0}" type="sibTrans" cxnId="{DA0AB2BC-1DE5-F642-9D24-ADB0EBFD320C}">
      <dgm:prSet/>
      <dgm:spPr/>
      <dgm:t>
        <a:bodyPr/>
        <a:lstStyle/>
        <a:p>
          <a:endParaRPr lang="uk-UA"/>
        </a:p>
      </dgm:t>
    </dgm:pt>
    <dgm:pt modelId="{C3A717FE-42E9-2C49-B5EA-8F705051DA6B}">
      <dgm:prSet phldrT="[Текст]" phldr="0"/>
      <dgm:spPr/>
      <dgm:t>
        <a:bodyPr/>
        <a:lstStyle/>
        <a:p>
          <a:r>
            <a:rPr lang="uk-UA" dirty="0"/>
            <a:t>Етап 2</a:t>
          </a:r>
        </a:p>
      </dgm:t>
    </dgm:pt>
    <dgm:pt modelId="{27FE8DCF-C243-774C-A2BD-28D4C93CEC55}" type="parTrans" cxnId="{2C005458-5D66-0443-B3C9-15103F80DA17}">
      <dgm:prSet/>
      <dgm:spPr/>
      <dgm:t>
        <a:bodyPr/>
        <a:lstStyle/>
        <a:p>
          <a:endParaRPr lang="uk-UA"/>
        </a:p>
      </dgm:t>
    </dgm:pt>
    <dgm:pt modelId="{ACB3F431-8AEE-EF49-B193-A49A944AA134}" type="sibTrans" cxnId="{2C005458-5D66-0443-B3C9-15103F80DA17}">
      <dgm:prSet/>
      <dgm:spPr/>
      <dgm:t>
        <a:bodyPr/>
        <a:lstStyle/>
        <a:p>
          <a:endParaRPr lang="uk-UA"/>
        </a:p>
      </dgm:t>
    </dgm:pt>
    <dgm:pt modelId="{D222EFC0-9BB0-A544-9C92-2BC4C9F2CA13}">
      <dgm:prSet phldrT="[Текст]" phldr="0"/>
      <dgm:spPr/>
      <dgm:t>
        <a:bodyPr/>
        <a:lstStyle/>
        <a:p>
          <a:r>
            <a:rPr lang="uk-UA" dirty="0"/>
            <a:t>Дослідження наданого об'єкта: гравіметричний аналіз, крапельні реакції, ТШХ, мікроскопія, РФА, ІЧ спектроскопія, дослідження методом </a:t>
          </a:r>
          <a:r>
            <a:rPr lang="uk-UA" dirty="0" err="1"/>
            <a:t>хроматомас</a:t>
          </a:r>
          <a:r>
            <a:rPr lang="uk-UA" dirty="0"/>
            <a:t>-спектрометрії та газова хроматографія</a:t>
          </a:r>
        </a:p>
      </dgm:t>
    </dgm:pt>
    <dgm:pt modelId="{D8B7B1F1-A4C5-9E41-B177-DDDEA887E513}" type="parTrans" cxnId="{B75174EC-A982-8044-8EDF-5ADAF7C3ECF5}">
      <dgm:prSet/>
      <dgm:spPr/>
      <dgm:t>
        <a:bodyPr/>
        <a:lstStyle/>
        <a:p>
          <a:endParaRPr lang="uk-UA"/>
        </a:p>
      </dgm:t>
    </dgm:pt>
    <dgm:pt modelId="{DC6329F1-1B09-4142-B3AB-41B2256F5FED}" type="sibTrans" cxnId="{B75174EC-A982-8044-8EDF-5ADAF7C3ECF5}">
      <dgm:prSet/>
      <dgm:spPr/>
      <dgm:t>
        <a:bodyPr/>
        <a:lstStyle/>
        <a:p>
          <a:endParaRPr lang="uk-UA"/>
        </a:p>
      </dgm:t>
    </dgm:pt>
    <dgm:pt modelId="{BD627F40-F1E6-4E4B-9CB9-41B20DFABD42}">
      <dgm:prSet phldrT="[Текст]" phldr="0"/>
      <dgm:spPr/>
      <dgm:t>
        <a:bodyPr/>
        <a:lstStyle/>
        <a:p>
          <a:r>
            <a:rPr lang="uk-UA" dirty="0"/>
            <a:t>Етап 3</a:t>
          </a:r>
        </a:p>
      </dgm:t>
    </dgm:pt>
    <dgm:pt modelId="{51EF4E51-A4E6-2340-8D50-F5CC6735D469}" type="parTrans" cxnId="{A4FD8EEF-FC6E-C243-8494-A41635F870F2}">
      <dgm:prSet/>
      <dgm:spPr/>
      <dgm:t>
        <a:bodyPr/>
        <a:lstStyle/>
        <a:p>
          <a:endParaRPr lang="uk-UA"/>
        </a:p>
      </dgm:t>
    </dgm:pt>
    <dgm:pt modelId="{59DAA19C-A724-AE43-8FF4-34A4BA73EE5F}" type="sibTrans" cxnId="{A4FD8EEF-FC6E-C243-8494-A41635F870F2}">
      <dgm:prSet/>
      <dgm:spPr/>
      <dgm:t>
        <a:bodyPr/>
        <a:lstStyle/>
        <a:p>
          <a:endParaRPr lang="uk-UA"/>
        </a:p>
      </dgm:t>
    </dgm:pt>
    <dgm:pt modelId="{90F4EC2A-B794-5E40-9BE3-335777D67073}">
      <dgm:prSet phldrT="[Текст]" phldr="0"/>
      <dgm:spPr/>
      <dgm:t>
        <a:bodyPr/>
        <a:lstStyle/>
        <a:p>
          <a:r>
            <a:rPr lang="uk-UA" dirty="0"/>
            <a:t>Упакування об'єкта дослідження</a:t>
          </a:r>
        </a:p>
      </dgm:t>
    </dgm:pt>
    <dgm:pt modelId="{AED371AA-A5E2-3640-867D-2F0F48F1D48D}" type="parTrans" cxnId="{0B76CCFC-43B8-EC40-8A4E-46E487FE86A6}">
      <dgm:prSet/>
      <dgm:spPr/>
      <dgm:t>
        <a:bodyPr/>
        <a:lstStyle/>
        <a:p>
          <a:endParaRPr lang="uk-UA"/>
        </a:p>
      </dgm:t>
    </dgm:pt>
    <dgm:pt modelId="{153FC0A5-9498-D149-9843-A095EB5D554D}" type="sibTrans" cxnId="{0B76CCFC-43B8-EC40-8A4E-46E487FE86A6}">
      <dgm:prSet/>
      <dgm:spPr/>
      <dgm:t>
        <a:bodyPr/>
        <a:lstStyle/>
        <a:p>
          <a:endParaRPr lang="uk-UA"/>
        </a:p>
      </dgm:t>
    </dgm:pt>
    <dgm:pt modelId="{50ABBD04-5B69-5C43-A2D5-0C14CFDE7BD1}">
      <dgm:prSet phldrT="[Текст]" phldr="0"/>
      <dgm:spPr/>
      <dgm:t>
        <a:bodyPr/>
        <a:lstStyle/>
        <a:p>
          <a:r>
            <a:rPr lang="uk-UA" dirty="0"/>
            <a:t>Складання висновку експерта</a:t>
          </a:r>
        </a:p>
      </dgm:t>
    </dgm:pt>
    <dgm:pt modelId="{042EF4C0-DD02-F740-9CB2-5D7B29DE4F34}" type="parTrans" cxnId="{F23DA545-1475-7D4A-B818-D5E8F077107C}">
      <dgm:prSet/>
      <dgm:spPr/>
      <dgm:t>
        <a:bodyPr/>
        <a:lstStyle/>
        <a:p>
          <a:endParaRPr lang="uk-UA"/>
        </a:p>
      </dgm:t>
    </dgm:pt>
    <dgm:pt modelId="{266037AE-972A-B241-B474-C12C05ED57DE}" type="sibTrans" cxnId="{F23DA545-1475-7D4A-B818-D5E8F077107C}">
      <dgm:prSet/>
      <dgm:spPr/>
      <dgm:t>
        <a:bodyPr/>
        <a:lstStyle/>
        <a:p>
          <a:endParaRPr lang="uk-UA"/>
        </a:p>
      </dgm:t>
    </dgm:pt>
    <dgm:pt modelId="{C9969ECE-C0D5-474B-844C-2E631D88AD14}" type="pres">
      <dgm:prSet presAssocID="{B32060B6-E244-7342-A677-8F142979647B}" presName="linearFlow" presStyleCnt="0">
        <dgm:presLayoutVars>
          <dgm:dir/>
          <dgm:animLvl val="lvl"/>
          <dgm:resizeHandles val="exact"/>
        </dgm:presLayoutVars>
      </dgm:prSet>
      <dgm:spPr/>
    </dgm:pt>
    <dgm:pt modelId="{74BA3DC2-B48E-F245-8C77-0DF0EF59D4C1}" type="pres">
      <dgm:prSet presAssocID="{E7047874-CE49-8648-BF7B-D32966D7AF9A}" presName="composite" presStyleCnt="0"/>
      <dgm:spPr/>
    </dgm:pt>
    <dgm:pt modelId="{B058E378-A170-0343-BB87-0E5455399D36}" type="pres">
      <dgm:prSet presAssocID="{E7047874-CE49-8648-BF7B-D32966D7AF9A}" presName="parentText" presStyleLbl="alignNode1" presStyleIdx="0" presStyleCnt="3">
        <dgm:presLayoutVars>
          <dgm:chMax val="1"/>
          <dgm:bulletEnabled val="1"/>
        </dgm:presLayoutVars>
      </dgm:prSet>
      <dgm:spPr/>
    </dgm:pt>
    <dgm:pt modelId="{2D656BA3-24A0-BE43-878A-38CB14C57372}" type="pres">
      <dgm:prSet presAssocID="{E7047874-CE49-8648-BF7B-D32966D7AF9A}" presName="descendantText" presStyleLbl="alignAcc1" presStyleIdx="0" presStyleCnt="3">
        <dgm:presLayoutVars>
          <dgm:bulletEnabled val="1"/>
        </dgm:presLayoutVars>
      </dgm:prSet>
      <dgm:spPr/>
    </dgm:pt>
    <dgm:pt modelId="{D29662F7-F61A-7047-9A7A-9CAF8FD90A0C}" type="pres">
      <dgm:prSet presAssocID="{96D5E54D-15C9-7C46-BD71-A23E5888E767}" presName="sp" presStyleCnt="0"/>
      <dgm:spPr/>
    </dgm:pt>
    <dgm:pt modelId="{516CBD92-94F6-0548-888A-6BD12BD2AC72}" type="pres">
      <dgm:prSet presAssocID="{C3A717FE-42E9-2C49-B5EA-8F705051DA6B}" presName="composite" presStyleCnt="0"/>
      <dgm:spPr/>
    </dgm:pt>
    <dgm:pt modelId="{4108EB15-8B9D-7449-946F-805A4FC85FB2}" type="pres">
      <dgm:prSet presAssocID="{C3A717FE-42E9-2C49-B5EA-8F705051DA6B}" presName="parentText" presStyleLbl="alignNode1" presStyleIdx="1" presStyleCnt="3">
        <dgm:presLayoutVars>
          <dgm:chMax val="1"/>
          <dgm:bulletEnabled val="1"/>
        </dgm:presLayoutVars>
      </dgm:prSet>
      <dgm:spPr/>
    </dgm:pt>
    <dgm:pt modelId="{C3F6C2EC-A04D-434C-9B00-10D4A1E6F355}" type="pres">
      <dgm:prSet presAssocID="{C3A717FE-42E9-2C49-B5EA-8F705051DA6B}" presName="descendantText" presStyleLbl="alignAcc1" presStyleIdx="1" presStyleCnt="3">
        <dgm:presLayoutVars>
          <dgm:bulletEnabled val="1"/>
        </dgm:presLayoutVars>
      </dgm:prSet>
      <dgm:spPr/>
    </dgm:pt>
    <dgm:pt modelId="{1E8A58A4-BEFE-2644-8872-4A33154B29CD}" type="pres">
      <dgm:prSet presAssocID="{ACB3F431-8AEE-EF49-B193-A49A944AA134}" presName="sp" presStyleCnt="0"/>
      <dgm:spPr/>
    </dgm:pt>
    <dgm:pt modelId="{09E0ADCC-86F1-BD4A-9AA3-277B06AB88CC}" type="pres">
      <dgm:prSet presAssocID="{BD627F40-F1E6-4E4B-9CB9-41B20DFABD42}" presName="composite" presStyleCnt="0"/>
      <dgm:spPr/>
    </dgm:pt>
    <dgm:pt modelId="{4D23E37B-F935-A94C-ABA5-72A4A0E30428}" type="pres">
      <dgm:prSet presAssocID="{BD627F40-F1E6-4E4B-9CB9-41B20DFABD42}" presName="parentText" presStyleLbl="alignNode1" presStyleIdx="2" presStyleCnt="3">
        <dgm:presLayoutVars>
          <dgm:chMax val="1"/>
          <dgm:bulletEnabled val="1"/>
        </dgm:presLayoutVars>
      </dgm:prSet>
      <dgm:spPr/>
    </dgm:pt>
    <dgm:pt modelId="{6EB5BC04-20AA-0845-A2BA-C4CCC050EEE4}" type="pres">
      <dgm:prSet presAssocID="{BD627F40-F1E6-4E4B-9CB9-41B20DFABD42}" presName="descendantText" presStyleLbl="alignAcc1" presStyleIdx="2" presStyleCnt="3">
        <dgm:presLayoutVars>
          <dgm:bulletEnabled val="1"/>
        </dgm:presLayoutVars>
      </dgm:prSet>
      <dgm:spPr/>
    </dgm:pt>
  </dgm:ptLst>
  <dgm:cxnLst>
    <dgm:cxn modelId="{FE53C309-3378-804D-A607-869C602708A3}" type="presOf" srcId="{D222EFC0-9BB0-A544-9C92-2BC4C9F2CA13}" destId="{C3F6C2EC-A04D-434C-9B00-10D4A1E6F355}" srcOrd="0" destOrd="0" presId="urn:microsoft.com/office/officeart/2005/8/layout/chevron2"/>
    <dgm:cxn modelId="{00E1010D-8551-3347-B231-C26B8F11303C}" type="presOf" srcId="{E7047874-CE49-8648-BF7B-D32966D7AF9A}" destId="{B058E378-A170-0343-BB87-0E5455399D36}" srcOrd="0" destOrd="0" presId="urn:microsoft.com/office/officeart/2005/8/layout/chevron2"/>
    <dgm:cxn modelId="{0F67331D-F71B-A041-85FA-F1B93875F7A9}" type="presOf" srcId="{C3A717FE-42E9-2C49-B5EA-8F705051DA6B}" destId="{4108EB15-8B9D-7449-946F-805A4FC85FB2}" srcOrd="0" destOrd="0" presId="urn:microsoft.com/office/officeart/2005/8/layout/chevron2"/>
    <dgm:cxn modelId="{901FCD22-909D-054A-81E4-CE2A42553EEC}" srcId="{E7047874-CE49-8648-BF7B-D32966D7AF9A}" destId="{0CC5553A-EDB3-7648-A451-3D9C45DFC082}" srcOrd="0" destOrd="0" parTransId="{B98B3058-5831-1E40-BDAA-B827C2362AE0}" sibTransId="{58EB91A0-25FB-1549-87C1-1BE1C468EEA2}"/>
    <dgm:cxn modelId="{C92FD561-20C4-044B-9F3C-75E0508FCCF0}" type="presOf" srcId="{0CC5553A-EDB3-7648-A451-3D9C45DFC082}" destId="{2D656BA3-24A0-BE43-878A-38CB14C57372}" srcOrd="0" destOrd="0" presId="urn:microsoft.com/office/officeart/2005/8/layout/chevron2"/>
    <dgm:cxn modelId="{F23DA545-1475-7D4A-B818-D5E8F077107C}" srcId="{BD627F40-F1E6-4E4B-9CB9-41B20DFABD42}" destId="{50ABBD04-5B69-5C43-A2D5-0C14CFDE7BD1}" srcOrd="1" destOrd="0" parTransId="{042EF4C0-DD02-F740-9CB2-5D7B29DE4F34}" sibTransId="{266037AE-972A-B241-B474-C12C05ED57DE}"/>
    <dgm:cxn modelId="{CEF08848-3E13-4444-A54E-C3614FEEB912}" srcId="{B32060B6-E244-7342-A677-8F142979647B}" destId="{E7047874-CE49-8648-BF7B-D32966D7AF9A}" srcOrd="0" destOrd="0" parTransId="{471646DD-FE24-7B42-B4BE-E2379BEEA8D1}" sibTransId="{96D5E54D-15C9-7C46-BD71-A23E5888E767}"/>
    <dgm:cxn modelId="{589D134A-5E82-9B4D-B90F-214D11D4E1FD}" type="presOf" srcId="{50ABBD04-5B69-5C43-A2D5-0C14CFDE7BD1}" destId="{6EB5BC04-20AA-0845-A2BA-C4CCC050EEE4}" srcOrd="0" destOrd="1" presId="urn:microsoft.com/office/officeart/2005/8/layout/chevron2"/>
    <dgm:cxn modelId="{FD73BE74-9BD6-9B45-B1C4-45B70FE83FBC}" type="presOf" srcId="{B32060B6-E244-7342-A677-8F142979647B}" destId="{C9969ECE-C0D5-474B-844C-2E631D88AD14}" srcOrd="0" destOrd="0" presId="urn:microsoft.com/office/officeart/2005/8/layout/chevron2"/>
    <dgm:cxn modelId="{2C005458-5D66-0443-B3C9-15103F80DA17}" srcId="{B32060B6-E244-7342-A677-8F142979647B}" destId="{C3A717FE-42E9-2C49-B5EA-8F705051DA6B}" srcOrd="1" destOrd="0" parTransId="{27FE8DCF-C243-774C-A2BD-28D4C93CEC55}" sibTransId="{ACB3F431-8AEE-EF49-B193-A49A944AA134}"/>
    <dgm:cxn modelId="{34AFDB97-8F37-6843-B367-9C4A75601416}" type="presOf" srcId="{BD627F40-F1E6-4E4B-9CB9-41B20DFABD42}" destId="{4D23E37B-F935-A94C-ABA5-72A4A0E30428}" srcOrd="0" destOrd="0" presId="urn:microsoft.com/office/officeart/2005/8/layout/chevron2"/>
    <dgm:cxn modelId="{2266959E-2149-7543-B9A2-C6520EC62139}" type="presOf" srcId="{785D125A-52CC-5F45-80D7-EA44F09907D7}" destId="{2D656BA3-24A0-BE43-878A-38CB14C57372}" srcOrd="0" destOrd="1" presId="urn:microsoft.com/office/officeart/2005/8/layout/chevron2"/>
    <dgm:cxn modelId="{717A99AD-36EE-204D-91AD-9E5394BEB741}" type="presOf" srcId="{90F4EC2A-B794-5E40-9BE3-335777D67073}" destId="{6EB5BC04-20AA-0845-A2BA-C4CCC050EEE4}" srcOrd="0" destOrd="0" presId="urn:microsoft.com/office/officeart/2005/8/layout/chevron2"/>
    <dgm:cxn modelId="{DA0AB2BC-1DE5-F642-9D24-ADB0EBFD320C}" srcId="{E7047874-CE49-8648-BF7B-D32966D7AF9A}" destId="{785D125A-52CC-5F45-80D7-EA44F09907D7}" srcOrd="1" destOrd="0" parTransId="{EA69CE77-59FD-8B49-929C-782873979C85}" sibTransId="{96CBA3AA-6029-5748-810C-83E92477C2C0}"/>
    <dgm:cxn modelId="{B75174EC-A982-8044-8EDF-5ADAF7C3ECF5}" srcId="{C3A717FE-42E9-2C49-B5EA-8F705051DA6B}" destId="{D222EFC0-9BB0-A544-9C92-2BC4C9F2CA13}" srcOrd="0" destOrd="0" parTransId="{D8B7B1F1-A4C5-9E41-B177-DDDEA887E513}" sibTransId="{DC6329F1-1B09-4142-B3AB-41B2256F5FED}"/>
    <dgm:cxn modelId="{A4FD8EEF-FC6E-C243-8494-A41635F870F2}" srcId="{B32060B6-E244-7342-A677-8F142979647B}" destId="{BD627F40-F1E6-4E4B-9CB9-41B20DFABD42}" srcOrd="2" destOrd="0" parTransId="{51EF4E51-A4E6-2340-8D50-F5CC6735D469}" sibTransId="{59DAA19C-A724-AE43-8FF4-34A4BA73EE5F}"/>
    <dgm:cxn modelId="{0B76CCFC-43B8-EC40-8A4E-46E487FE86A6}" srcId="{BD627F40-F1E6-4E4B-9CB9-41B20DFABD42}" destId="{90F4EC2A-B794-5E40-9BE3-335777D67073}" srcOrd="0" destOrd="0" parTransId="{AED371AA-A5E2-3640-867D-2F0F48F1D48D}" sibTransId="{153FC0A5-9498-D149-9843-A095EB5D554D}"/>
    <dgm:cxn modelId="{FFCD7729-1247-164B-AE4E-4C37AA90A0DB}" type="presParOf" srcId="{C9969ECE-C0D5-474B-844C-2E631D88AD14}" destId="{74BA3DC2-B48E-F245-8C77-0DF0EF59D4C1}" srcOrd="0" destOrd="0" presId="urn:microsoft.com/office/officeart/2005/8/layout/chevron2"/>
    <dgm:cxn modelId="{3B34A46E-5C81-DB42-802C-5A7541ED5AA0}" type="presParOf" srcId="{74BA3DC2-B48E-F245-8C77-0DF0EF59D4C1}" destId="{B058E378-A170-0343-BB87-0E5455399D36}" srcOrd="0" destOrd="0" presId="urn:microsoft.com/office/officeart/2005/8/layout/chevron2"/>
    <dgm:cxn modelId="{A7BD505A-50E0-6241-9F85-DEECE5295507}" type="presParOf" srcId="{74BA3DC2-B48E-F245-8C77-0DF0EF59D4C1}" destId="{2D656BA3-24A0-BE43-878A-38CB14C57372}" srcOrd="1" destOrd="0" presId="urn:microsoft.com/office/officeart/2005/8/layout/chevron2"/>
    <dgm:cxn modelId="{9A61F0BF-A9E5-4841-9D5C-9B8F96102124}" type="presParOf" srcId="{C9969ECE-C0D5-474B-844C-2E631D88AD14}" destId="{D29662F7-F61A-7047-9A7A-9CAF8FD90A0C}" srcOrd="1" destOrd="0" presId="urn:microsoft.com/office/officeart/2005/8/layout/chevron2"/>
    <dgm:cxn modelId="{0A227D34-2EEC-AA4D-A98D-B95B9E8C48E3}" type="presParOf" srcId="{C9969ECE-C0D5-474B-844C-2E631D88AD14}" destId="{516CBD92-94F6-0548-888A-6BD12BD2AC72}" srcOrd="2" destOrd="0" presId="urn:microsoft.com/office/officeart/2005/8/layout/chevron2"/>
    <dgm:cxn modelId="{FDCA5B58-C696-FC4D-B5A1-925AE19DD97F}" type="presParOf" srcId="{516CBD92-94F6-0548-888A-6BD12BD2AC72}" destId="{4108EB15-8B9D-7449-946F-805A4FC85FB2}" srcOrd="0" destOrd="0" presId="urn:microsoft.com/office/officeart/2005/8/layout/chevron2"/>
    <dgm:cxn modelId="{7E2C36DD-C6FC-6849-9FDB-3B618705DE30}" type="presParOf" srcId="{516CBD92-94F6-0548-888A-6BD12BD2AC72}" destId="{C3F6C2EC-A04D-434C-9B00-10D4A1E6F355}" srcOrd="1" destOrd="0" presId="urn:microsoft.com/office/officeart/2005/8/layout/chevron2"/>
    <dgm:cxn modelId="{92223B3C-0EB8-1444-A37F-FF738508248F}" type="presParOf" srcId="{C9969ECE-C0D5-474B-844C-2E631D88AD14}" destId="{1E8A58A4-BEFE-2644-8872-4A33154B29CD}" srcOrd="3" destOrd="0" presId="urn:microsoft.com/office/officeart/2005/8/layout/chevron2"/>
    <dgm:cxn modelId="{F20EAC83-BB7D-2243-AF01-05B2DC0A2147}" type="presParOf" srcId="{C9969ECE-C0D5-474B-844C-2E631D88AD14}" destId="{09E0ADCC-86F1-BD4A-9AA3-277B06AB88CC}" srcOrd="4" destOrd="0" presId="urn:microsoft.com/office/officeart/2005/8/layout/chevron2"/>
    <dgm:cxn modelId="{5198EE0E-7CEB-BC40-8834-27BBA7084155}" type="presParOf" srcId="{09E0ADCC-86F1-BD4A-9AA3-277B06AB88CC}" destId="{4D23E37B-F935-A94C-ABA5-72A4A0E30428}" srcOrd="0" destOrd="0" presId="urn:microsoft.com/office/officeart/2005/8/layout/chevron2"/>
    <dgm:cxn modelId="{83EE138B-B81A-704E-87D4-9E76478E9426}" type="presParOf" srcId="{09E0ADCC-86F1-BD4A-9AA3-277B06AB88CC}" destId="{6EB5BC04-20AA-0845-A2BA-C4CCC050EEE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8E378-A170-0343-BB87-0E5455399D36}">
      <dsp:nvSpPr>
        <dsp:cNvPr id="0" name=""/>
        <dsp:cNvSpPr/>
      </dsp:nvSpPr>
      <dsp:spPr>
        <a:xfrm rot="5400000">
          <a:off x="-213497" y="215670"/>
          <a:ext cx="1423319" cy="99632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uk-UA" sz="2600" kern="1200" dirty="0"/>
            <a:t>Етап 1</a:t>
          </a:r>
        </a:p>
      </dsp:txBody>
      <dsp:txXfrm rot="-5400000">
        <a:off x="2" y="500334"/>
        <a:ext cx="996323" cy="426996"/>
      </dsp:txXfrm>
    </dsp:sp>
    <dsp:sp modelId="{2D656BA3-24A0-BE43-878A-38CB14C57372}">
      <dsp:nvSpPr>
        <dsp:cNvPr id="0" name=""/>
        <dsp:cNvSpPr/>
      </dsp:nvSpPr>
      <dsp:spPr>
        <a:xfrm rot="5400000">
          <a:off x="4333738" y="-3335242"/>
          <a:ext cx="925157" cy="7599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a:t>Ознайомлення з матеріалами (постановою)</a:t>
          </a:r>
        </a:p>
        <a:p>
          <a:pPr marL="171450" lvl="1" indent="-171450" algn="l" defTabSz="800100">
            <a:lnSpc>
              <a:spcPct val="90000"/>
            </a:lnSpc>
            <a:spcBef>
              <a:spcPct val="0"/>
            </a:spcBef>
            <a:spcAft>
              <a:spcPct val="15000"/>
            </a:spcAft>
            <a:buChar char="•"/>
          </a:pPr>
          <a:r>
            <a:rPr lang="uk-UA" sz="1800" kern="1200" dirty="0"/>
            <a:t>Фотофіксація упакування та об'єкта дослідження</a:t>
          </a:r>
        </a:p>
      </dsp:txBody>
      <dsp:txXfrm rot="-5400000">
        <a:off x="996323" y="47335"/>
        <a:ext cx="7554826" cy="834833"/>
      </dsp:txXfrm>
    </dsp:sp>
    <dsp:sp modelId="{4108EB15-8B9D-7449-946F-805A4FC85FB2}">
      <dsp:nvSpPr>
        <dsp:cNvPr id="0" name=""/>
        <dsp:cNvSpPr/>
      </dsp:nvSpPr>
      <dsp:spPr>
        <a:xfrm rot="5400000">
          <a:off x="-213497" y="1442556"/>
          <a:ext cx="1423319" cy="99632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uk-UA" sz="2600" kern="1200" dirty="0"/>
            <a:t>Етап 2</a:t>
          </a:r>
        </a:p>
      </dsp:txBody>
      <dsp:txXfrm rot="-5400000">
        <a:off x="2" y="1727220"/>
        <a:ext cx="996323" cy="426996"/>
      </dsp:txXfrm>
    </dsp:sp>
    <dsp:sp modelId="{C3F6C2EC-A04D-434C-9B00-10D4A1E6F355}">
      <dsp:nvSpPr>
        <dsp:cNvPr id="0" name=""/>
        <dsp:cNvSpPr/>
      </dsp:nvSpPr>
      <dsp:spPr>
        <a:xfrm rot="5400000">
          <a:off x="4333738" y="-2108356"/>
          <a:ext cx="925157" cy="7599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a:t>Дослідження наданого об'єкта: гравіметричний аналіз, крапельні реакції, ТШХ, мікроскопія, РФА, ІЧ спектроскопія, дослідження методом </a:t>
          </a:r>
          <a:r>
            <a:rPr lang="uk-UA" sz="1800" kern="1200" dirty="0" err="1"/>
            <a:t>хроматомас</a:t>
          </a:r>
          <a:r>
            <a:rPr lang="uk-UA" sz="1800" kern="1200" dirty="0"/>
            <a:t>-спектрометрії та газова хроматографія</a:t>
          </a:r>
        </a:p>
      </dsp:txBody>
      <dsp:txXfrm rot="-5400000">
        <a:off x="996323" y="1274221"/>
        <a:ext cx="7554826" cy="834833"/>
      </dsp:txXfrm>
    </dsp:sp>
    <dsp:sp modelId="{4D23E37B-F935-A94C-ABA5-72A4A0E30428}">
      <dsp:nvSpPr>
        <dsp:cNvPr id="0" name=""/>
        <dsp:cNvSpPr/>
      </dsp:nvSpPr>
      <dsp:spPr>
        <a:xfrm rot="5400000">
          <a:off x="-213497" y="2669443"/>
          <a:ext cx="1423319" cy="99632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uk-UA" sz="2600" kern="1200" dirty="0"/>
            <a:t>Етап 3</a:t>
          </a:r>
        </a:p>
      </dsp:txBody>
      <dsp:txXfrm rot="-5400000">
        <a:off x="2" y="2954107"/>
        <a:ext cx="996323" cy="426996"/>
      </dsp:txXfrm>
    </dsp:sp>
    <dsp:sp modelId="{6EB5BC04-20AA-0845-A2BA-C4CCC050EEE4}">
      <dsp:nvSpPr>
        <dsp:cNvPr id="0" name=""/>
        <dsp:cNvSpPr/>
      </dsp:nvSpPr>
      <dsp:spPr>
        <a:xfrm rot="5400000">
          <a:off x="4333738" y="-881470"/>
          <a:ext cx="925157" cy="7599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a:t>Упакування об'єкта дослідження</a:t>
          </a:r>
        </a:p>
        <a:p>
          <a:pPr marL="171450" lvl="1" indent="-171450" algn="l" defTabSz="800100">
            <a:lnSpc>
              <a:spcPct val="90000"/>
            </a:lnSpc>
            <a:spcBef>
              <a:spcPct val="0"/>
            </a:spcBef>
            <a:spcAft>
              <a:spcPct val="15000"/>
            </a:spcAft>
            <a:buChar char="•"/>
          </a:pPr>
          <a:r>
            <a:rPr lang="uk-UA" sz="1800" kern="1200" dirty="0"/>
            <a:t>Складання висновку експерта</a:t>
          </a:r>
        </a:p>
      </dsp:txBody>
      <dsp:txXfrm rot="-5400000">
        <a:off x="996323" y="2501107"/>
        <a:ext cx="7554826" cy="8348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2A54C80-263E-416B-A8E0-580EDEADCBDC}"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ndekc.zp.ua/p/40-poslugy/index101.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AB8EAB40-0197-5C18-4301-8B06211708D0}"/>
              </a:ext>
            </a:extLst>
          </p:cNvPr>
          <p:cNvPicPr>
            <a:picLocks noChangeAspect="1"/>
          </p:cNvPicPr>
          <p:nvPr/>
        </p:nvPicPr>
        <p:blipFill>
          <a:blip r:embed="rId2"/>
          <a:stretch>
            <a:fillRect/>
          </a:stretch>
        </p:blipFill>
        <p:spPr>
          <a:xfrm>
            <a:off x="1901568" y="130432"/>
            <a:ext cx="6535351" cy="6535351"/>
          </a:xfrm>
          <a:prstGeom prst="rect">
            <a:avLst/>
          </a:prstGeom>
        </p:spPr>
      </p:pic>
    </p:spTree>
    <p:extLst>
      <p:ext uri="{BB962C8B-B14F-4D97-AF65-F5344CB8AC3E}">
        <p14:creationId xmlns:p14="http://schemas.microsoft.com/office/powerpoint/2010/main" val="153294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2">
            <a:extLst>
              <a:ext uri="{FF2B5EF4-FFF2-40B4-BE49-F238E27FC236}">
                <a16:creationId xmlns:a16="http://schemas.microsoft.com/office/drawing/2014/main" id="{EEE3EDFB-A393-025F-7EFF-F5EEB3B6D8F4}"/>
              </a:ext>
            </a:extLst>
          </p:cNvPr>
          <p:cNvPicPr>
            <a:picLocks noChangeAspect="1"/>
          </p:cNvPicPr>
          <p:nvPr/>
        </p:nvPicPr>
        <p:blipFill rotWithShape="1">
          <a:blip r:embed="rId2"/>
          <a:srcRect r="1" b="106"/>
          <a:stretch/>
        </p:blipFill>
        <p:spPr>
          <a:xfrm>
            <a:off x="568452" y="571500"/>
            <a:ext cx="11055096" cy="5715000"/>
          </a:xfrm>
          <a:prstGeom prst="rect">
            <a:avLst/>
          </a:prstGeom>
        </p:spPr>
      </p:pic>
    </p:spTree>
    <p:extLst>
      <p:ext uri="{BB962C8B-B14F-4D97-AF65-F5344CB8AC3E}">
        <p14:creationId xmlns:p14="http://schemas.microsoft.com/office/powerpoint/2010/main" val="128598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2">
            <a:extLst>
              <a:ext uri="{FF2B5EF4-FFF2-40B4-BE49-F238E27FC236}">
                <a16:creationId xmlns:a16="http://schemas.microsoft.com/office/drawing/2014/main" id="{62153280-3788-382E-06FC-308D9720C65B}"/>
              </a:ext>
            </a:extLst>
          </p:cNvPr>
          <p:cNvPicPr>
            <a:picLocks noChangeAspect="1"/>
          </p:cNvPicPr>
          <p:nvPr/>
        </p:nvPicPr>
        <p:blipFill rotWithShape="1">
          <a:blip r:embed="rId2"/>
          <a:srcRect r="1" b="1533"/>
          <a:stretch/>
        </p:blipFill>
        <p:spPr>
          <a:xfrm>
            <a:off x="568452" y="571500"/>
            <a:ext cx="11055096" cy="5715000"/>
          </a:xfrm>
          <a:prstGeom prst="rect">
            <a:avLst/>
          </a:prstGeom>
        </p:spPr>
      </p:pic>
    </p:spTree>
    <p:extLst>
      <p:ext uri="{BB962C8B-B14F-4D97-AF65-F5344CB8AC3E}">
        <p14:creationId xmlns:p14="http://schemas.microsoft.com/office/powerpoint/2010/main" val="282331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3">
            <a:extLst>
              <a:ext uri="{FF2B5EF4-FFF2-40B4-BE49-F238E27FC236}">
                <a16:creationId xmlns:a16="http://schemas.microsoft.com/office/drawing/2014/main" id="{2ABB8A4A-D261-D94D-432E-AF854F317EFC}"/>
              </a:ext>
            </a:extLst>
          </p:cNvPr>
          <p:cNvPicPr>
            <a:picLocks noChangeAspect="1"/>
          </p:cNvPicPr>
          <p:nvPr/>
        </p:nvPicPr>
        <p:blipFill rotWithShape="1">
          <a:blip r:embed="rId2"/>
          <a:srcRect r="1" b="1533"/>
          <a:stretch/>
        </p:blipFill>
        <p:spPr>
          <a:xfrm>
            <a:off x="568452" y="571500"/>
            <a:ext cx="11055096" cy="5715000"/>
          </a:xfrm>
          <a:prstGeom prst="rect">
            <a:avLst/>
          </a:prstGeom>
        </p:spPr>
      </p:pic>
    </p:spTree>
    <p:extLst>
      <p:ext uri="{BB962C8B-B14F-4D97-AF65-F5344CB8AC3E}">
        <p14:creationId xmlns:p14="http://schemas.microsoft.com/office/powerpoint/2010/main" val="364209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7770A3-12EB-7A88-F1BE-71A6204F6A34}"/>
              </a:ext>
            </a:extLst>
          </p:cNvPr>
          <p:cNvSpPr>
            <a:spLocks noGrp="1"/>
          </p:cNvSpPr>
          <p:nvPr>
            <p:ph type="title"/>
          </p:nvPr>
        </p:nvSpPr>
        <p:spPr>
          <a:xfrm>
            <a:off x="1647568" y="0"/>
            <a:ext cx="10345352" cy="1252152"/>
          </a:xfrm>
        </p:spPr>
        <p:txBody>
          <a:bodyPr/>
          <a:lstStyle/>
          <a:p>
            <a:pPr algn="r"/>
            <a:r>
              <a:rPr lang="uk-UA" b="0" i="0" dirty="0">
                <a:solidFill>
                  <a:srgbClr val="01597D"/>
                </a:solidFill>
                <a:effectLst/>
                <a:latin typeface="Arial" panose="020B0604020202020204" pitchFamily="34" charset="0"/>
              </a:rPr>
              <a:t>Дослідження матеріалів, речовин, виробів та харчових продуктів</a:t>
            </a:r>
            <a:endParaRPr lang="uk-UA" dirty="0"/>
          </a:p>
        </p:txBody>
      </p:sp>
      <p:sp>
        <p:nvSpPr>
          <p:cNvPr id="3" name="Місце для вмісту 2">
            <a:extLst>
              <a:ext uri="{FF2B5EF4-FFF2-40B4-BE49-F238E27FC236}">
                <a16:creationId xmlns:a16="http://schemas.microsoft.com/office/drawing/2014/main" id="{FCFFB1C3-B206-4039-EC46-91A195A00CE3}"/>
              </a:ext>
            </a:extLst>
          </p:cNvPr>
          <p:cNvSpPr>
            <a:spLocks noGrp="1"/>
          </p:cNvSpPr>
          <p:nvPr>
            <p:ph idx="1"/>
          </p:nvPr>
        </p:nvSpPr>
        <p:spPr>
          <a:xfrm>
            <a:off x="68648" y="899298"/>
            <a:ext cx="11079892" cy="5512486"/>
          </a:xfrm>
        </p:spPr>
        <p:txBody>
          <a:bodyPr>
            <a:noAutofit/>
          </a:bodyPr>
          <a:lstStyle/>
          <a:p>
            <a:r>
              <a:rPr lang="uk-UA" sz="2000" b="1" i="0" dirty="0">
                <a:solidFill>
                  <a:srgbClr val="000000"/>
                </a:solidFill>
                <a:effectLst/>
                <a:latin typeface="Arial" panose="020B0604020202020204" pitchFamily="34" charset="0"/>
              </a:rPr>
              <a:t>Проведення дослідження матеріалів документів</a:t>
            </a:r>
            <a:endParaRPr lang="uk-UA" sz="2000" b="0" i="0" dirty="0">
              <a:solidFill>
                <a:srgbClr val="555555"/>
              </a:solidFill>
              <a:effectLst/>
              <a:latin typeface="Arial" panose="020B0604020202020204" pitchFamily="34" charset="0"/>
            </a:endParaRPr>
          </a:p>
          <a:p>
            <a:pPr marL="0" indent="0">
              <a:buNone/>
            </a:pPr>
            <a:r>
              <a:rPr lang="uk-UA" sz="2000" b="0" i="0" dirty="0">
                <a:solidFill>
                  <a:srgbClr val="000000"/>
                </a:solidFill>
                <a:effectLst/>
                <a:latin typeface="Arial" panose="020B0604020202020204" pitchFamily="34" charset="0"/>
              </a:rPr>
              <a:t>Потенційні об’єкти дослідження – папір, барвники (типографська фарба, чорнило принтерів, паста кулькових ручок, </a:t>
            </a:r>
            <a:r>
              <a:rPr lang="uk-UA" sz="2000" b="0" i="0" dirty="0" err="1">
                <a:solidFill>
                  <a:srgbClr val="000000"/>
                </a:solidFill>
                <a:effectLst/>
                <a:latin typeface="Arial" panose="020B0604020202020204" pitchFamily="34" charset="0"/>
              </a:rPr>
              <a:t>тонер</a:t>
            </a:r>
            <a:r>
              <a:rPr lang="uk-UA" sz="2000" b="0" i="0" dirty="0">
                <a:solidFill>
                  <a:srgbClr val="000000"/>
                </a:solidFill>
                <a:effectLst/>
                <a:latin typeface="Arial" panose="020B0604020202020204" pitchFamily="34" charset="0"/>
              </a:rPr>
              <a:t>), </a:t>
            </a:r>
            <a:r>
              <a:rPr lang="uk-UA" sz="2000" b="0" i="0" dirty="0" err="1">
                <a:solidFill>
                  <a:srgbClr val="000000"/>
                </a:solidFill>
                <a:effectLst/>
                <a:latin typeface="Arial" panose="020B0604020202020204" pitchFamily="34" charset="0"/>
              </a:rPr>
              <a:t>клеючі</a:t>
            </a:r>
            <a:r>
              <a:rPr lang="uk-UA" sz="2000" b="0" i="0" dirty="0">
                <a:solidFill>
                  <a:srgbClr val="000000"/>
                </a:solidFill>
                <a:effectLst/>
                <a:latin typeface="Arial" panose="020B0604020202020204" pitchFamily="34" charset="0"/>
              </a:rPr>
              <a:t> речовини (клей ПВА, </a:t>
            </a:r>
            <a:r>
              <a:rPr lang="uk-UA" sz="2000" b="0" i="0" dirty="0" err="1">
                <a:solidFill>
                  <a:srgbClr val="000000"/>
                </a:solidFill>
                <a:effectLst/>
                <a:latin typeface="Arial" panose="020B0604020202020204" pitchFamily="34" charset="0"/>
              </a:rPr>
              <a:t>суперклей</a:t>
            </a:r>
            <a:r>
              <a:rPr lang="uk-UA" sz="2000" b="0" i="0" dirty="0">
                <a:solidFill>
                  <a:srgbClr val="000000"/>
                </a:solidFill>
                <a:effectLst/>
                <a:latin typeface="Arial" panose="020B0604020202020204" pitchFamily="34" charset="0"/>
              </a:rPr>
              <a:t> тощо). Питання, що вирішуються: – чи мають фарбові матеріали, якими нанесені надписи, підписи виконані кульковою ручкою загальну родову (групову) належність?  </a:t>
            </a:r>
            <a:endParaRPr lang="uk-UA" sz="2000" b="0" i="0" dirty="0">
              <a:solidFill>
                <a:srgbClr val="555555"/>
              </a:solidFill>
              <a:effectLst/>
              <a:latin typeface="Arial" panose="020B0604020202020204" pitchFamily="34" charset="0"/>
            </a:endParaRPr>
          </a:p>
          <a:p>
            <a:r>
              <a:rPr lang="uk-UA" sz="2000" b="1" i="0" dirty="0">
                <a:solidFill>
                  <a:srgbClr val="000000"/>
                </a:solidFill>
                <a:effectLst/>
                <a:latin typeface="Arial" panose="020B0604020202020204" pitchFamily="34" charset="0"/>
              </a:rPr>
              <a:t>Проведення дослідження спиртовмісних сумішей</a:t>
            </a:r>
            <a:endParaRPr lang="uk-UA" sz="2000" b="0" i="0" dirty="0">
              <a:solidFill>
                <a:srgbClr val="555555"/>
              </a:solidFill>
              <a:effectLst/>
              <a:latin typeface="Arial" panose="020B0604020202020204" pitchFamily="34" charset="0"/>
            </a:endParaRPr>
          </a:p>
          <a:p>
            <a:pPr marL="0" indent="0">
              <a:buNone/>
            </a:pPr>
            <a:r>
              <a:rPr lang="uk-UA" sz="2000" b="0" i="0" dirty="0">
                <a:solidFill>
                  <a:srgbClr val="000000"/>
                </a:solidFill>
                <a:effectLst/>
                <a:latin typeface="Arial" panose="020B0604020202020204" pitchFamily="34" charset="0"/>
              </a:rPr>
              <a:t>Потенційні об’єкти дослідження – промислові алкогольні напої (горілка, коньяк, вина, шампанське, пиво, сидр, спирт етиловий), алкогольні напої домашнього виготовлення (брага, самогон), кустарно виготовлені спиртовмісні суміші. Дослідження спиртовмісних сумішей не вирішує питань щодо небезпеки алкогольних напоїв для життя та здоров’я людини та наслідків вживання алкогольних напоїв для життя та здоров’я людини. Питання, що вирішуються: – чи містять надані на дослідження рідини етиловий спирт та чи є надані рідини алкогольними напоями? – чи відповідають надані на дослідження рідини написам на етикеткам та вимогам відповідних ДСТУ (в </a:t>
            </a:r>
            <a:r>
              <a:rPr lang="uk-UA" sz="2000" b="0" i="0" dirty="0" err="1">
                <a:solidFill>
                  <a:srgbClr val="000000"/>
                </a:solidFill>
                <a:effectLst/>
                <a:latin typeface="Arial" panose="020B0604020202020204" pitchFamily="34" charset="0"/>
              </a:rPr>
              <a:t>т.ч</a:t>
            </a:r>
            <a:r>
              <a:rPr lang="uk-UA" sz="2000" b="0" i="0" dirty="0">
                <a:solidFill>
                  <a:srgbClr val="000000"/>
                </a:solidFill>
                <a:effectLst/>
                <a:latin typeface="Arial" panose="020B0604020202020204" pitchFamily="34" charset="0"/>
              </a:rPr>
              <a:t>. за вмістом </a:t>
            </a:r>
            <a:r>
              <a:rPr lang="uk-UA" sz="2000" b="0" i="0" dirty="0" err="1">
                <a:solidFill>
                  <a:srgbClr val="000000"/>
                </a:solidFill>
                <a:effectLst/>
                <a:latin typeface="Arial" panose="020B0604020202020204" pitchFamily="34" charset="0"/>
              </a:rPr>
              <a:t>мікродомішок</a:t>
            </a:r>
            <a:r>
              <a:rPr lang="uk-UA" sz="2000" b="0" i="0" dirty="0">
                <a:solidFill>
                  <a:srgbClr val="000000"/>
                </a:solidFill>
                <a:effectLst/>
                <a:latin typeface="Arial" panose="020B0604020202020204" pitchFamily="34" charset="0"/>
              </a:rPr>
              <a:t> – метанолу, сивушних </a:t>
            </a:r>
            <a:r>
              <a:rPr lang="uk-UA" sz="2000" b="0" i="0" dirty="0" err="1">
                <a:solidFill>
                  <a:srgbClr val="000000"/>
                </a:solidFill>
                <a:effectLst/>
                <a:latin typeface="Arial" panose="020B0604020202020204" pitchFamily="34" charset="0"/>
              </a:rPr>
              <a:t>масел</a:t>
            </a:r>
            <a:r>
              <a:rPr lang="uk-UA" sz="2000" b="0" i="0" dirty="0">
                <a:solidFill>
                  <a:srgbClr val="000000"/>
                </a:solidFill>
                <a:effectLst/>
                <a:latin typeface="Arial" panose="020B0604020202020204" pitchFamily="34" charset="0"/>
              </a:rPr>
              <a:t>, альдегідів та </a:t>
            </a:r>
            <a:r>
              <a:rPr lang="uk-UA" sz="2000" b="0" i="0" dirty="0" err="1">
                <a:solidFill>
                  <a:srgbClr val="000000"/>
                </a:solidFill>
                <a:effectLst/>
                <a:latin typeface="Arial" panose="020B0604020202020204" pitchFamily="34" charset="0"/>
              </a:rPr>
              <a:t>естерів</a:t>
            </a:r>
            <a:r>
              <a:rPr lang="uk-UA" sz="2000" b="0" i="0" dirty="0">
                <a:solidFill>
                  <a:srgbClr val="000000"/>
                </a:solidFill>
                <a:effectLst/>
                <a:latin typeface="Arial" panose="020B0604020202020204" pitchFamily="34" charset="0"/>
              </a:rPr>
              <a:t>)? – чи містять у своєму складі надані на дослідження рідини сторонні домішки (в </a:t>
            </a:r>
            <a:r>
              <a:rPr lang="uk-UA" sz="2000" b="0" i="0" dirty="0" err="1">
                <a:solidFill>
                  <a:srgbClr val="000000"/>
                </a:solidFill>
                <a:effectLst/>
                <a:latin typeface="Arial" panose="020B0604020202020204" pitchFamily="34" charset="0"/>
              </a:rPr>
              <a:t>т.ч</a:t>
            </a:r>
            <a:r>
              <a:rPr lang="uk-UA" sz="2000" b="0" i="0" dirty="0">
                <a:solidFill>
                  <a:srgbClr val="000000"/>
                </a:solidFill>
                <a:effectLst/>
                <a:latin typeface="Arial" panose="020B0604020202020204" pitchFamily="34" charset="0"/>
              </a:rPr>
              <a:t>. денатуранти), нехарактерні для алкогольних напоїв? – з якого спирту виготовлені надані на дослідження спиртовмісні рідини – з харчового або технічного?</a:t>
            </a:r>
            <a:endParaRPr lang="uk-UA" sz="2000" b="0" i="0" dirty="0">
              <a:solidFill>
                <a:srgbClr val="555555"/>
              </a:solidFill>
              <a:effectLst/>
              <a:latin typeface="Arial" panose="020B0604020202020204" pitchFamily="34" charset="0"/>
            </a:endParaRPr>
          </a:p>
        </p:txBody>
      </p:sp>
    </p:spTree>
    <p:extLst>
      <p:ext uri="{BB962C8B-B14F-4D97-AF65-F5344CB8AC3E}">
        <p14:creationId xmlns:p14="http://schemas.microsoft.com/office/powerpoint/2010/main" val="315400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15946E2-5167-C31D-294A-88E838B3858F}"/>
              </a:ext>
            </a:extLst>
          </p:cNvPr>
          <p:cNvSpPr>
            <a:spLocks noGrp="1"/>
          </p:cNvSpPr>
          <p:nvPr>
            <p:ph idx="1"/>
          </p:nvPr>
        </p:nvSpPr>
        <p:spPr>
          <a:xfrm>
            <a:off x="0" y="233405"/>
            <a:ext cx="10750379" cy="6288216"/>
          </a:xfrm>
        </p:spPr>
        <p:txBody>
          <a:bodyPr>
            <a:noAutofit/>
          </a:bodyPr>
          <a:lstStyle/>
          <a:p>
            <a:r>
              <a:rPr lang="uk-UA" sz="2000" b="0" i="0">
                <a:solidFill>
                  <a:srgbClr val="000000"/>
                </a:solidFill>
                <a:effectLst/>
                <a:latin typeface="Arial" panose="020B0604020202020204" pitchFamily="34" charset="0"/>
              </a:rPr>
              <a:t>Проведення </a:t>
            </a:r>
            <a:r>
              <a:rPr lang="uk-UA" sz="2000" b="1" i="0">
                <a:solidFill>
                  <a:srgbClr val="000000"/>
                </a:solidFill>
                <a:effectLst/>
                <a:latin typeface="Arial" panose="020B0604020202020204" pitchFamily="34" charset="0"/>
              </a:rPr>
              <a:t>дослідження наркотичних засобів, психотропних речовин, їх аналогів та прекурсорів, сильнодіючих і отруйних лікарських засобів.</a:t>
            </a:r>
            <a:r>
              <a:rPr lang="uk-UA" sz="2000" b="0" i="0">
                <a:solidFill>
                  <a:srgbClr val="000000"/>
                </a:solidFill>
                <a:effectLst/>
                <a:latin typeface="Arial" panose="020B0604020202020204" pitchFamily="34" charset="0"/>
              </a:rPr>
              <a:t> Потенційні об’єкти дослідження - невстановлені лікарські засоби, невідомі речовини, сильнодіючі і отруйні лікарські засоби. Питання, що вирішуються:</a:t>
            </a:r>
            <a:br>
              <a:rPr lang="uk-UA" sz="2000" b="0" i="0">
                <a:solidFill>
                  <a:srgbClr val="000000"/>
                </a:solidFill>
                <a:effectLst/>
                <a:latin typeface="Arial" panose="020B0604020202020204" pitchFamily="34" charset="0"/>
              </a:rPr>
            </a:br>
            <a:r>
              <a:rPr lang="uk-UA" sz="2000" b="0" i="0">
                <a:solidFill>
                  <a:srgbClr val="000000"/>
                </a:solidFill>
                <a:effectLst/>
                <a:latin typeface="Arial" panose="020B0604020202020204" pitchFamily="34" charset="0"/>
              </a:rPr>
              <a:t>- який склад наданих на дослідження невстановлених лікарських засобів, невідомих речовин?</a:t>
            </a:r>
            <a:br>
              <a:rPr lang="uk-UA" sz="2000" b="0" i="0">
                <a:solidFill>
                  <a:srgbClr val="000000"/>
                </a:solidFill>
                <a:effectLst/>
                <a:latin typeface="Arial" panose="020B0604020202020204" pitchFamily="34" charset="0"/>
              </a:rPr>
            </a:br>
            <a:r>
              <a:rPr lang="uk-UA" sz="2000" b="0" i="0">
                <a:solidFill>
                  <a:srgbClr val="000000"/>
                </a:solidFill>
                <a:effectLst/>
                <a:latin typeface="Arial" panose="020B0604020202020204" pitchFamily="34" charset="0"/>
              </a:rPr>
              <a:t>- чи містять надані таблетки (капсули, рідини в ампулах, тощо), отруйні чи сильнодіючі лікарські засоби, якщо так, то які саме та яка їх кількість?</a:t>
            </a:r>
            <a:endParaRPr lang="uk-UA" sz="2000" b="0" i="0">
              <a:solidFill>
                <a:srgbClr val="555555"/>
              </a:solidFill>
              <a:effectLst/>
              <a:latin typeface="Arial" panose="020B0604020202020204" pitchFamily="34" charset="0"/>
            </a:endParaRPr>
          </a:p>
          <a:p>
            <a:r>
              <a:rPr lang="uk-UA" sz="2000" b="0" i="0">
                <a:solidFill>
                  <a:srgbClr val="000000"/>
                </a:solidFill>
                <a:effectLst/>
                <a:latin typeface="Arial" panose="020B0604020202020204" pitchFamily="34" charset="0"/>
              </a:rPr>
              <a:t>Проведення </a:t>
            </a:r>
            <a:r>
              <a:rPr lang="uk-UA" sz="2000" b="1" i="0">
                <a:solidFill>
                  <a:srgbClr val="000000"/>
                </a:solidFill>
                <a:effectLst/>
                <a:latin typeface="Arial" panose="020B0604020202020204" pitchFamily="34" charset="0"/>
              </a:rPr>
              <a:t>дослідження волокнистих матеріалів і вироби з них.</a:t>
            </a:r>
            <a:r>
              <a:rPr lang="uk-UA" sz="2000" b="0" i="0">
                <a:solidFill>
                  <a:srgbClr val="000000"/>
                </a:solidFill>
                <a:effectLst/>
                <a:latin typeface="Arial" panose="020B0604020202020204" pitchFamily="34" charset="0"/>
              </a:rPr>
              <a:t> Потенційні об’єкти – текстильні матеріали (зразки тканин, нитяні вироби, трикотаж, кручені вироби тощо). Питання, що вирішуються:</a:t>
            </a:r>
            <a:br>
              <a:rPr lang="uk-UA" sz="2000" b="0" i="0">
                <a:solidFill>
                  <a:srgbClr val="000000"/>
                </a:solidFill>
                <a:effectLst/>
                <a:latin typeface="Arial" panose="020B0604020202020204" pitchFamily="34" charset="0"/>
              </a:rPr>
            </a:br>
            <a:r>
              <a:rPr lang="uk-UA" sz="2000" b="0" i="0">
                <a:solidFill>
                  <a:srgbClr val="000000"/>
                </a:solidFill>
                <a:effectLst/>
                <a:latin typeface="Arial" panose="020B0604020202020204" pitchFamily="34" charset="0"/>
              </a:rPr>
              <a:t>- яка масова частка натуральних волокон (вовни та бавовни) в текстильних матеріалах наданих на дослідження?</a:t>
            </a:r>
            <a:endParaRPr lang="uk-UA" sz="2000" b="0" i="0">
              <a:solidFill>
                <a:srgbClr val="555555"/>
              </a:solidFill>
              <a:effectLst/>
              <a:latin typeface="Arial" panose="020B0604020202020204" pitchFamily="34" charset="0"/>
            </a:endParaRPr>
          </a:p>
          <a:p>
            <a:r>
              <a:rPr lang="uk-UA" sz="2000" b="0" i="0">
                <a:solidFill>
                  <a:srgbClr val="000000"/>
                </a:solidFill>
                <a:effectLst/>
                <a:latin typeface="Arial" panose="020B0604020202020204" pitchFamily="34" charset="0"/>
              </a:rPr>
              <a:t>Проведення </a:t>
            </a:r>
            <a:r>
              <a:rPr lang="uk-UA" sz="2000" b="1" i="0">
                <a:solidFill>
                  <a:srgbClr val="000000"/>
                </a:solidFill>
                <a:effectLst/>
                <a:latin typeface="Arial" panose="020B0604020202020204" pitchFamily="34" charset="0"/>
              </a:rPr>
              <a:t>дослідження металів і сплавів.</a:t>
            </a:r>
            <a:r>
              <a:rPr lang="uk-UA" sz="2000" b="0" i="0">
                <a:solidFill>
                  <a:srgbClr val="000000"/>
                </a:solidFill>
                <a:effectLst/>
                <a:latin typeface="Arial" panose="020B0604020202020204" pitchFamily="34" charset="0"/>
              </a:rPr>
              <a:t> Дослідження металів і сплавів не вирішує питань щодо визначення проби ювелірного виробу. Потенційні об’єкти – вироби з металів і сплавів (ювелірні вироби, побутові вироби з металів та сплавів). Питання, що вирішуються:</a:t>
            </a:r>
            <a:br>
              <a:rPr lang="uk-UA" sz="2000" b="0" i="0">
                <a:solidFill>
                  <a:srgbClr val="000000"/>
                </a:solidFill>
                <a:effectLst/>
                <a:latin typeface="Arial" panose="020B0604020202020204" pitchFamily="34" charset="0"/>
              </a:rPr>
            </a:br>
            <a:r>
              <a:rPr lang="uk-UA" sz="2000" b="0" i="0">
                <a:solidFill>
                  <a:srgbClr val="000000"/>
                </a:solidFill>
                <a:effectLst/>
                <a:latin typeface="Arial" panose="020B0604020202020204" pitchFamily="34" charset="0"/>
              </a:rPr>
              <a:t>- з якого металу або сплаву виготовлений наданий на дослідження виріб?  </a:t>
            </a:r>
            <a:endParaRPr lang="uk-UA" sz="2000" b="0" i="0">
              <a:solidFill>
                <a:srgbClr val="555555"/>
              </a:solidFill>
              <a:effectLst/>
              <a:latin typeface="Arial" panose="020B0604020202020204" pitchFamily="34" charset="0"/>
            </a:endParaRPr>
          </a:p>
        </p:txBody>
      </p:sp>
    </p:spTree>
    <p:extLst>
      <p:ext uri="{BB962C8B-B14F-4D97-AF65-F5344CB8AC3E}">
        <p14:creationId xmlns:p14="http://schemas.microsoft.com/office/powerpoint/2010/main" val="157027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CFFEBF5E-A44B-6DBE-F675-23479509AA7D}"/>
              </a:ext>
            </a:extLst>
          </p:cNvPr>
          <p:cNvSpPr>
            <a:spLocks noGrp="1"/>
          </p:cNvSpPr>
          <p:nvPr>
            <p:ph idx="1"/>
          </p:nvPr>
        </p:nvSpPr>
        <p:spPr>
          <a:xfrm>
            <a:off x="312350" y="720812"/>
            <a:ext cx="8687487" cy="6205838"/>
          </a:xfrm>
        </p:spPr>
        <p:txBody>
          <a:bodyPr>
            <a:noAutofit/>
          </a:bodyPr>
          <a:lstStyle/>
          <a:p>
            <a:r>
              <a:rPr lang="uk-UA" sz="2000" b="0" i="0" dirty="0">
                <a:solidFill>
                  <a:srgbClr val="000000"/>
                </a:solidFill>
                <a:effectLst/>
                <a:latin typeface="Arial" panose="020B0604020202020204" pitchFamily="34" charset="0"/>
              </a:rPr>
              <a:t>Проведення </a:t>
            </a:r>
            <a:r>
              <a:rPr lang="uk-UA" sz="2000" b="1" i="0" dirty="0">
                <a:solidFill>
                  <a:srgbClr val="000000"/>
                </a:solidFill>
                <a:effectLst/>
                <a:latin typeface="Arial" panose="020B0604020202020204" pitchFamily="34" charset="0"/>
              </a:rPr>
              <a:t>дослідження спеціальних хімічних речовин.</a:t>
            </a:r>
            <a:r>
              <a:rPr lang="uk-UA" sz="2000" b="0" i="0" dirty="0">
                <a:solidFill>
                  <a:srgbClr val="000000"/>
                </a:solidFill>
                <a:effectLst/>
                <a:latin typeface="Arial" panose="020B0604020202020204" pitchFamily="34" charset="0"/>
              </a:rPr>
              <a:t> Потенційні об’єкти - газові балончики для самозахисту «Терен – 4», «Перець-4», «Шип» та інші. Питання, що вирішуються:</a:t>
            </a:r>
            <a:br>
              <a:rPr lang="uk-UA" sz="2000" b="0" i="0" dirty="0">
                <a:solidFill>
                  <a:srgbClr val="000000"/>
                </a:solidFill>
                <a:effectLst/>
                <a:latin typeface="Arial" panose="020B0604020202020204" pitchFamily="34" charset="0"/>
              </a:rPr>
            </a:br>
            <a:r>
              <a:rPr lang="uk-UA" sz="2000" b="0" i="0" dirty="0">
                <a:solidFill>
                  <a:srgbClr val="000000"/>
                </a:solidFill>
                <a:effectLst/>
                <a:latin typeface="Arial" panose="020B0604020202020204" pitchFamily="34" charset="0"/>
              </a:rPr>
              <a:t>-чи відповідає вміст наданих на дослідження балончиків написам на етикетках?</a:t>
            </a:r>
            <a:br>
              <a:rPr lang="uk-UA" sz="2000" b="0" i="0" dirty="0">
                <a:solidFill>
                  <a:srgbClr val="000000"/>
                </a:solidFill>
                <a:effectLst/>
                <a:latin typeface="Arial" panose="020B0604020202020204" pitchFamily="34" charset="0"/>
              </a:rPr>
            </a:br>
            <a:r>
              <a:rPr lang="uk-UA" sz="2000" b="0" i="0" dirty="0">
                <a:solidFill>
                  <a:srgbClr val="000000"/>
                </a:solidFill>
                <a:effectLst/>
                <a:latin typeface="Arial" panose="020B0604020202020204" pitchFamily="34" charset="0"/>
              </a:rPr>
              <a:t>- чи містять надані на дослідження балончики отруйні речовини подразнюючої дії (</a:t>
            </a:r>
            <a:r>
              <a:rPr lang="uk-UA" sz="2000" b="0" i="0" dirty="0" err="1">
                <a:solidFill>
                  <a:srgbClr val="000000"/>
                </a:solidFill>
                <a:effectLst/>
                <a:latin typeface="Arial" panose="020B0604020202020204" pitchFamily="34" charset="0"/>
              </a:rPr>
              <a:t>алгоген</a:t>
            </a:r>
            <a:r>
              <a:rPr lang="uk-UA" sz="2000" b="0" i="0" dirty="0">
                <a:solidFill>
                  <a:srgbClr val="000000"/>
                </a:solidFill>
                <a:effectLst/>
                <a:latin typeface="Arial" panose="020B0604020202020204" pitchFamily="34" charset="0"/>
              </a:rPr>
              <a:t>, </a:t>
            </a:r>
            <a:r>
              <a:rPr lang="uk-UA" sz="2000" b="0" i="0" dirty="0" err="1">
                <a:solidFill>
                  <a:srgbClr val="000000"/>
                </a:solidFill>
                <a:effectLst/>
                <a:latin typeface="Arial" panose="020B0604020202020204" pitchFamily="34" charset="0"/>
              </a:rPr>
              <a:t>морфолід</a:t>
            </a:r>
            <a:r>
              <a:rPr lang="uk-UA" sz="2000" b="0" i="0" dirty="0">
                <a:solidFill>
                  <a:srgbClr val="000000"/>
                </a:solidFill>
                <a:effectLst/>
                <a:latin typeface="Arial" panose="020B0604020202020204" pitchFamily="34" charset="0"/>
              </a:rPr>
              <a:t> </a:t>
            </a:r>
            <a:r>
              <a:rPr lang="uk-UA" sz="2000" b="0" i="0" dirty="0" err="1">
                <a:solidFill>
                  <a:srgbClr val="000000"/>
                </a:solidFill>
                <a:effectLst/>
                <a:latin typeface="Arial" panose="020B0604020202020204" pitchFamily="34" charset="0"/>
              </a:rPr>
              <a:t>пеларгонової</a:t>
            </a:r>
            <a:r>
              <a:rPr lang="uk-UA" sz="2000" b="0" i="0" dirty="0">
                <a:solidFill>
                  <a:srgbClr val="000000"/>
                </a:solidFill>
                <a:effectLst/>
                <a:latin typeface="Arial" panose="020B0604020202020204" pitchFamily="34" charset="0"/>
              </a:rPr>
              <a:t> кислоти та інші?</a:t>
            </a:r>
            <a:br>
              <a:rPr lang="uk-UA" sz="2000" b="0" i="0" dirty="0">
                <a:solidFill>
                  <a:srgbClr val="000000"/>
                </a:solidFill>
                <a:effectLst/>
                <a:latin typeface="Arial" panose="020B0604020202020204" pitchFamily="34" charset="0"/>
              </a:rPr>
            </a:br>
            <a:r>
              <a:rPr lang="uk-UA" sz="2000" b="0" i="0" dirty="0">
                <a:solidFill>
                  <a:srgbClr val="000000"/>
                </a:solidFill>
                <a:effectLst/>
                <a:latin typeface="Arial" panose="020B0604020202020204" pitchFamily="34" charset="0"/>
              </a:rPr>
              <a:t>- чи наявні на предметах одягу сліди отруйних речовин подразнюючої дії?  </a:t>
            </a:r>
            <a:endParaRPr lang="uk-UA" sz="2000" b="0" i="0" dirty="0">
              <a:solidFill>
                <a:srgbClr val="555555"/>
              </a:solidFill>
              <a:effectLst/>
              <a:latin typeface="Arial" panose="020B0604020202020204" pitchFamily="34" charset="0"/>
            </a:endParaRPr>
          </a:p>
          <a:p>
            <a:r>
              <a:rPr lang="uk-UA" sz="2000" b="0" i="0" dirty="0">
                <a:solidFill>
                  <a:srgbClr val="000000"/>
                </a:solidFill>
                <a:effectLst/>
                <a:latin typeface="Arial" panose="020B0604020202020204" pitchFamily="34" charset="0"/>
              </a:rPr>
              <a:t>Проведення </a:t>
            </a:r>
            <a:r>
              <a:rPr lang="uk-UA" sz="2000" b="1" i="0" dirty="0">
                <a:solidFill>
                  <a:srgbClr val="000000"/>
                </a:solidFill>
                <a:effectLst/>
                <a:latin typeface="Arial" panose="020B0604020202020204" pitchFamily="34" charset="0"/>
              </a:rPr>
              <a:t>дослідження лакофарбових матеріалів і покриттів.</a:t>
            </a:r>
            <a:r>
              <a:rPr lang="uk-UA" sz="2000" b="0" i="0" dirty="0">
                <a:solidFill>
                  <a:srgbClr val="000000"/>
                </a:solidFill>
                <a:effectLst/>
                <a:latin typeface="Arial" panose="020B0604020202020204" pitchFamily="34" charset="0"/>
              </a:rPr>
              <a:t> Потенційні об’єкти – сейфи, предмети домашнього вжитку з пофарбованою поверхнею та інші пофарбовані предмети. Питання, що вирішуються:</a:t>
            </a:r>
            <a:br>
              <a:rPr lang="uk-UA" sz="2000" b="0" i="0" dirty="0">
                <a:solidFill>
                  <a:srgbClr val="000000"/>
                </a:solidFill>
                <a:effectLst/>
                <a:latin typeface="Arial" panose="020B0604020202020204" pitchFamily="34" charset="0"/>
              </a:rPr>
            </a:br>
            <a:r>
              <a:rPr lang="uk-UA" sz="2000" b="0" i="0" dirty="0">
                <a:solidFill>
                  <a:srgbClr val="000000"/>
                </a:solidFill>
                <a:effectLst/>
                <a:latin typeface="Arial" panose="020B0604020202020204" pitchFamily="34" charset="0"/>
              </a:rPr>
              <a:t>– чи підлягав перефарбуванню наданий об’єкт, якщо так, то який його початковий колір?</a:t>
            </a:r>
            <a:br>
              <a:rPr lang="uk-UA" sz="2000" b="0" i="0" dirty="0">
                <a:solidFill>
                  <a:srgbClr val="000000"/>
                </a:solidFill>
                <a:effectLst/>
                <a:latin typeface="Arial" panose="020B0604020202020204" pitchFamily="34" charset="0"/>
              </a:rPr>
            </a:br>
            <a:r>
              <a:rPr lang="uk-UA" sz="2000" b="0" i="0" dirty="0">
                <a:solidFill>
                  <a:srgbClr val="000000"/>
                </a:solidFill>
                <a:effectLst/>
                <a:latin typeface="Arial" panose="020B0604020202020204" pitchFamily="34" charset="0"/>
              </a:rPr>
              <a:t>– яким способом нанесено лакофарбове покриття (заводським чи кустарним) на наданий предмет?</a:t>
            </a:r>
            <a:endParaRPr lang="uk-UA" sz="2000" b="0" i="0" dirty="0">
              <a:solidFill>
                <a:srgbClr val="555555"/>
              </a:solidFill>
              <a:effectLst/>
              <a:latin typeface="Arial" panose="020B0604020202020204" pitchFamily="34" charset="0"/>
            </a:endParaRPr>
          </a:p>
        </p:txBody>
      </p:sp>
    </p:spTree>
    <p:extLst>
      <p:ext uri="{BB962C8B-B14F-4D97-AF65-F5344CB8AC3E}">
        <p14:creationId xmlns:p14="http://schemas.microsoft.com/office/powerpoint/2010/main" val="291290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8">
            <a:extLst>
              <a:ext uri="{FF2B5EF4-FFF2-40B4-BE49-F238E27FC236}">
                <a16:creationId xmlns:a16="http://schemas.microsoft.com/office/drawing/2014/main" id="{1D0D2AFA-2CAC-D985-1A65-068A381EC0ED}"/>
              </a:ext>
            </a:extLst>
          </p:cNvPr>
          <p:cNvGraphicFramePr>
            <a:graphicFrameLocks noGrp="1"/>
          </p:cNvGraphicFramePr>
          <p:nvPr>
            <p:ph idx="1"/>
            <p:extLst>
              <p:ext uri="{D42A27DB-BD31-4B8C-83A1-F6EECF244321}">
                <p14:modId xmlns:p14="http://schemas.microsoft.com/office/powerpoint/2010/main" val="4274283652"/>
              </p:ext>
            </p:extLst>
          </p:nvPr>
        </p:nvGraphicFramePr>
        <p:xfrm>
          <a:off x="574890" y="2531291"/>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a:extLst>
              <a:ext uri="{FF2B5EF4-FFF2-40B4-BE49-F238E27FC236}">
                <a16:creationId xmlns:a16="http://schemas.microsoft.com/office/drawing/2014/main" id="{05553A7F-BA67-8A4A-52E6-A89132A4C3C0}"/>
              </a:ext>
            </a:extLst>
          </p:cNvPr>
          <p:cNvSpPr>
            <a:spLocks noGrp="1"/>
          </p:cNvSpPr>
          <p:nvPr>
            <p:ph type="title"/>
          </p:nvPr>
        </p:nvSpPr>
        <p:spPr>
          <a:xfrm>
            <a:off x="162468" y="0"/>
            <a:ext cx="10793856" cy="2102023"/>
          </a:xfrm>
        </p:spPr>
        <p:txBody>
          <a:bodyPr>
            <a:normAutofit fontScale="90000"/>
          </a:bodyPr>
          <a:lstStyle/>
          <a:p>
            <a:r>
              <a:rPr lang="uk-UA" dirty="0"/>
              <a:t>Проведення судової хімічної експертизи за</a:t>
            </a:r>
            <a:r>
              <a:rPr lang="uk-UA" b="1" i="1" dirty="0">
                <a:solidFill>
                  <a:srgbClr val="000000"/>
                </a:solidFill>
                <a:effectLst/>
                <a:latin typeface="Arial" panose="020B0604020202020204" pitchFamily="34" charset="0"/>
              </a:rPr>
              <a:t> </a:t>
            </a:r>
            <a:r>
              <a:rPr lang="uk-UA" dirty="0"/>
              <a:t>експертними спеціальностями «Дослідження наркотичних засобів, психотропних речовин, їх аналогів та прекурсорів»</a:t>
            </a:r>
          </a:p>
        </p:txBody>
      </p:sp>
    </p:spTree>
    <p:extLst>
      <p:ext uri="{BB962C8B-B14F-4D97-AF65-F5344CB8AC3E}">
        <p14:creationId xmlns:p14="http://schemas.microsoft.com/office/powerpoint/2010/main" val="207204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B4155-3CDB-259E-7C8D-CB04FC7E7798}"/>
              </a:ext>
            </a:extLst>
          </p:cNvPr>
          <p:cNvSpPr>
            <a:spLocks noGrp="1"/>
          </p:cNvSpPr>
          <p:nvPr>
            <p:ph type="title"/>
          </p:nvPr>
        </p:nvSpPr>
        <p:spPr>
          <a:xfrm>
            <a:off x="677334" y="609600"/>
            <a:ext cx="8596668" cy="1320800"/>
          </a:xfrm>
        </p:spPr>
        <p:txBody>
          <a:bodyPr anchor="t"/>
          <a:lstStyle/>
          <a:p>
            <a:r>
              <a:rPr lang="uk-UA" dirty="0"/>
              <a:t>Прилади, які використовуються під час дослідження</a:t>
            </a:r>
          </a:p>
        </p:txBody>
      </p:sp>
      <p:sp>
        <p:nvSpPr>
          <p:cNvPr id="10" name="Content Placeholder 9">
            <a:extLst>
              <a:ext uri="{FF2B5EF4-FFF2-40B4-BE49-F238E27FC236}">
                <a16:creationId xmlns:a16="http://schemas.microsoft.com/office/drawing/2014/main" id="{E78C3768-3175-44A2-2857-9F5071E62247}"/>
              </a:ext>
            </a:extLst>
          </p:cNvPr>
          <p:cNvSpPr>
            <a:spLocks noGrp="1"/>
          </p:cNvSpPr>
          <p:nvPr>
            <p:ph idx="1"/>
          </p:nvPr>
        </p:nvSpPr>
        <p:spPr>
          <a:xfrm>
            <a:off x="5890071" y="2159331"/>
            <a:ext cx="3164686" cy="2411411"/>
          </a:xfrm>
        </p:spPr>
        <p:txBody>
          <a:bodyPr>
            <a:normAutofit/>
          </a:bodyPr>
          <a:lstStyle/>
          <a:p>
            <a:r>
              <a:rPr lang="uk-UA" sz="2800" dirty="0"/>
              <a:t>Газовий хроматограф з </a:t>
            </a:r>
            <a:r>
              <a:rPr lang="uk-UA" sz="2800" dirty="0" err="1"/>
              <a:t>полуменево</a:t>
            </a:r>
            <a:r>
              <a:rPr lang="uk-UA" sz="2800" dirty="0"/>
              <a:t>-іонізаційним детектором</a:t>
            </a:r>
            <a:endParaRPr lang="en-US" sz="2800" dirty="0"/>
          </a:p>
        </p:txBody>
      </p:sp>
      <p:pic>
        <p:nvPicPr>
          <p:cNvPr id="6" name="Місце для вмісту 5">
            <a:extLst>
              <a:ext uri="{FF2B5EF4-FFF2-40B4-BE49-F238E27FC236}">
                <a16:creationId xmlns:a16="http://schemas.microsoft.com/office/drawing/2014/main" id="{52082874-9D66-7F28-3D44-A2EABDEDA250}"/>
              </a:ext>
            </a:extLst>
          </p:cNvPr>
          <p:cNvPicPr>
            <a:picLocks noChangeAspect="1"/>
          </p:cNvPicPr>
          <p:nvPr/>
        </p:nvPicPr>
        <p:blipFill rotWithShape="1">
          <a:blip r:embed="rId2"/>
          <a:srcRect l="20427" r="297"/>
          <a:stretch/>
        </p:blipFill>
        <p:spPr>
          <a:xfrm>
            <a:off x="677334" y="2159331"/>
            <a:ext cx="5423429" cy="3882362"/>
          </a:xfrm>
          <a:prstGeom prst="rect">
            <a:avLst/>
          </a:prstGeom>
        </p:spPr>
      </p:pic>
    </p:spTree>
    <p:extLst>
      <p:ext uri="{BB962C8B-B14F-4D97-AF65-F5344CB8AC3E}">
        <p14:creationId xmlns:p14="http://schemas.microsoft.com/office/powerpoint/2010/main" val="724915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060FB48A-FC11-67EA-27E8-71ECAB0FE50A}"/>
              </a:ext>
            </a:extLst>
          </p:cNvPr>
          <p:cNvSpPr txBox="1">
            <a:spLocks noGrp="1"/>
          </p:cNvSpPr>
          <p:nvPr>
            <p:ph type="title"/>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a:t>Прилади, які використовуються під час дослідження</a:t>
            </a:r>
          </a:p>
        </p:txBody>
      </p:sp>
      <p:sp>
        <p:nvSpPr>
          <p:cNvPr id="15" name="Content Placeholder 14">
            <a:extLst>
              <a:ext uri="{FF2B5EF4-FFF2-40B4-BE49-F238E27FC236}">
                <a16:creationId xmlns:a16="http://schemas.microsoft.com/office/drawing/2014/main" id="{7B4CF178-FAE2-9F94-F2E2-E48394117A82}"/>
              </a:ext>
            </a:extLst>
          </p:cNvPr>
          <p:cNvSpPr>
            <a:spLocks noGrp="1"/>
          </p:cNvSpPr>
          <p:nvPr>
            <p:ph idx="1"/>
          </p:nvPr>
        </p:nvSpPr>
        <p:spPr>
          <a:xfrm>
            <a:off x="869549" y="3286426"/>
            <a:ext cx="3592613" cy="1707763"/>
          </a:xfrm>
        </p:spPr>
        <p:txBody>
          <a:bodyPr>
            <a:normAutofit/>
          </a:bodyPr>
          <a:lstStyle/>
          <a:p>
            <a:r>
              <a:rPr lang="uk-UA" sz="2800" dirty="0"/>
              <a:t>Газовий </a:t>
            </a:r>
            <a:r>
              <a:rPr lang="uk-UA" sz="2800" dirty="0" err="1"/>
              <a:t>хроматомас</a:t>
            </a:r>
            <a:r>
              <a:rPr lang="uk-UA" sz="2800" dirty="0"/>
              <a:t>-спектрометр</a:t>
            </a:r>
            <a:endParaRPr lang="en-US" sz="2800" dirty="0"/>
          </a:p>
        </p:txBody>
      </p:sp>
      <p:pic>
        <p:nvPicPr>
          <p:cNvPr id="11" name="Місце для вмісту 10">
            <a:extLst>
              <a:ext uri="{FF2B5EF4-FFF2-40B4-BE49-F238E27FC236}">
                <a16:creationId xmlns:a16="http://schemas.microsoft.com/office/drawing/2014/main" id="{8D655D9C-7CFD-0368-0AC7-27E5A3E84974}"/>
              </a:ext>
            </a:extLst>
          </p:cNvPr>
          <p:cNvPicPr>
            <a:picLocks noChangeAspect="1"/>
          </p:cNvPicPr>
          <p:nvPr/>
        </p:nvPicPr>
        <p:blipFill>
          <a:blip r:embed="rId2"/>
          <a:stretch>
            <a:fillRect/>
          </a:stretch>
        </p:blipFill>
        <p:spPr>
          <a:xfrm>
            <a:off x="4987137" y="2159331"/>
            <a:ext cx="4204989" cy="3742440"/>
          </a:xfrm>
          <a:prstGeom prst="rect">
            <a:avLst/>
          </a:prstGeom>
        </p:spPr>
      </p:pic>
    </p:spTree>
    <p:extLst>
      <p:ext uri="{BB962C8B-B14F-4D97-AF65-F5344CB8AC3E}">
        <p14:creationId xmlns:p14="http://schemas.microsoft.com/office/powerpoint/2010/main" val="3416043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49BA156F-3EB7-9AD2-23AD-3584F29613CA}"/>
              </a:ext>
            </a:extLst>
          </p:cNvPr>
          <p:cNvSpPr txBox="1">
            <a:spLocks noGrp="1"/>
          </p:cNvSpPr>
          <p:nvPr>
            <p:ph type="title"/>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a:t>Прилади, які використовуються під час дослідження</a:t>
            </a:r>
          </a:p>
        </p:txBody>
      </p:sp>
      <p:sp>
        <p:nvSpPr>
          <p:cNvPr id="12" name="Content Placeholder 11">
            <a:extLst>
              <a:ext uri="{FF2B5EF4-FFF2-40B4-BE49-F238E27FC236}">
                <a16:creationId xmlns:a16="http://schemas.microsoft.com/office/drawing/2014/main" id="{FB9E4050-08AA-33BC-5FF6-0591455DCB81}"/>
              </a:ext>
            </a:extLst>
          </p:cNvPr>
          <p:cNvSpPr>
            <a:spLocks noGrp="1"/>
          </p:cNvSpPr>
          <p:nvPr>
            <p:ph idx="1"/>
          </p:nvPr>
        </p:nvSpPr>
        <p:spPr>
          <a:xfrm>
            <a:off x="6339288" y="3429000"/>
            <a:ext cx="2934714" cy="1863306"/>
          </a:xfrm>
        </p:spPr>
        <p:txBody>
          <a:bodyPr>
            <a:normAutofit/>
          </a:bodyPr>
          <a:lstStyle/>
          <a:p>
            <a:r>
              <a:rPr lang="uk-UA" sz="2800"/>
              <a:t>РФА спектрометр</a:t>
            </a:r>
            <a:endParaRPr lang="en-US" sz="2800"/>
          </a:p>
        </p:txBody>
      </p:sp>
      <p:pic>
        <p:nvPicPr>
          <p:cNvPr id="8" name="Місце для вмісту 7">
            <a:extLst>
              <a:ext uri="{FF2B5EF4-FFF2-40B4-BE49-F238E27FC236}">
                <a16:creationId xmlns:a16="http://schemas.microsoft.com/office/drawing/2014/main" id="{E0ECA69D-A71B-3C72-CBF9-45AE7E8DAA6A}"/>
              </a:ext>
            </a:extLst>
          </p:cNvPr>
          <p:cNvPicPr>
            <a:picLocks noChangeAspect="1"/>
          </p:cNvPicPr>
          <p:nvPr/>
        </p:nvPicPr>
        <p:blipFill rotWithShape="1">
          <a:blip r:embed="rId2"/>
          <a:srcRect l="2820" r="1838" b="-1"/>
          <a:stretch/>
        </p:blipFill>
        <p:spPr>
          <a:xfrm>
            <a:off x="677334" y="2159331"/>
            <a:ext cx="5423429" cy="3882362"/>
          </a:xfrm>
          <a:prstGeom prst="rect">
            <a:avLst/>
          </a:prstGeom>
        </p:spPr>
      </p:pic>
    </p:spTree>
    <p:extLst>
      <p:ext uri="{BB962C8B-B14F-4D97-AF65-F5344CB8AC3E}">
        <p14:creationId xmlns:p14="http://schemas.microsoft.com/office/powerpoint/2010/main" val="80968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50243F1-F11C-8129-FCE4-8CC814ABA2DD}"/>
              </a:ext>
            </a:extLst>
          </p:cNvPr>
          <p:cNvSpPr>
            <a:spLocks noGrp="1"/>
          </p:cNvSpPr>
          <p:nvPr>
            <p:ph idx="4294967295"/>
          </p:nvPr>
        </p:nvSpPr>
        <p:spPr>
          <a:xfrm>
            <a:off x="0" y="712788"/>
            <a:ext cx="8988425" cy="5911850"/>
          </a:xfrm>
        </p:spPr>
        <p:txBody>
          <a:bodyPr>
            <a:noAutofit/>
          </a:bodyPr>
          <a:lstStyle/>
          <a:p>
            <a:r>
              <a:rPr lang="uk-UA" sz="2800" b="0" i="0" dirty="0">
                <a:solidFill>
                  <a:srgbClr val="555555"/>
                </a:solidFill>
                <a:effectLst/>
                <a:latin typeface="Arial" panose="020B0604020202020204" pitchFamily="34" charset="0"/>
              </a:rPr>
              <a:t>Запорізький науково-дослідний експертно-криміналістичний центр МВС України на замовлення фізичних і юридичних осіб надає такі платні послуги:</a:t>
            </a:r>
          </a:p>
          <a:p>
            <a:r>
              <a:rPr lang="uk-UA" sz="2800" b="1" i="0" u="none" strike="noStrike" dirty="0">
                <a:solidFill>
                  <a:srgbClr val="1F8FCA"/>
                </a:solidFill>
                <a:effectLst/>
                <a:latin typeface="Arial" panose="020B0604020202020204" pitchFamily="34" charset="0"/>
                <a:hlinkClick r:id="rId2"/>
              </a:rPr>
              <a:t>Проведення судових експертиз:</a:t>
            </a:r>
            <a:br>
              <a:rPr lang="uk-UA" sz="2800" b="0" i="0" dirty="0">
                <a:solidFill>
                  <a:srgbClr val="555555"/>
                </a:solidFill>
                <a:effectLst/>
                <a:latin typeface="Arial" panose="020B0604020202020204" pitchFamily="34" charset="0"/>
              </a:rPr>
            </a:br>
            <a:r>
              <a:rPr lang="uk-UA" sz="2800" b="0" i="0" dirty="0">
                <a:solidFill>
                  <a:srgbClr val="555555"/>
                </a:solidFill>
                <a:effectLst/>
                <a:latin typeface="Arial" panose="020B0604020202020204" pitchFamily="34" charset="0"/>
              </a:rPr>
              <a:t>у цивільних, господарських, адміністративних справах;</a:t>
            </a:r>
            <a:br>
              <a:rPr lang="uk-UA" sz="2800" b="0" i="0" dirty="0">
                <a:solidFill>
                  <a:srgbClr val="555555"/>
                </a:solidFill>
                <a:effectLst/>
                <a:latin typeface="Arial" panose="020B0604020202020204" pitchFamily="34" charset="0"/>
              </a:rPr>
            </a:br>
            <a:r>
              <a:rPr lang="uk-UA" sz="2800" b="0" i="0" dirty="0">
                <a:solidFill>
                  <a:srgbClr val="555555"/>
                </a:solidFill>
                <a:effectLst/>
                <a:latin typeface="Arial" panose="020B0604020202020204" pitchFamily="34" charset="0"/>
              </a:rPr>
              <a:t>у виконавчому провадженні;</a:t>
            </a:r>
            <a:br>
              <a:rPr lang="uk-UA" sz="2800" b="0" i="0" dirty="0">
                <a:solidFill>
                  <a:srgbClr val="555555"/>
                </a:solidFill>
                <a:effectLst/>
                <a:latin typeface="Arial" panose="020B0604020202020204" pitchFamily="34" charset="0"/>
              </a:rPr>
            </a:br>
            <a:r>
              <a:rPr lang="uk-UA" sz="2800" b="0" i="0" dirty="0">
                <a:solidFill>
                  <a:srgbClr val="555555"/>
                </a:solidFill>
                <a:effectLst/>
                <a:latin typeface="Arial" panose="020B0604020202020204" pitchFamily="34" charset="0"/>
              </a:rPr>
              <a:t>у кримінальному провадженні (на замовлення сторони захисту, потерпілого, його представника, законного представника)</a:t>
            </a:r>
          </a:p>
        </p:txBody>
      </p:sp>
    </p:spTree>
    <p:extLst>
      <p:ext uri="{BB962C8B-B14F-4D97-AF65-F5344CB8AC3E}">
        <p14:creationId xmlns:p14="http://schemas.microsoft.com/office/powerpoint/2010/main" val="680833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A638A3B-FD35-06ED-5E63-7A2F604799C9}"/>
              </a:ext>
            </a:extLst>
          </p:cNvPr>
          <p:cNvSpPr>
            <a:spLocks noGrp="1"/>
          </p:cNvSpPr>
          <p:nvPr>
            <p:ph idx="1"/>
          </p:nvPr>
        </p:nvSpPr>
        <p:spPr>
          <a:xfrm>
            <a:off x="1096091" y="3567886"/>
            <a:ext cx="3448450" cy="1189465"/>
          </a:xfrm>
        </p:spPr>
        <p:txBody>
          <a:bodyPr>
            <a:normAutofit/>
          </a:bodyPr>
          <a:lstStyle/>
          <a:p>
            <a:r>
              <a:rPr lang="uk-UA" sz="2800" dirty="0"/>
              <a:t>Ваги-вологоміри</a:t>
            </a:r>
            <a:endParaRPr lang="en-US" sz="2800" dirty="0"/>
          </a:p>
        </p:txBody>
      </p:sp>
      <p:pic>
        <p:nvPicPr>
          <p:cNvPr id="6" name="Місце для вмісту 5">
            <a:extLst>
              <a:ext uri="{FF2B5EF4-FFF2-40B4-BE49-F238E27FC236}">
                <a16:creationId xmlns:a16="http://schemas.microsoft.com/office/drawing/2014/main" id="{E5777439-5FFF-64FA-6453-69DBDC8278CB}"/>
              </a:ext>
            </a:extLst>
          </p:cNvPr>
          <p:cNvPicPr>
            <a:picLocks noChangeAspect="1"/>
          </p:cNvPicPr>
          <p:nvPr/>
        </p:nvPicPr>
        <p:blipFill>
          <a:blip r:embed="rId2"/>
          <a:stretch>
            <a:fillRect/>
          </a:stretch>
        </p:blipFill>
        <p:spPr>
          <a:xfrm>
            <a:off x="5214341" y="2159331"/>
            <a:ext cx="3750581" cy="3750581"/>
          </a:xfrm>
          <a:prstGeom prst="rect">
            <a:avLst/>
          </a:prstGeom>
        </p:spPr>
      </p:pic>
      <p:sp>
        <p:nvSpPr>
          <p:cNvPr id="8" name="Заголовок 1">
            <a:extLst>
              <a:ext uri="{FF2B5EF4-FFF2-40B4-BE49-F238E27FC236}">
                <a16:creationId xmlns:a16="http://schemas.microsoft.com/office/drawing/2014/main" id="{1EDAA495-EDDC-6F3C-0981-E79B02C20F12}"/>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a:t>Прилади, які використовуються під час дослідження</a:t>
            </a:r>
          </a:p>
        </p:txBody>
      </p:sp>
    </p:spTree>
    <p:extLst>
      <p:ext uri="{BB962C8B-B14F-4D97-AF65-F5344CB8AC3E}">
        <p14:creationId xmlns:p14="http://schemas.microsoft.com/office/powerpoint/2010/main" val="2978033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4C5916EE-AE9B-7AF6-D364-9BAAA742D1BF}"/>
              </a:ext>
            </a:extLst>
          </p:cNvPr>
          <p:cNvSpPr txBox="1">
            <a:spLocks noGrp="1"/>
          </p:cNvSpPr>
          <p:nvPr>
            <p:ph type="title"/>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a:t>Прилади, які використовуються під час дослідження</a:t>
            </a:r>
          </a:p>
        </p:txBody>
      </p:sp>
      <p:sp>
        <p:nvSpPr>
          <p:cNvPr id="12" name="Content Placeholder 11">
            <a:extLst>
              <a:ext uri="{FF2B5EF4-FFF2-40B4-BE49-F238E27FC236}">
                <a16:creationId xmlns:a16="http://schemas.microsoft.com/office/drawing/2014/main" id="{E6C6D3A1-F07A-8C23-855F-0C278970A878}"/>
              </a:ext>
            </a:extLst>
          </p:cNvPr>
          <p:cNvSpPr>
            <a:spLocks noGrp="1"/>
          </p:cNvSpPr>
          <p:nvPr>
            <p:ph idx="1"/>
          </p:nvPr>
        </p:nvSpPr>
        <p:spPr>
          <a:xfrm>
            <a:off x="6281368" y="3526374"/>
            <a:ext cx="2934714" cy="1148276"/>
          </a:xfrm>
        </p:spPr>
        <p:txBody>
          <a:bodyPr>
            <a:normAutofit/>
          </a:bodyPr>
          <a:lstStyle/>
          <a:p>
            <a:r>
              <a:rPr lang="uk-UA" sz="2800" dirty="0"/>
              <a:t>Мікроскоп</a:t>
            </a:r>
            <a:endParaRPr lang="en-US" sz="2800" dirty="0"/>
          </a:p>
        </p:txBody>
      </p:sp>
      <p:pic>
        <p:nvPicPr>
          <p:cNvPr id="8" name="Місце для вмісту 7">
            <a:extLst>
              <a:ext uri="{FF2B5EF4-FFF2-40B4-BE49-F238E27FC236}">
                <a16:creationId xmlns:a16="http://schemas.microsoft.com/office/drawing/2014/main" id="{0BF24344-326D-A4F9-AA80-499D7600C621}"/>
              </a:ext>
            </a:extLst>
          </p:cNvPr>
          <p:cNvPicPr>
            <a:picLocks noChangeAspect="1"/>
          </p:cNvPicPr>
          <p:nvPr/>
        </p:nvPicPr>
        <p:blipFill rotWithShape="1">
          <a:blip r:embed="rId2"/>
          <a:srcRect t="11362" r="3" b="17056"/>
          <a:stretch/>
        </p:blipFill>
        <p:spPr>
          <a:xfrm>
            <a:off x="677334" y="2159331"/>
            <a:ext cx="5423429" cy="3882362"/>
          </a:xfrm>
          <a:prstGeom prst="rect">
            <a:avLst/>
          </a:prstGeom>
        </p:spPr>
      </p:pic>
    </p:spTree>
    <p:extLst>
      <p:ext uri="{BB962C8B-B14F-4D97-AF65-F5344CB8AC3E}">
        <p14:creationId xmlns:p14="http://schemas.microsoft.com/office/powerpoint/2010/main" val="377096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60585069-E558-BA8F-CB4C-3616DEA4D932}"/>
              </a:ext>
            </a:extLst>
          </p:cNvPr>
          <p:cNvSpPr txBox="1">
            <a:spLocks noGrp="1"/>
          </p:cNvSpPr>
          <p:nvPr>
            <p:ph type="title"/>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a:t>Прилади, які використовуються під час дослідження</a:t>
            </a:r>
          </a:p>
        </p:txBody>
      </p:sp>
      <p:sp>
        <p:nvSpPr>
          <p:cNvPr id="20" name="Content Placeholder 13">
            <a:extLst>
              <a:ext uri="{FF2B5EF4-FFF2-40B4-BE49-F238E27FC236}">
                <a16:creationId xmlns:a16="http://schemas.microsoft.com/office/drawing/2014/main" id="{DFAF6244-7DB2-37F2-DC90-98FAD21D2E9C}"/>
              </a:ext>
            </a:extLst>
          </p:cNvPr>
          <p:cNvSpPr>
            <a:spLocks noGrp="1"/>
          </p:cNvSpPr>
          <p:nvPr>
            <p:ph idx="1"/>
          </p:nvPr>
        </p:nvSpPr>
        <p:spPr>
          <a:xfrm>
            <a:off x="1006848" y="3080482"/>
            <a:ext cx="3290558" cy="2068168"/>
          </a:xfrm>
        </p:spPr>
        <p:txBody>
          <a:bodyPr>
            <a:normAutofit/>
          </a:bodyPr>
          <a:lstStyle/>
          <a:p>
            <a:r>
              <a:rPr lang="uk-UA" sz="2800" dirty="0"/>
              <a:t>ІЧ-Фур'є спектрометр</a:t>
            </a:r>
            <a:endParaRPr lang="en-US" sz="2800" dirty="0"/>
          </a:p>
        </p:txBody>
      </p:sp>
      <p:pic>
        <p:nvPicPr>
          <p:cNvPr id="10" name="Місце для вмісту 9">
            <a:extLst>
              <a:ext uri="{FF2B5EF4-FFF2-40B4-BE49-F238E27FC236}">
                <a16:creationId xmlns:a16="http://schemas.microsoft.com/office/drawing/2014/main" id="{CB3865F5-8A89-FA82-1019-7E17AC2FDB4F}"/>
              </a:ext>
            </a:extLst>
          </p:cNvPr>
          <p:cNvPicPr>
            <a:picLocks noChangeAspect="1"/>
          </p:cNvPicPr>
          <p:nvPr/>
        </p:nvPicPr>
        <p:blipFill>
          <a:blip r:embed="rId2"/>
          <a:stretch>
            <a:fillRect/>
          </a:stretch>
        </p:blipFill>
        <p:spPr>
          <a:xfrm>
            <a:off x="4987137" y="2159331"/>
            <a:ext cx="4204989" cy="2806830"/>
          </a:xfrm>
          <a:prstGeom prst="rect">
            <a:avLst/>
          </a:prstGeom>
        </p:spPr>
      </p:pic>
    </p:spTree>
    <p:extLst>
      <p:ext uri="{BB962C8B-B14F-4D97-AF65-F5344CB8AC3E}">
        <p14:creationId xmlns:p14="http://schemas.microsoft.com/office/powerpoint/2010/main" val="1820299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525EB9-829A-6EBE-FC5B-026C2E983B75}"/>
              </a:ext>
            </a:extLst>
          </p:cNvPr>
          <p:cNvSpPr>
            <a:spLocks noGrp="1"/>
          </p:cNvSpPr>
          <p:nvPr>
            <p:ph type="title"/>
          </p:nvPr>
        </p:nvSpPr>
        <p:spPr>
          <a:xfrm>
            <a:off x="601821" y="197708"/>
            <a:ext cx="8596668" cy="1320800"/>
          </a:xfrm>
        </p:spPr>
        <p:txBody>
          <a:bodyPr/>
          <a:lstStyle/>
          <a:p>
            <a:pPr algn="ctr"/>
            <a:r>
              <a:rPr lang="uk-UA" dirty="0"/>
              <a:t>Завдання</a:t>
            </a:r>
          </a:p>
        </p:txBody>
      </p:sp>
      <p:sp>
        <p:nvSpPr>
          <p:cNvPr id="3" name="Місце для вмісту 2">
            <a:extLst>
              <a:ext uri="{FF2B5EF4-FFF2-40B4-BE49-F238E27FC236}">
                <a16:creationId xmlns:a16="http://schemas.microsoft.com/office/drawing/2014/main" id="{B6F7BC78-02CC-C054-47A0-C089992544FC}"/>
              </a:ext>
            </a:extLst>
          </p:cNvPr>
          <p:cNvSpPr>
            <a:spLocks noGrp="1"/>
          </p:cNvSpPr>
          <p:nvPr>
            <p:ph idx="1"/>
          </p:nvPr>
        </p:nvSpPr>
        <p:spPr>
          <a:xfrm>
            <a:off x="621985" y="1216453"/>
            <a:ext cx="8857963" cy="4901514"/>
          </a:xfrm>
        </p:spPr>
        <p:txBody>
          <a:bodyPr>
            <a:noAutofit/>
          </a:bodyPr>
          <a:lstStyle/>
          <a:p>
            <a:r>
              <a:rPr lang="uk-UA" sz="2000" dirty="0"/>
              <a:t>Вам на дослідження прийшло 5 невідомих таблеток білого кольору, загальною масою 0,5015 г. Під час проведення дослідження ви встановили, що дані таблетки містять у своєму складі </a:t>
            </a:r>
            <a:r>
              <a:rPr lang="uk-UA" sz="2000" dirty="0" err="1"/>
              <a:t>дифенгідрамін</a:t>
            </a:r>
            <a:r>
              <a:rPr lang="uk-UA" sz="2000" dirty="0"/>
              <a:t> (димедрол). При кількісному аналізі встановлено, що концентрація речовини становить С=0,876 мг\мл. Наважка для кількісного аналізу становить 0,0201 г, об’єм розчинника 10 мл. </a:t>
            </a:r>
          </a:p>
          <a:p>
            <a:endParaRPr lang="uk-UA" sz="2000" dirty="0"/>
          </a:p>
          <a:p>
            <a:r>
              <a:rPr lang="uk-UA" sz="2000" dirty="0"/>
              <a:t>1. Встановити кількість димедролу у 5 таблетках, враховуючи, що дана речовина міститься у таблетках у вигляді </a:t>
            </a:r>
            <a:r>
              <a:rPr lang="uk-UA" sz="2000" dirty="0" err="1"/>
              <a:t>гідрохлориду</a:t>
            </a:r>
            <a:r>
              <a:rPr lang="uk-UA" sz="2000" dirty="0"/>
              <a:t>.</a:t>
            </a:r>
          </a:p>
          <a:p>
            <a:r>
              <a:rPr lang="uk-UA" sz="2000" dirty="0"/>
              <a:t>2. Назвати три можливі методи якісного дослідження речовини та прилад (з вищевказаних) на якому найбільш точно можна провести кількісний аналіз.</a:t>
            </a:r>
          </a:p>
          <a:p>
            <a:r>
              <a:rPr lang="uk-UA" sz="2000" dirty="0"/>
              <a:t>3. Якими законами і статтями КПК керуються судові експерти у своїй роботі?</a:t>
            </a:r>
          </a:p>
        </p:txBody>
      </p:sp>
    </p:spTree>
    <p:extLst>
      <p:ext uri="{BB962C8B-B14F-4D97-AF65-F5344CB8AC3E}">
        <p14:creationId xmlns:p14="http://schemas.microsoft.com/office/powerpoint/2010/main" val="190124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3779EC-2540-7B22-99A4-65213AA6FBFF}"/>
              </a:ext>
            </a:extLst>
          </p:cNvPr>
          <p:cNvSpPr>
            <a:spLocks noGrp="1"/>
          </p:cNvSpPr>
          <p:nvPr>
            <p:ph type="ctrTitle"/>
          </p:nvPr>
        </p:nvSpPr>
        <p:spPr/>
        <p:txBody>
          <a:bodyPr/>
          <a:lstStyle/>
          <a:p>
            <a:r>
              <a:rPr lang="uk-UA" dirty="0"/>
              <a:t>Дякую за увагу!</a:t>
            </a:r>
          </a:p>
        </p:txBody>
      </p:sp>
    </p:spTree>
    <p:extLst>
      <p:ext uri="{BB962C8B-B14F-4D97-AF65-F5344CB8AC3E}">
        <p14:creationId xmlns:p14="http://schemas.microsoft.com/office/powerpoint/2010/main" val="319046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2">
            <a:extLst>
              <a:ext uri="{FF2B5EF4-FFF2-40B4-BE49-F238E27FC236}">
                <a16:creationId xmlns:a16="http://schemas.microsoft.com/office/drawing/2014/main" id="{4E7CB5B0-391B-E7FF-5EC5-5AC36ADF2BE3}"/>
              </a:ext>
            </a:extLst>
          </p:cNvPr>
          <p:cNvPicPr>
            <a:picLocks noChangeAspect="1"/>
          </p:cNvPicPr>
          <p:nvPr/>
        </p:nvPicPr>
        <p:blipFill rotWithShape="1">
          <a:blip r:embed="rId2"/>
          <a:srcRect r="1" b="2462"/>
          <a:stretch/>
        </p:blipFill>
        <p:spPr>
          <a:xfrm>
            <a:off x="568452" y="571500"/>
            <a:ext cx="11055096" cy="5715000"/>
          </a:xfrm>
          <a:prstGeom prst="rect">
            <a:avLst/>
          </a:prstGeom>
        </p:spPr>
      </p:pic>
    </p:spTree>
    <p:extLst>
      <p:ext uri="{BB962C8B-B14F-4D97-AF65-F5344CB8AC3E}">
        <p14:creationId xmlns:p14="http://schemas.microsoft.com/office/powerpoint/2010/main" val="45469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2">
            <a:extLst>
              <a:ext uri="{FF2B5EF4-FFF2-40B4-BE49-F238E27FC236}">
                <a16:creationId xmlns:a16="http://schemas.microsoft.com/office/drawing/2014/main" id="{F41C6D39-2104-38F0-5E49-9225A87EBE3B}"/>
              </a:ext>
            </a:extLst>
          </p:cNvPr>
          <p:cNvPicPr>
            <a:picLocks noChangeAspect="1"/>
          </p:cNvPicPr>
          <p:nvPr/>
        </p:nvPicPr>
        <p:blipFill rotWithShape="1">
          <a:blip r:embed="rId2"/>
          <a:srcRect r="1" b="3374"/>
          <a:stretch/>
        </p:blipFill>
        <p:spPr>
          <a:xfrm>
            <a:off x="568452" y="571500"/>
            <a:ext cx="11055096" cy="5715000"/>
          </a:xfrm>
          <a:prstGeom prst="rect">
            <a:avLst/>
          </a:prstGeom>
        </p:spPr>
      </p:pic>
    </p:spTree>
    <p:extLst>
      <p:ext uri="{BB962C8B-B14F-4D97-AF65-F5344CB8AC3E}">
        <p14:creationId xmlns:p14="http://schemas.microsoft.com/office/powerpoint/2010/main" val="169084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2">
            <a:extLst>
              <a:ext uri="{FF2B5EF4-FFF2-40B4-BE49-F238E27FC236}">
                <a16:creationId xmlns:a16="http://schemas.microsoft.com/office/drawing/2014/main" id="{F3072AAD-B37F-FA3D-5E74-51D5266AC8DB}"/>
              </a:ext>
            </a:extLst>
          </p:cNvPr>
          <p:cNvPicPr>
            <a:picLocks noChangeAspect="1"/>
          </p:cNvPicPr>
          <p:nvPr/>
        </p:nvPicPr>
        <p:blipFill rotWithShape="1">
          <a:blip r:embed="rId2"/>
          <a:srcRect t="782" r="1" b="5652"/>
          <a:stretch/>
        </p:blipFill>
        <p:spPr>
          <a:xfrm>
            <a:off x="568452" y="571500"/>
            <a:ext cx="11055096" cy="5715000"/>
          </a:xfrm>
          <a:prstGeom prst="rect">
            <a:avLst/>
          </a:prstGeom>
        </p:spPr>
      </p:pic>
    </p:spTree>
    <p:extLst>
      <p:ext uri="{BB962C8B-B14F-4D97-AF65-F5344CB8AC3E}">
        <p14:creationId xmlns:p14="http://schemas.microsoft.com/office/powerpoint/2010/main" val="411061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2">
            <a:extLst>
              <a:ext uri="{FF2B5EF4-FFF2-40B4-BE49-F238E27FC236}">
                <a16:creationId xmlns:a16="http://schemas.microsoft.com/office/drawing/2014/main" id="{EB44C1CF-43A6-118E-92C3-04B25F37FC73}"/>
              </a:ext>
            </a:extLst>
          </p:cNvPr>
          <p:cNvPicPr>
            <a:picLocks noChangeAspect="1"/>
          </p:cNvPicPr>
          <p:nvPr/>
        </p:nvPicPr>
        <p:blipFill rotWithShape="1">
          <a:blip r:embed="rId2"/>
          <a:srcRect r="379" b="1"/>
          <a:stretch/>
        </p:blipFill>
        <p:spPr>
          <a:xfrm>
            <a:off x="568452" y="571500"/>
            <a:ext cx="11055096" cy="5715000"/>
          </a:xfrm>
          <a:prstGeom prst="rect">
            <a:avLst/>
          </a:prstGeom>
        </p:spPr>
      </p:pic>
    </p:spTree>
    <p:extLst>
      <p:ext uri="{BB962C8B-B14F-4D97-AF65-F5344CB8AC3E}">
        <p14:creationId xmlns:p14="http://schemas.microsoft.com/office/powerpoint/2010/main" val="329654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2">
            <a:extLst>
              <a:ext uri="{FF2B5EF4-FFF2-40B4-BE49-F238E27FC236}">
                <a16:creationId xmlns:a16="http://schemas.microsoft.com/office/drawing/2014/main" id="{61884328-AFDF-7ACE-5732-AF74FD0E213A}"/>
              </a:ext>
            </a:extLst>
          </p:cNvPr>
          <p:cNvPicPr>
            <a:picLocks noChangeAspect="1"/>
          </p:cNvPicPr>
          <p:nvPr/>
        </p:nvPicPr>
        <p:blipFill rotWithShape="1">
          <a:blip r:embed="rId2"/>
          <a:srcRect r="1" b="1533"/>
          <a:stretch/>
        </p:blipFill>
        <p:spPr>
          <a:xfrm>
            <a:off x="568452" y="571500"/>
            <a:ext cx="11055096" cy="5715000"/>
          </a:xfrm>
          <a:prstGeom prst="rect">
            <a:avLst/>
          </a:prstGeom>
        </p:spPr>
      </p:pic>
    </p:spTree>
    <p:extLst>
      <p:ext uri="{BB962C8B-B14F-4D97-AF65-F5344CB8AC3E}">
        <p14:creationId xmlns:p14="http://schemas.microsoft.com/office/powerpoint/2010/main" val="70647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2">
            <a:extLst>
              <a:ext uri="{FF2B5EF4-FFF2-40B4-BE49-F238E27FC236}">
                <a16:creationId xmlns:a16="http://schemas.microsoft.com/office/drawing/2014/main" id="{D6357CF0-F2B4-608F-FCC8-CFE3B7132E06}"/>
              </a:ext>
            </a:extLst>
          </p:cNvPr>
          <p:cNvPicPr>
            <a:picLocks noChangeAspect="1"/>
          </p:cNvPicPr>
          <p:nvPr/>
        </p:nvPicPr>
        <p:blipFill rotWithShape="1">
          <a:blip r:embed="rId2"/>
          <a:srcRect t="4172" r="1" b="3516"/>
          <a:stretch/>
        </p:blipFill>
        <p:spPr>
          <a:xfrm>
            <a:off x="568452" y="571500"/>
            <a:ext cx="11055096" cy="5715000"/>
          </a:xfrm>
          <a:prstGeom prst="rect">
            <a:avLst/>
          </a:prstGeom>
        </p:spPr>
      </p:pic>
    </p:spTree>
    <p:extLst>
      <p:ext uri="{BB962C8B-B14F-4D97-AF65-F5344CB8AC3E}">
        <p14:creationId xmlns:p14="http://schemas.microsoft.com/office/powerpoint/2010/main" val="317099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2">
            <a:extLst>
              <a:ext uri="{FF2B5EF4-FFF2-40B4-BE49-F238E27FC236}">
                <a16:creationId xmlns:a16="http://schemas.microsoft.com/office/drawing/2014/main" id="{254A4A83-D70F-BCC4-D2E2-AAA709D4C2F3}"/>
              </a:ext>
            </a:extLst>
          </p:cNvPr>
          <p:cNvPicPr>
            <a:picLocks noChangeAspect="1"/>
          </p:cNvPicPr>
          <p:nvPr/>
        </p:nvPicPr>
        <p:blipFill rotWithShape="1">
          <a:blip r:embed="rId2"/>
          <a:srcRect r="1" b="1062"/>
          <a:stretch/>
        </p:blipFill>
        <p:spPr>
          <a:xfrm>
            <a:off x="568452" y="571500"/>
            <a:ext cx="11055096" cy="5715000"/>
          </a:xfrm>
          <a:prstGeom prst="rect">
            <a:avLst/>
          </a:prstGeom>
        </p:spPr>
      </p:pic>
    </p:spTree>
    <p:extLst>
      <p:ext uri="{BB962C8B-B14F-4D97-AF65-F5344CB8AC3E}">
        <p14:creationId xmlns:p14="http://schemas.microsoft.com/office/powerpoint/2010/main" val="1799020332"/>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867</Words>
  <Application>Microsoft Office PowerPoint</Application>
  <PresentationFormat>Широкоэкранный</PresentationFormat>
  <Paragraphs>40</Paragraphs>
  <Slides>24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Trebuchet MS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Дослідження матеріалів, речовин, виробів та харчових продуктів</vt:lpstr>
      <vt:lpstr>Презентация PowerPoint</vt:lpstr>
      <vt:lpstr>Презентация PowerPoint</vt:lpstr>
      <vt:lpstr>Проведення судової хімічної експертизи за експертними спеціальностями «Дослідження наркотичних засобів, психотропних речовин, їх аналогів та прекурсорів»</vt:lpstr>
      <vt:lpstr>Прилади, які використовуються під час дослідження</vt:lpstr>
      <vt:lpstr>Прилади, які використовуються під час дослідження</vt:lpstr>
      <vt:lpstr>Прилади, які використовуються під час дослідження</vt:lpstr>
      <vt:lpstr>Прилади, які використовуються під час дослідження</vt:lpstr>
      <vt:lpstr>Прилади, які використовуються під час дослідження</vt:lpstr>
      <vt:lpstr>Прилади, які використовуються під час дослідження</vt:lpstr>
      <vt:lpstr>Завдання</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Алиса Домнич</dc:creator>
  <cp:lastModifiedBy>korne</cp:lastModifiedBy>
  <cp:revision>3</cp:revision>
  <dcterms:created xsi:type="dcterms:W3CDTF">2023-04-22T07:50:20Z</dcterms:created>
  <dcterms:modified xsi:type="dcterms:W3CDTF">2023-04-24T15:57:40Z</dcterms:modified>
</cp:coreProperties>
</file>