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57" r:id="rId6"/>
    <p:sldId id="262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Модуль 2.</a:t>
            </a:r>
            <a:br>
              <a:rPr lang="uk-UA" dirty="0" smtClean="0"/>
            </a:br>
            <a:r>
              <a:rPr lang="uk-UA" dirty="0" smtClean="0"/>
              <a:t>Лекція.</a:t>
            </a:r>
            <a:br>
              <a:rPr lang="uk-UA" dirty="0" smtClean="0"/>
            </a:br>
            <a:r>
              <a:rPr lang="uk-UA" dirty="0" err="1" smtClean="0"/>
              <a:t>Пресреліз</a:t>
            </a:r>
            <a:r>
              <a:rPr lang="uk-UA" dirty="0" smtClean="0"/>
              <a:t> як основний документ в роботі інформаційного відділу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Види, історія, вимоги і приклади для аналізу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460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6192688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dirty="0"/>
              <a:t>7. </a:t>
            </a:r>
            <a:r>
              <a:rPr lang="ru-RU" dirty="0" err="1" smtClean="0"/>
              <a:t>Пресрелізи</a:t>
            </a:r>
            <a:r>
              <a:rPr lang="ru-RU" dirty="0" smtClean="0"/>
              <a:t>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цікавішими</a:t>
            </a:r>
            <a:r>
              <a:rPr lang="ru-RU" dirty="0"/>
              <a:t>, коли в них </a:t>
            </a:r>
            <a:r>
              <a:rPr lang="ru-RU" dirty="0" err="1"/>
              <a:t>цитуються</a:t>
            </a:r>
            <a:r>
              <a:rPr lang="ru-RU" dirty="0"/>
              <a:t> </a:t>
            </a:r>
            <a:r>
              <a:rPr lang="ru-RU" dirty="0" err="1"/>
              <a:t>лідери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коментують</a:t>
            </a:r>
            <a:r>
              <a:rPr lang="ru-RU" dirty="0"/>
              <a:t> ту </a:t>
            </a:r>
            <a:r>
              <a:rPr lang="ru-RU" dirty="0" err="1"/>
              <a:t>подію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відбулася</a:t>
            </a:r>
            <a:r>
              <a:rPr lang="ru-RU" dirty="0"/>
              <a:t>. Добре,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висловлювання</a:t>
            </a:r>
            <a:r>
              <a:rPr lang="ru-RU" dirty="0"/>
              <a:t> </a:t>
            </a:r>
            <a:r>
              <a:rPr lang="ru-RU" dirty="0" err="1"/>
              <a:t>наведені</a:t>
            </a:r>
            <a:r>
              <a:rPr lang="ru-RU" dirty="0"/>
              <a:t> не в </a:t>
            </a:r>
            <a:r>
              <a:rPr lang="ru-RU" dirty="0" err="1"/>
              <a:t>минулому</a:t>
            </a:r>
            <a:r>
              <a:rPr lang="ru-RU" dirty="0"/>
              <a:t> </a:t>
            </a:r>
            <a:r>
              <a:rPr lang="ru-RU" dirty="0" err="1"/>
              <a:t>часі</a:t>
            </a:r>
            <a:r>
              <a:rPr lang="ru-RU" dirty="0"/>
              <a:t>, а в </a:t>
            </a:r>
            <a:r>
              <a:rPr lang="ru-RU" dirty="0" err="1"/>
              <a:t>теперішньому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присутності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наведення</a:t>
            </a:r>
            <a:r>
              <a:rPr lang="ru-RU" dirty="0"/>
              <a:t> цитат не </a:t>
            </a:r>
            <a:r>
              <a:rPr lang="ru-RU" dirty="0" err="1"/>
              <a:t>обов</a:t>
            </a:r>
            <a:r>
              <a:rPr lang="ru-RU" dirty="0"/>
              <a:t>' </a:t>
            </a:r>
            <a:r>
              <a:rPr lang="ru-RU" dirty="0" err="1"/>
              <a:t>язкове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 smtClean="0"/>
              <a:t>пресреліза</a:t>
            </a:r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.</a:t>
            </a:r>
          </a:p>
          <a:p>
            <a:pPr lvl="0" algn="just"/>
            <a:r>
              <a:rPr lang="ru-RU" dirty="0"/>
              <a:t>8. У </a:t>
            </a:r>
            <a:r>
              <a:rPr lang="ru-RU" dirty="0" err="1" smtClean="0"/>
              <a:t>пресрелізі</a:t>
            </a:r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абревіатур</a:t>
            </a:r>
            <a:r>
              <a:rPr lang="ru-RU" dirty="0"/>
              <a:t> і </a:t>
            </a:r>
            <a:r>
              <a:rPr lang="ru-RU" dirty="0" err="1"/>
              <a:t>скорочень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загальноприйнятих</a:t>
            </a:r>
            <a:r>
              <a:rPr lang="ru-RU" dirty="0"/>
              <a:t>. </a:t>
            </a:r>
            <a:r>
              <a:rPr lang="ru-RU" dirty="0" err="1"/>
              <a:t>Імена</a:t>
            </a:r>
            <a:r>
              <a:rPr lang="ru-RU" dirty="0"/>
              <a:t> та </a:t>
            </a:r>
            <a:r>
              <a:rPr lang="ru-RU" dirty="0" err="1"/>
              <a:t>прізвища</a:t>
            </a:r>
            <a:r>
              <a:rPr lang="ru-RU" dirty="0"/>
              <a:t> </a:t>
            </a:r>
            <a:r>
              <a:rPr lang="ru-RU" dirty="0" err="1"/>
              <a:t>наводяться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принаймні</a:t>
            </a:r>
            <a:r>
              <a:rPr lang="ru-RU" dirty="0"/>
              <a:t> один раз. </a:t>
            </a:r>
            <a:r>
              <a:rPr lang="ru-RU" dirty="0" err="1"/>
              <a:t>Іншомовні</a:t>
            </a:r>
            <a:r>
              <a:rPr lang="ru-RU" dirty="0"/>
              <a:t> </a:t>
            </a:r>
            <a:r>
              <a:rPr lang="ru-RU" dirty="0" err="1"/>
              <a:t>імена</a:t>
            </a:r>
            <a:r>
              <a:rPr lang="ru-RU" dirty="0"/>
              <a:t> та </a:t>
            </a:r>
            <a:r>
              <a:rPr lang="ru-RU" dirty="0" err="1"/>
              <a:t>прізвища</a:t>
            </a:r>
            <a:r>
              <a:rPr lang="ru-RU" dirty="0"/>
              <a:t> </a:t>
            </a:r>
            <a:r>
              <a:rPr lang="ru-RU" dirty="0" err="1"/>
              <a:t>наводяться</a:t>
            </a:r>
            <a:r>
              <a:rPr lang="ru-RU" dirty="0"/>
              <a:t> в </a:t>
            </a:r>
            <a:r>
              <a:rPr lang="ru-RU" dirty="0" err="1"/>
              <a:t>оригінальному</a:t>
            </a:r>
            <a:r>
              <a:rPr lang="ru-RU" dirty="0"/>
              <a:t> </a:t>
            </a:r>
            <a:r>
              <a:rPr lang="ru-RU" dirty="0" err="1"/>
              <a:t>написанні</a:t>
            </a:r>
            <a:r>
              <a:rPr lang="ru-RU" dirty="0"/>
              <a:t> та в </a:t>
            </a:r>
            <a:r>
              <a:rPr lang="ru-RU" dirty="0" err="1"/>
              <a:t>українській</a:t>
            </a:r>
            <a:r>
              <a:rPr lang="ru-RU" dirty="0"/>
              <a:t> </a:t>
            </a:r>
            <a:r>
              <a:rPr lang="ru-RU" dirty="0" err="1"/>
              <a:t>транскрипції</a:t>
            </a:r>
            <a:r>
              <a:rPr lang="ru-RU" dirty="0"/>
              <a:t>. Прес-реліз не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перевантажувати</a:t>
            </a:r>
            <a:r>
              <a:rPr lang="ru-RU" dirty="0"/>
              <a:t> цифрами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Пресреліз</a:t>
            </a:r>
            <a:r>
              <a:rPr lang="ru-RU" dirty="0" smtClean="0"/>
              <a:t> </a:t>
            </a:r>
            <a:r>
              <a:rPr lang="ru-RU" dirty="0" err="1"/>
              <a:t>інколи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в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бекграунд</a:t>
            </a:r>
            <a:r>
              <a:rPr lang="ru-RU" dirty="0"/>
              <a:t>.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260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336704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buNone/>
            </a:pPr>
            <a:r>
              <a:rPr lang="ru-RU" dirty="0" smtClean="0"/>
              <a:t>	10</a:t>
            </a:r>
            <a:r>
              <a:rPr lang="ru-RU" dirty="0"/>
              <a:t>. </a:t>
            </a:r>
            <a:r>
              <a:rPr lang="ru-RU" dirty="0" err="1" smtClean="0"/>
              <a:t>Пресреліз</a:t>
            </a:r>
            <a:r>
              <a:rPr lang="ru-RU" dirty="0" smtClean="0"/>
              <a:t> </a:t>
            </a:r>
            <a:r>
              <a:rPr lang="ru-RU" dirty="0"/>
              <a:t>про </a:t>
            </a:r>
            <a:r>
              <a:rPr lang="ru-RU" dirty="0" err="1"/>
              <a:t>подію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відбутися</a:t>
            </a:r>
            <a:r>
              <a:rPr lang="ru-RU" dirty="0"/>
              <a:t>, </a:t>
            </a:r>
            <a:r>
              <a:rPr lang="ru-RU" dirty="0" err="1"/>
              <a:t>подається</a:t>
            </a:r>
            <a:r>
              <a:rPr lang="ru-RU" dirty="0"/>
              <a:t> у ЗМІ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за день до </a:t>
            </a:r>
            <a:r>
              <a:rPr lang="ru-RU" dirty="0" err="1"/>
              <a:t>події</a:t>
            </a:r>
            <a:r>
              <a:rPr lang="ru-RU" dirty="0"/>
              <a:t>. А про </a:t>
            </a:r>
            <a:r>
              <a:rPr lang="ru-RU" dirty="0" err="1"/>
              <a:t>подію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відбулася</a:t>
            </a:r>
            <a:r>
              <a:rPr lang="ru-RU" dirty="0"/>
              <a:t>, - </a:t>
            </a:r>
            <a:r>
              <a:rPr lang="ru-RU" dirty="0" err="1"/>
              <a:t>безпосередньо</a:t>
            </a:r>
            <a:r>
              <a:rPr lang="ru-RU" dirty="0"/>
              <a:t> по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завершенні</a:t>
            </a:r>
            <a:r>
              <a:rPr lang="ru-RU" dirty="0"/>
              <a:t>.</a:t>
            </a:r>
          </a:p>
          <a:p>
            <a:pPr marL="0" lvl="0" indent="0" algn="just">
              <a:buNone/>
            </a:pPr>
            <a:r>
              <a:rPr lang="ru-RU" dirty="0" smtClean="0"/>
              <a:t>	11</a:t>
            </a:r>
            <a:r>
              <a:rPr lang="ru-RU" dirty="0"/>
              <a:t>. В </a:t>
            </a:r>
            <a:r>
              <a:rPr lang="ru-RU" dirty="0" err="1"/>
              <a:t>оформленні</a:t>
            </a:r>
            <a:r>
              <a:rPr lang="ru-RU" dirty="0"/>
              <a:t> </a:t>
            </a:r>
            <a:r>
              <a:rPr lang="ru-RU" dirty="0" err="1" smtClean="0"/>
              <a:t>пресреліза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лівому</a:t>
            </a:r>
            <a:r>
              <a:rPr lang="ru-RU" dirty="0"/>
              <a:t> </a:t>
            </a:r>
            <a:r>
              <a:rPr lang="ru-RU" dirty="0" err="1"/>
              <a:t>верхньому</a:t>
            </a:r>
            <a:r>
              <a:rPr lang="ru-RU" dirty="0"/>
              <a:t> </a:t>
            </a:r>
            <a:r>
              <a:rPr lang="ru-RU" dirty="0" err="1"/>
              <a:t>куті</a:t>
            </a:r>
            <a:r>
              <a:rPr lang="ru-RU" dirty="0"/>
              <a:t> </a:t>
            </a:r>
            <a:r>
              <a:rPr lang="ru-RU" dirty="0" err="1"/>
              <a:t>вказують</a:t>
            </a:r>
            <a:r>
              <a:rPr lang="ru-RU" dirty="0"/>
              <a:t> адресу та </a:t>
            </a:r>
            <a:r>
              <a:rPr lang="ru-RU" dirty="0" err="1"/>
              <a:t>повну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з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походить.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/>
              <a:t>повідомляють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b="1" dirty="0" err="1" smtClean="0"/>
              <a:t>пресреліз</a:t>
            </a:r>
            <a:r>
              <a:rPr lang="ru-RU" dirty="0"/>
              <a:t>.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в </a:t>
            </a:r>
            <a:r>
              <a:rPr lang="ru-RU" dirty="0" err="1"/>
              <a:t>лівому</a:t>
            </a:r>
            <a:r>
              <a:rPr lang="ru-RU" dirty="0"/>
              <a:t> </a:t>
            </a:r>
            <a:r>
              <a:rPr lang="ru-RU" dirty="0" err="1"/>
              <a:t>куті</a:t>
            </a:r>
            <a:r>
              <a:rPr lang="ru-RU" dirty="0"/>
              <a:t> </a:t>
            </a:r>
            <a:r>
              <a:rPr lang="ru-RU" dirty="0" err="1"/>
              <a:t>зазначають</a:t>
            </a:r>
            <a:r>
              <a:rPr lang="ru-RU" dirty="0"/>
              <a:t> дату </a:t>
            </a:r>
            <a:r>
              <a:rPr lang="ru-RU" dirty="0" err="1"/>
              <a:t>надсилання</a:t>
            </a:r>
            <a:r>
              <a:rPr lang="ru-RU" dirty="0"/>
              <a:t>, </a:t>
            </a:r>
            <a:r>
              <a:rPr lang="ru-RU" dirty="0" err="1"/>
              <a:t>назву</a:t>
            </a:r>
            <a:r>
              <a:rPr lang="ru-RU" dirty="0"/>
              <a:t> ЗМІ та посаду того, кому </a:t>
            </a:r>
            <a:r>
              <a:rPr lang="ru-RU" dirty="0" err="1"/>
              <a:t>спрямований</a:t>
            </a:r>
            <a:r>
              <a:rPr lang="ru-RU" dirty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/>
              <a:t>документ. </a:t>
            </a:r>
            <a:endParaRPr lang="ru-RU" dirty="0" smtClean="0"/>
          </a:p>
          <a:p>
            <a:pPr marL="0" lvl="0" indent="0" algn="just">
              <a:buNone/>
            </a:pPr>
            <a:r>
              <a:rPr lang="ru-RU" dirty="0" smtClean="0"/>
              <a:t>	У </a:t>
            </a:r>
            <a:r>
              <a:rPr lang="ru-RU" dirty="0" err="1"/>
              <a:t>правій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вказують</a:t>
            </a:r>
            <a:r>
              <a:rPr lang="ru-RU" dirty="0"/>
              <a:t> </a:t>
            </a:r>
            <a:r>
              <a:rPr lang="ru-RU" dirty="0" err="1"/>
              <a:t>координати</a:t>
            </a:r>
            <a:r>
              <a:rPr lang="ru-RU" dirty="0"/>
              <a:t> особи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до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звернутися</a:t>
            </a:r>
            <a:r>
              <a:rPr lang="ru-RU" dirty="0"/>
              <a:t> за </a:t>
            </a:r>
            <a:r>
              <a:rPr lang="ru-RU" dirty="0" err="1"/>
              <a:t>додатковою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наводити</a:t>
            </a:r>
            <a:r>
              <a:rPr lang="ru-RU" dirty="0"/>
              <a:t> як на початку </a:t>
            </a:r>
            <a:r>
              <a:rPr lang="ru-RU" dirty="0" err="1" smtClean="0"/>
              <a:t>пресреліза</a:t>
            </a:r>
            <a:r>
              <a:rPr lang="ru-RU" dirty="0"/>
              <a:t>, до заголовка, так і в самому </a:t>
            </a:r>
            <a:r>
              <a:rPr lang="ru-RU" dirty="0" err="1"/>
              <a:t>кінці</a:t>
            </a:r>
            <a:r>
              <a:rPr lang="ru-RU" dirty="0"/>
              <a:t>.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зазначають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публікації</a:t>
            </a:r>
            <a:r>
              <a:rPr lang="ru-RU" dirty="0"/>
              <a:t> </a:t>
            </a:r>
            <a:r>
              <a:rPr lang="ru-RU" dirty="0" err="1"/>
              <a:t>реліза</a:t>
            </a:r>
            <a:r>
              <a:rPr lang="ru-RU" dirty="0"/>
              <a:t>, коли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публікувати</a:t>
            </a:r>
            <a:r>
              <a:rPr lang="ru-RU" dirty="0"/>
              <a:t>, а </a:t>
            </a:r>
            <a:r>
              <a:rPr lang="ru-RU" dirty="0" err="1"/>
              <a:t>нижче</a:t>
            </a:r>
            <a:r>
              <a:rPr lang="ru-RU" dirty="0"/>
              <a:t>, великими </a:t>
            </a:r>
            <a:r>
              <a:rPr lang="ru-RU" dirty="0" err="1"/>
              <a:t>літерами</a:t>
            </a:r>
            <a:r>
              <a:rPr lang="ru-RU" dirty="0"/>
              <a:t>, </a:t>
            </a:r>
            <a:r>
              <a:rPr lang="ru-RU" dirty="0" err="1"/>
              <a:t>подається</a:t>
            </a:r>
            <a:r>
              <a:rPr lang="ru-RU" dirty="0"/>
              <a:t> заголовок,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йде</a:t>
            </a:r>
            <a:r>
              <a:rPr lang="ru-RU" dirty="0"/>
              <a:t> </a:t>
            </a:r>
            <a:r>
              <a:rPr lang="ru-RU" dirty="0" err="1"/>
              <a:t>основний</a:t>
            </a:r>
            <a:r>
              <a:rPr lang="ru-RU" dirty="0"/>
              <a:t> текст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525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68760"/>
          </a:xfrm>
        </p:spPr>
        <p:txBody>
          <a:bodyPr>
            <a:normAutofit fontScale="90000"/>
          </a:bodyPr>
          <a:lstStyle/>
          <a:p>
            <a:r>
              <a:rPr lang="ru-RU" dirty="0"/>
              <a:t>Порядок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</a:t>
            </a:r>
            <a:r>
              <a:rPr lang="ru-RU" dirty="0" smtClean="0"/>
              <a:t>типового </a:t>
            </a:r>
            <a:r>
              <a:rPr lang="ru-RU" dirty="0" err="1" smtClean="0"/>
              <a:t>пресрелізу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/>
              <a:t>1.	</a:t>
            </a:r>
            <a:r>
              <a:rPr lang="ru-RU" b="1" dirty="0"/>
              <a:t>Контактна </a:t>
            </a:r>
            <a:r>
              <a:rPr lang="ru-RU" b="1" dirty="0" err="1"/>
              <a:t>інформація</a:t>
            </a:r>
            <a:r>
              <a:rPr lang="ru-RU" dirty="0"/>
              <a:t>.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номер </a:t>
            </a:r>
            <a:r>
              <a:rPr lang="ru-RU" dirty="0" smtClean="0"/>
              <a:t>телефону,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прес-служби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en-US" dirty="0"/>
              <a:t>PR-</a:t>
            </a:r>
            <a:r>
              <a:rPr lang="ru-RU" dirty="0" err="1"/>
              <a:t>служби</a:t>
            </a:r>
            <a:r>
              <a:rPr lang="ru-RU" dirty="0"/>
              <a:t> (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є) і /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контактної</a:t>
            </a:r>
            <a:r>
              <a:rPr lang="ru-RU" dirty="0"/>
              <a:t> особи (</a:t>
            </a:r>
            <a:r>
              <a:rPr lang="ru-RU" dirty="0" err="1"/>
              <a:t>осіб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2.	</a:t>
            </a:r>
            <a:r>
              <a:rPr lang="ru-RU" b="1" dirty="0" err="1"/>
              <a:t>Назва</a:t>
            </a:r>
            <a:r>
              <a:rPr lang="ru-RU" b="1" dirty="0"/>
              <a:t> документа </a:t>
            </a:r>
            <a:r>
              <a:rPr lang="ru-RU" dirty="0"/>
              <a:t>(</a:t>
            </a:r>
            <a:r>
              <a:rPr lang="ru-RU" smtClean="0"/>
              <a:t>Пресреліз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3.	</a:t>
            </a:r>
            <a:r>
              <a:rPr lang="ru-RU" b="1" dirty="0"/>
              <a:t>Адресат</a:t>
            </a:r>
            <a:r>
              <a:rPr lang="ru-RU" dirty="0"/>
              <a:t>. </a:t>
            </a:r>
            <a:r>
              <a:rPr lang="ru-RU" dirty="0" err="1"/>
              <a:t>Назва</a:t>
            </a:r>
            <a:r>
              <a:rPr lang="ru-RU" dirty="0"/>
              <a:t> ЗМІ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прізвище</a:t>
            </a:r>
            <a:r>
              <a:rPr lang="ru-RU" dirty="0"/>
              <a:t> редактора / </a:t>
            </a:r>
            <a:r>
              <a:rPr lang="ru-RU" dirty="0" err="1"/>
              <a:t>журналіста</a:t>
            </a:r>
            <a:r>
              <a:rPr lang="ru-RU" dirty="0"/>
              <a:t> (у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для </a:t>
            </a:r>
            <a:r>
              <a:rPr lang="ru-RU" dirty="0" err="1"/>
              <a:t>кількох</a:t>
            </a:r>
            <a:r>
              <a:rPr lang="ru-RU" dirty="0"/>
              <a:t> ЗМІ – не </a:t>
            </a:r>
            <a:r>
              <a:rPr lang="ru-RU" dirty="0" err="1"/>
              <a:t>зазначається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4.	</a:t>
            </a:r>
            <a:r>
              <a:rPr lang="ru-RU" b="1" dirty="0"/>
              <a:t>Дата </a:t>
            </a:r>
            <a:r>
              <a:rPr lang="ru-RU" b="1" dirty="0" err="1"/>
              <a:t>публікації</a:t>
            </a:r>
            <a:r>
              <a:rPr lang="ru-RU" b="1" dirty="0"/>
              <a:t>. </a:t>
            </a:r>
            <a:r>
              <a:rPr lang="ru-RU" dirty="0"/>
              <a:t>Конкретна дата, коли </a:t>
            </a:r>
            <a:r>
              <a:rPr lang="ru-RU" dirty="0" err="1"/>
              <a:t>інформація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оприлюднена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537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60486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5</a:t>
            </a:r>
            <a:r>
              <a:rPr lang="ru-RU" b="1" dirty="0" smtClean="0"/>
              <a:t>. </a:t>
            </a:r>
            <a:r>
              <a:rPr lang="ru-RU" b="1" dirty="0"/>
              <a:t>Заголовок (</a:t>
            </a:r>
            <a:r>
              <a:rPr lang="en-US" b="1" dirty="0"/>
              <a:t>title).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інформативну</a:t>
            </a:r>
            <a:r>
              <a:rPr lang="ru-RU" dirty="0"/>
              <a:t> та </a:t>
            </a:r>
            <a:r>
              <a:rPr lang="ru-RU" dirty="0" err="1"/>
              <a:t>прагматичну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: доносить </a:t>
            </a:r>
            <a:r>
              <a:rPr lang="ru-RU" dirty="0" err="1"/>
              <a:t>найголовнішу</a:t>
            </a:r>
            <a:r>
              <a:rPr lang="ru-RU" dirty="0"/>
              <a:t> думку у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стислому</a:t>
            </a:r>
            <a:r>
              <a:rPr lang="ru-RU" dirty="0"/>
              <a:t> та </a:t>
            </a:r>
            <a:r>
              <a:rPr lang="ru-RU" dirty="0" err="1"/>
              <a:t>дохідливому</a:t>
            </a:r>
            <a:r>
              <a:rPr lang="ru-RU" dirty="0"/>
              <a:t> </a:t>
            </a:r>
            <a:r>
              <a:rPr lang="ru-RU" dirty="0" err="1"/>
              <a:t>форматі</a:t>
            </a:r>
            <a:r>
              <a:rPr lang="ru-RU" dirty="0"/>
              <a:t>. Короткий, </a:t>
            </a:r>
            <a:r>
              <a:rPr lang="ru-RU" dirty="0" err="1"/>
              <a:t>чіткий</a:t>
            </a:r>
            <a:r>
              <a:rPr lang="ru-RU" dirty="0"/>
              <a:t>, </a:t>
            </a:r>
            <a:r>
              <a:rPr lang="ru-RU" dirty="0" err="1"/>
              <a:t>яскравий</a:t>
            </a:r>
            <a:r>
              <a:rPr lang="ru-RU" dirty="0"/>
              <a:t>, </a:t>
            </a:r>
            <a:r>
              <a:rPr lang="ru-RU" dirty="0" err="1"/>
              <a:t>помітний</a:t>
            </a:r>
            <a:r>
              <a:rPr lang="ru-RU" dirty="0"/>
              <a:t> заголовок, з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інтриги</a:t>
            </a:r>
            <a:r>
              <a:rPr lang="ru-RU" dirty="0"/>
              <a:t>, – </a:t>
            </a:r>
            <a:r>
              <a:rPr lang="ru-RU" dirty="0" err="1"/>
              <a:t>здатний</a:t>
            </a:r>
            <a:r>
              <a:rPr lang="ru-RU" dirty="0"/>
              <a:t> </a:t>
            </a:r>
            <a:r>
              <a:rPr lang="ru-RU" dirty="0" err="1"/>
              <a:t>привернути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і </a:t>
            </a:r>
            <a:r>
              <a:rPr lang="ru-RU" dirty="0" err="1"/>
              <a:t>зацікавити</a:t>
            </a:r>
            <a:r>
              <a:rPr lang="ru-RU" dirty="0"/>
              <a:t> редактора, </a:t>
            </a:r>
            <a:r>
              <a:rPr lang="ru-RU" dirty="0" err="1"/>
              <a:t>журналіста</a:t>
            </a:r>
            <a:r>
              <a:rPr lang="ru-RU" dirty="0"/>
              <a:t>, </a:t>
            </a:r>
            <a:r>
              <a:rPr lang="ru-RU" dirty="0" err="1"/>
              <a:t>читача</a:t>
            </a:r>
            <a:r>
              <a:rPr lang="ru-RU" dirty="0"/>
              <a:t>.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заголовка: </a:t>
            </a:r>
            <a:r>
              <a:rPr lang="ru-RU" dirty="0" err="1"/>
              <a:t>жирний</a:t>
            </a:r>
            <a:r>
              <a:rPr lang="ru-RU" dirty="0"/>
              <a:t> шрифт,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крупніший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(кегль) </a:t>
            </a:r>
            <a:r>
              <a:rPr lang="ru-RU" dirty="0" err="1"/>
              <a:t>літер</a:t>
            </a:r>
            <a:r>
              <a:rPr lang="ru-RU" dirty="0"/>
              <a:t> по </a:t>
            </a:r>
            <a:r>
              <a:rPr lang="ru-RU" dirty="0" err="1"/>
              <a:t>відношенню</a:t>
            </a:r>
            <a:r>
              <a:rPr lang="ru-RU" dirty="0"/>
              <a:t> до </a:t>
            </a:r>
            <a:r>
              <a:rPr lang="ru-RU" dirty="0" err="1"/>
              <a:t>наступного</a:t>
            </a:r>
            <a:r>
              <a:rPr lang="ru-RU" dirty="0"/>
              <a:t> тексту.</a:t>
            </a:r>
          </a:p>
          <a:p>
            <a:pPr algn="just"/>
            <a:r>
              <a:rPr lang="ru-RU" dirty="0"/>
              <a:t>6. </a:t>
            </a:r>
            <a:r>
              <a:rPr lang="ru-RU" b="1" dirty="0"/>
              <a:t>Перший абзац – «</a:t>
            </a:r>
            <a:r>
              <a:rPr lang="ru-RU" b="1" dirty="0" err="1"/>
              <a:t>лідер</a:t>
            </a:r>
            <a:r>
              <a:rPr lang="ru-RU" b="1" dirty="0"/>
              <a:t>-абзац» (</a:t>
            </a:r>
            <a:r>
              <a:rPr lang="en-US" b="1" dirty="0"/>
              <a:t>lead) </a:t>
            </a:r>
            <a:r>
              <a:rPr lang="en-US" dirty="0"/>
              <a:t>– </a:t>
            </a:r>
            <a:r>
              <a:rPr lang="ru-RU" dirty="0" err="1"/>
              <a:t>стислий</a:t>
            </a:r>
            <a:r>
              <a:rPr lang="ru-RU" dirty="0"/>
              <a:t> і </a:t>
            </a:r>
            <a:r>
              <a:rPr lang="ru-RU" dirty="0" err="1"/>
              <a:t>вичерпний</a:t>
            </a:r>
            <a:r>
              <a:rPr lang="ru-RU" dirty="0"/>
              <a:t> </a:t>
            </a:r>
            <a:r>
              <a:rPr lang="ru-RU" dirty="0" err="1"/>
              <a:t>виклад</a:t>
            </a:r>
            <a:r>
              <a:rPr lang="ru-RU" dirty="0"/>
              <a:t>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новинного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, </a:t>
            </a:r>
            <a:r>
              <a:rPr lang="ru-RU" dirty="0" err="1"/>
              <a:t>передає</a:t>
            </a:r>
            <a:r>
              <a:rPr lang="ru-RU" dirty="0"/>
              <a:t> </a:t>
            </a:r>
            <a:r>
              <a:rPr lang="ru-RU" dirty="0" err="1"/>
              <a:t>основну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ідею</a:t>
            </a:r>
            <a:r>
              <a:rPr lang="ru-RU" dirty="0"/>
              <a:t> (</a:t>
            </a:r>
            <a:r>
              <a:rPr lang="ru-RU" dirty="0" err="1"/>
              <a:t>завдання</a:t>
            </a:r>
            <a:r>
              <a:rPr lang="ru-RU" dirty="0"/>
              <a:t>, мету), </a:t>
            </a:r>
            <a:r>
              <a:rPr lang="ru-RU" dirty="0" err="1"/>
              <a:t>інформує</a:t>
            </a:r>
            <a:r>
              <a:rPr lang="ru-RU" dirty="0"/>
              <a:t> про </a:t>
            </a:r>
            <a:r>
              <a:rPr lang="ru-RU" dirty="0" err="1"/>
              <a:t>організаторів</a:t>
            </a:r>
            <a:r>
              <a:rPr lang="ru-RU" dirty="0"/>
              <a:t> та </a:t>
            </a:r>
            <a:r>
              <a:rPr lang="ru-RU" dirty="0" err="1"/>
              <a:t>партнерів</a:t>
            </a:r>
            <a:r>
              <a:rPr lang="ru-RU" dirty="0"/>
              <a:t> (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є). Текст </a:t>
            </a:r>
            <a:r>
              <a:rPr lang="ru-RU" dirty="0" err="1"/>
              <a:t>акцентований</a:t>
            </a:r>
            <a:r>
              <a:rPr lang="ru-RU" dirty="0"/>
              <a:t> і </a:t>
            </a:r>
            <a:r>
              <a:rPr lang="ru-RU" dirty="0" err="1"/>
              <a:t>конкретизований</a:t>
            </a:r>
            <a:r>
              <a:rPr lang="ru-RU" dirty="0"/>
              <a:t>, </a:t>
            </a:r>
            <a:r>
              <a:rPr lang="ru-RU" dirty="0" err="1"/>
              <a:t>зазвичай</a:t>
            </a:r>
            <a:r>
              <a:rPr lang="ru-RU" dirty="0"/>
              <a:t>, у 2–3-х </a:t>
            </a:r>
            <a:r>
              <a:rPr lang="ru-RU" dirty="0" err="1"/>
              <a:t>реченнях</a:t>
            </a:r>
            <a:r>
              <a:rPr lang="ru-RU" dirty="0"/>
              <a:t> </a:t>
            </a:r>
            <a:r>
              <a:rPr lang="ru-RU" dirty="0" err="1"/>
              <a:t>повідомляє</a:t>
            </a:r>
            <a:r>
              <a:rPr lang="ru-RU" dirty="0"/>
              <a:t> «</a:t>
            </a:r>
            <a:r>
              <a:rPr lang="ru-RU" dirty="0" err="1"/>
              <a:t>що</a:t>
            </a:r>
            <a:r>
              <a:rPr lang="ru-RU" dirty="0"/>
              <a:t>, де, коли і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».</a:t>
            </a:r>
          </a:p>
          <a:p>
            <a:pPr algn="just"/>
            <a:r>
              <a:rPr lang="ru-RU" b="1" dirty="0"/>
              <a:t>7. </a:t>
            </a:r>
            <a:r>
              <a:rPr lang="ru-RU" b="1" dirty="0" err="1"/>
              <a:t>Основний</a:t>
            </a:r>
            <a:r>
              <a:rPr lang="ru-RU" b="1" dirty="0"/>
              <a:t> текст (</a:t>
            </a:r>
            <a:r>
              <a:rPr lang="en-US" b="1" dirty="0"/>
              <a:t>body). </a:t>
            </a:r>
            <a:r>
              <a:rPr lang="ru-RU" dirty="0"/>
              <a:t>Те, </a:t>
            </a:r>
            <a:r>
              <a:rPr lang="ru-RU" dirty="0" err="1"/>
              <a:t>що</a:t>
            </a:r>
            <a:r>
              <a:rPr lang="ru-RU" dirty="0"/>
              <a:t> ЗМІ </a:t>
            </a:r>
            <a:r>
              <a:rPr lang="ru-RU" dirty="0" err="1"/>
              <a:t>повинні</a:t>
            </a:r>
            <a:r>
              <a:rPr lang="ru-RU" dirty="0"/>
              <a:t>, на думку автора П.-р., знати про новину, </a:t>
            </a:r>
            <a:r>
              <a:rPr lang="ru-RU" dirty="0" err="1"/>
              <a:t>подію</a:t>
            </a:r>
            <a:r>
              <a:rPr lang="ru-RU" dirty="0"/>
              <a:t>, продукт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послугу</a:t>
            </a:r>
            <a:r>
              <a:rPr lang="ru-RU" dirty="0"/>
              <a:t>: </a:t>
            </a:r>
            <a:r>
              <a:rPr lang="ru-RU" dirty="0" err="1"/>
              <a:t>цікаві</a:t>
            </a:r>
            <a:r>
              <a:rPr lang="ru-RU" dirty="0"/>
              <a:t> </a:t>
            </a:r>
            <a:r>
              <a:rPr lang="ru-RU" dirty="0" err="1"/>
              <a:t>деталі</a:t>
            </a:r>
            <a:r>
              <a:rPr lang="ru-RU" dirty="0"/>
              <a:t>, </a:t>
            </a:r>
            <a:r>
              <a:rPr lang="ru-RU" dirty="0" err="1"/>
              <a:t>факти</a:t>
            </a:r>
            <a:r>
              <a:rPr lang="ru-RU" dirty="0"/>
              <a:t>, </a:t>
            </a:r>
            <a:r>
              <a:rPr lang="ru-RU" dirty="0" err="1"/>
              <a:t>цифри</a:t>
            </a:r>
            <a:r>
              <a:rPr lang="ru-RU" dirty="0"/>
              <a:t>, </a:t>
            </a:r>
            <a:r>
              <a:rPr lang="ru-RU" dirty="0" err="1"/>
              <a:t>влучні</a:t>
            </a:r>
            <a:r>
              <a:rPr lang="ru-RU" dirty="0"/>
              <a:t> </a:t>
            </a:r>
            <a:r>
              <a:rPr lang="ru-RU" dirty="0" err="1"/>
              <a:t>висловлювання</a:t>
            </a:r>
            <a:r>
              <a:rPr lang="ru-RU" dirty="0"/>
              <a:t> (</a:t>
            </a:r>
            <a:r>
              <a:rPr lang="ru-RU" dirty="0" err="1"/>
              <a:t>цитати</a:t>
            </a:r>
            <a:r>
              <a:rPr lang="ru-RU" dirty="0"/>
              <a:t>) </a:t>
            </a:r>
            <a:r>
              <a:rPr lang="ru-RU" dirty="0" err="1"/>
              <a:t>причетних</a:t>
            </a:r>
            <a:r>
              <a:rPr lang="ru-RU" dirty="0"/>
              <a:t> до </a:t>
            </a:r>
            <a:r>
              <a:rPr lang="ru-RU" dirty="0" err="1"/>
              <a:t>події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,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коментарі</a:t>
            </a:r>
            <a:r>
              <a:rPr lang="ru-RU" dirty="0"/>
              <a:t> </a:t>
            </a:r>
            <a:r>
              <a:rPr lang="ru-RU" dirty="0" err="1"/>
              <a:t>експертів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475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/>
              <a:t>8. </a:t>
            </a:r>
            <a:r>
              <a:rPr lang="ru-RU" b="1" i="1" dirty="0" err="1"/>
              <a:t>Довідкова</a:t>
            </a:r>
            <a:r>
              <a:rPr lang="ru-RU" b="1" i="1" dirty="0"/>
              <a:t> </a:t>
            </a:r>
            <a:r>
              <a:rPr lang="ru-RU" b="1" i="1" dirty="0" err="1"/>
              <a:t>інформація</a:t>
            </a:r>
            <a:r>
              <a:rPr lang="ru-RU" b="1" i="1" dirty="0"/>
              <a:t> (</a:t>
            </a:r>
            <a:r>
              <a:rPr lang="ru-RU" b="1" i="1" dirty="0" err="1"/>
              <a:t>boilerplate</a:t>
            </a:r>
            <a:r>
              <a:rPr lang="ru-RU" b="1" i="1" dirty="0"/>
              <a:t>)</a:t>
            </a:r>
            <a:r>
              <a:rPr lang="ru-RU" b="1" dirty="0"/>
              <a:t>.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фактографічні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 smtClean="0"/>
              <a:t>оранізацію</a:t>
            </a:r>
            <a:r>
              <a:rPr lang="ru-RU" dirty="0" smtClean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(контактна </a:t>
            </a:r>
            <a:r>
              <a:rPr lang="ru-RU" dirty="0" err="1"/>
              <a:t>інформація</a:t>
            </a:r>
            <a:r>
              <a:rPr lang="ru-RU" dirty="0"/>
              <a:t> (телефон, факс, адреса, сайт і т. </a:t>
            </a:r>
            <a:r>
              <a:rPr lang="ru-RU" dirty="0" err="1"/>
              <a:t>ін</a:t>
            </a:r>
            <a:r>
              <a:rPr lang="ru-RU" dirty="0"/>
              <a:t>.), </a:t>
            </a:r>
            <a:r>
              <a:rPr lang="ru-RU" dirty="0" err="1"/>
              <a:t>посилання</a:t>
            </a:r>
            <a:r>
              <a:rPr lang="ru-RU" dirty="0"/>
              <a:t> на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і т.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pPr algn="just"/>
            <a:r>
              <a:rPr lang="ru-RU" b="1" dirty="0"/>
              <a:t>9. </a:t>
            </a:r>
            <a:r>
              <a:rPr lang="ru-RU" b="1" i="1" dirty="0" err="1"/>
              <a:t>Інформація</a:t>
            </a:r>
            <a:r>
              <a:rPr lang="ru-RU" b="1" i="1" dirty="0"/>
              <a:t> для </a:t>
            </a:r>
            <a:r>
              <a:rPr lang="ru-RU" b="1" i="1" dirty="0" err="1"/>
              <a:t>зворотного</a:t>
            </a:r>
            <a:r>
              <a:rPr lang="ru-RU" b="1" i="1" dirty="0"/>
              <a:t> </a:t>
            </a:r>
            <a:r>
              <a:rPr lang="ru-RU" b="1" i="1" dirty="0" err="1"/>
              <a:t>зв</a:t>
            </a:r>
            <a:r>
              <a:rPr lang="ru-RU" b="1" dirty="0" err="1"/>
              <a:t>’</a:t>
            </a:r>
            <a:r>
              <a:rPr lang="ru-RU" b="1" i="1" dirty="0" err="1"/>
              <a:t>язку</a:t>
            </a:r>
            <a:r>
              <a:rPr lang="ru-RU" b="1" dirty="0"/>
              <a:t>. </a:t>
            </a:r>
            <a:r>
              <a:rPr lang="ru-RU" dirty="0" err="1"/>
              <a:t>Обов’язково</a:t>
            </a:r>
            <a:r>
              <a:rPr lang="ru-RU" dirty="0"/>
              <a:t> </a:t>
            </a:r>
            <a:r>
              <a:rPr lang="ru-RU" dirty="0" err="1"/>
              <a:t>зазначають</a:t>
            </a:r>
            <a:r>
              <a:rPr lang="ru-RU" dirty="0"/>
              <a:t> </a:t>
            </a:r>
            <a:r>
              <a:rPr lang="ru-RU" dirty="0" err="1"/>
              <a:t>ім’я</a:t>
            </a:r>
            <a:r>
              <a:rPr lang="ru-RU" dirty="0"/>
              <a:t> та </a:t>
            </a:r>
            <a:r>
              <a:rPr lang="ru-RU" dirty="0" err="1"/>
              <a:t>прізвище</a:t>
            </a:r>
            <a:r>
              <a:rPr lang="ru-RU" dirty="0"/>
              <a:t> </a:t>
            </a:r>
            <a:r>
              <a:rPr lang="ru-RU" dirty="0" err="1"/>
              <a:t>контактної</a:t>
            </a:r>
            <a:r>
              <a:rPr lang="ru-RU" dirty="0"/>
              <a:t> особи (</a:t>
            </a:r>
            <a:r>
              <a:rPr lang="ru-RU" dirty="0" err="1"/>
              <a:t>осіб</a:t>
            </a:r>
            <a:r>
              <a:rPr lang="ru-RU" dirty="0"/>
              <a:t>), для </a:t>
            </a:r>
            <a:r>
              <a:rPr lang="ru-RU" dirty="0" err="1"/>
              <a:t>звернень</a:t>
            </a:r>
            <a:r>
              <a:rPr lang="ru-RU" dirty="0"/>
              <a:t>, </a:t>
            </a:r>
            <a:r>
              <a:rPr lang="ru-RU" dirty="0" err="1"/>
              <a:t>уточнень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потреби: </a:t>
            </a:r>
            <a:r>
              <a:rPr lang="ru-RU" dirty="0" err="1"/>
              <a:t>номери</a:t>
            </a:r>
            <a:r>
              <a:rPr lang="ru-RU" dirty="0"/>
              <a:t> </a:t>
            </a:r>
            <a:r>
              <a:rPr lang="ru-RU" dirty="0" err="1"/>
              <a:t>телефонів</a:t>
            </a:r>
            <a:r>
              <a:rPr lang="ru-RU" dirty="0"/>
              <a:t> (</a:t>
            </a:r>
            <a:r>
              <a:rPr lang="ru-RU" dirty="0" err="1"/>
              <a:t>зазвичай</a:t>
            </a:r>
            <a:r>
              <a:rPr lang="ru-RU" dirty="0"/>
              <a:t> для того, 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перевантажувати</a:t>
            </a:r>
            <a:r>
              <a:rPr lang="ru-RU" dirty="0"/>
              <a:t> </a:t>
            </a:r>
            <a:r>
              <a:rPr lang="ru-RU" b="1" dirty="0" err="1" smtClean="0"/>
              <a:t>пресреліз</a:t>
            </a:r>
            <a:r>
              <a:rPr lang="ru-RU" dirty="0"/>
              <a:t> контактною </a:t>
            </a:r>
            <a:r>
              <a:rPr lang="ru-RU" dirty="0" err="1"/>
              <a:t>інформацією</a:t>
            </a:r>
            <a:r>
              <a:rPr lang="ru-RU" dirty="0"/>
              <a:t>, </a:t>
            </a:r>
            <a:r>
              <a:rPr lang="ru-RU" dirty="0" err="1"/>
              <a:t>надається</a:t>
            </a:r>
            <a:r>
              <a:rPr lang="ru-RU" dirty="0"/>
              <a:t> максимум два-три </a:t>
            </a:r>
            <a:r>
              <a:rPr lang="ru-RU" dirty="0" err="1"/>
              <a:t>номери</a:t>
            </a:r>
            <a:r>
              <a:rPr lang="ru-RU" dirty="0"/>
              <a:t>), адреса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пошти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комунікаційні</a:t>
            </a:r>
            <a:r>
              <a:rPr lang="ru-RU" dirty="0"/>
              <a:t> канали.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сторінки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 у </a:t>
            </a:r>
            <a:r>
              <a:rPr lang="ru-RU" dirty="0" err="1"/>
              <a:t>соціальній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відповідне</a:t>
            </a:r>
            <a:r>
              <a:rPr lang="ru-RU" dirty="0"/>
              <a:t> </a:t>
            </a:r>
            <a:r>
              <a:rPr lang="ru-RU" dirty="0" err="1"/>
              <a:t>посилання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9330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Види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експертний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 і/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авторитетних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</a:t>
            </a:r>
            <a:r>
              <a:rPr lang="ru-RU" dirty="0" err="1"/>
              <a:t>бібліотеки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вітчизняних</a:t>
            </a:r>
            <a:r>
              <a:rPr lang="ru-RU" dirty="0"/>
              <a:t> </a:t>
            </a:r>
            <a:r>
              <a:rPr lang="ru-RU" dirty="0" err="1"/>
              <a:t>бібліотек</a:t>
            </a:r>
            <a:r>
              <a:rPr lang="ru-RU" dirty="0"/>
              <a:t> </a:t>
            </a:r>
            <a:r>
              <a:rPr lang="ru-RU" dirty="0" err="1"/>
              <a:t>найпоширенішими</a:t>
            </a:r>
            <a:r>
              <a:rPr lang="ru-RU" dirty="0"/>
              <a:t> є </a:t>
            </a:r>
            <a:r>
              <a:rPr lang="ru-RU" dirty="0" err="1"/>
              <a:t>стандартні</a:t>
            </a:r>
            <a:r>
              <a:rPr lang="ru-RU" dirty="0"/>
              <a:t> </a:t>
            </a:r>
            <a:r>
              <a:rPr lang="ru-RU" dirty="0" err="1"/>
              <a:t>прес-релізи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. За </a:t>
            </a:r>
            <a:r>
              <a:rPr lang="ru-RU" dirty="0" err="1"/>
              <a:t>функціональним</a:t>
            </a:r>
            <a:r>
              <a:rPr lang="ru-RU" dirty="0"/>
              <a:t> </a:t>
            </a:r>
            <a:r>
              <a:rPr lang="ru-RU" dirty="0" err="1"/>
              <a:t>призначенням</a:t>
            </a:r>
            <a:r>
              <a:rPr lang="ru-RU" dirty="0"/>
              <a:t> і </a:t>
            </a:r>
            <a:r>
              <a:rPr lang="ru-RU" dirty="0" err="1"/>
              <a:t>терміном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:</a:t>
            </a:r>
          </a:p>
          <a:p>
            <a:r>
              <a:rPr lang="ru-RU" i="1" dirty="0"/>
              <a:t>– </a:t>
            </a:r>
            <a:r>
              <a:rPr lang="ru-RU" i="1" dirty="0" err="1"/>
              <a:t>прес-реліз</a:t>
            </a:r>
            <a:r>
              <a:rPr lang="ru-RU" i="1" dirty="0"/>
              <a:t>-анонс</a:t>
            </a:r>
            <a:r>
              <a:rPr lang="ru-RU" dirty="0"/>
              <a:t> – </a:t>
            </a:r>
            <a:r>
              <a:rPr lang="ru-RU" dirty="0" err="1"/>
              <a:t>оголошення-запрошення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превентивну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подію</a:t>
            </a:r>
            <a:r>
              <a:rPr lang="ru-RU" dirty="0"/>
              <a:t>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відбутися</a:t>
            </a:r>
            <a:r>
              <a:rPr lang="ru-RU" dirty="0"/>
              <a:t> </a:t>
            </a:r>
            <a:r>
              <a:rPr lang="ru-RU" dirty="0" err="1"/>
              <a:t>найближчим</a:t>
            </a:r>
            <a:r>
              <a:rPr lang="ru-RU" dirty="0"/>
              <a:t> часом. У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зазначають</a:t>
            </a:r>
            <a:r>
              <a:rPr lang="ru-RU" dirty="0"/>
              <a:t> час,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мета та </a:t>
            </a:r>
            <a:r>
              <a:rPr lang="ru-RU" dirty="0" err="1"/>
              <a:t>зміст</a:t>
            </a:r>
            <a:r>
              <a:rPr lang="ru-RU" dirty="0"/>
              <a:t>;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людей з </a:t>
            </a:r>
            <a:r>
              <a:rPr lang="ru-RU" dirty="0" err="1"/>
              <a:t>інвалідністю</a:t>
            </a:r>
            <a:r>
              <a:rPr lang="ru-RU" dirty="0"/>
              <a:t> та </a:t>
            </a:r>
            <a:r>
              <a:rPr lang="ru-RU" dirty="0" err="1"/>
              <a:t>журналістів</a:t>
            </a:r>
            <a:r>
              <a:rPr lang="ru-RU" dirty="0"/>
              <a:t> (</a:t>
            </a:r>
            <a:r>
              <a:rPr lang="ru-RU" dirty="0" err="1"/>
              <a:t>акредитація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без </a:t>
            </a:r>
            <a:r>
              <a:rPr lang="ru-RU" dirty="0" err="1"/>
              <a:t>неї</a:t>
            </a:r>
            <a:r>
              <a:rPr lang="ru-RU" dirty="0"/>
              <a:t>);</a:t>
            </a:r>
          </a:p>
          <a:p>
            <a:r>
              <a:rPr lang="ru-RU" dirty="0"/>
              <a:t>– </a:t>
            </a:r>
            <a:r>
              <a:rPr lang="ru-RU" i="1" dirty="0" err="1"/>
              <a:t>прес-реліз</a:t>
            </a:r>
            <a:r>
              <a:rPr lang="ru-RU" i="1" dirty="0"/>
              <a:t>-новина</a:t>
            </a:r>
            <a:r>
              <a:rPr lang="ru-RU" dirty="0"/>
              <a:t> (</a:t>
            </a:r>
            <a:r>
              <a:rPr lang="ru-RU" dirty="0" err="1"/>
              <a:t>ньюз-реліз</a:t>
            </a:r>
            <a:r>
              <a:rPr lang="ru-RU" dirty="0"/>
              <a:t>) – </a:t>
            </a:r>
            <a:r>
              <a:rPr lang="ru-RU" dirty="0" err="1"/>
              <a:t>інформує</a:t>
            </a:r>
            <a:r>
              <a:rPr lang="ru-RU" dirty="0"/>
              <a:t> про </a:t>
            </a:r>
            <a:r>
              <a:rPr lang="ru-RU" dirty="0" err="1"/>
              <a:t>перебіг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, яка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відбулася</a:t>
            </a:r>
            <a:r>
              <a:rPr lang="ru-RU" dirty="0"/>
              <a:t>.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детальні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, </a:t>
            </a:r>
            <a:r>
              <a:rPr lang="ru-RU" dirty="0" err="1"/>
              <a:t>зазвичай</a:t>
            </a:r>
            <a:r>
              <a:rPr lang="ru-RU" dirty="0"/>
              <a:t>, </a:t>
            </a:r>
            <a:r>
              <a:rPr lang="ru-RU" dirty="0" err="1"/>
              <a:t>коментарі</a:t>
            </a:r>
            <a:r>
              <a:rPr lang="ru-RU" dirty="0"/>
              <a:t> </a:t>
            </a:r>
            <a:r>
              <a:rPr lang="ru-RU" dirty="0" err="1"/>
              <a:t>впливових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(</a:t>
            </a:r>
            <a:r>
              <a:rPr lang="ru-RU" dirty="0" err="1"/>
              <a:t>лідерів</a:t>
            </a:r>
            <a:r>
              <a:rPr lang="ru-RU" dirty="0"/>
              <a:t> думок) та </a:t>
            </a:r>
            <a:r>
              <a:rPr lang="ru-RU" dirty="0" err="1"/>
              <a:t>відгуки</a:t>
            </a:r>
            <a:r>
              <a:rPr lang="ru-RU" dirty="0"/>
              <a:t> </a:t>
            </a:r>
            <a:r>
              <a:rPr lang="ru-RU" dirty="0" err="1"/>
              <a:t>зацікавленої</a:t>
            </a:r>
            <a:r>
              <a:rPr lang="ru-RU" dirty="0"/>
              <a:t> </a:t>
            </a:r>
            <a:r>
              <a:rPr lang="ru-RU" dirty="0" err="1"/>
              <a:t>публіки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39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33656" cy="6581007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– </a:t>
            </a:r>
            <a:r>
              <a:rPr lang="ru-RU" i="1" dirty="0" err="1"/>
              <a:t>інформаційний</a:t>
            </a:r>
            <a:r>
              <a:rPr lang="ru-RU" i="1" dirty="0"/>
              <a:t> </a:t>
            </a:r>
            <a:r>
              <a:rPr lang="ru-RU" i="1" dirty="0" err="1" smtClean="0"/>
              <a:t>пресреліз</a:t>
            </a:r>
            <a:r>
              <a:rPr lang="ru-RU" dirty="0"/>
              <a:t> – </a:t>
            </a:r>
            <a:r>
              <a:rPr lang="ru-RU" dirty="0" err="1"/>
              <a:t>інформує</a:t>
            </a:r>
            <a:r>
              <a:rPr lang="ru-RU" dirty="0"/>
              <a:t> про </a:t>
            </a:r>
            <a:r>
              <a:rPr lang="ru-RU" dirty="0" err="1"/>
              <a:t>поточну</a:t>
            </a:r>
            <a:r>
              <a:rPr lang="ru-RU" dirty="0"/>
              <a:t>,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завершену</a:t>
            </a:r>
            <a:r>
              <a:rPr lang="ru-RU" dirty="0"/>
              <a:t> </a:t>
            </a:r>
            <a:r>
              <a:rPr lang="ru-RU" dirty="0" err="1"/>
              <a:t>подію</a:t>
            </a:r>
            <a:r>
              <a:rPr lang="ru-RU" dirty="0"/>
              <a:t> (</a:t>
            </a:r>
            <a:r>
              <a:rPr lang="ru-RU" dirty="0" err="1"/>
              <a:t>демонструє</a:t>
            </a:r>
            <a:r>
              <a:rPr lang="ru-RU" dirty="0"/>
              <a:t> </a:t>
            </a:r>
            <a:r>
              <a:rPr lang="ru-RU" dirty="0" err="1"/>
              <a:t>проміжні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/>
              <a:t>, </a:t>
            </a:r>
            <a:r>
              <a:rPr lang="ru-RU" dirty="0" err="1"/>
              <a:t>конкурсів</a:t>
            </a:r>
            <a:r>
              <a:rPr lang="ru-RU" dirty="0"/>
              <a:t>, </a:t>
            </a:r>
            <a:r>
              <a:rPr lang="ru-RU" dirty="0" err="1"/>
              <a:t>акцій</a:t>
            </a:r>
            <a:r>
              <a:rPr lang="ru-RU" dirty="0"/>
              <a:t> і т. </a:t>
            </a:r>
            <a:r>
              <a:rPr lang="ru-RU" dirty="0" err="1"/>
              <a:t>ін</a:t>
            </a:r>
            <a:r>
              <a:rPr lang="ru-RU" dirty="0"/>
              <a:t>.);</a:t>
            </a:r>
          </a:p>
          <a:p>
            <a:r>
              <a:rPr lang="ru-RU" dirty="0"/>
              <a:t>– </a:t>
            </a:r>
            <a:r>
              <a:rPr lang="ru-RU" i="1" dirty="0" err="1" smtClean="0"/>
              <a:t>пресреліз</a:t>
            </a:r>
            <a:r>
              <a:rPr lang="ru-RU" i="1" dirty="0" smtClean="0"/>
              <a:t>-резюме</a:t>
            </a:r>
            <a:r>
              <a:rPr lang="ru-RU" dirty="0"/>
              <a:t> (</a:t>
            </a:r>
            <a:r>
              <a:rPr lang="ru-RU" i="1" dirty="0" err="1" smtClean="0"/>
              <a:t>постреліз</a:t>
            </a:r>
            <a:r>
              <a:rPr lang="ru-RU" dirty="0"/>
              <a:t>) – </a:t>
            </a:r>
            <a:r>
              <a:rPr lang="ru-RU" dirty="0" err="1"/>
              <a:t>повідомляє</a:t>
            </a:r>
            <a:r>
              <a:rPr lang="ru-RU" dirty="0"/>
              <a:t> про </a:t>
            </a:r>
            <a:r>
              <a:rPr lang="ru-RU" dirty="0" err="1"/>
              <a:t>підсумки</a:t>
            </a:r>
            <a:r>
              <a:rPr lang="ru-RU" dirty="0"/>
              <a:t> і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,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фотоматеріали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журналісти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присутні</a:t>
            </a:r>
            <a:r>
              <a:rPr lang="ru-RU" dirty="0"/>
              <a:t> на </a:t>
            </a:r>
            <a:r>
              <a:rPr lang="ru-RU" dirty="0" err="1"/>
              <a:t>події</a:t>
            </a:r>
            <a:r>
              <a:rPr lang="ru-RU" dirty="0"/>
              <a:t>, але </a:t>
            </a:r>
            <a:r>
              <a:rPr lang="ru-RU" dirty="0" err="1"/>
              <a:t>хочуть</a:t>
            </a:r>
            <a:r>
              <a:rPr lang="ru-RU" dirty="0"/>
              <a:t> про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повідомити</a:t>
            </a:r>
            <a:r>
              <a:rPr lang="ru-RU" dirty="0"/>
              <a:t>;</a:t>
            </a:r>
          </a:p>
          <a:p>
            <a:r>
              <a:rPr lang="ru-RU" i="1" dirty="0"/>
              <a:t>– </a:t>
            </a:r>
            <a:r>
              <a:rPr lang="ru-RU" i="1" dirty="0" err="1"/>
              <a:t>інформаційний</a:t>
            </a:r>
            <a:r>
              <a:rPr lang="ru-RU" i="1" dirty="0"/>
              <a:t> пакет (</a:t>
            </a:r>
            <a:r>
              <a:rPr lang="ru-RU" i="1" dirty="0" err="1" smtClean="0"/>
              <a:t>преспакет</a:t>
            </a:r>
            <a:r>
              <a:rPr lang="ru-RU" i="1" dirty="0"/>
              <a:t>, </a:t>
            </a:r>
            <a:r>
              <a:rPr lang="ru-RU" i="1" dirty="0" err="1" smtClean="0"/>
              <a:t>прескіт</a:t>
            </a:r>
            <a:r>
              <a:rPr lang="ru-RU" i="1" dirty="0"/>
              <a:t>, </a:t>
            </a:r>
            <a:r>
              <a:rPr lang="ru-RU" i="1" dirty="0" err="1"/>
              <a:t>медіакіт</a:t>
            </a:r>
            <a:r>
              <a:rPr lang="ru-RU" i="1" dirty="0"/>
              <a:t>) </a:t>
            </a:r>
            <a:r>
              <a:rPr lang="ru-RU" dirty="0"/>
              <a:t>– комплект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для </a:t>
            </a:r>
            <a:r>
              <a:rPr lang="ru-RU" dirty="0" err="1"/>
              <a:t>розширеного</a:t>
            </a:r>
            <a:r>
              <a:rPr lang="ru-RU" dirty="0"/>
              <a:t> </a:t>
            </a:r>
            <a:r>
              <a:rPr lang="ru-RU" dirty="0" err="1"/>
              <a:t>висвітлення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 у </a:t>
            </a:r>
            <a:r>
              <a:rPr lang="ru-RU" dirty="0" err="1"/>
              <a:t>журналістських</a:t>
            </a:r>
            <a:r>
              <a:rPr lang="ru-RU" dirty="0"/>
              <a:t> </a:t>
            </a:r>
            <a:r>
              <a:rPr lang="ru-RU" dirty="0" err="1"/>
              <a:t>творах</a:t>
            </a:r>
            <a:r>
              <a:rPr lang="ru-RU" dirty="0"/>
              <a:t>;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буклети</a:t>
            </a:r>
            <a:r>
              <a:rPr lang="ru-RU" dirty="0"/>
              <a:t>, </a:t>
            </a:r>
            <a:r>
              <a:rPr lang="ru-RU" dirty="0" err="1"/>
              <a:t>програми</a:t>
            </a:r>
            <a:r>
              <a:rPr lang="ru-RU" dirty="0"/>
              <a:t>, списки </a:t>
            </a:r>
            <a:r>
              <a:rPr lang="ru-RU" dirty="0" err="1"/>
              <a:t>учасників</a:t>
            </a:r>
            <a:r>
              <a:rPr lang="ru-RU" dirty="0"/>
              <a:t> (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</a:t>
            </a:r>
            <a:r>
              <a:rPr lang="ru-RU" dirty="0" err="1"/>
              <a:t>статусів</a:t>
            </a:r>
            <a:r>
              <a:rPr lang="ru-RU" dirty="0"/>
              <a:t>); </a:t>
            </a:r>
            <a:r>
              <a:rPr lang="ru-RU" dirty="0" err="1"/>
              <a:t>історію</a:t>
            </a:r>
            <a:r>
              <a:rPr lang="ru-RU" dirty="0"/>
              <a:t> і /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ідею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, </a:t>
            </a:r>
            <a:r>
              <a:rPr lang="ru-RU" dirty="0" err="1"/>
              <a:t>факти</a:t>
            </a:r>
            <a:r>
              <a:rPr lang="ru-RU" dirty="0"/>
              <a:t>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біографії</a:t>
            </a:r>
            <a:r>
              <a:rPr lang="ru-RU" dirty="0"/>
              <a:t> </a:t>
            </a:r>
            <a:r>
              <a:rPr lang="ru-RU" dirty="0" err="1"/>
              <a:t>спікерів</a:t>
            </a:r>
            <a:r>
              <a:rPr lang="ru-RU" dirty="0"/>
              <a:t>; </a:t>
            </a:r>
            <a:r>
              <a:rPr lang="ru-RU" dirty="0" err="1"/>
              <a:t>короткі</a:t>
            </a:r>
            <a:r>
              <a:rPr lang="ru-RU" dirty="0"/>
              <a:t> огляди </a:t>
            </a:r>
            <a:r>
              <a:rPr lang="ru-RU" dirty="0" err="1"/>
              <a:t>книжкових</a:t>
            </a:r>
            <a:r>
              <a:rPr lang="ru-RU" dirty="0"/>
              <a:t> </a:t>
            </a:r>
            <a:r>
              <a:rPr lang="ru-RU" dirty="0" err="1"/>
              <a:t>виставок</a:t>
            </a:r>
            <a:r>
              <a:rPr lang="ru-RU" dirty="0"/>
              <a:t>, </a:t>
            </a:r>
            <a:r>
              <a:rPr lang="ru-RU" dirty="0" err="1"/>
              <a:t>розгорнуті</a:t>
            </a:r>
            <a:r>
              <a:rPr lang="ru-RU" dirty="0"/>
              <a:t> </a:t>
            </a:r>
            <a:r>
              <a:rPr lang="ru-RU" dirty="0" err="1"/>
              <a:t>анотації</a:t>
            </a:r>
            <a:r>
              <a:rPr lang="ru-RU" dirty="0"/>
              <a:t> </a:t>
            </a:r>
            <a:r>
              <a:rPr lang="ru-RU" dirty="0" err="1"/>
              <a:t>видань</a:t>
            </a:r>
            <a:r>
              <a:rPr lang="ru-RU" dirty="0"/>
              <a:t> (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презентують</a:t>
            </a:r>
            <a:r>
              <a:rPr lang="ru-RU" dirty="0"/>
              <a:t>); </a:t>
            </a:r>
            <a:r>
              <a:rPr lang="ru-RU" dirty="0" err="1"/>
              <a:t>мультимедійні</a:t>
            </a:r>
            <a:r>
              <a:rPr lang="ru-RU" dirty="0"/>
              <a:t>, фото- та </a:t>
            </a:r>
            <a:r>
              <a:rPr lang="ru-RU" dirty="0" err="1"/>
              <a:t>відеоматеріали</a:t>
            </a:r>
            <a:r>
              <a:rPr lang="ru-RU" dirty="0"/>
              <a:t> і т. </a:t>
            </a:r>
            <a:r>
              <a:rPr lang="ru-RU" dirty="0" err="1"/>
              <a:t>ін</a:t>
            </a:r>
            <a:r>
              <a:rPr lang="ru-RU" dirty="0"/>
              <a:t>.;</a:t>
            </a:r>
          </a:p>
          <a:p>
            <a:r>
              <a:rPr lang="ru-RU" dirty="0"/>
              <a:t>– </a:t>
            </a:r>
            <a:r>
              <a:rPr lang="ru-RU" i="1" dirty="0" err="1" smtClean="0"/>
              <a:t>пресреліз</a:t>
            </a:r>
            <a:r>
              <a:rPr lang="ru-RU" i="1" dirty="0" smtClean="0"/>
              <a:t>-дайджест</a:t>
            </a:r>
            <a:r>
              <a:rPr lang="ru-RU" dirty="0"/>
              <a:t> – </a:t>
            </a:r>
            <a:r>
              <a:rPr lang="ru-RU" dirty="0" err="1"/>
              <a:t>узагальнений</a:t>
            </a:r>
            <a:r>
              <a:rPr lang="ru-RU" dirty="0"/>
              <a:t> </a:t>
            </a:r>
            <a:r>
              <a:rPr lang="ru-RU" dirty="0" err="1"/>
              <a:t>новинний</a:t>
            </a:r>
            <a:r>
              <a:rPr lang="ru-RU" dirty="0"/>
              <a:t> продукт </a:t>
            </a:r>
            <a:r>
              <a:rPr lang="ru-RU" dirty="0" err="1"/>
              <a:t>бібліотеки</a:t>
            </a:r>
            <a:r>
              <a:rPr lang="ru-RU" dirty="0"/>
              <a:t>, </a:t>
            </a:r>
            <a:r>
              <a:rPr lang="ru-RU" dirty="0" err="1"/>
              <a:t>наповнений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 з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новини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посилання</a:t>
            </a:r>
            <a:r>
              <a:rPr lang="ru-RU" dirty="0"/>
              <a:t> на </a:t>
            </a:r>
            <a:r>
              <a:rPr lang="ru-RU" dirty="0" err="1"/>
              <a:t>публікації</a:t>
            </a:r>
            <a:r>
              <a:rPr lang="ru-RU" dirty="0"/>
              <a:t> в ЗМІ, на </a:t>
            </a:r>
            <a:r>
              <a:rPr lang="ru-RU" dirty="0" err="1"/>
              <a:t>корпоративні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 й </a:t>
            </a:r>
            <a:r>
              <a:rPr lang="ru-RU" dirty="0" err="1"/>
              <a:t>офіційні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564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619268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П.-р. –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структурований</a:t>
            </a:r>
            <a:r>
              <a:rPr lang="ru-RU" dirty="0"/>
              <a:t> документ і </a:t>
            </a:r>
            <a:r>
              <a:rPr lang="ru-RU" dirty="0" err="1"/>
              <a:t>укладається</a:t>
            </a:r>
            <a:r>
              <a:rPr lang="ru-RU" dirty="0"/>
              <a:t> за </a:t>
            </a:r>
            <a:r>
              <a:rPr lang="ru-RU" dirty="0" err="1"/>
              <a:t>визначеними</a:t>
            </a:r>
            <a:r>
              <a:rPr lang="ru-RU" dirty="0"/>
              <a:t> правилами. </a:t>
            </a:r>
            <a:r>
              <a:rPr lang="ru-RU" dirty="0" err="1"/>
              <a:t>Оформлюється</a:t>
            </a:r>
            <a:r>
              <a:rPr lang="ru-RU" dirty="0"/>
              <a:t> на бланку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фірмовою</a:t>
            </a:r>
            <a:r>
              <a:rPr lang="ru-RU" dirty="0"/>
              <a:t> </a:t>
            </a:r>
            <a:r>
              <a:rPr lang="ru-RU" dirty="0" err="1"/>
              <a:t>символікою</a:t>
            </a:r>
            <a:r>
              <a:rPr lang="ru-RU" dirty="0"/>
              <a:t> (логотип, головне фото, слоган).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змісту</a:t>
            </a:r>
            <a:r>
              <a:rPr lang="ru-RU" dirty="0"/>
              <a:t> П.-р.: </a:t>
            </a:r>
            <a:r>
              <a:rPr lang="ru-RU" dirty="0" err="1"/>
              <a:t>інформативність</a:t>
            </a:r>
            <a:r>
              <a:rPr lang="ru-RU" dirty="0"/>
              <a:t>, </a:t>
            </a:r>
            <a:r>
              <a:rPr lang="ru-RU" dirty="0" err="1"/>
              <a:t>оперативність</a:t>
            </a:r>
            <a:r>
              <a:rPr lang="ru-RU" dirty="0"/>
              <a:t>, </a:t>
            </a:r>
            <a:r>
              <a:rPr lang="ru-RU" dirty="0" err="1"/>
              <a:t>конкретність</a:t>
            </a:r>
            <a:r>
              <a:rPr lang="ru-RU" dirty="0"/>
              <a:t>, </a:t>
            </a:r>
            <a:r>
              <a:rPr lang="ru-RU" dirty="0" err="1"/>
              <a:t>фактологічність</a:t>
            </a:r>
            <a:r>
              <a:rPr lang="ru-RU" dirty="0"/>
              <a:t>, </a:t>
            </a:r>
            <a:r>
              <a:rPr lang="ru-RU" dirty="0" err="1"/>
              <a:t>підкреслена</a:t>
            </a:r>
            <a:r>
              <a:rPr lang="ru-RU" dirty="0"/>
              <a:t> </a:t>
            </a:r>
            <a:r>
              <a:rPr lang="ru-RU" dirty="0" err="1"/>
              <a:t>нейтральність</a:t>
            </a:r>
            <a:r>
              <a:rPr lang="ru-RU" dirty="0"/>
              <a:t>, </a:t>
            </a:r>
            <a:r>
              <a:rPr lang="ru-RU" dirty="0" err="1"/>
              <a:t>об’єктивність</a:t>
            </a:r>
            <a:r>
              <a:rPr lang="ru-RU" dirty="0"/>
              <a:t>, </a:t>
            </a:r>
            <a:r>
              <a:rPr lang="ru-RU" dirty="0" err="1"/>
              <a:t>лаконічність</a:t>
            </a:r>
            <a:r>
              <a:rPr lang="ru-RU" dirty="0"/>
              <a:t>, </a:t>
            </a:r>
            <a:r>
              <a:rPr lang="ru-RU" dirty="0" err="1"/>
              <a:t>прозорість</a:t>
            </a:r>
            <a:r>
              <a:rPr lang="ru-RU" dirty="0"/>
              <a:t> і </a:t>
            </a:r>
            <a:r>
              <a:rPr lang="ru-RU" dirty="0" err="1"/>
              <a:t>самодостатність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. </a:t>
            </a:r>
            <a:r>
              <a:rPr lang="ru-RU" dirty="0" err="1"/>
              <a:t>Факти</a:t>
            </a:r>
            <a:r>
              <a:rPr lang="ru-RU" dirty="0"/>
              <a:t>, </a:t>
            </a:r>
            <a:r>
              <a:rPr lang="ru-RU" dirty="0" err="1"/>
              <a:t>описані</a:t>
            </a:r>
            <a:r>
              <a:rPr lang="ru-RU" dirty="0"/>
              <a:t> в П.-р.,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сприйматися</a:t>
            </a:r>
            <a:r>
              <a:rPr lang="ru-RU" dirty="0"/>
              <a:t> як </a:t>
            </a:r>
            <a:r>
              <a:rPr lang="ru-RU" dirty="0" err="1"/>
              <a:t>сенсація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бути </a:t>
            </a:r>
            <a:r>
              <a:rPr lang="ru-RU" dirty="0" err="1"/>
              <a:t>цікавими</a:t>
            </a:r>
            <a:r>
              <a:rPr lang="ru-RU" dirty="0"/>
              <a:t> для ЗМІ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/>
              <a:t>адресатів</a:t>
            </a:r>
            <a:r>
              <a:rPr lang="ru-RU" dirty="0"/>
              <a:t>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привернути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, новина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б одному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ЗМІ: </a:t>
            </a:r>
            <a:r>
              <a:rPr lang="ru-RU" dirty="0" err="1"/>
              <a:t>інформувати</a:t>
            </a:r>
            <a:r>
              <a:rPr lang="ru-RU" dirty="0"/>
              <a:t>, </a:t>
            </a:r>
            <a:r>
              <a:rPr lang="ru-RU" dirty="0" err="1"/>
              <a:t>навчати</a:t>
            </a:r>
            <a:r>
              <a:rPr lang="ru-RU" dirty="0"/>
              <a:t>, </a:t>
            </a:r>
            <a:r>
              <a:rPr lang="ru-RU" dirty="0" err="1"/>
              <a:t>розважати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840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для </a:t>
            </a:r>
            <a:r>
              <a:rPr lang="ru-RU" dirty="0" err="1" smtClean="0"/>
              <a:t>пресрелізів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88632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dirty="0"/>
              <a:t>1. </a:t>
            </a:r>
            <a:r>
              <a:rPr lang="ru-RU" dirty="0" err="1" smtClean="0"/>
              <a:t>Пресреліз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короткий документ,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не </a:t>
            </a:r>
            <a:r>
              <a:rPr lang="ru-RU" dirty="0" err="1"/>
              <a:t>перевищувати</a:t>
            </a:r>
            <a:r>
              <a:rPr lang="ru-RU" dirty="0"/>
              <a:t> </a:t>
            </a:r>
            <a:r>
              <a:rPr lang="ru-RU" b="1" dirty="0" err="1"/>
              <a:t>однієї</a:t>
            </a:r>
            <a:r>
              <a:rPr lang="ru-RU" b="1" dirty="0"/>
              <a:t> </a:t>
            </a:r>
            <a:r>
              <a:rPr lang="ru-RU" b="1" dirty="0" err="1"/>
              <a:t>сторінки</a:t>
            </a:r>
            <a:r>
              <a:rPr lang="ru-RU" b="1" dirty="0"/>
              <a:t> формату А-4. </a:t>
            </a:r>
            <a:r>
              <a:rPr lang="ru-RU" dirty="0"/>
              <a:t>До ЗМІ </a:t>
            </a:r>
            <a:r>
              <a:rPr lang="ru-RU" dirty="0" err="1"/>
              <a:t>щодня</a:t>
            </a:r>
            <a:r>
              <a:rPr lang="ru-RU" dirty="0"/>
              <a:t> </a:t>
            </a:r>
            <a:r>
              <a:rPr lang="ru-RU" dirty="0" err="1"/>
              <a:t>надходять</a:t>
            </a:r>
            <a:r>
              <a:rPr lang="ru-RU" dirty="0"/>
              <a:t> </a:t>
            </a:r>
            <a:r>
              <a:rPr lang="ru-RU" dirty="0" err="1"/>
              <a:t>сотні</a:t>
            </a:r>
            <a:r>
              <a:rPr lang="ru-RU" dirty="0"/>
              <a:t> </a:t>
            </a:r>
            <a:r>
              <a:rPr lang="ru-RU" dirty="0" err="1" smtClean="0"/>
              <a:t>пресрелізів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. І, як правило, </a:t>
            </a:r>
            <a:r>
              <a:rPr lang="ru-RU" dirty="0" err="1"/>
              <a:t>передусім</a:t>
            </a:r>
            <a:r>
              <a:rPr lang="ru-RU" dirty="0"/>
              <a:t> </a:t>
            </a:r>
            <a:r>
              <a:rPr lang="ru-RU" dirty="0" err="1"/>
              <a:t>прочитуються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зазначений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час у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 smtClean="0"/>
              <a:t>масмедіа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з </a:t>
            </a:r>
            <a:r>
              <a:rPr lang="ru-RU" dirty="0" err="1"/>
              <a:t>кореспонденцією</a:t>
            </a:r>
            <a:r>
              <a:rPr lang="ru-RU" dirty="0"/>
              <a:t>,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обмежений</a:t>
            </a:r>
            <a:r>
              <a:rPr lang="ru-RU" dirty="0"/>
              <a:t>. Коли вся </a:t>
            </a:r>
            <a:r>
              <a:rPr lang="ru-RU" dirty="0" err="1"/>
              <a:t>інформація</a:t>
            </a:r>
            <a:r>
              <a:rPr lang="ru-RU" dirty="0"/>
              <a:t> </a:t>
            </a:r>
            <a:r>
              <a:rPr lang="ru-RU" dirty="0" err="1"/>
              <a:t>викладена</a:t>
            </a:r>
            <a:r>
              <a:rPr lang="ru-RU" dirty="0"/>
              <a:t> на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сторінці</a:t>
            </a:r>
            <a:r>
              <a:rPr lang="ru-RU" dirty="0"/>
              <a:t>, </a:t>
            </a:r>
            <a:r>
              <a:rPr lang="ru-RU" dirty="0" err="1"/>
              <a:t>досвідченому</a:t>
            </a:r>
            <a:r>
              <a:rPr lang="ru-RU" dirty="0"/>
              <a:t> </a:t>
            </a:r>
            <a:r>
              <a:rPr lang="ru-RU" dirty="0" err="1"/>
              <a:t>працівникові</a:t>
            </a:r>
            <a:r>
              <a:rPr lang="ru-RU" dirty="0"/>
              <a:t> не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докладати</a:t>
            </a:r>
            <a:r>
              <a:rPr lang="ru-RU" dirty="0"/>
              <a:t>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здатний</a:t>
            </a:r>
            <a:r>
              <a:rPr lang="ru-RU" dirty="0"/>
              <a:t> </a:t>
            </a:r>
            <a:r>
              <a:rPr lang="ru-RU" dirty="0" err="1"/>
              <a:t>одразу</a:t>
            </a:r>
            <a:r>
              <a:rPr lang="ru-RU" dirty="0"/>
              <a:t> </a:t>
            </a:r>
            <a:r>
              <a:rPr lang="ru-RU" dirty="0" err="1"/>
              <a:t>зрозуміти</a:t>
            </a:r>
            <a:r>
              <a:rPr lang="ru-RU" dirty="0"/>
              <a:t>, в </a:t>
            </a:r>
            <a:r>
              <a:rPr lang="ru-RU" dirty="0" err="1"/>
              <a:t>чому</a:t>
            </a:r>
            <a:r>
              <a:rPr lang="ru-RU" dirty="0"/>
              <a:t> справа</a:t>
            </a:r>
            <a:r>
              <a:rPr lang="ru-RU" dirty="0" smtClean="0"/>
              <a:t>.</a:t>
            </a:r>
          </a:p>
          <a:p>
            <a:pPr lvl="0" algn="just"/>
            <a:endParaRPr lang="ru-RU" dirty="0"/>
          </a:p>
          <a:p>
            <a:pPr lvl="0" algn="just"/>
            <a:r>
              <a:rPr lang="ru-RU" dirty="0"/>
              <a:t>2. У </a:t>
            </a:r>
            <a:r>
              <a:rPr lang="ru-RU" dirty="0" err="1" smtClean="0"/>
              <a:t>пресрелізі</a:t>
            </a:r>
            <a:r>
              <a:rPr lang="ru-RU" dirty="0" smtClean="0"/>
              <a:t> </a:t>
            </a:r>
            <a:r>
              <a:rPr lang="ru-RU" dirty="0" err="1"/>
              <a:t>має</a:t>
            </a:r>
            <a:r>
              <a:rPr lang="ru-RU" dirty="0"/>
              <a:t> бути новина і </a:t>
            </a:r>
            <a:r>
              <a:rPr lang="ru-RU" dirty="0" err="1"/>
              <a:t>розкритий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один </a:t>
            </a:r>
            <a:r>
              <a:rPr lang="ru-RU" dirty="0" err="1"/>
              <a:t>інформаційний</a:t>
            </a:r>
            <a:r>
              <a:rPr lang="ru-RU" dirty="0"/>
              <a:t> </a:t>
            </a:r>
            <a:r>
              <a:rPr lang="ru-RU" dirty="0" err="1"/>
              <a:t>привід</a:t>
            </a:r>
            <a:r>
              <a:rPr lang="ru-RU" dirty="0"/>
              <a:t>.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приводів</a:t>
            </a:r>
            <a:r>
              <a:rPr lang="ru-RU" dirty="0"/>
              <a:t> </a:t>
            </a:r>
            <a:r>
              <a:rPr lang="ru-RU" dirty="0" err="1"/>
              <a:t>розосереджують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й не </a:t>
            </a:r>
            <a:r>
              <a:rPr lang="ru-RU" dirty="0" err="1"/>
              <a:t>концентрують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на головному. </a:t>
            </a:r>
            <a:r>
              <a:rPr lang="ru-RU" dirty="0" err="1"/>
              <a:t>Інформаційний</a:t>
            </a:r>
            <a:r>
              <a:rPr lang="ru-RU" dirty="0"/>
              <a:t> </a:t>
            </a:r>
            <a:r>
              <a:rPr lang="ru-RU" dirty="0" err="1"/>
              <a:t>привід</a:t>
            </a:r>
            <a:r>
              <a:rPr lang="ru-RU" dirty="0"/>
              <a:t> стане новиною, коли </a:t>
            </a:r>
            <a:r>
              <a:rPr lang="ru-RU" dirty="0" err="1"/>
              <a:t>інформація</a:t>
            </a:r>
            <a:r>
              <a:rPr lang="ru-RU" dirty="0"/>
              <a:t> актуальна, </a:t>
            </a:r>
            <a:r>
              <a:rPr lang="ru-RU" dirty="0" err="1"/>
              <a:t>цікава</a:t>
            </a:r>
            <a:r>
              <a:rPr lang="ru-RU" dirty="0"/>
              <a:t> </a:t>
            </a:r>
            <a:r>
              <a:rPr lang="ru-RU" dirty="0" err="1"/>
              <a:t>читачам</a:t>
            </a:r>
            <a:r>
              <a:rPr lang="ru-RU" dirty="0"/>
              <a:t>/</a:t>
            </a:r>
            <a:r>
              <a:rPr lang="ru-RU" dirty="0" err="1"/>
              <a:t>глядачам</a:t>
            </a:r>
            <a:r>
              <a:rPr lang="ru-RU" dirty="0"/>
              <a:t> тих ЗМІ, </a:t>
            </a:r>
            <a:r>
              <a:rPr lang="ru-RU" dirty="0" err="1"/>
              <a:t>куди</a:t>
            </a:r>
            <a:r>
              <a:rPr lang="ru-RU" dirty="0"/>
              <a:t> направлений </a:t>
            </a:r>
            <a:r>
              <a:rPr lang="ru-RU" dirty="0" err="1" smtClean="0"/>
              <a:t>пресреліз</a:t>
            </a:r>
            <a:r>
              <a:rPr lang="ru-RU" dirty="0"/>
              <a:t>, є </a:t>
            </a:r>
            <a:r>
              <a:rPr lang="ru-RU" dirty="0" err="1"/>
              <a:t>суспільно</a:t>
            </a:r>
            <a:r>
              <a:rPr lang="ru-RU" dirty="0"/>
              <a:t> </a:t>
            </a:r>
            <a:r>
              <a:rPr lang="ru-RU" dirty="0" err="1"/>
              <a:t>значущою</a:t>
            </a:r>
            <a:r>
              <a:rPr lang="ru-RU" dirty="0"/>
              <a:t> та походить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лідерів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26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•	3. У </a:t>
            </a:r>
            <a:r>
              <a:rPr lang="ru-RU" dirty="0" err="1" smtClean="0"/>
              <a:t>пресрелізі</a:t>
            </a:r>
            <a:r>
              <a:rPr lang="ru-RU" dirty="0" smtClean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присутні</a:t>
            </a:r>
            <a:r>
              <a:rPr lang="ru-RU" dirty="0"/>
              <a:t>: дата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надсилання</a:t>
            </a:r>
            <a:r>
              <a:rPr lang="ru-RU" dirty="0"/>
              <a:t>; точна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яка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випускає</a:t>
            </a:r>
            <a:r>
              <a:rPr lang="ru-RU" dirty="0"/>
              <a:t>; </a:t>
            </a:r>
            <a:r>
              <a:rPr lang="ru-RU" dirty="0" err="1"/>
              <a:t>відомості</a:t>
            </a:r>
            <a:r>
              <a:rPr lang="ru-RU" dirty="0"/>
              <a:t> про те, де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уточнити</a:t>
            </a:r>
            <a:r>
              <a:rPr lang="ru-RU" dirty="0"/>
              <a:t> </a:t>
            </a:r>
            <a:r>
              <a:rPr lang="ru-RU" dirty="0" err="1"/>
              <a:t>наведену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.</a:t>
            </a:r>
          </a:p>
          <a:p>
            <a:r>
              <a:rPr lang="ru-RU" dirty="0"/>
              <a:t>•	4. </a:t>
            </a:r>
            <a:r>
              <a:rPr lang="ru-RU" dirty="0" err="1"/>
              <a:t>Композиція</a:t>
            </a:r>
            <a:r>
              <a:rPr lang="ru-RU" dirty="0"/>
              <a:t> </a:t>
            </a:r>
            <a:r>
              <a:rPr lang="ru-RU" dirty="0" err="1" smtClean="0"/>
              <a:t>пресреліза</a:t>
            </a:r>
            <a:r>
              <a:rPr lang="ru-RU" dirty="0" smtClean="0"/>
              <a:t> </a:t>
            </a:r>
            <a:r>
              <a:rPr lang="ru-RU" dirty="0" err="1"/>
              <a:t>дозволяє</a:t>
            </a:r>
            <a:r>
              <a:rPr lang="ru-RU" dirty="0"/>
              <a:t> в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скорочувати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, </a:t>
            </a:r>
            <a:r>
              <a:rPr lang="ru-RU" dirty="0" err="1"/>
              <a:t>починаючи</a:t>
            </a:r>
            <a:r>
              <a:rPr lang="ru-RU" dirty="0"/>
              <a:t> з </a:t>
            </a:r>
            <a:r>
              <a:rPr lang="ru-RU" dirty="0" err="1"/>
              <a:t>кінця</a:t>
            </a:r>
            <a:r>
              <a:rPr lang="ru-RU" dirty="0"/>
              <a:t>. В </a:t>
            </a:r>
            <a:r>
              <a:rPr lang="ru-RU" dirty="0" err="1"/>
              <a:t>реальній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наведеної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опублікованою</a:t>
            </a:r>
            <a:r>
              <a:rPr lang="ru-RU" dirty="0"/>
              <a:t> у ЗМІ. Тому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прес-реліза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розміщують</a:t>
            </a:r>
            <a:r>
              <a:rPr lang="ru-RU" dirty="0"/>
              <a:t> в порядку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важливості</a:t>
            </a:r>
            <a:r>
              <a:rPr lang="ru-RU" dirty="0"/>
              <a:t> за принципом "</a:t>
            </a:r>
            <a:r>
              <a:rPr lang="ru-RU" dirty="0" err="1"/>
              <a:t>перевернутої</a:t>
            </a:r>
            <a:r>
              <a:rPr lang="ru-RU" dirty="0"/>
              <a:t> </a:t>
            </a:r>
            <a:r>
              <a:rPr lang="ru-RU" dirty="0" err="1"/>
              <a:t>піраміди</a:t>
            </a:r>
            <a:r>
              <a:rPr lang="ru-RU" dirty="0"/>
              <a:t>". </a:t>
            </a:r>
            <a:r>
              <a:rPr lang="ru-RU" dirty="0" err="1"/>
              <a:t>Головні</a:t>
            </a:r>
            <a:r>
              <a:rPr lang="ru-RU" dirty="0"/>
              <a:t> </a:t>
            </a:r>
            <a:r>
              <a:rPr lang="ru-RU" dirty="0" err="1"/>
              <a:t>пункти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фіксуються</a:t>
            </a:r>
            <a:r>
              <a:rPr lang="ru-RU" dirty="0"/>
              <a:t> в перших </a:t>
            </a:r>
            <a:r>
              <a:rPr lang="ru-RU" dirty="0" err="1"/>
              <a:t>двох</a:t>
            </a:r>
            <a:r>
              <a:rPr lang="ru-RU" dirty="0"/>
              <a:t> абзацах. </a:t>
            </a:r>
            <a:r>
              <a:rPr lang="ru-RU" dirty="0" err="1"/>
              <a:t>Решта</a:t>
            </a:r>
            <a:r>
              <a:rPr lang="ru-RU" dirty="0"/>
              <a:t> - </a:t>
            </a:r>
            <a:r>
              <a:rPr lang="ru-RU" dirty="0" err="1"/>
              <a:t>коментарі</a:t>
            </a:r>
            <a:r>
              <a:rPr lang="ru-RU" dirty="0"/>
              <a:t>, </a:t>
            </a:r>
            <a:r>
              <a:rPr lang="ru-RU" dirty="0" err="1"/>
              <a:t>аналіз</a:t>
            </a:r>
            <a:r>
              <a:rPr lang="ru-RU" dirty="0"/>
              <a:t>, </a:t>
            </a:r>
            <a:r>
              <a:rPr lang="ru-RU" dirty="0" err="1"/>
              <a:t>відомості</a:t>
            </a:r>
            <a:r>
              <a:rPr lang="ru-RU" dirty="0"/>
              <a:t>, </a:t>
            </a:r>
            <a:r>
              <a:rPr lang="ru-RU" dirty="0" err="1"/>
              <a:t>пояснення</a:t>
            </a:r>
            <a:r>
              <a:rPr lang="ru-RU" dirty="0"/>
              <a:t> - у </a:t>
            </a:r>
            <a:r>
              <a:rPr lang="ru-RU" dirty="0" err="1"/>
              <a:t>наступних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668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7087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62646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•	5. У </a:t>
            </a:r>
            <a:r>
              <a:rPr lang="ru-RU" dirty="0" err="1" smtClean="0"/>
              <a:t>пресрелізі</a:t>
            </a:r>
            <a:r>
              <a:rPr lang="ru-RU" dirty="0" smtClean="0"/>
              <a:t> </a:t>
            </a:r>
            <a:r>
              <a:rPr lang="ru-RU" dirty="0" err="1"/>
              <a:t>має</a:t>
            </a:r>
            <a:r>
              <a:rPr lang="ru-RU" dirty="0"/>
              <a:t> бути заголовок,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розкрито</a:t>
            </a:r>
            <a:r>
              <a:rPr lang="ru-RU" dirty="0"/>
              <a:t> </a:t>
            </a:r>
            <a:r>
              <a:rPr lang="ru-RU" dirty="0" err="1"/>
              <a:t>інформаційний</a:t>
            </a:r>
            <a:r>
              <a:rPr lang="ru-RU" dirty="0"/>
              <a:t> </a:t>
            </a:r>
            <a:r>
              <a:rPr lang="ru-RU" dirty="0" err="1"/>
              <a:t>привід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b="1" dirty="0"/>
              <a:t>є </a:t>
            </a:r>
            <a:r>
              <a:rPr lang="ru-RU" b="1" dirty="0" err="1"/>
              <a:t>основним</a:t>
            </a:r>
            <a:r>
              <a:rPr lang="ru-RU" b="1" dirty="0"/>
              <a:t> </a:t>
            </a:r>
            <a:r>
              <a:rPr lang="ru-RU" b="1" dirty="0" err="1"/>
              <a:t>елементом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привертає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і </a:t>
            </a:r>
            <a:r>
              <a:rPr lang="ru-RU" dirty="0" err="1"/>
              <a:t>розкриває</a:t>
            </a:r>
            <a:r>
              <a:rPr lang="ru-RU" dirty="0"/>
              <a:t>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/>
              <a:t>документа.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, заголовок </a:t>
            </a:r>
            <a:r>
              <a:rPr lang="ru-RU" dirty="0" err="1"/>
              <a:t>задає</a:t>
            </a:r>
            <a:r>
              <a:rPr lang="ru-RU" dirty="0"/>
              <a:t> тон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тексту </a:t>
            </a:r>
            <a:r>
              <a:rPr lang="ru-RU" dirty="0" err="1"/>
              <a:t>повідомлення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i="1" dirty="0" err="1" smtClean="0"/>
              <a:t>Наприклад</a:t>
            </a:r>
            <a:r>
              <a:rPr lang="ru-RU" i="1" dirty="0" smtClean="0"/>
              <a:t>, </a:t>
            </a:r>
          </a:p>
          <a:p>
            <a:r>
              <a:rPr lang="ru-RU" b="1" i="1" dirty="0" smtClean="0"/>
              <a:t>"У </a:t>
            </a:r>
            <a:r>
              <a:rPr lang="ru-RU" b="1" i="1" dirty="0" err="1"/>
              <a:t>результаті</a:t>
            </a:r>
            <a:r>
              <a:rPr lang="ru-RU" b="1" i="1" dirty="0"/>
              <a:t> </a:t>
            </a:r>
            <a:r>
              <a:rPr lang="ru-RU" b="1" i="1" dirty="0" err="1"/>
              <a:t>серпневої</a:t>
            </a:r>
            <a:r>
              <a:rPr lang="ru-RU" b="1" i="1" dirty="0"/>
              <a:t> </a:t>
            </a:r>
            <a:r>
              <a:rPr lang="ru-RU" b="1" i="1" dirty="0" err="1"/>
              <a:t>пожежі</a:t>
            </a:r>
            <a:r>
              <a:rPr lang="ru-RU" b="1" i="1" dirty="0"/>
              <a:t> 2009 р. у </a:t>
            </a:r>
            <a:r>
              <a:rPr lang="ru-RU" b="1" i="1" dirty="0" err="1"/>
              <a:t>Криму</a:t>
            </a:r>
            <a:r>
              <a:rPr lang="ru-RU" b="1" i="1" dirty="0"/>
              <a:t> </a:t>
            </a:r>
            <a:r>
              <a:rPr lang="ru-RU" b="1" i="1" dirty="0" err="1"/>
              <a:t>згоріло</a:t>
            </a:r>
            <a:r>
              <a:rPr lang="ru-RU" b="1" i="1" dirty="0"/>
              <a:t> 450 га </a:t>
            </a:r>
            <a:r>
              <a:rPr lang="ru-RU" b="1" i="1" dirty="0" err="1"/>
              <a:t>лісових</a:t>
            </a:r>
            <a:r>
              <a:rPr lang="ru-RU" b="1" i="1" dirty="0"/>
              <a:t> </a:t>
            </a:r>
            <a:r>
              <a:rPr lang="ru-RU" b="1" i="1" dirty="0" err="1"/>
              <a:t>угідь</a:t>
            </a:r>
            <a:r>
              <a:rPr lang="ru-RU" b="1" i="1" dirty="0"/>
              <a:t>".</a:t>
            </a:r>
          </a:p>
          <a:p>
            <a:endParaRPr lang="ru-RU" b="1" i="1" dirty="0"/>
          </a:p>
          <a:p>
            <a:pPr algn="just"/>
            <a:r>
              <a:rPr lang="ru-RU" i="1" dirty="0"/>
              <a:t>"</a:t>
            </a:r>
            <a:r>
              <a:rPr lang="ru-RU" b="1" i="1" dirty="0"/>
              <a:t>У </a:t>
            </a:r>
            <a:r>
              <a:rPr lang="ru-RU" b="1" i="1" dirty="0" err="1"/>
              <a:t>результаті</a:t>
            </a:r>
            <a:r>
              <a:rPr lang="ru-RU" b="1" i="1" dirty="0"/>
              <a:t> </a:t>
            </a:r>
            <a:r>
              <a:rPr lang="ru-RU" b="1" i="1" dirty="0" err="1"/>
              <a:t>серпневої</a:t>
            </a:r>
            <a:r>
              <a:rPr lang="ru-RU" b="1" i="1" dirty="0"/>
              <a:t> </a:t>
            </a:r>
            <a:r>
              <a:rPr lang="ru-RU" b="1" i="1" dirty="0" err="1"/>
              <a:t>пожежі</a:t>
            </a:r>
            <a:r>
              <a:rPr lang="ru-RU" b="1" i="1" dirty="0"/>
              <a:t> 2009 р. у </a:t>
            </a:r>
            <a:r>
              <a:rPr lang="ru-RU" b="1" i="1" dirty="0" err="1"/>
              <a:t>Криму</a:t>
            </a:r>
            <a:r>
              <a:rPr lang="ru-RU" b="1" i="1" dirty="0"/>
              <a:t> </a:t>
            </a:r>
            <a:r>
              <a:rPr lang="ru-RU" b="1" i="1" dirty="0" err="1"/>
              <a:t>згоріло</a:t>
            </a:r>
            <a:r>
              <a:rPr lang="ru-RU" b="1" i="1" dirty="0"/>
              <a:t> ТІЛЬКИ 450 га </a:t>
            </a:r>
            <a:r>
              <a:rPr lang="ru-RU" b="1" i="1" dirty="0" err="1"/>
              <a:t>лісових</a:t>
            </a:r>
            <a:r>
              <a:rPr lang="ru-RU" b="1" i="1" dirty="0"/>
              <a:t> </a:t>
            </a:r>
            <a:r>
              <a:rPr lang="ru-RU" b="1" i="1" dirty="0" err="1"/>
              <a:t>угідь</a:t>
            </a:r>
            <a:r>
              <a:rPr lang="ru-RU" b="1" i="1" dirty="0"/>
              <a:t>. </a:t>
            </a:r>
            <a:r>
              <a:rPr lang="ru-RU" b="1" i="1" dirty="0" err="1"/>
              <a:t>Решту</a:t>
            </a:r>
            <a:r>
              <a:rPr lang="ru-RU" b="1" i="1" dirty="0"/>
              <a:t> </a:t>
            </a:r>
            <a:r>
              <a:rPr lang="ru-RU" b="1" i="1" dirty="0" err="1"/>
              <a:t>вдалося</a:t>
            </a:r>
            <a:r>
              <a:rPr lang="ru-RU" b="1" i="1" dirty="0"/>
              <a:t> </a:t>
            </a:r>
            <a:r>
              <a:rPr lang="ru-RU" b="1" i="1" dirty="0" err="1"/>
              <a:t>зберегти</a:t>
            </a:r>
            <a:r>
              <a:rPr lang="ru-RU" b="1" i="1" dirty="0"/>
              <a:t> силами МНС </a:t>
            </a:r>
            <a:r>
              <a:rPr lang="ru-RU" b="1" i="1" dirty="0" err="1"/>
              <a:t>України</a:t>
            </a:r>
            <a:r>
              <a:rPr lang="ru-RU" b="1" i="1" dirty="0"/>
              <a:t>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682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336704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dirty="0" err="1"/>
              <a:t>Подія</a:t>
            </a:r>
            <a:r>
              <a:rPr lang="ru-RU" dirty="0"/>
              <a:t> одна і та сама, але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- </a:t>
            </a:r>
            <a:r>
              <a:rPr lang="ru-RU" dirty="0" err="1"/>
              <a:t>різне</a:t>
            </a:r>
            <a:r>
              <a:rPr lang="ru-RU" dirty="0"/>
              <a:t>.</a:t>
            </a:r>
          </a:p>
          <a:p>
            <a:pPr lvl="0" algn="just"/>
            <a:r>
              <a:rPr lang="ru-RU" dirty="0"/>
              <a:t>6. У перших </a:t>
            </a:r>
            <a:r>
              <a:rPr lang="ru-RU" dirty="0" err="1"/>
              <a:t>двох</a:t>
            </a:r>
            <a:r>
              <a:rPr lang="ru-RU" dirty="0"/>
              <a:t> абзацах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такі</a:t>
            </a:r>
            <a:r>
              <a:rPr lang="ru-RU" dirty="0"/>
              <a:t>, </a:t>
            </a:r>
            <a:r>
              <a:rPr lang="ru-RU" dirty="0" err="1"/>
              <a:t>здавалося</a:t>
            </a:r>
            <a:r>
              <a:rPr lang="ru-RU" dirty="0"/>
              <a:t> б,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прості</a:t>
            </a:r>
            <a:r>
              <a:rPr lang="ru-RU" dirty="0"/>
              <a:t> </a:t>
            </a:r>
            <a:r>
              <a:rPr lang="ru-RU" dirty="0" err="1"/>
              <a:t>запитання</a:t>
            </a:r>
            <a:r>
              <a:rPr lang="ru-RU" dirty="0"/>
              <a:t>: "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відбулося</a:t>
            </a:r>
            <a:r>
              <a:rPr lang="ru-RU" dirty="0"/>
              <a:t>?", "Де </a:t>
            </a:r>
            <a:r>
              <a:rPr lang="ru-RU" dirty="0" err="1"/>
              <a:t>відбулося</a:t>
            </a:r>
            <a:r>
              <a:rPr lang="ru-RU" dirty="0"/>
              <a:t>?", "Коли </a:t>
            </a:r>
            <a:r>
              <a:rPr lang="ru-RU" dirty="0" err="1"/>
              <a:t>відбулося</a:t>
            </a:r>
            <a:r>
              <a:rPr lang="ru-RU" dirty="0"/>
              <a:t>?", "За </a:t>
            </a:r>
            <a:r>
              <a:rPr lang="ru-RU" dirty="0" err="1"/>
              <a:t>участі</a:t>
            </a:r>
            <a:r>
              <a:rPr lang="ru-RU" dirty="0"/>
              <a:t> кого </a:t>
            </a:r>
            <a:r>
              <a:rPr lang="ru-RU" dirty="0" err="1"/>
              <a:t>відбулося</a:t>
            </a:r>
            <a:r>
              <a:rPr lang="ru-RU" dirty="0"/>
              <a:t>?", "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відбулося</a:t>
            </a:r>
            <a:r>
              <a:rPr lang="ru-RU" dirty="0"/>
              <a:t>?", "Як </a:t>
            </a:r>
            <a:r>
              <a:rPr lang="ru-RU" dirty="0" err="1"/>
              <a:t>відбулося</a:t>
            </a:r>
            <a:r>
              <a:rPr lang="ru-RU" dirty="0"/>
              <a:t>?". </a:t>
            </a:r>
            <a:r>
              <a:rPr lang="ru-RU" dirty="0" err="1"/>
              <a:t>Відповіді</a:t>
            </a:r>
            <a:r>
              <a:rPr lang="ru-RU" dirty="0"/>
              <a:t> на них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усвідомити</a:t>
            </a:r>
            <a:r>
              <a:rPr lang="ru-RU" dirty="0"/>
              <a:t> всю новину </a:t>
            </a:r>
            <a:r>
              <a:rPr lang="ru-RU" dirty="0" err="1"/>
              <a:t>повною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. Перше </a:t>
            </a:r>
            <a:r>
              <a:rPr lang="ru-RU" dirty="0" err="1"/>
              <a:t>речення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абзацу, як правило, </a:t>
            </a:r>
            <a:r>
              <a:rPr lang="ru-RU" dirty="0" err="1"/>
              <a:t>повторює</a:t>
            </a:r>
            <a:r>
              <a:rPr lang="ru-RU" dirty="0"/>
              <a:t> заголовок,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розширює</a:t>
            </a:r>
            <a:r>
              <a:rPr lang="ru-RU" dirty="0"/>
              <a:t> та </a:t>
            </a:r>
            <a:r>
              <a:rPr lang="ru-RU" dirty="0" err="1"/>
              <a:t>уточнює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6974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587</Words>
  <Application>Microsoft Office PowerPoint</Application>
  <PresentationFormat>Экран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Модуль 2. Лекція. Пресреліз як основний документ в роботі інформаційного відділу </vt:lpstr>
      <vt:lpstr>Види </vt:lpstr>
      <vt:lpstr>Презентация PowerPoint</vt:lpstr>
      <vt:lpstr>Презентация PowerPoint</vt:lpstr>
      <vt:lpstr>Загальні вимоги для пресрелізів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розміщення складових типового пресрелізу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Пресреліз </dc:title>
  <dc:creator>Admin</dc:creator>
  <cp:lastModifiedBy>Admin</cp:lastModifiedBy>
  <cp:revision>8</cp:revision>
  <dcterms:created xsi:type="dcterms:W3CDTF">2020-10-01T05:55:02Z</dcterms:created>
  <dcterms:modified xsi:type="dcterms:W3CDTF">2023-10-20T17:41:22Z</dcterms:modified>
</cp:coreProperties>
</file>