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5" r:id="rId10"/>
    <p:sldId id="264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288" autoAdjust="0"/>
    <p:restoredTop sz="94660"/>
  </p:normalViewPr>
  <p:slideViewPr>
    <p:cSldViewPr>
      <p:cViewPr varScale="1">
        <p:scale>
          <a:sx n="69" d="100"/>
          <a:sy n="69" d="100"/>
        </p:scale>
        <p:origin x="-85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CDD77CB-7D00-4CB1-9FB1-276F69EC9316}" type="doc">
      <dgm:prSet loTypeId="urn:microsoft.com/office/officeart/2005/8/layout/target3" loCatId="relationship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ru-RU"/>
        </a:p>
      </dgm:t>
    </dgm:pt>
    <dgm:pt modelId="{042ECC60-FBCE-44C0-9F66-B96F534C17DF}">
      <dgm:prSet/>
      <dgm:spPr/>
      <dgm:t>
        <a:bodyPr/>
        <a:lstStyle/>
        <a:p>
          <a:pPr algn="ctr" rtl="0"/>
          <a:r>
            <a:rPr lang="ru-RU" b="1" dirty="0" smtClean="0"/>
            <a:t>В </a:t>
          </a:r>
          <a:r>
            <a:rPr lang="ru-RU" b="1" dirty="0" err="1" smtClean="0"/>
            <a:t>еволюції</a:t>
          </a:r>
          <a:r>
            <a:rPr lang="ru-RU" b="1" dirty="0" smtClean="0"/>
            <a:t> </a:t>
          </a:r>
          <a:r>
            <a:rPr lang="ru-RU" b="1" dirty="0" err="1" smtClean="0"/>
            <a:t>стосунків</a:t>
          </a:r>
          <a:r>
            <a:rPr lang="ru-RU" b="1" dirty="0" smtClean="0"/>
            <a:t> </a:t>
          </a:r>
          <a:r>
            <a:rPr lang="ru-RU" b="1" dirty="0" err="1" smtClean="0"/>
            <a:t>суспільства</a:t>
          </a:r>
          <a:r>
            <a:rPr lang="ru-RU" b="1" dirty="0" smtClean="0"/>
            <a:t> і </a:t>
          </a:r>
          <a:r>
            <a:rPr lang="ru-RU" b="1" dirty="0" err="1" smtClean="0"/>
            <a:t>держави</a:t>
          </a:r>
          <a:r>
            <a:rPr lang="ru-RU" b="1" dirty="0" smtClean="0"/>
            <a:t> до </a:t>
          </a:r>
          <a:r>
            <a:rPr lang="ru-RU" b="1" dirty="0" err="1" smtClean="0"/>
            <a:t>осіб</a:t>
          </a:r>
          <a:r>
            <a:rPr lang="ru-RU" b="1" dirty="0" smtClean="0"/>
            <a:t> з </a:t>
          </a:r>
          <a:r>
            <a:rPr lang="ru-RU" b="1" dirty="0" err="1" smtClean="0"/>
            <a:t>відхиленнями</a:t>
          </a:r>
          <a:r>
            <a:rPr lang="ru-RU" b="1" dirty="0" smtClean="0"/>
            <a:t> в </a:t>
          </a:r>
          <a:r>
            <a:rPr lang="ru-RU" b="1" dirty="0" err="1" smtClean="0"/>
            <a:t>розвитку</a:t>
          </a:r>
          <a:r>
            <a:rPr lang="ru-RU" b="1" dirty="0" smtClean="0"/>
            <a:t> </a:t>
          </a:r>
          <a:r>
            <a:rPr lang="ru-RU" b="1" dirty="0" err="1" smtClean="0"/>
            <a:t>виділяється</a:t>
          </a:r>
          <a:r>
            <a:rPr lang="ru-RU" b="1" dirty="0" smtClean="0"/>
            <a:t> </a:t>
          </a:r>
          <a:r>
            <a:rPr lang="ru-RU" b="1" dirty="0" err="1" smtClean="0"/>
            <a:t>п’ять</a:t>
          </a:r>
          <a:r>
            <a:rPr lang="ru-RU" b="1" dirty="0" smtClean="0"/>
            <a:t> </a:t>
          </a:r>
          <a:r>
            <a:rPr lang="ru-RU" b="1" dirty="0" err="1" smtClean="0"/>
            <a:t>періодів</a:t>
          </a:r>
          <a:r>
            <a:rPr lang="ru-RU" b="1" dirty="0" smtClean="0"/>
            <a:t>, </a:t>
          </a:r>
          <a:r>
            <a:rPr lang="ru-RU" b="1" dirty="0" err="1" smtClean="0"/>
            <a:t>які</a:t>
          </a:r>
          <a:r>
            <a:rPr lang="ru-RU" b="1" dirty="0" smtClean="0"/>
            <a:t> </a:t>
          </a:r>
          <a:r>
            <a:rPr lang="ru-RU" b="1" dirty="0" err="1" smtClean="0"/>
            <a:t>охоплюють</a:t>
          </a:r>
          <a:r>
            <a:rPr lang="ru-RU" b="1" dirty="0" smtClean="0"/>
            <a:t> </a:t>
          </a:r>
          <a:r>
            <a:rPr lang="ru-RU" b="1" dirty="0" err="1" smtClean="0"/>
            <a:t>часовий</a:t>
          </a:r>
          <a:r>
            <a:rPr lang="ru-RU" b="1" dirty="0" smtClean="0"/>
            <a:t> </a:t>
          </a:r>
          <a:r>
            <a:rPr lang="ru-RU" b="1" dirty="0" err="1" smtClean="0"/>
            <a:t>проміжок</a:t>
          </a:r>
          <a:r>
            <a:rPr lang="ru-RU" b="1" dirty="0" smtClean="0"/>
            <a:t> у </a:t>
          </a:r>
          <a:r>
            <a:rPr lang="ru-RU" b="1" dirty="0" err="1" smtClean="0"/>
            <a:t>дві</a:t>
          </a:r>
          <a:r>
            <a:rPr lang="ru-RU" b="1" dirty="0" smtClean="0"/>
            <a:t> з половиною </a:t>
          </a:r>
          <a:r>
            <a:rPr lang="ru-RU" b="1" dirty="0" err="1" smtClean="0"/>
            <a:t>тисячі</a:t>
          </a:r>
          <a:r>
            <a:rPr lang="ru-RU" b="1" dirty="0" smtClean="0"/>
            <a:t> </a:t>
          </a:r>
          <a:r>
            <a:rPr lang="ru-RU" b="1" dirty="0" err="1" smtClean="0"/>
            <a:t>років</a:t>
          </a:r>
          <a:r>
            <a:rPr lang="ru-RU" b="1" dirty="0" smtClean="0"/>
            <a:t> – шлях </a:t>
          </a:r>
          <a:r>
            <a:rPr lang="ru-RU" b="1" dirty="0" err="1" smtClean="0"/>
            <a:t>від</a:t>
          </a:r>
          <a:r>
            <a:rPr lang="ru-RU" b="1" dirty="0" smtClean="0"/>
            <a:t> </a:t>
          </a:r>
          <a:r>
            <a:rPr lang="ru-RU" b="1" dirty="0" err="1" smtClean="0"/>
            <a:t>ненависті</a:t>
          </a:r>
          <a:r>
            <a:rPr lang="ru-RU" b="1" dirty="0" smtClean="0"/>
            <a:t> й </a:t>
          </a:r>
          <a:r>
            <a:rPr lang="ru-RU" b="1" dirty="0" err="1" smtClean="0"/>
            <a:t>агресії</a:t>
          </a:r>
          <a:r>
            <a:rPr lang="ru-RU" b="1" dirty="0" smtClean="0"/>
            <a:t> до </a:t>
          </a:r>
          <a:r>
            <a:rPr lang="ru-RU" b="1" dirty="0" err="1" smtClean="0"/>
            <a:t>прийняття</a:t>
          </a:r>
          <a:r>
            <a:rPr lang="ru-RU" b="1" dirty="0" smtClean="0"/>
            <a:t>, партнерства та </a:t>
          </a:r>
          <a:r>
            <a:rPr lang="ru-RU" b="1" dirty="0" err="1" smtClean="0"/>
            <a:t>інтеграції</a:t>
          </a:r>
          <a:r>
            <a:rPr lang="ru-RU" b="1" dirty="0" smtClean="0"/>
            <a:t> </a:t>
          </a:r>
          <a:r>
            <a:rPr lang="ru-RU" b="1" dirty="0" err="1" smtClean="0"/>
            <a:t>осіб</a:t>
          </a:r>
          <a:r>
            <a:rPr lang="ru-RU" b="1" dirty="0" smtClean="0"/>
            <a:t> з </a:t>
          </a:r>
          <a:r>
            <a:rPr lang="ru-RU" b="1" dirty="0" err="1" smtClean="0"/>
            <a:t>обмеженими</a:t>
          </a:r>
          <a:r>
            <a:rPr lang="ru-RU" b="1" dirty="0" smtClean="0"/>
            <a:t> </a:t>
          </a:r>
          <a:r>
            <a:rPr lang="ru-RU" b="1" dirty="0" err="1" smtClean="0"/>
            <a:t>психофізичними</a:t>
          </a:r>
          <a:r>
            <a:rPr lang="ru-RU" b="1" dirty="0" smtClean="0"/>
            <a:t> </a:t>
          </a:r>
          <a:r>
            <a:rPr lang="ru-RU" b="1" dirty="0" err="1" smtClean="0"/>
            <a:t>можливостями</a:t>
          </a:r>
          <a:r>
            <a:rPr lang="ru-RU" b="1" dirty="0" smtClean="0"/>
            <a:t> </a:t>
          </a:r>
          <a:endParaRPr lang="ru-RU" dirty="0"/>
        </a:p>
      </dgm:t>
    </dgm:pt>
    <dgm:pt modelId="{F62D409A-25B8-495F-A0E0-736164D1FD51}" type="parTrans" cxnId="{816E9563-9DF9-4AF7-AD74-5ABA84219D99}">
      <dgm:prSet/>
      <dgm:spPr/>
      <dgm:t>
        <a:bodyPr/>
        <a:lstStyle/>
        <a:p>
          <a:endParaRPr lang="ru-RU"/>
        </a:p>
      </dgm:t>
    </dgm:pt>
    <dgm:pt modelId="{3FD2FDC1-3E67-452D-88B8-2D4CA3060066}" type="sibTrans" cxnId="{816E9563-9DF9-4AF7-AD74-5ABA84219D99}">
      <dgm:prSet/>
      <dgm:spPr/>
      <dgm:t>
        <a:bodyPr/>
        <a:lstStyle/>
        <a:p>
          <a:endParaRPr lang="ru-RU"/>
        </a:p>
      </dgm:t>
    </dgm:pt>
    <dgm:pt modelId="{E1CFD211-B535-46FF-A000-B118DE896628}" type="pres">
      <dgm:prSet presAssocID="{4CDD77CB-7D00-4CB1-9FB1-276F69EC9316}" presName="Name0" presStyleCnt="0">
        <dgm:presLayoutVars>
          <dgm:chMax val="7"/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E93A38E3-8830-4CA8-A65A-66A2A87F4A88}" type="pres">
      <dgm:prSet presAssocID="{042ECC60-FBCE-44C0-9F66-B96F534C17DF}" presName="circle1" presStyleLbl="node1" presStyleIdx="0" presStyleCnt="1"/>
      <dgm:spPr/>
    </dgm:pt>
    <dgm:pt modelId="{3C1228C1-5CFE-4D32-9F3E-BFE412B19964}" type="pres">
      <dgm:prSet presAssocID="{042ECC60-FBCE-44C0-9F66-B96F534C17DF}" presName="space" presStyleCnt="0"/>
      <dgm:spPr/>
    </dgm:pt>
    <dgm:pt modelId="{C55F9A51-3E85-45E0-8693-D5B4880D7635}" type="pres">
      <dgm:prSet presAssocID="{042ECC60-FBCE-44C0-9F66-B96F534C17DF}" presName="rect1" presStyleLbl="alignAcc1" presStyleIdx="0" presStyleCnt="1"/>
      <dgm:spPr/>
      <dgm:t>
        <a:bodyPr/>
        <a:lstStyle/>
        <a:p>
          <a:endParaRPr lang="ru-RU"/>
        </a:p>
      </dgm:t>
    </dgm:pt>
    <dgm:pt modelId="{4255C17F-856B-4C2E-B97A-A06984DD8699}" type="pres">
      <dgm:prSet presAssocID="{042ECC60-FBCE-44C0-9F66-B96F534C17DF}" presName="rect1ParTxNoCh" presStyleLbl="alignAcc1" presStyleIdx="0" presStyleCnt="1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4363AF08-8BEE-4000-8513-156FFDEC3F2B}" type="presOf" srcId="{4CDD77CB-7D00-4CB1-9FB1-276F69EC9316}" destId="{E1CFD211-B535-46FF-A000-B118DE896628}" srcOrd="0" destOrd="0" presId="urn:microsoft.com/office/officeart/2005/8/layout/target3"/>
    <dgm:cxn modelId="{816E9563-9DF9-4AF7-AD74-5ABA84219D99}" srcId="{4CDD77CB-7D00-4CB1-9FB1-276F69EC9316}" destId="{042ECC60-FBCE-44C0-9F66-B96F534C17DF}" srcOrd="0" destOrd="0" parTransId="{F62D409A-25B8-495F-A0E0-736164D1FD51}" sibTransId="{3FD2FDC1-3E67-452D-88B8-2D4CA3060066}"/>
    <dgm:cxn modelId="{EED346A8-8C68-45EE-918B-D28CFC36CDB1}" type="presOf" srcId="{042ECC60-FBCE-44C0-9F66-B96F534C17DF}" destId="{4255C17F-856B-4C2E-B97A-A06984DD8699}" srcOrd="1" destOrd="0" presId="urn:microsoft.com/office/officeart/2005/8/layout/target3"/>
    <dgm:cxn modelId="{7F3BDF3B-629E-4F68-8DC1-FD175BB971D3}" type="presOf" srcId="{042ECC60-FBCE-44C0-9F66-B96F534C17DF}" destId="{C55F9A51-3E85-45E0-8693-D5B4880D7635}" srcOrd="0" destOrd="0" presId="urn:microsoft.com/office/officeart/2005/8/layout/target3"/>
    <dgm:cxn modelId="{B2C92E03-2CCA-4512-933A-8D3AD2F58A8E}" type="presParOf" srcId="{E1CFD211-B535-46FF-A000-B118DE896628}" destId="{E93A38E3-8830-4CA8-A65A-66A2A87F4A88}" srcOrd="0" destOrd="0" presId="urn:microsoft.com/office/officeart/2005/8/layout/target3"/>
    <dgm:cxn modelId="{8FAA3C8B-900B-42C0-8B92-563D129CAEFD}" type="presParOf" srcId="{E1CFD211-B535-46FF-A000-B118DE896628}" destId="{3C1228C1-5CFE-4D32-9F3E-BFE412B19964}" srcOrd="1" destOrd="0" presId="urn:microsoft.com/office/officeart/2005/8/layout/target3"/>
    <dgm:cxn modelId="{781DA1BA-F73C-4C2F-8B09-607B4B5F36FF}" type="presParOf" srcId="{E1CFD211-B535-46FF-A000-B118DE896628}" destId="{C55F9A51-3E85-45E0-8693-D5B4880D7635}" srcOrd="2" destOrd="0" presId="urn:microsoft.com/office/officeart/2005/8/layout/target3"/>
    <dgm:cxn modelId="{E929D0D5-47A7-4D9D-9479-75C5C85042A0}" type="presParOf" srcId="{E1CFD211-B535-46FF-A000-B118DE896628}" destId="{4255C17F-856B-4C2E-B97A-A06984DD8699}" srcOrd="3" destOrd="0" presId="urn:microsoft.com/office/officeart/2005/8/layout/targe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20AF02D-1D1B-42F4-8DA8-12B3D36E0922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865378BB-0EC2-4AD7-87FB-87C6E5311CFD}">
      <dgm:prSet custT="1"/>
      <dgm:spPr>
        <a:solidFill>
          <a:schemeClr val="accent3">
            <a:lumMod val="60000"/>
            <a:lumOff val="40000"/>
          </a:schemeClr>
        </a:solidFill>
      </dgm:spPr>
      <dgm:t>
        <a:bodyPr/>
        <a:lstStyle/>
        <a:p>
          <a:pPr rtl="0"/>
          <a:r>
            <a:rPr lang="ru-RU" sz="1800" b="1" dirty="0" err="1" smtClean="0">
              <a:solidFill>
                <a:schemeClr val="tx1"/>
              </a:solidFill>
            </a:rPr>
            <a:t>Медична</a:t>
          </a:r>
          <a:r>
            <a:rPr lang="ru-RU" sz="1800" b="1" dirty="0" smtClean="0">
              <a:solidFill>
                <a:schemeClr val="tx1"/>
              </a:solidFill>
            </a:rPr>
            <a:t> модель (до 60-х </a:t>
          </a:r>
          <a:r>
            <a:rPr lang="ru-RU" sz="1800" b="1" dirty="0" err="1" smtClean="0">
              <a:solidFill>
                <a:schemeClr val="tx1"/>
              </a:solidFill>
            </a:rPr>
            <a:t>років</a:t>
          </a:r>
          <a:r>
            <a:rPr lang="ru-RU" sz="1800" b="1" dirty="0" smtClean="0">
              <a:solidFill>
                <a:schemeClr val="tx1"/>
              </a:solidFill>
            </a:rPr>
            <a:t> 20 ст.) </a:t>
          </a:r>
          <a:r>
            <a:rPr lang="ru-RU" sz="1800" b="0" dirty="0" smtClean="0">
              <a:solidFill>
                <a:schemeClr val="tx1"/>
              </a:solidFill>
            </a:rPr>
            <a:t>- </a:t>
          </a:r>
          <a:r>
            <a:rPr lang="ru-RU" sz="1800" b="0" dirty="0" err="1" smtClean="0">
              <a:solidFill>
                <a:schemeClr val="tx1"/>
              </a:solidFill>
            </a:rPr>
            <a:t>людина</a:t>
          </a:r>
          <a:r>
            <a:rPr lang="ru-RU" sz="1800" b="0" dirty="0" smtClean="0">
              <a:solidFill>
                <a:schemeClr val="tx1"/>
              </a:solidFill>
            </a:rPr>
            <a:t> з </a:t>
          </a:r>
          <a:r>
            <a:rPr lang="ru-RU" sz="1800" b="0" dirty="0" err="1" smtClean="0">
              <a:solidFill>
                <a:schemeClr val="tx1"/>
              </a:solidFill>
            </a:rPr>
            <a:t>особливостями</a:t>
          </a:r>
          <a:r>
            <a:rPr lang="ru-RU" sz="1800" b="0" dirty="0" smtClean="0">
              <a:solidFill>
                <a:schemeClr val="tx1"/>
              </a:solidFill>
            </a:rPr>
            <a:t> </a:t>
          </a:r>
          <a:r>
            <a:rPr lang="ru-RU" sz="1800" b="0" dirty="0" err="1" smtClean="0">
              <a:solidFill>
                <a:schemeClr val="tx1"/>
              </a:solidFill>
            </a:rPr>
            <a:t>розвитку</a:t>
          </a:r>
          <a:r>
            <a:rPr lang="ru-RU" sz="1800" b="0" dirty="0" smtClean="0">
              <a:solidFill>
                <a:schemeClr val="tx1"/>
              </a:solidFill>
            </a:rPr>
            <a:t> є </a:t>
          </a:r>
          <a:r>
            <a:rPr lang="ru-RU" sz="1800" b="0" dirty="0" err="1" smtClean="0">
              <a:solidFill>
                <a:schemeClr val="tx1"/>
              </a:solidFill>
            </a:rPr>
            <a:t>насамперед</a:t>
          </a:r>
          <a:r>
            <a:rPr lang="ru-RU" sz="1800" b="0" dirty="0" smtClean="0">
              <a:solidFill>
                <a:schemeClr val="tx1"/>
              </a:solidFill>
            </a:rPr>
            <a:t> хворою </a:t>
          </a:r>
          <a:r>
            <a:rPr lang="ru-RU" sz="1800" b="0" dirty="0" err="1" smtClean="0">
              <a:solidFill>
                <a:schemeClr val="tx1"/>
              </a:solidFill>
            </a:rPr>
            <a:t>людиною</a:t>
          </a:r>
          <a:r>
            <a:rPr lang="ru-RU" sz="1800" b="0" dirty="0" smtClean="0">
              <a:solidFill>
                <a:schemeClr val="tx1"/>
              </a:solidFill>
            </a:rPr>
            <a:t> і </a:t>
          </a:r>
          <a:r>
            <a:rPr lang="ru-RU" sz="1800" b="0" dirty="0" err="1" smtClean="0">
              <a:solidFill>
                <a:schemeClr val="tx1"/>
              </a:solidFill>
            </a:rPr>
            <a:t>потребує</a:t>
          </a:r>
          <a:r>
            <a:rPr lang="ru-RU" sz="1800" b="0" dirty="0" smtClean="0">
              <a:solidFill>
                <a:schemeClr val="tx1"/>
              </a:solidFill>
            </a:rPr>
            <a:t> </a:t>
          </a:r>
          <a:r>
            <a:rPr lang="ru-RU" sz="1800" b="0" dirty="0" err="1" smtClean="0">
              <a:solidFill>
                <a:schemeClr val="tx1"/>
              </a:solidFill>
            </a:rPr>
            <a:t>певного</a:t>
          </a:r>
          <a:r>
            <a:rPr lang="ru-RU" sz="1800" b="0" dirty="0" smtClean="0">
              <a:solidFill>
                <a:schemeClr val="tx1"/>
              </a:solidFill>
            </a:rPr>
            <a:t> </a:t>
          </a:r>
          <a:r>
            <a:rPr lang="ru-RU" sz="1800" b="0" dirty="0" err="1" smtClean="0">
              <a:solidFill>
                <a:schemeClr val="tx1"/>
              </a:solidFill>
            </a:rPr>
            <a:t>лікування</a:t>
          </a:r>
          <a:r>
            <a:rPr lang="ru-RU" sz="1800" b="0" dirty="0" smtClean="0">
              <a:solidFill>
                <a:schemeClr val="tx1"/>
              </a:solidFill>
            </a:rPr>
            <a:t>, </a:t>
          </a:r>
          <a:r>
            <a:rPr lang="ru-RU" sz="1800" b="0" dirty="0" err="1" smtClean="0">
              <a:solidFill>
                <a:schemeClr val="tx1"/>
              </a:solidFill>
            </a:rPr>
            <a:t>піклування</a:t>
          </a:r>
          <a:r>
            <a:rPr lang="ru-RU" sz="1800" b="0" dirty="0" smtClean="0">
              <a:solidFill>
                <a:schemeClr val="tx1"/>
              </a:solidFill>
            </a:rPr>
            <a:t>, </a:t>
          </a:r>
          <a:r>
            <a:rPr lang="ru-RU" sz="1800" b="0" dirty="0" err="1" smtClean="0">
              <a:solidFill>
                <a:schemeClr val="tx1"/>
              </a:solidFill>
            </a:rPr>
            <a:t>перебування</a:t>
          </a:r>
          <a:r>
            <a:rPr lang="ru-RU" sz="1800" b="0" dirty="0" smtClean="0">
              <a:solidFill>
                <a:schemeClr val="tx1"/>
              </a:solidFill>
            </a:rPr>
            <a:t> у </a:t>
          </a:r>
          <a:r>
            <a:rPr lang="ru-RU" sz="1800" b="0" dirty="0" err="1" smtClean="0">
              <a:solidFill>
                <a:schemeClr val="tx1"/>
              </a:solidFill>
            </a:rPr>
            <a:t>спеціальних</a:t>
          </a:r>
          <a:r>
            <a:rPr lang="ru-RU" sz="1800" b="0" dirty="0" smtClean="0">
              <a:solidFill>
                <a:schemeClr val="tx1"/>
              </a:solidFill>
            </a:rPr>
            <a:t> </a:t>
          </a:r>
          <a:r>
            <a:rPr lang="ru-RU" sz="1800" b="0" dirty="0" err="1" smtClean="0">
              <a:solidFill>
                <a:schemeClr val="tx1"/>
              </a:solidFill>
            </a:rPr>
            <a:t>умовах</a:t>
          </a:r>
          <a:r>
            <a:rPr lang="ru-RU" sz="1800" b="0" dirty="0" smtClean="0">
              <a:solidFill>
                <a:schemeClr val="tx1"/>
              </a:solidFill>
            </a:rPr>
            <a:t>, </a:t>
          </a:r>
          <a:r>
            <a:rPr lang="ru-RU" sz="1800" b="0" dirty="0" err="1" smtClean="0">
              <a:solidFill>
                <a:schemeClr val="tx1"/>
              </a:solidFill>
            </a:rPr>
            <a:t>найчастіше</a:t>
          </a:r>
          <a:r>
            <a:rPr lang="ru-RU" sz="1800" b="0" dirty="0" smtClean="0">
              <a:solidFill>
                <a:schemeClr val="tx1"/>
              </a:solidFill>
            </a:rPr>
            <a:t> </a:t>
          </a:r>
          <a:r>
            <a:rPr lang="ru-RU" sz="1800" b="0" dirty="0" err="1" smtClean="0">
              <a:solidFill>
                <a:schemeClr val="tx1"/>
              </a:solidFill>
            </a:rPr>
            <a:t>сегрегативних</a:t>
          </a:r>
          <a:r>
            <a:rPr lang="ru-RU" sz="1800" b="0" dirty="0" smtClean="0">
              <a:solidFill>
                <a:schemeClr val="tx1"/>
              </a:solidFill>
            </a:rPr>
            <a:t>.</a:t>
          </a:r>
          <a:endParaRPr lang="ru-RU" sz="1800" b="0" dirty="0">
            <a:solidFill>
              <a:schemeClr val="tx1"/>
            </a:solidFill>
          </a:endParaRPr>
        </a:p>
      </dgm:t>
    </dgm:pt>
    <dgm:pt modelId="{FB92F9D3-09BF-4E0B-B527-B1F410860FCE}" type="parTrans" cxnId="{B8CFD5E8-F6D7-4139-8AB4-D0469A70FDC4}">
      <dgm:prSet/>
      <dgm:spPr/>
      <dgm:t>
        <a:bodyPr/>
        <a:lstStyle/>
        <a:p>
          <a:endParaRPr lang="ru-RU"/>
        </a:p>
      </dgm:t>
    </dgm:pt>
    <dgm:pt modelId="{CA6571C5-8D90-4C69-81B0-0F8B69C1720F}" type="sibTrans" cxnId="{B8CFD5E8-F6D7-4139-8AB4-D0469A70FDC4}">
      <dgm:prSet/>
      <dgm:spPr/>
      <dgm:t>
        <a:bodyPr/>
        <a:lstStyle/>
        <a:p>
          <a:endParaRPr lang="ru-RU"/>
        </a:p>
      </dgm:t>
    </dgm:pt>
    <dgm:pt modelId="{64096B9C-2090-4C16-820C-4C4AD7105E88}">
      <dgm:prSet/>
      <dgm:spPr>
        <a:solidFill>
          <a:schemeClr val="accent3">
            <a:lumMod val="40000"/>
            <a:lumOff val="60000"/>
          </a:schemeClr>
        </a:solidFill>
      </dgm:spPr>
      <dgm:t>
        <a:bodyPr/>
        <a:lstStyle/>
        <a:p>
          <a:r>
            <a:rPr lang="ru-RU" b="1" dirty="0" err="1" smtClean="0">
              <a:solidFill>
                <a:schemeClr val="tx1"/>
              </a:solidFill>
            </a:rPr>
            <a:t>Соціальна</a:t>
          </a:r>
          <a:r>
            <a:rPr lang="ru-RU" b="1" dirty="0" smtClean="0">
              <a:solidFill>
                <a:schemeClr val="tx1"/>
              </a:solidFill>
            </a:rPr>
            <a:t> модель </a:t>
          </a:r>
          <a:r>
            <a:rPr lang="ru-RU" dirty="0" smtClean="0">
              <a:solidFill>
                <a:schemeClr val="tx1"/>
              </a:solidFill>
            </a:rPr>
            <a:t>- </a:t>
          </a:r>
          <a:r>
            <a:rPr lang="ru-RU" dirty="0" err="1" smtClean="0">
              <a:solidFill>
                <a:schemeClr val="tx1"/>
              </a:solidFill>
            </a:rPr>
            <a:t>людина</a:t>
          </a:r>
          <a:r>
            <a:rPr lang="ru-RU" dirty="0" smtClean="0">
              <a:solidFill>
                <a:schemeClr val="tx1"/>
              </a:solidFill>
            </a:rPr>
            <a:t>, </a:t>
          </a:r>
          <a:r>
            <a:rPr lang="ru-RU" dirty="0" err="1" smtClean="0">
              <a:solidFill>
                <a:schemeClr val="tx1"/>
              </a:solidFill>
            </a:rPr>
            <a:t>що</a:t>
          </a:r>
          <a:r>
            <a:rPr lang="ru-RU" dirty="0" smtClean="0">
              <a:solidFill>
                <a:schemeClr val="tx1"/>
              </a:solidFill>
            </a:rPr>
            <a:t> </a:t>
          </a:r>
          <a:r>
            <a:rPr lang="ru-RU" dirty="0" err="1" smtClean="0">
              <a:solidFill>
                <a:schemeClr val="tx1"/>
              </a:solidFill>
            </a:rPr>
            <a:t>зазнає</a:t>
          </a:r>
          <a:r>
            <a:rPr lang="ru-RU" dirty="0" smtClean="0">
              <a:solidFill>
                <a:schemeClr val="tx1"/>
              </a:solidFill>
            </a:rPr>
            <a:t> </a:t>
          </a:r>
          <a:r>
            <a:rPr lang="ru-RU" dirty="0" err="1" smtClean="0">
              <a:solidFill>
                <a:schemeClr val="tx1"/>
              </a:solidFill>
            </a:rPr>
            <a:t>обмеження</a:t>
          </a:r>
          <a:r>
            <a:rPr lang="ru-RU" dirty="0" smtClean="0">
              <a:solidFill>
                <a:schemeClr val="tx1"/>
              </a:solidFill>
            </a:rPr>
            <a:t> </a:t>
          </a:r>
          <a:r>
            <a:rPr lang="ru-RU" dirty="0" err="1" smtClean="0">
              <a:solidFill>
                <a:schemeClr val="tx1"/>
              </a:solidFill>
            </a:rPr>
            <a:t>або</a:t>
          </a:r>
          <a:r>
            <a:rPr lang="ru-RU" dirty="0" smtClean="0">
              <a:solidFill>
                <a:schemeClr val="tx1"/>
              </a:solidFill>
            </a:rPr>
            <a:t> </a:t>
          </a:r>
          <a:r>
            <a:rPr lang="ru-RU" dirty="0" err="1" smtClean="0">
              <a:solidFill>
                <a:schemeClr val="tx1"/>
              </a:solidFill>
            </a:rPr>
            <a:t>перешкоди</a:t>
          </a:r>
          <a:r>
            <a:rPr lang="ru-RU" dirty="0" smtClean="0">
              <a:solidFill>
                <a:schemeClr val="tx1"/>
              </a:solidFill>
            </a:rPr>
            <a:t> у </a:t>
          </a:r>
          <a:r>
            <a:rPr lang="ru-RU" dirty="0" err="1" smtClean="0">
              <a:solidFill>
                <a:schemeClr val="tx1"/>
              </a:solidFill>
            </a:rPr>
            <a:t>діяльності</a:t>
          </a:r>
          <a:r>
            <a:rPr lang="ru-RU" dirty="0" smtClean="0">
              <a:solidFill>
                <a:schemeClr val="tx1"/>
              </a:solidFill>
            </a:rPr>
            <a:t> </a:t>
          </a:r>
          <a:r>
            <a:rPr lang="ru-RU" dirty="0" err="1" smtClean="0">
              <a:solidFill>
                <a:schemeClr val="tx1"/>
              </a:solidFill>
            </a:rPr>
            <a:t>із</a:t>
          </a:r>
          <a:r>
            <a:rPr lang="ru-RU" dirty="0" smtClean="0">
              <a:solidFill>
                <a:schemeClr val="tx1"/>
              </a:solidFill>
            </a:rPr>
            <a:t>-за </a:t>
          </a:r>
          <a:r>
            <a:rPr lang="ru-RU" dirty="0" err="1" smtClean="0">
              <a:solidFill>
                <a:schemeClr val="tx1"/>
              </a:solidFill>
            </a:rPr>
            <a:t>фізичних</a:t>
          </a:r>
          <a:r>
            <a:rPr lang="ru-RU" dirty="0" smtClean="0">
              <a:solidFill>
                <a:schemeClr val="tx1"/>
              </a:solidFill>
            </a:rPr>
            <a:t>, </a:t>
          </a:r>
          <a:r>
            <a:rPr lang="ru-RU" dirty="0" err="1" smtClean="0">
              <a:solidFill>
                <a:schemeClr val="tx1"/>
              </a:solidFill>
            </a:rPr>
            <a:t>розумових</a:t>
          </a:r>
          <a:r>
            <a:rPr lang="ru-RU" dirty="0" smtClean="0">
              <a:solidFill>
                <a:schemeClr val="tx1"/>
              </a:solidFill>
            </a:rPr>
            <a:t>, </a:t>
          </a:r>
          <a:r>
            <a:rPr lang="ru-RU" dirty="0" err="1" smtClean="0">
              <a:solidFill>
                <a:schemeClr val="tx1"/>
              </a:solidFill>
            </a:rPr>
            <a:t>сенсорних</a:t>
          </a:r>
          <a:r>
            <a:rPr lang="ru-RU" dirty="0" smtClean="0">
              <a:solidFill>
                <a:schemeClr val="tx1"/>
              </a:solidFill>
            </a:rPr>
            <a:t> </a:t>
          </a:r>
          <a:r>
            <a:rPr lang="ru-RU" dirty="0" err="1" smtClean="0">
              <a:solidFill>
                <a:schemeClr val="tx1"/>
              </a:solidFill>
            </a:rPr>
            <a:t>або</a:t>
          </a:r>
          <a:r>
            <a:rPr lang="ru-RU" dirty="0" smtClean="0">
              <a:solidFill>
                <a:schemeClr val="tx1"/>
              </a:solidFill>
            </a:rPr>
            <a:t> </a:t>
          </a:r>
          <a:r>
            <a:rPr lang="ru-RU" dirty="0" err="1" smtClean="0">
              <a:solidFill>
                <a:schemeClr val="tx1"/>
              </a:solidFill>
            </a:rPr>
            <a:t>психічних</a:t>
          </a:r>
          <a:r>
            <a:rPr lang="ru-RU" dirty="0" smtClean="0">
              <a:solidFill>
                <a:schemeClr val="tx1"/>
              </a:solidFill>
            </a:rPr>
            <a:t> </a:t>
          </a:r>
          <a:r>
            <a:rPr lang="ru-RU" dirty="0" err="1" smtClean="0">
              <a:solidFill>
                <a:schemeClr val="tx1"/>
              </a:solidFill>
            </a:rPr>
            <a:t>відхилень</a:t>
          </a:r>
          <a:r>
            <a:rPr lang="ru-RU" dirty="0" smtClean="0">
              <a:solidFill>
                <a:schemeClr val="tx1"/>
              </a:solidFill>
            </a:rPr>
            <a:t>, </a:t>
          </a:r>
          <a:r>
            <a:rPr lang="ru-RU" u="sng" dirty="0" err="1" smtClean="0">
              <a:solidFill>
                <a:schemeClr val="tx1"/>
              </a:solidFill>
            </a:rPr>
            <a:t>викликаних</a:t>
          </a:r>
          <a:r>
            <a:rPr lang="ru-RU" u="sng" dirty="0" smtClean="0">
              <a:solidFill>
                <a:schemeClr val="tx1"/>
              </a:solidFill>
            </a:rPr>
            <a:t> </a:t>
          </a:r>
          <a:r>
            <a:rPr lang="ru-RU" u="sng" dirty="0" err="1" smtClean="0">
              <a:solidFill>
                <a:schemeClr val="tx1"/>
              </a:solidFill>
            </a:rPr>
            <a:t>існуючими</a:t>
          </a:r>
          <a:r>
            <a:rPr lang="ru-RU" u="sng" dirty="0" smtClean="0">
              <a:solidFill>
                <a:schemeClr val="tx1"/>
              </a:solidFill>
            </a:rPr>
            <a:t> в </a:t>
          </a:r>
          <a:r>
            <a:rPr lang="ru-RU" u="sng" dirty="0" err="1" smtClean="0">
              <a:solidFill>
                <a:schemeClr val="tx1"/>
              </a:solidFill>
            </a:rPr>
            <a:t>суспільстві</a:t>
          </a:r>
          <a:r>
            <a:rPr lang="ru-RU" u="sng" dirty="0" smtClean="0">
              <a:solidFill>
                <a:schemeClr val="tx1"/>
              </a:solidFill>
            </a:rPr>
            <a:t> </a:t>
          </a:r>
          <a:r>
            <a:rPr lang="ru-RU" u="sng" dirty="0" err="1" smtClean="0">
              <a:solidFill>
                <a:schemeClr val="tx1"/>
              </a:solidFill>
            </a:rPr>
            <a:t>умовами</a:t>
          </a:r>
          <a:r>
            <a:rPr lang="ru-RU" u="sng" dirty="0" smtClean="0">
              <a:solidFill>
                <a:schemeClr val="tx1"/>
              </a:solidFill>
            </a:rPr>
            <a:t>, при </a:t>
          </a:r>
          <a:r>
            <a:rPr lang="ru-RU" u="sng" dirty="0" err="1" smtClean="0">
              <a:solidFill>
                <a:schemeClr val="tx1"/>
              </a:solidFill>
            </a:rPr>
            <a:t>яких</a:t>
          </a:r>
          <a:r>
            <a:rPr lang="ru-RU" u="sng" dirty="0" smtClean="0">
              <a:solidFill>
                <a:schemeClr val="tx1"/>
              </a:solidFill>
            </a:rPr>
            <a:t> люди </a:t>
          </a:r>
          <a:r>
            <a:rPr lang="ru-RU" u="sng" dirty="0" err="1" smtClean="0">
              <a:solidFill>
                <a:schemeClr val="tx1"/>
              </a:solidFill>
            </a:rPr>
            <a:t>виключаються</a:t>
          </a:r>
          <a:r>
            <a:rPr lang="ru-RU" u="sng" dirty="0" smtClean="0">
              <a:solidFill>
                <a:schemeClr val="tx1"/>
              </a:solidFill>
            </a:rPr>
            <a:t> з </a:t>
          </a:r>
          <a:r>
            <a:rPr lang="ru-RU" u="sng" dirty="0" err="1" smtClean="0">
              <a:solidFill>
                <a:schemeClr val="tx1"/>
              </a:solidFill>
            </a:rPr>
            <a:t>активної</a:t>
          </a:r>
          <a:r>
            <a:rPr lang="ru-RU" u="sng" dirty="0" smtClean="0">
              <a:solidFill>
                <a:schemeClr val="tx1"/>
              </a:solidFill>
            </a:rPr>
            <a:t> </a:t>
          </a:r>
          <a:r>
            <a:rPr lang="ru-RU" u="sng" dirty="0" err="1" smtClean="0">
              <a:solidFill>
                <a:schemeClr val="tx1"/>
              </a:solidFill>
            </a:rPr>
            <a:t>життєдіяльності</a:t>
          </a:r>
          <a:endParaRPr lang="ru-RU" u="sng" dirty="0">
            <a:solidFill>
              <a:schemeClr val="tx1"/>
            </a:solidFill>
          </a:endParaRPr>
        </a:p>
      </dgm:t>
    </dgm:pt>
    <dgm:pt modelId="{2845F36B-07AA-4F52-AB8C-647FD961CE7E}" type="parTrans" cxnId="{B6F24F8C-A9FE-4A9E-8A3F-16309A1ED869}">
      <dgm:prSet/>
      <dgm:spPr/>
      <dgm:t>
        <a:bodyPr/>
        <a:lstStyle/>
        <a:p>
          <a:endParaRPr lang="ru-RU"/>
        </a:p>
      </dgm:t>
    </dgm:pt>
    <dgm:pt modelId="{17D4809B-877B-4EC3-8F81-865B9C3FA360}" type="sibTrans" cxnId="{B6F24F8C-A9FE-4A9E-8A3F-16309A1ED869}">
      <dgm:prSet/>
      <dgm:spPr/>
      <dgm:t>
        <a:bodyPr/>
        <a:lstStyle/>
        <a:p>
          <a:endParaRPr lang="ru-RU"/>
        </a:p>
      </dgm:t>
    </dgm:pt>
    <dgm:pt modelId="{7C39203E-2634-4EB4-ADA3-2CF300FEFC0B}" type="pres">
      <dgm:prSet presAssocID="{020AF02D-1D1B-42F4-8DA8-12B3D36E0922}" presName="CompostProcess" presStyleCnt="0">
        <dgm:presLayoutVars>
          <dgm:dir/>
          <dgm:resizeHandles val="exact"/>
        </dgm:presLayoutVars>
      </dgm:prSet>
      <dgm:spPr/>
    </dgm:pt>
    <dgm:pt modelId="{C9E391D9-63D8-4E0B-9727-8A67A66D3A7B}" type="pres">
      <dgm:prSet presAssocID="{020AF02D-1D1B-42F4-8DA8-12B3D36E0922}" presName="arrow" presStyleLbl="bgShp" presStyleIdx="0" presStyleCnt="1"/>
      <dgm:spPr/>
    </dgm:pt>
    <dgm:pt modelId="{C684A3BF-4A54-4CA1-BB31-CFD8FAE36FB3}" type="pres">
      <dgm:prSet presAssocID="{020AF02D-1D1B-42F4-8DA8-12B3D36E0922}" presName="linearProcess" presStyleCnt="0"/>
      <dgm:spPr/>
    </dgm:pt>
    <dgm:pt modelId="{59996BA7-C55B-4A59-A445-6AEF5AD3678E}" type="pres">
      <dgm:prSet presAssocID="{64096B9C-2090-4C16-820C-4C4AD7105E88}" presName="textNode" presStyleLbl="node1" presStyleIdx="0" presStyleCnt="2" custScaleX="180025" custScaleY="162515" custLinFactX="138822" custLinFactNeighborX="200000" custLinFactNeighborY="1590">
        <dgm:presLayoutVars>
          <dgm:bulletEnabled val="1"/>
        </dgm:presLayoutVars>
      </dgm:prSet>
      <dgm:spPr/>
    </dgm:pt>
    <dgm:pt modelId="{9C60E821-9351-4E39-8109-419FAC84F611}" type="pres">
      <dgm:prSet presAssocID="{17D4809B-877B-4EC3-8F81-865B9C3FA360}" presName="sibTrans" presStyleCnt="0"/>
      <dgm:spPr/>
    </dgm:pt>
    <dgm:pt modelId="{50109F64-1B72-4520-A6D3-ED645D6C64AF}" type="pres">
      <dgm:prSet presAssocID="{865378BB-0EC2-4AD7-87FB-87C6E5311CFD}" presName="textNode" presStyleLbl="node1" presStyleIdx="1" presStyleCnt="2" custScaleX="147585" custScaleY="178424" custLinFactX="-224381" custLinFactNeighborX="-300000" custLinFactNeighborY="-26253">
        <dgm:presLayoutVars>
          <dgm:bulletEnabled val="1"/>
        </dgm:presLayoutVars>
      </dgm:prSet>
      <dgm:spPr/>
    </dgm:pt>
  </dgm:ptLst>
  <dgm:cxnLst>
    <dgm:cxn modelId="{B6F24F8C-A9FE-4A9E-8A3F-16309A1ED869}" srcId="{020AF02D-1D1B-42F4-8DA8-12B3D36E0922}" destId="{64096B9C-2090-4C16-820C-4C4AD7105E88}" srcOrd="0" destOrd="0" parTransId="{2845F36B-07AA-4F52-AB8C-647FD961CE7E}" sibTransId="{17D4809B-877B-4EC3-8F81-865B9C3FA360}"/>
    <dgm:cxn modelId="{1F0E1E1A-EF44-4F16-A907-FDDEFA93B215}" type="presOf" srcId="{020AF02D-1D1B-42F4-8DA8-12B3D36E0922}" destId="{7C39203E-2634-4EB4-ADA3-2CF300FEFC0B}" srcOrd="0" destOrd="0" presId="urn:microsoft.com/office/officeart/2005/8/layout/hProcess9"/>
    <dgm:cxn modelId="{CA63686E-3963-4326-8ABF-6D0252C4CE74}" type="presOf" srcId="{865378BB-0EC2-4AD7-87FB-87C6E5311CFD}" destId="{50109F64-1B72-4520-A6D3-ED645D6C64AF}" srcOrd="0" destOrd="0" presId="urn:microsoft.com/office/officeart/2005/8/layout/hProcess9"/>
    <dgm:cxn modelId="{B8CFD5E8-F6D7-4139-8AB4-D0469A70FDC4}" srcId="{020AF02D-1D1B-42F4-8DA8-12B3D36E0922}" destId="{865378BB-0EC2-4AD7-87FB-87C6E5311CFD}" srcOrd="1" destOrd="0" parTransId="{FB92F9D3-09BF-4E0B-B527-B1F410860FCE}" sibTransId="{CA6571C5-8D90-4C69-81B0-0F8B69C1720F}"/>
    <dgm:cxn modelId="{1912F10C-B149-49A0-9A90-BC1CA54F83B8}" type="presOf" srcId="{64096B9C-2090-4C16-820C-4C4AD7105E88}" destId="{59996BA7-C55B-4A59-A445-6AEF5AD3678E}" srcOrd="0" destOrd="0" presId="urn:microsoft.com/office/officeart/2005/8/layout/hProcess9"/>
    <dgm:cxn modelId="{7FF42167-1CA0-48E7-8B83-C4275945FED5}" type="presParOf" srcId="{7C39203E-2634-4EB4-ADA3-2CF300FEFC0B}" destId="{C9E391D9-63D8-4E0B-9727-8A67A66D3A7B}" srcOrd="0" destOrd="0" presId="urn:microsoft.com/office/officeart/2005/8/layout/hProcess9"/>
    <dgm:cxn modelId="{3C6DD682-8AEC-4E28-90E7-C72DABB61BA8}" type="presParOf" srcId="{7C39203E-2634-4EB4-ADA3-2CF300FEFC0B}" destId="{C684A3BF-4A54-4CA1-BB31-CFD8FAE36FB3}" srcOrd="1" destOrd="0" presId="urn:microsoft.com/office/officeart/2005/8/layout/hProcess9"/>
    <dgm:cxn modelId="{98DA3528-8101-4C44-886B-E868D40C39A6}" type="presParOf" srcId="{C684A3BF-4A54-4CA1-BB31-CFD8FAE36FB3}" destId="{59996BA7-C55B-4A59-A445-6AEF5AD3678E}" srcOrd="0" destOrd="0" presId="urn:microsoft.com/office/officeart/2005/8/layout/hProcess9"/>
    <dgm:cxn modelId="{B8E0D740-79BB-4D9B-BAF3-3E6F1B7CD16B}" type="presParOf" srcId="{C684A3BF-4A54-4CA1-BB31-CFD8FAE36FB3}" destId="{9C60E821-9351-4E39-8109-419FAC84F611}" srcOrd="1" destOrd="0" presId="urn:microsoft.com/office/officeart/2005/8/layout/hProcess9"/>
    <dgm:cxn modelId="{407382F0-0151-40FE-84CA-133778509C31}" type="presParOf" srcId="{C684A3BF-4A54-4CA1-BB31-CFD8FAE36FB3}" destId="{50109F64-1B72-4520-A6D3-ED645D6C64AF}" srcOrd="2" destOrd="0" presId="urn:microsoft.com/office/officeart/2005/8/layout/hProcess9"/>
  </dgm:cxnLst>
  <dgm:bg>
    <a:solidFill>
      <a:schemeClr val="accent1">
        <a:lumMod val="20000"/>
        <a:lumOff val="80000"/>
      </a:schemeClr>
    </a:solidFill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93A38E3-8830-4CA8-A65A-66A2A87F4A88}">
      <dsp:nvSpPr>
        <dsp:cNvPr id="0" name=""/>
        <dsp:cNvSpPr/>
      </dsp:nvSpPr>
      <dsp:spPr>
        <a:xfrm>
          <a:off x="0" y="175845"/>
          <a:ext cx="4937760" cy="4937760"/>
        </a:xfrm>
        <a:prstGeom prst="pie">
          <a:avLst>
            <a:gd name="adj1" fmla="val 54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55F9A51-3E85-45E0-8693-D5B4880D7635}">
      <dsp:nvSpPr>
        <dsp:cNvPr id="0" name=""/>
        <dsp:cNvSpPr/>
      </dsp:nvSpPr>
      <dsp:spPr>
        <a:xfrm>
          <a:off x="2468880" y="175845"/>
          <a:ext cx="5760719" cy="493776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ctr" defTabSz="12001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700" b="1" kern="1200" dirty="0" smtClean="0"/>
            <a:t>В </a:t>
          </a:r>
          <a:r>
            <a:rPr lang="ru-RU" sz="2700" b="1" kern="1200" dirty="0" err="1" smtClean="0"/>
            <a:t>еволюції</a:t>
          </a:r>
          <a:r>
            <a:rPr lang="ru-RU" sz="2700" b="1" kern="1200" dirty="0" smtClean="0"/>
            <a:t> </a:t>
          </a:r>
          <a:r>
            <a:rPr lang="ru-RU" sz="2700" b="1" kern="1200" dirty="0" err="1" smtClean="0"/>
            <a:t>стосунків</a:t>
          </a:r>
          <a:r>
            <a:rPr lang="ru-RU" sz="2700" b="1" kern="1200" dirty="0" smtClean="0"/>
            <a:t> </a:t>
          </a:r>
          <a:r>
            <a:rPr lang="ru-RU" sz="2700" b="1" kern="1200" dirty="0" err="1" smtClean="0"/>
            <a:t>суспільства</a:t>
          </a:r>
          <a:r>
            <a:rPr lang="ru-RU" sz="2700" b="1" kern="1200" dirty="0" smtClean="0"/>
            <a:t> і </a:t>
          </a:r>
          <a:r>
            <a:rPr lang="ru-RU" sz="2700" b="1" kern="1200" dirty="0" err="1" smtClean="0"/>
            <a:t>держави</a:t>
          </a:r>
          <a:r>
            <a:rPr lang="ru-RU" sz="2700" b="1" kern="1200" dirty="0" smtClean="0"/>
            <a:t> до </a:t>
          </a:r>
          <a:r>
            <a:rPr lang="ru-RU" sz="2700" b="1" kern="1200" dirty="0" err="1" smtClean="0"/>
            <a:t>осіб</a:t>
          </a:r>
          <a:r>
            <a:rPr lang="ru-RU" sz="2700" b="1" kern="1200" dirty="0" smtClean="0"/>
            <a:t> з </a:t>
          </a:r>
          <a:r>
            <a:rPr lang="ru-RU" sz="2700" b="1" kern="1200" dirty="0" err="1" smtClean="0"/>
            <a:t>відхиленнями</a:t>
          </a:r>
          <a:r>
            <a:rPr lang="ru-RU" sz="2700" b="1" kern="1200" dirty="0" smtClean="0"/>
            <a:t> в </a:t>
          </a:r>
          <a:r>
            <a:rPr lang="ru-RU" sz="2700" b="1" kern="1200" dirty="0" err="1" smtClean="0"/>
            <a:t>розвитку</a:t>
          </a:r>
          <a:r>
            <a:rPr lang="ru-RU" sz="2700" b="1" kern="1200" dirty="0" smtClean="0"/>
            <a:t> </a:t>
          </a:r>
          <a:r>
            <a:rPr lang="ru-RU" sz="2700" b="1" kern="1200" dirty="0" err="1" smtClean="0"/>
            <a:t>виділяється</a:t>
          </a:r>
          <a:r>
            <a:rPr lang="ru-RU" sz="2700" b="1" kern="1200" dirty="0" smtClean="0"/>
            <a:t> </a:t>
          </a:r>
          <a:r>
            <a:rPr lang="ru-RU" sz="2700" b="1" kern="1200" dirty="0" err="1" smtClean="0"/>
            <a:t>п’ять</a:t>
          </a:r>
          <a:r>
            <a:rPr lang="ru-RU" sz="2700" b="1" kern="1200" dirty="0" smtClean="0"/>
            <a:t> </a:t>
          </a:r>
          <a:r>
            <a:rPr lang="ru-RU" sz="2700" b="1" kern="1200" dirty="0" err="1" smtClean="0"/>
            <a:t>періодів</a:t>
          </a:r>
          <a:r>
            <a:rPr lang="ru-RU" sz="2700" b="1" kern="1200" dirty="0" smtClean="0"/>
            <a:t>, </a:t>
          </a:r>
          <a:r>
            <a:rPr lang="ru-RU" sz="2700" b="1" kern="1200" dirty="0" err="1" smtClean="0"/>
            <a:t>які</a:t>
          </a:r>
          <a:r>
            <a:rPr lang="ru-RU" sz="2700" b="1" kern="1200" dirty="0" smtClean="0"/>
            <a:t> </a:t>
          </a:r>
          <a:r>
            <a:rPr lang="ru-RU" sz="2700" b="1" kern="1200" dirty="0" err="1" smtClean="0"/>
            <a:t>охоплюють</a:t>
          </a:r>
          <a:r>
            <a:rPr lang="ru-RU" sz="2700" b="1" kern="1200" dirty="0" smtClean="0"/>
            <a:t> </a:t>
          </a:r>
          <a:r>
            <a:rPr lang="ru-RU" sz="2700" b="1" kern="1200" dirty="0" err="1" smtClean="0"/>
            <a:t>часовий</a:t>
          </a:r>
          <a:r>
            <a:rPr lang="ru-RU" sz="2700" b="1" kern="1200" dirty="0" smtClean="0"/>
            <a:t> </a:t>
          </a:r>
          <a:r>
            <a:rPr lang="ru-RU" sz="2700" b="1" kern="1200" dirty="0" err="1" smtClean="0"/>
            <a:t>проміжок</a:t>
          </a:r>
          <a:r>
            <a:rPr lang="ru-RU" sz="2700" b="1" kern="1200" dirty="0" smtClean="0"/>
            <a:t> у </a:t>
          </a:r>
          <a:r>
            <a:rPr lang="ru-RU" sz="2700" b="1" kern="1200" dirty="0" err="1" smtClean="0"/>
            <a:t>дві</a:t>
          </a:r>
          <a:r>
            <a:rPr lang="ru-RU" sz="2700" b="1" kern="1200" dirty="0" smtClean="0"/>
            <a:t> з половиною </a:t>
          </a:r>
          <a:r>
            <a:rPr lang="ru-RU" sz="2700" b="1" kern="1200" dirty="0" err="1" smtClean="0"/>
            <a:t>тисячі</a:t>
          </a:r>
          <a:r>
            <a:rPr lang="ru-RU" sz="2700" b="1" kern="1200" dirty="0" smtClean="0"/>
            <a:t> </a:t>
          </a:r>
          <a:r>
            <a:rPr lang="ru-RU" sz="2700" b="1" kern="1200" dirty="0" err="1" smtClean="0"/>
            <a:t>років</a:t>
          </a:r>
          <a:r>
            <a:rPr lang="ru-RU" sz="2700" b="1" kern="1200" dirty="0" smtClean="0"/>
            <a:t> – шлях </a:t>
          </a:r>
          <a:r>
            <a:rPr lang="ru-RU" sz="2700" b="1" kern="1200" dirty="0" err="1" smtClean="0"/>
            <a:t>від</a:t>
          </a:r>
          <a:r>
            <a:rPr lang="ru-RU" sz="2700" b="1" kern="1200" dirty="0" smtClean="0"/>
            <a:t> </a:t>
          </a:r>
          <a:r>
            <a:rPr lang="ru-RU" sz="2700" b="1" kern="1200" dirty="0" err="1" smtClean="0"/>
            <a:t>ненависті</a:t>
          </a:r>
          <a:r>
            <a:rPr lang="ru-RU" sz="2700" b="1" kern="1200" dirty="0" smtClean="0"/>
            <a:t> й </a:t>
          </a:r>
          <a:r>
            <a:rPr lang="ru-RU" sz="2700" b="1" kern="1200" dirty="0" err="1" smtClean="0"/>
            <a:t>агресії</a:t>
          </a:r>
          <a:r>
            <a:rPr lang="ru-RU" sz="2700" b="1" kern="1200" dirty="0" smtClean="0"/>
            <a:t> до </a:t>
          </a:r>
          <a:r>
            <a:rPr lang="ru-RU" sz="2700" b="1" kern="1200" dirty="0" err="1" smtClean="0"/>
            <a:t>прийняття</a:t>
          </a:r>
          <a:r>
            <a:rPr lang="ru-RU" sz="2700" b="1" kern="1200" dirty="0" smtClean="0"/>
            <a:t>, партнерства та </a:t>
          </a:r>
          <a:r>
            <a:rPr lang="ru-RU" sz="2700" b="1" kern="1200" dirty="0" err="1" smtClean="0"/>
            <a:t>інтеграції</a:t>
          </a:r>
          <a:r>
            <a:rPr lang="ru-RU" sz="2700" b="1" kern="1200" dirty="0" smtClean="0"/>
            <a:t> </a:t>
          </a:r>
          <a:r>
            <a:rPr lang="ru-RU" sz="2700" b="1" kern="1200" dirty="0" err="1" smtClean="0"/>
            <a:t>осіб</a:t>
          </a:r>
          <a:r>
            <a:rPr lang="ru-RU" sz="2700" b="1" kern="1200" dirty="0" smtClean="0"/>
            <a:t> з </a:t>
          </a:r>
          <a:r>
            <a:rPr lang="ru-RU" sz="2700" b="1" kern="1200" dirty="0" err="1" smtClean="0"/>
            <a:t>обмеженими</a:t>
          </a:r>
          <a:r>
            <a:rPr lang="ru-RU" sz="2700" b="1" kern="1200" dirty="0" smtClean="0"/>
            <a:t> </a:t>
          </a:r>
          <a:r>
            <a:rPr lang="ru-RU" sz="2700" b="1" kern="1200" dirty="0" err="1" smtClean="0"/>
            <a:t>психофізичними</a:t>
          </a:r>
          <a:r>
            <a:rPr lang="ru-RU" sz="2700" b="1" kern="1200" dirty="0" smtClean="0"/>
            <a:t> </a:t>
          </a:r>
          <a:r>
            <a:rPr lang="ru-RU" sz="2700" b="1" kern="1200" dirty="0" err="1" smtClean="0"/>
            <a:t>можливостями</a:t>
          </a:r>
          <a:r>
            <a:rPr lang="ru-RU" sz="2700" b="1" kern="1200" dirty="0" smtClean="0"/>
            <a:t> </a:t>
          </a:r>
          <a:endParaRPr lang="ru-RU" sz="2700" kern="1200" dirty="0"/>
        </a:p>
      </dsp:txBody>
      <dsp:txXfrm>
        <a:off x="2468880" y="175845"/>
        <a:ext cx="5760719" cy="493776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9E391D9-63D8-4E0B-9727-8A67A66D3A7B}">
      <dsp:nvSpPr>
        <dsp:cNvPr id="0" name=""/>
        <dsp:cNvSpPr/>
      </dsp:nvSpPr>
      <dsp:spPr>
        <a:xfrm>
          <a:off x="617219" y="0"/>
          <a:ext cx="6995160" cy="4525963"/>
        </a:xfrm>
        <a:prstGeom prst="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9996BA7-C55B-4A59-A445-6AEF5AD3678E}">
      <dsp:nvSpPr>
        <dsp:cNvPr id="0" name=""/>
        <dsp:cNvSpPr/>
      </dsp:nvSpPr>
      <dsp:spPr>
        <a:xfrm>
          <a:off x="3682744" y="820692"/>
          <a:ext cx="4448941" cy="2942147"/>
        </a:xfrm>
        <a:prstGeom prst="roundRect">
          <a:avLst/>
        </a:prstGeom>
        <a:solidFill>
          <a:schemeClr val="accent3">
            <a:lumMod val="40000"/>
            <a:lumOff val="60000"/>
          </a:schemeClr>
        </a:solidFill>
        <a:ln w="285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err="1" smtClean="0">
              <a:solidFill>
                <a:schemeClr val="tx1"/>
              </a:solidFill>
            </a:rPr>
            <a:t>Соціальна</a:t>
          </a:r>
          <a:r>
            <a:rPr lang="ru-RU" sz="1800" b="1" kern="1200" dirty="0" smtClean="0">
              <a:solidFill>
                <a:schemeClr val="tx1"/>
              </a:solidFill>
            </a:rPr>
            <a:t> модель </a:t>
          </a:r>
          <a:r>
            <a:rPr lang="ru-RU" sz="1800" kern="1200" dirty="0" smtClean="0">
              <a:solidFill>
                <a:schemeClr val="tx1"/>
              </a:solidFill>
            </a:rPr>
            <a:t>- </a:t>
          </a:r>
          <a:r>
            <a:rPr lang="ru-RU" sz="1800" kern="1200" dirty="0" err="1" smtClean="0">
              <a:solidFill>
                <a:schemeClr val="tx1"/>
              </a:solidFill>
            </a:rPr>
            <a:t>людина</a:t>
          </a:r>
          <a:r>
            <a:rPr lang="ru-RU" sz="1800" kern="1200" dirty="0" smtClean="0">
              <a:solidFill>
                <a:schemeClr val="tx1"/>
              </a:solidFill>
            </a:rPr>
            <a:t>, </a:t>
          </a:r>
          <a:r>
            <a:rPr lang="ru-RU" sz="1800" kern="1200" dirty="0" err="1" smtClean="0">
              <a:solidFill>
                <a:schemeClr val="tx1"/>
              </a:solidFill>
            </a:rPr>
            <a:t>що</a:t>
          </a:r>
          <a:r>
            <a:rPr lang="ru-RU" sz="1800" kern="1200" dirty="0" smtClean="0">
              <a:solidFill>
                <a:schemeClr val="tx1"/>
              </a:solidFill>
            </a:rPr>
            <a:t> </a:t>
          </a:r>
          <a:r>
            <a:rPr lang="ru-RU" sz="1800" kern="1200" dirty="0" err="1" smtClean="0">
              <a:solidFill>
                <a:schemeClr val="tx1"/>
              </a:solidFill>
            </a:rPr>
            <a:t>зазнає</a:t>
          </a:r>
          <a:r>
            <a:rPr lang="ru-RU" sz="1800" kern="1200" dirty="0" smtClean="0">
              <a:solidFill>
                <a:schemeClr val="tx1"/>
              </a:solidFill>
            </a:rPr>
            <a:t> </a:t>
          </a:r>
          <a:r>
            <a:rPr lang="ru-RU" sz="1800" kern="1200" dirty="0" err="1" smtClean="0">
              <a:solidFill>
                <a:schemeClr val="tx1"/>
              </a:solidFill>
            </a:rPr>
            <a:t>обмеження</a:t>
          </a:r>
          <a:r>
            <a:rPr lang="ru-RU" sz="1800" kern="1200" dirty="0" smtClean="0">
              <a:solidFill>
                <a:schemeClr val="tx1"/>
              </a:solidFill>
            </a:rPr>
            <a:t> </a:t>
          </a:r>
          <a:r>
            <a:rPr lang="ru-RU" sz="1800" kern="1200" dirty="0" err="1" smtClean="0">
              <a:solidFill>
                <a:schemeClr val="tx1"/>
              </a:solidFill>
            </a:rPr>
            <a:t>або</a:t>
          </a:r>
          <a:r>
            <a:rPr lang="ru-RU" sz="1800" kern="1200" dirty="0" smtClean="0">
              <a:solidFill>
                <a:schemeClr val="tx1"/>
              </a:solidFill>
            </a:rPr>
            <a:t> </a:t>
          </a:r>
          <a:r>
            <a:rPr lang="ru-RU" sz="1800" kern="1200" dirty="0" err="1" smtClean="0">
              <a:solidFill>
                <a:schemeClr val="tx1"/>
              </a:solidFill>
            </a:rPr>
            <a:t>перешкоди</a:t>
          </a:r>
          <a:r>
            <a:rPr lang="ru-RU" sz="1800" kern="1200" dirty="0" smtClean="0">
              <a:solidFill>
                <a:schemeClr val="tx1"/>
              </a:solidFill>
            </a:rPr>
            <a:t> у </a:t>
          </a:r>
          <a:r>
            <a:rPr lang="ru-RU" sz="1800" kern="1200" dirty="0" err="1" smtClean="0">
              <a:solidFill>
                <a:schemeClr val="tx1"/>
              </a:solidFill>
            </a:rPr>
            <a:t>діяльності</a:t>
          </a:r>
          <a:r>
            <a:rPr lang="ru-RU" sz="1800" kern="1200" dirty="0" smtClean="0">
              <a:solidFill>
                <a:schemeClr val="tx1"/>
              </a:solidFill>
            </a:rPr>
            <a:t> </a:t>
          </a:r>
          <a:r>
            <a:rPr lang="ru-RU" sz="1800" kern="1200" dirty="0" err="1" smtClean="0">
              <a:solidFill>
                <a:schemeClr val="tx1"/>
              </a:solidFill>
            </a:rPr>
            <a:t>із</a:t>
          </a:r>
          <a:r>
            <a:rPr lang="ru-RU" sz="1800" kern="1200" dirty="0" smtClean="0">
              <a:solidFill>
                <a:schemeClr val="tx1"/>
              </a:solidFill>
            </a:rPr>
            <a:t>-за </a:t>
          </a:r>
          <a:r>
            <a:rPr lang="ru-RU" sz="1800" kern="1200" dirty="0" err="1" smtClean="0">
              <a:solidFill>
                <a:schemeClr val="tx1"/>
              </a:solidFill>
            </a:rPr>
            <a:t>фізичних</a:t>
          </a:r>
          <a:r>
            <a:rPr lang="ru-RU" sz="1800" kern="1200" dirty="0" smtClean="0">
              <a:solidFill>
                <a:schemeClr val="tx1"/>
              </a:solidFill>
            </a:rPr>
            <a:t>, </a:t>
          </a:r>
          <a:r>
            <a:rPr lang="ru-RU" sz="1800" kern="1200" dirty="0" err="1" smtClean="0">
              <a:solidFill>
                <a:schemeClr val="tx1"/>
              </a:solidFill>
            </a:rPr>
            <a:t>розумових</a:t>
          </a:r>
          <a:r>
            <a:rPr lang="ru-RU" sz="1800" kern="1200" dirty="0" smtClean="0">
              <a:solidFill>
                <a:schemeClr val="tx1"/>
              </a:solidFill>
            </a:rPr>
            <a:t>, </a:t>
          </a:r>
          <a:r>
            <a:rPr lang="ru-RU" sz="1800" kern="1200" dirty="0" err="1" smtClean="0">
              <a:solidFill>
                <a:schemeClr val="tx1"/>
              </a:solidFill>
            </a:rPr>
            <a:t>сенсорних</a:t>
          </a:r>
          <a:r>
            <a:rPr lang="ru-RU" sz="1800" kern="1200" dirty="0" smtClean="0">
              <a:solidFill>
                <a:schemeClr val="tx1"/>
              </a:solidFill>
            </a:rPr>
            <a:t> </a:t>
          </a:r>
          <a:r>
            <a:rPr lang="ru-RU" sz="1800" kern="1200" dirty="0" err="1" smtClean="0">
              <a:solidFill>
                <a:schemeClr val="tx1"/>
              </a:solidFill>
            </a:rPr>
            <a:t>або</a:t>
          </a:r>
          <a:r>
            <a:rPr lang="ru-RU" sz="1800" kern="1200" dirty="0" smtClean="0">
              <a:solidFill>
                <a:schemeClr val="tx1"/>
              </a:solidFill>
            </a:rPr>
            <a:t> </a:t>
          </a:r>
          <a:r>
            <a:rPr lang="ru-RU" sz="1800" kern="1200" dirty="0" err="1" smtClean="0">
              <a:solidFill>
                <a:schemeClr val="tx1"/>
              </a:solidFill>
            </a:rPr>
            <a:t>психічних</a:t>
          </a:r>
          <a:r>
            <a:rPr lang="ru-RU" sz="1800" kern="1200" dirty="0" smtClean="0">
              <a:solidFill>
                <a:schemeClr val="tx1"/>
              </a:solidFill>
            </a:rPr>
            <a:t> </a:t>
          </a:r>
          <a:r>
            <a:rPr lang="ru-RU" sz="1800" kern="1200" dirty="0" err="1" smtClean="0">
              <a:solidFill>
                <a:schemeClr val="tx1"/>
              </a:solidFill>
            </a:rPr>
            <a:t>відхилень</a:t>
          </a:r>
          <a:r>
            <a:rPr lang="ru-RU" sz="1800" kern="1200" dirty="0" smtClean="0">
              <a:solidFill>
                <a:schemeClr val="tx1"/>
              </a:solidFill>
            </a:rPr>
            <a:t>, </a:t>
          </a:r>
          <a:r>
            <a:rPr lang="ru-RU" sz="1800" u="sng" kern="1200" dirty="0" err="1" smtClean="0">
              <a:solidFill>
                <a:schemeClr val="tx1"/>
              </a:solidFill>
            </a:rPr>
            <a:t>викликаних</a:t>
          </a:r>
          <a:r>
            <a:rPr lang="ru-RU" sz="1800" u="sng" kern="1200" dirty="0" smtClean="0">
              <a:solidFill>
                <a:schemeClr val="tx1"/>
              </a:solidFill>
            </a:rPr>
            <a:t> </a:t>
          </a:r>
          <a:r>
            <a:rPr lang="ru-RU" sz="1800" u="sng" kern="1200" dirty="0" err="1" smtClean="0">
              <a:solidFill>
                <a:schemeClr val="tx1"/>
              </a:solidFill>
            </a:rPr>
            <a:t>існуючими</a:t>
          </a:r>
          <a:r>
            <a:rPr lang="ru-RU" sz="1800" u="sng" kern="1200" dirty="0" smtClean="0">
              <a:solidFill>
                <a:schemeClr val="tx1"/>
              </a:solidFill>
            </a:rPr>
            <a:t> в </a:t>
          </a:r>
          <a:r>
            <a:rPr lang="ru-RU" sz="1800" u="sng" kern="1200" dirty="0" err="1" smtClean="0">
              <a:solidFill>
                <a:schemeClr val="tx1"/>
              </a:solidFill>
            </a:rPr>
            <a:t>суспільстві</a:t>
          </a:r>
          <a:r>
            <a:rPr lang="ru-RU" sz="1800" u="sng" kern="1200" dirty="0" smtClean="0">
              <a:solidFill>
                <a:schemeClr val="tx1"/>
              </a:solidFill>
            </a:rPr>
            <a:t> </a:t>
          </a:r>
          <a:r>
            <a:rPr lang="ru-RU" sz="1800" u="sng" kern="1200" dirty="0" err="1" smtClean="0">
              <a:solidFill>
                <a:schemeClr val="tx1"/>
              </a:solidFill>
            </a:rPr>
            <a:t>умовами</a:t>
          </a:r>
          <a:r>
            <a:rPr lang="ru-RU" sz="1800" u="sng" kern="1200" dirty="0" smtClean="0">
              <a:solidFill>
                <a:schemeClr val="tx1"/>
              </a:solidFill>
            </a:rPr>
            <a:t>, при </a:t>
          </a:r>
          <a:r>
            <a:rPr lang="ru-RU" sz="1800" u="sng" kern="1200" dirty="0" err="1" smtClean="0">
              <a:solidFill>
                <a:schemeClr val="tx1"/>
              </a:solidFill>
            </a:rPr>
            <a:t>яких</a:t>
          </a:r>
          <a:r>
            <a:rPr lang="ru-RU" sz="1800" u="sng" kern="1200" dirty="0" smtClean="0">
              <a:solidFill>
                <a:schemeClr val="tx1"/>
              </a:solidFill>
            </a:rPr>
            <a:t> люди </a:t>
          </a:r>
          <a:r>
            <a:rPr lang="ru-RU" sz="1800" u="sng" kern="1200" dirty="0" err="1" smtClean="0">
              <a:solidFill>
                <a:schemeClr val="tx1"/>
              </a:solidFill>
            </a:rPr>
            <a:t>виключаються</a:t>
          </a:r>
          <a:r>
            <a:rPr lang="ru-RU" sz="1800" u="sng" kern="1200" dirty="0" smtClean="0">
              <a:solidFill>
                <a:schemeClr val="tx1"/>
              </a:solidFill>
            </a:rPr>
            <a:t> з </a:t>
          </a:r>
          <a:r>
            <a:rPr lang="ru-RU" sz="1800" u="sng" kern="1200" dirty="0" err="1" smtClean="0">
              <a:solidFill>
                <a:schemeClr val="tx1"/>
              </a:solidFill>
            </a:rPr>
            <a:t>активної</a:t>
          </a:r>
          <a:r>
            <a:rPr lang="ru-RU" sz="1800" u="sng" kern="1200" dirty="0" smtClean="0">
              <a:solidFill>
                <a:schemeClr val="tx1"/>
              </a:solidFill>
            </a:rPr>
            <a:t> </a:t>
          </a:r>
          <a:r>
            <a:rPr lang="ru-RU" sz="1800" u="sng" kern="1200" dirty="0" err="1" smtClean="0">
              <a:solidFill>
                <a:schemeClr val="tx1"/>
              </a:solidFill>
            </a:rPr>
            <a:t>життєдіяльності</a:t>
          </a:r>
          <a:endParaRPr lang="ru-RU" sz="1800" u="sng" kern="1200" dirty="0">
            <a:solidFill>
              <a:schemeClr val="tx1"/>
            </a:solidFill>
          </a:endParaRPr>
        </a:p>
      </dsp:txBody>
      <dsp:txXfrm>
        <a:off x="3826368" y="964316"/>
        <a:ext cx="4161693" cy="2654899"/>
      </dsp:txXfrm>
    </dsp:sp>
    <dsp:sp modelId="{50109F64-1B72-4520-A6D3-ED645D6C64AF}">
      <dsp:nvSpPr>
        <dsp:cNvPr id="0" name=""/>
        <dsp:cNvSpPr/>
      </dsp:nvSpPr>
      <dsp:spPr>
        <a:xfrm>
          <a:off x="0" y="172620"/>
          <a:ext cx="3647254" cy="3230161"/>
        </a:xfrm>
        <a:prstGeom prst="roundRect">
          <a:avLst/>
        </a:prstGeom>
        <a:solidFill>
          <a:schemeClr val="accent3">
            <a:lumMod val="60000"/>
            <a:lumOff val="40000"/>
          </a:schemeClr>
        </a:solidFill>
        <a:ln w="285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err="1" smtClean="0">
              <a:solidFill>
                <a:schemeClr val="tx1"/>
              </a:solidFill>
            </a:rPr>
            <a:t>Медична</a:t>
          </a:r>
          <a:r>
            <a:rPr lang="ru-RU" sz="1800" b="1" kern="1200" dirty="0" smtClean="0">
              <a:solidFill>
                <a:schemeClr val="tx1"/>
              </a:solidFill>
            </a:rPr>
            <a:t> модель (до 60-х </a:t>
          </a:r>
          <a:r>
            <a:rPr lang="ru-RU" sz="1800" b="1" kern="1200" dirty="0" err="1" smtClean="0">
              <a:solidFill>
                <a:schemeClr val="tx1"/>
              </a:solidFill>
            </a:rPr>
            <a:t>років</a:t>
          </a:r>
          <a:r>
            <a:rPr lang="ru-RU" sz="1800" b="1" kern="1200" dirty="0" smtClean="0">
              <a:solidFill>
                <a:schemeClr val="tx1"/>
              </a:solidFill>
            </a:rPr>
            <a:t> 20 ст.) </a:t>
          </a:r>
          <a:r>
            <a:rPr lang="ru-RU" sz="1800" b="0" kern="1200" dirty="0" smtClean="0">
              <a:solidFill>
                <a:schemeClr val="tx1"/>
              </a:solidFill>
            </a:rPr>
            <a:t>- </a:t>
          </a:r>
          <a:r>
            <a:rPr lang="ru-RU" sz="1800" b="0" kern="1200" dirty="0" err="1" smtClean="0">
              <a:solidFill>
                <a:schemeClr val="tx1"/>
              </a:solidFill>
            </a:rPr>
            <a:t>людина</a:t>
          </a:r>
          <a:r>
            <a:rPr lang="ru-RU" sz="1800" b="0" kern="1200" dirty="0" smtClean="0">
              <a:solidFill>
                <a:schemeClr val="tx1"/>
              </a:solidFill>
            </a:rPr>
            <a:t> з </a:t>
          </a:r>
          <a:r>
            <a:rPr lang="ru-RU" sz="1800" b="0" kern="1200" dirty="0" err="1" smtClean="0">
              <a:solidFill>
                <a:schemeClr val="tx1"/>
              </a:solidFill>
            </a:rPr>
            <a:t>особливостями</a:t>
          </a:r>
          <a:r>
            <a:rPr lang="ru-RU" sz="1800" b="0" kern="1200" dirty="0" smtClean="0">
              <a:solidFill>
                <a:schemeClr val="tx1"/>
              </a:solidFill>
            </a:rPr>
            <a:t> </a:t>
          </a:r>
          <a:r>
            <a:rPr lang="ru-RU" sz="1800" b="0" kern="1200" dirty="0" err="1" smtClean="0">
              <a:solidFill>
                <a:schemeClr val="tx1"/>
              </a:solidFill>
            </a:rPr>
            <a:t>розвитку</a:t>
          </a:r>
          <a:r>
            <a:rPr lang="ru-RU" sz="1800" b="0" kern="1200" dirty="0" smtClean="0">
              <a:solidFill>
                <a:schemeClr val="tx1"/>
              </a:solidFill>
            </a:rPr>
            <a:t> є </a:t>
          </a:r>
          <a:r>
            <a:rPr lang="ru-RU" sz="1800" b="0" kern="1200" dirty="0" err="1" smtClean="0">
              <a:solidFill>
                <a:schemeClr val="tx1"/>
              </a:solidFill>
            </a:rPr>
            <a:t>насамперед</a:t>
          </a:r>
          <a:r>
            <a:rPr lang="ru-RU" sz="1800" b="0" kern="1200" dirty="0" smtClean="0">
              <a:solidFill>
                <a:schemeClr val="tx1"/>
              </a:solidFill>
            </a:rPr>
            <a:t> хворою </a:t>
          </a:r>
          <a:r>
            <a:rPr lang="ru-RU" sz="1800" b="0" kern="1200" dirty="0" err="1" smtClean="0">
              <a:solidFill>
                <a:schemeClr val="tx1"/>
              </a:solidFill>
            </a:rPr>
            <a:t>людиною</a:t>
          </a:r>
          <a:r>
            <a:rPr lang="ru-RU" sz="1800" b="0" kern="1200" dirty="0" smtClean="0">
              <a:solidFill>
                <a:schemeClr val="tx1"/>
              </a:solidFill>
            </a:rPr>
            <a:t> і </a:t>
          </a:r>
          <a:r>
            <a:rPr lang="ru-RU" sz="1800" b="0" kern="1200" dirty="0" err="1" smtClean="0">
              <a:solidFill>
                <a:schemeClr val="tx1"/>
              </a:solidFill>
            </a:rPr>
            <a:t>потребує</a:t>
          </a:r>
          <a:r>
            <a:rPr lang="ru-RU" sz="1800" b="0" kern="1200" dirty="0" smtClean="0">
              <a:solidFill>
                <a:schemeClr val="tx1"/>
              </a:solidFill>
            </a:rPr>
            <a:t> </a:t>
          </a:r>
          <a:r>
            <a:rPr lang="ru-RU" sz="1800" b="0" kern="1200" dirty="0" err="1" smtClean="0">
              <a:solidFill>
                <a:schemeClr val="tx1"/>
              </a:solidFill>
            </a:rPr>
            <a:t>певного</a:t>
          </a:r>
          <a:r>
            <a:rPr lang="ru-RU" sz="1800" b="0" kern="1200" dirty="0" smtClean="0">
              <a:solidFill>
                <a:schemeClr val="tx1"/>
              </a:solidFill>
            </a:rPr>
            <a:t> </a:t>
          </a:r>
          <a:r>
            <a:rPr lang="ru-RU" sz="1800" b="0" kern="1200" dirty="0" err="1" smtClean="0">
              <a:solidFill>
                <a:schemeClr val="tx1"/>
              </a:solidFill>
            </a:rPr>
            <a:t>лікування</a:t>
          </a:r>
          <a:r>
            <a:rPr lang="ru-RU" sz="1800" b="0" kern="1200" dirty="0" smtClean="0">
              <a:solidFill>
                <a:schemeClr val="tx1"/>
              </a:solidFill>
            </a:rPr>
            <a:t>, </a:t>
          </a:r>
          <a:r>
            <a:rPr lang="ru-RU" sz="1800" b="0" kern="1200" dirty="0" err="1" smtClean="0">
              <a:solidFill>
                <a:schemeClr val="tx1"/>
              </a:solidFill>
            </a:rPr>
            <a:t>піклування</a:t>
          </a:r>
          <a:r>
            <a:rPr lang="ru-RU" sz="1800" b="0" kern="1200" dirty="0" smtClean="0">
              <a:solidFill>
                <a:schemeClr val="tx1"/>
              </a:solidFill>
            </a:rPr>
            <a:t>, </a:t>
          </a:r>
          <a:r>
            <a:rPr lang="ru-RU" sz="1800" b="0" kern="1200" dirty="0" err="1" smtClean="0">
              <a:solidFill>
                <a:schemeClr val="tx1"/>
              </a:solidFill>
            </a:rPr>
            <a:t>перебування</a:t>
          </a:r>
          <a:r>
            <a:rPr lang="ru-RU" sz="1800" b="0" kern="1200" dirty="0" smtClean="0">
              <a:solidFill>
                <a:schemeClr val="tx1"/>
              </a:solidFill>
            </a:rPr>
            <a:t> у </a:t>
          </a:r>
          <a:r>
            <a:rPr lang="ru-RU" sz="1800" b="0" kern="1200" dirty="0" err="1" smtClean="0">
              <a:solidFill>
                <a:schemeClr val="tx1"/>
              </a:solidFill>
            </a:rPr>
            <a:t>спеціальних</a:t>
          </a:r>
          <a:r>
            <a:rPr lang="ru-RU" sz="1800" b="0" kern="1200" dirty="0" smtClean="0">
              <a:solidFill>
                <a:schemeClr val="tx1"/>
              </a:solidFill>
            </a:rPr>
            <a:t> </a:t>
          </a:r>
          <a:r>
            <a:rPr lang="ru-RU" sz="1800" b="0" kern="1200" dirty="0" err="1" smtClean="0">
              <a:solidFill>
                <a:schemeClr val="tx1"/>
              </a:solidFill>
            </a:rPr>
            <a:t>умовах</a:t>
          </a:r>
          <a:r>
            <a:rPr lang="ru-RU" sz="1800" b="0" kern="1200" dirty="0" smtClean="0">
              <a:solidFill>
                <a:schemeClr val="tx1"/>
              </a:solidFill>
            </a:rPr>
            <a:t>, </a:t>
          </a:r>
          <a:r>
            <a:rPr lang="ru-RU" sz="1800" b="0" kern="1200" dirty="0" err="1" smtClean="0">
              <a:solidFill>
                <a:schemeClr val="tx1"/>
              </a:solidFill>
            </a:rPr>
            <a:t>найчастіше</a:t>
          </a:r>
          <a:r>
            <a:rPr lang="ru-RU" sz="1800" b="0" kern="1200" dirty="0" smtClean="0">
              <a:solidFill>
                <a:schemeClr val="tx1"/>
              </a:solidFill>
            </a:rPr>
            <a:t> </a:t>
          </a:r>
          <a:r>
            <a:rPr lang="ru-RU" sz="1800" b="0" kern="1200" dirty="0" err="1" smtClean="0">
              <a:solidFill>
                <a:schemeClr val="tx1"/>
              </a:solidFill>
            </a:rPr>
            <a:t>сегрегативних</a:t>
          </a:r>
          <a:r>
            <a:rPr lang="ru-RU" sz="1800" b="0" kern="1200" dirty="0" smtClean="0">
              <a:solidFill>
                <a:schemeClr val="tx1"/>
              </a:solidFill>
            </a:rPr>
            <a:t>.</a:t>
          </a:r>
          <a:endParaRPr lang="ru-RU" sz="1800" b="0" kern="1200" dirty="0">
            <a:solidFill>
              <a:schemeClr val="tx1"/>
            </a:solidFill>
          </a:endParaRPr>
        </a:p>
      </dsp:txBody>
      <dsp:txXfrm>
        <a:off x="157683" y="330303"/>
        <a:ext cx="3331888" cy="291479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26.09.2016</a:t>
            </a:fld>
            <a:endParaRPr lang="ru-RU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26.09.2016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26.09.2016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26.09.2016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26.09.2016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96728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26.09.2016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26.09.2016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26.09.2016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26.09.2016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26.09.2016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26.09.2016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B4C71EC6-210F-42DE-9C53-41977AD35B3D}" type="datetimeFigureOut">
              <a:rPr lang="ru-RU" smtClean="0"/>
              <a:t>26.09.2016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165" y="6356350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Oval 6"/>
          <p:cNvSpPr/>
          <p:nvPr/>
        </p:nvSpPr>
        <p:spPr>
          <a:xfrm>
            <a:off x="8457760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19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1307231"/>
          </a:xfrm>
        </p:spPr>
        <p:txBody>
          <a:bodyPr/>
          <a:lstStyle/>
          <a:p>
            <a:r>
              <a:rPr lang="uk-UA" i="1" dirty="0" smtClean="0">
                <a:solidFill>
                  <a:schemeClr val="tx1"/>
                </a:solidFill>
              </a:rPr>
              <a:t>Основи інклюзії</a:t>
            </a:r>
            <a:endParaRPr lang="ru-RU" i="1" dirty="0">
              <a:solidFill>
                <a:schemeClr val="tx1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39552" y="692696"/>
            <a:ext cx="8208912" cy="1752600"/>
          </a:xfrm>
        </p:spPr>
        <p:txBody>
          <a:bodyPr/>
          <a:lstStyle/>
          <a:p>
            <a:pPr algn="r"/>
            <a:endParaRPr lang="ru-RU" i="1" dirty="0" smtClean="0">
              <a:solidFill>
                <a:schemeClr val="tx1"/>
              </a:solidFill>
            </a:endParaRPr>
          </a:p>
          <a:p>
            <a:pPr algn="r"/>
            <a:endParaRPr lang="ru-RU" sz="2800" b="1" i="1" dirty="0" smtClean="0">
              <a:solidFill>
                <a:schemeClr val="tx1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259632" y="2132856"/>
            <a:ext cx="6768752" cy="37548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i="1" dirty="0" err="1" smtClean="0">
                <a:latin typeface="Calibri-Italic"/>
              </a:rPr>
              <a:t>Розділ</a:t>
            </a:r>
            <a:r>
              <a:rPr lang="ru-RU" sz="2800" i="1" dirty="0" smtClean="0">
                <a:latin typeface="Calibri-Italic"/>
              </a:rPr>
              <a:t> 1</a:t>
            </a:r>
          </a:p>
          <a:p>
            <a:r>
              <a:rPr lang="ru-RU" sz="2800" i="1" dirty="0" err="1" smtClean="0">
                <a:latin typeface="Calibri-Italic"/>
              </a:rPr>
              <a:t>Інклюзія</a:t>
            </a:r>
            <a:r>
              <a:rPr lang="ru-RU" sz="2800" i="1" dirty="0" smtClean="0">
                <a:latin typeface="Calibri-Italic"/>
              </a:rPr>
              <a:t> </a:t>
            </a:r>
            <a:r>
              <a:rPr lang="ru-RU" sz="2800" i="1" dirty="0">
                <a:latin typeface="Calibri-Italic"/>
              </a:rPr>
              <a:t>як </a:t>
            </a:r>
            <a:r>
              <a:rPr lang="ru-RU" sz="2800" i="1" dirty="0" err="1">
                <a:latin typeface="Calibri-Italic"/>
              </a:rPr>
              <a:t>політика</a:t>
            </a:r>
            <a:r>
              <a:rPr lang="ru-RU" sz="2800" i="1" dirty="0">
                <a:latin typeface="Calibri-Italic"/>
              </a:rPr>
              <a:t> та </a:t>
            </a:r>
            <a:r>
              <a:rPr lang="ru-RU" sz="2800" i="1" dirty="0" err="1">
                <a:latin typeface="Calibri-Italic"/>
              </a:rPr>
              <a:t>процес</a:t>
            </a:r>
            <a:endParaRPr lang="ru-RU" sz="2800" i="1" dirty="0">
              <a:latin typeface="Calibri-Italic"/>
            </a:endParaRPr>
          </a:p>
          <a:p>
            <a:endParaRPr lang="ru-RU" i="1" dirty="0" smtClean="0">
              <a:latin typeface="Calibri-Italic"/>
            </a:endParaRPr>
          </a:p>
          <a:p>
            <a:endParaRPr lang="ru-RU" i="1" dirty="0">
              <a:latin typeface="Calibri-Italic"/>
            </a:endParaRPr>
          </a:p>
          <a:p>
            <a:r>
              <a:rPr lang="ru-RU" sz="3200" b="1" i="1" u="sng" dirty="0" smtClean="0">
                <a:latin typeface="Calibri-Italic"/>
              </a:rPr>
              <a:t>Тема </a:t>
            </a:r>
            <a:r>
              <a:rPr lang="ru-RU" sz="3200" b="1" i="1" u="sng" dirty="0">
                <a:latin typeface="Calibri-Italic"/>
              </a:rPr>
              <a:t>1. </a:t>
            </a:r>
            <a:endParaRPr lang="ru-RU" sz="3200" b="1" i="1" u="sng" dirty="0" smtClean="0">
              <a:latin typeface="Calibri-Italic"/>
            </a:endParaRPr>
          </a:p>
          <a:p>
            <a:r>
              <a:rPr lang="ru-RU" sz="3200" i="1" dirty="0" err="1" smtClean="0">
                <a:latin typeface="Calibri-Italic"/>
              </a:rPr>
              <a:t>Інклюзія</a:t>
            </a:r>
            <a:r>
              <a:rPr lang="ru-RU" sz="3200" i="1" dirty="0">
                <a:latin typeface="Calibri-Italic"/>
              </a:rPr>
              <a:t>: генезис, </a:t>
            </a:r>
            <a:r>
              <a:rPr lang="ru-RU" sz="3200" i="1" dirty="0" err="1">
                <a:latin typeface="Calibri-Italic"/>
              </a:rPr>
              <a:t>понятійно-термінологічні</a:t>
            </a:r>
            <a:r>
              <a:rPr lang="ru-RU" sz="3200" i="1" dirty="0">
                <a:latin typeface="Calibri-Italic"/>
              </a:rPr>
              <a:t> </a:t>
            </a:r>
            <a:r>
              <a:rPr lang="ru-RU" sz="3200" i="1" dirty="0" err="1">
                <a:latin typeface="Calibri-Italic"/>
              </a:rPr>
              <a:t>визначення</a:t>
            </a:r>
            <a:r>
              <a:rPr lang="ru-RU" sz="3200" i="1" dirty="0">
                <a:latin typeface="Calibri-Italic"/>
              </a:rPr>
              <a:t> та </a:t>
            </a:r>
            <a:r>
              <a:rPr lang="ru-RU" sz="3200" i="1" dirty="0" err="1">
                <a:latin typeface="Calibri-Italic"/>
              </a:rPr>
              <a:t>основні</a:t>
            </a:r>
            <a:r>
              <a:rPr lang="ru-RU" sz="3200" i="1" dirty="0">
                <a:latin typeface="Calibri-Italic"/>
              </a:rPr>
              <a:t> </a:t>
            </a:r>
            <a:r>
              <a:rPr lang="ru-RU" sz="3200" i="1" dirty="0" err="1">
                <a:latin typeface="Calibri-Italic"/>
              </a:rPr>
              <a:t>принципи</a:t>
            </a:r>
            <a:r>
              <a:rPr lang="ru-RU" sz="3200" i="1" dirty="0">
                <a:latin typeface="Calibri-Italic"/>
              </a:rPr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3804500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116632"/>
            <a:ext cx="8424936" cy="1152128"/>
          </a:xfrm>
          <a:solidFill>
            <a:schemeClr val="accent1">
              <a:lumMod val="40000"/>
              <a:lumOff val="60000"/>
            </a:schemeClr>
          </a:solidFill>
        </p:spPr>
        <p:txBody>
          <a:bodyPr/>
          <a:lstStyle/>
          <a:p>
            <a:pPr>
              <a:lnSpc>
                <a:spcPct val="100000"/>
              </a:lnSpc>
            </a:pPr>
            <a:r>
              <a:rPr lang="ru-RU" sz="2400" b="1" dirty="0">
                <a:solidFill>
                  <a:schemeClr val="tx1"/>
                </a:solidFill>
              </a:rPr>
              <a:t>2.	</a:t>
            </a:r>
            <a:r>
              <a:rPr lang="ru-RU" sz="2400" b="1" dirty="0" err="1">
                <a:solidFill>
                  <a:schemeClr val="tx1"/>
                </a:solidFill>
              </a:rPr>
              <a:t>Визначення</a:t>
            </a:r>
            <a:r>
              <a:rPr lang="ru-RU" sz="2400" b="1" dirty="0">
                <a:solidFill>
                  <a:schemeClr val="tx1"/>
                </a:solidFill>
              </a:rPr>
              <a:t> понять «</a:t>
            </a:r>
            <a:r>
              <a:rPr lang="ru-RU" sz="2400" b="1" dirty="0" err="1">
                <a:solidFill>
                  <a:schemeClr val="tx1"/>
                </a:solidFill>
              </a:rPr>
              <a:t>інклюзія</a:t>
            </a:r>
            <a:r>
              <a:rPr lang="ru-RU" sz="2400" b="1" dirty="0">
                <a:solidFill>
                  <a:schemeClr val="tx1"/>
                </a:solidFill>
              </a:rPr>
              <a:t>», «</a:t>
            </a:r>
            <a:r>
              <a:rPr lang="ru-RU" sz="2400" b="1" dirty="0" err="1">
                <a:solidFill>
                  <a:schemeClr val="tx1"/>
                </a:solidFill>
              </a:rPr>
              <a:t>інтеграція</a:t>
            </a:r>
            <a:r>
              <a:rPr lang="ru-RU" sz="2400" b="1" dirty="0">
                <a:solidFill>
                  <a:schemeClr val="tx1"/>
                </a:solidFill>
              </a:rPr>
              <a:t>», «</a:t>
            </a:r>
            <a:r>
              <a:rPr lang="ru-RU" sz="2400" b="1" dirty="0" err="1">
                <a:solidFill>
                  <a:schemeClr val="tx1"/>
                </a:solidFill>
              </a:rPr>
              <a:t>порушення</a:t>
            </a:r>
            <a:r>
              <a:rPr lang="ru-RU" sz="2400" b="1" dirty="0">
                <a:solidFill>
                  <a:schemeClr val="tx1"/>
                </a:solidFill>
              </a:rPr>
              <a:t> </a:t>
            </a:r>
            <a:r>
              <a:rPr lang="ru-RU" sz="2400" b="1" dirty="0" err="1">
                <a:solidFill>
                  <a:schemeClr val="tx1"/>
                </a:solidFill>
              </a:rPr>
              <a:t>психофізичного</a:t>
            </a:r>
            <a:r>
              <a:rPr lang="ru-RU" sz="2400" b="1" dirty="0">
                <a:solidFill>
                  <a:schemeClr val="tx1"/>
                </a:solidFill>
              </a:rPr>
              <a:t> </a:t>
            </a:r>
            <a:r>
              <a:rPr lang="ru-RU" sz="2400" b="1" dirty="0" err="1">
                <a:solidFill>
                  <a:schemeClr val="tx1"/>
                </a:solidFill>
              </a:rPr>
              <a:t>розвитку</a:t>
            </a:r>
            <a:r>
              <a:rPr lang="ru-RU" sz="2400" b="1" dirty="0">
                <a:solidFill>
                  <a:schemeClr val="tx1"/>
                </a:solidFill>
              </a:rPr>
              <a:t>», «</a:t>
            </a:r>
            <a:r>
              <a:rPr lang="ru-RU" sz="2400" b="1" dirty="0" err="1">
                <a:solidFill>
                  <a:schemeClr val="tx1"/>
                </a:solidFill>
              </a:rPr>
              <a:t>особливі</a:t>
            </a:r>
            <a:r>
              <a:rPr lang="ru-RU" sz="2400" b="1" dirty="0">
                <a:solidFill>
                  <a:schemeClr val="tx1"/>
                </a:solidFill>
              </a:rPr>
              <a:t> потреби» та </a:t>
            </a:r>
            <a:r>
              <a:rPr lang="ru-RU" sz="2400" b="1" dirty="0" err="1">
                <a:solidFill>
                  <a:schemeClr val="tx1"/>
                </a:solidFill>
              </a:rPr>
              <a:t>ін</a:t>
            </a:r>
            <a:r>
              <a:rPr lang="ru-RU" sz="2400" b="1" dirty="0">
                <a:solidFill>
                  <a:schemeClr val="tx1"/>
                </a:solidFill>
              </a:rPr>
              <a:t>.</a:t>
            </a:r>
            <a:endParaRPr lang="ru-RU" sz="2400" b="1" dirty="0">
              <a:solidFill>
                <a:schemeClr val="tx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628800"/>
            <a:ext cx="8219256" cy="4497363"/>
          </a:xfrm>
          <a:solidFill>
            <a:schemeClr val="accent3">
              <a:lumMod val="20000"/>
              <a:lumOff val="80000"/>
            </a:schemeClr>
          </a:solidFill>
        </p:spPr>
        <p:txBody>
          <a:bodyPr/>
          <a:lstStyle/>
          <a:p>
            <a:pPr marL="0" indent="0">
              <a:lnSpc>
                <a:spcPct val="150000"/>
              </a:lnSpc>
              <a:buNone/>
            </a:pPr>
            <a:endParaRPr lang="uk-UA" b="1" i="1" u="sng" dirty="0" smtClean="0">
              <a:solidFill>
                <a:schemeClr val="tx1"/>
              </a:solidFill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uk-UA" b="1" i="1" u="sng" dirty="0" smtClean="0">
                <a:solidFill>
                  <a:schemeClr val="tx1"/>
                </a:solidFill>
              </a:rPr>
              <a:t>Інтеграція</a:t>
            </a:r>
            <a:r>
              <a:rPr lang="uk-UA" b="1" dirty="0" smtClean="0">
                <a:solidFill>
                  <a:schemeClr val="tx1"/>
                </a:solidFill>
              </a:rPr>
              <a:t> </a:t>
            </a:r>
            <a:r>
              <a:rPr lang="uk-UA" b="1" dirty="0">
                <a:solidFill>
                  <a:schemeClr val="tx1"/>
                </a:solidFill>
              </a:rPr>
              <a:t>визначається як зусилля, спрямовані на введення дітей у регулярний освітній простір. </a:t>
            </a:r>
            <a:endParaRPr lang="uk-UA" b="1" dirty="0" smtClean="0">
              <a:solidFill>
                <a:schemeClr val="tx1"/>
              </a:solidFill>
            </a:endParaRPr>
          </a:p>
          <a:p>
            <a:pPr marL="0" indent="0">
              <a:lnSpc>
                <a:spcPct val="150000"/>
              </a:lnSpc>
              <a:buNone/>
            </a:pPr>
            <a:endParaRPr lang="uk-UA" b="1" i="1" u="sng" dirty="0" smtClean="0">
              <a:solidFill>
                <a:schemeClr val="tx1"/>
              </a:solidFill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uk-UA" b="1" i="1" u="sng" dirty="0" smtClean="0">
                <a:solidFill>
                  <a:schemeClr val="tx1"/>
                </a:solidFill>
              </a:rPr>
              <a:t>Інклюзія</a:t>
            </a:r>
            <a:r>
              <a:rPr lang="uk-UA" b="1" dirty="0" smtClean="0">
                <a:solidFill>
                  <a:schemeClr val="tx1"/>
                </a:solidFill>
              </a:rPr>
              <a:t> </a:t>
            </a:r>
            <a:r>
              <a:rPr lang="uk-UA" b="1" dirty="0">
                <a:solidFill>
                  <a:schemeClr val="tx1"/>
                </a:solidFill>
              </a:rPr>
              <a:t>– це політика та процес, який дає змогу всім дітям брати участь у всіх програмах. </a:t>
            </a:r>
            <a:endParaRPr lang="ru-RU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182160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116632"/>
            <a:ext cx="8424936" cy="1152128"/>
          </a:xfrm>
          <a:solidFill>
            <a:schemeClr val="accent1">
              <a:lumMod val="40000"/>
              <a:lumOff val="60000"/>
            </a:schemeClr>
          </a:solidFill>
        </p:spPr>
        <p:txBody>
          <a:bodyPr/>
          <a:lstStyle/>
          <a:p>
            <a:pPr>
              <a:lnSpc>
                <a:spcPct val="100000"/>
              </a:lnSpc>
            </a:pPr>
            <a:r>
              <a:rPr lang="ru-RU" sz="2400" b="1" dirty="0">
                <a:solidFill>
                  <a:schemeClr val="tx1"/>
                </a:solidFill>
              </a:rPr>
              <a:t>2.	</a:t>
            </a:r>
            <a:r>
              <a:rPr lang="ru-RU" sz="2400" b="1" dirty="0" err="1">
                <a:solidFill>
                  <a:schemeClr val="tx1"/>
                </a:solidFill>
              </a:rPr>
              <a:t>Визначення</a:t>
            </a:r>
            <a:r>
              <a:rPr lang="ru-RU" sz="2400" b="1" dirty="0">
                <a:solidFill>
                  <a:schemeClr val="tx1"/>
                </a:solidFill>
              </a:rPr>
              <a:t> понять «</a:t>
            </a:r>
            <a:r>
              <a:rPr lang="ru-RU" sz="2400" b="1" dirty="0" err="1">
                <a:solidFill>
                  <a:schemeClr val="tx1"/>
                </a:solidFill>
              </a:rPr>
              <a:t>інклюзія</a:t>
            </a:r>
            <a:r>
              <a:rPr lang="ru-RU" sz="2400" b="1" dirty="0">
                <a:solidFill>
                  <a:schemeClr val="tx1"/>
                </a:solidFill>
              </a:rPr>
              <a:t>», «</a:t>
            </a:r>
            <a:r>
              <a:rPr lang="ru-RU" sz="2400" b="1" dirty="0" err="1">
                <a:solidFill>
                  <a:schemeClr val="tx1"/>
                </a:solidFill>
              </a:rPr>
              <a:t>інтеграція</a:t>
            </a:r>
            <a:r>
              <a:rPr lang="ru-RU" sz="2400" b="1" dirty="0">
                <a:solidFill>
                  <a:schemeClr val="tx1"/>
                </a:solidFill>
              </a:rPr>
              <a:t>», «</a:t>
            </a:r>
            <a:r>
              <a:rPr lang="ru-RU" sz="2400" b="1" dirty="0" err="1">
                <a:solidFill>
                  <a:schemeClr val="tx1"/>
                </a:solidFill>
              </a:rPr>
              <a:t>порушення</a:t>
            </a:r>
            <a:r>
              <a:rPr lang="ru-RU" sz="2400" b="1" dirty="0">
                <a:solidFill>
                  <a:schemeClr val="tx1"/>
                </a:solidFill>
              </a:rPr>
              <a:t> </a:t>
            </a:r>
            <a:r>
              <a:rPr lang="ru-RU" sz="2400" b="1" dirty="0" err="1">
                <a:solidFill>
                  <a:schemeClr val="tx1"/>
                </a:solidFill>
              </a:rPr>
              <a:t>психофізичного</a:t>
            </a:r>
            <a:r>
              <a:rPr lang="ru-RU" sz="2400" b="1" dirty="0">
                <a:solidFill>
                  <a:schemeClr val="tx1"/>
                </a:solidFill>
              </a:rPr>
              <a:t> </a:t>
            </a:r>
            <a:r>
              <a:rPr lang="ru-RU" sz="2400" b="1" dirty="0" err="1">
                <a:solidFill>
                  <a:schemeClr val="tx1"/>
                </a:solidFill>
              </a:rPr>
              <a:t>розвитку</a:t>
            </a:r>
            <a:r>
              <a:rPr lang="ru-RU" sz="2400" b="1" dirty="0">
                <a:solidFill>
                  <a:schemeClr val="tx1"/>
                </a:solidFill>
              </a:rPr>
              <a:t>», «</a:t>
            </a:r>
            <a:r>
              <a:rPr lang="ru-RU" sz="2400" b="1" dirty="0" err="1">
                <a:solidFill>
                  <a:schemeClr val="tx1"/>
                </a:solidFill>
              </a:rPr>
              <a:t>особливі</a:t>
            </a:r>
            <a:r>
              <a:rPr lang="ru-RU" sz="2400" b="1" dirty="0">
                <a:solidFill>
                  <a:schemeClr val="tx1"/>
                </a:solidFill>
              </a:rPr>
              <a:t> потреби» та </a:t>
            </a:r>
            <a:r>
              <a:rPr lang="ru-RU" sz="2400" b="1" dirty="0" err="1">
                <a:solidFill>
                  <a:schemeClr val="tx1"/>
                </a:solidFill>
              </a:rPr>
              <a:t>ін</a:t>
            </a:r>
            <a:r>
              <a:rPr lang="ru-RU" sz="2400" b="1" dirty="0">
                <a:solidFill>
                  <a:schemeClr val="tx1"/>
                </a:solidFill>
              </a:rPr>
              <a:t>.</a:t>
            </a:r>
            <a:endParaRPr lang="ru-RU" sz="2400" b="1" dirty="0">
              <a:solidFill>
                <a:schemeClr val="tx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628800"/>
            <a:ext cx="8219256" cy="4497363"/>
          </a:xfrm>
          <a:solidFill>
            <a:schemeClr val="accent3">
              <a:lumMod val="20000"/>
              <a:lumOff val="80000"/>
            </a:schemeClr>
          </a:solidFill>
        </p:spPr>
        <p:txBody>
          <a:bodyPr/>
          <a:lstStyle/>
          <a:p>
            <a:pPr marL="0" indent="0">
              <a:lnSpc>
                <a:spcPct val="150000"/>
              </a:lnSpc>
              <a:buNone/>
            </a:pPr>
            <a:endParaRPr lang="uk-UA" b="1" i="1" u="sng" dirty="0" smtClean="0">
              <a:solidFill>
                <a:schemeClr val="tx1"/>
              </a:solidFill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uk-UA" b="1" i="1" u="sng" dirty="0" smtClean="0">
                <a:solidFill>
                  <a:schemeClr val="tx1"/>
                </a:solidFill>
              </a:rPr>
              <a:t>Порушення психофізичного розвитку - </a:t>
            </a:r>
            <a:r>
              <a:rPr lang="ru-RU" b="1" dirty="0" err="1">
                <a:solidFill>
                  <a:schemeClr val="tx1"/>
                </a:solidFill>
              </a:rPr>
              <a:t>відхилення</a:t>
            </a:r>
            <a:r>
              <a:rPr lang="ru-RU" b="1" dirty="0">
                <a:solidFill>
                  <a:schemeClr val="tx1"/>
                </a:solidFill>
              </a:rPr>
              <a:t> </a:t>
            </a:r>
            <a:r>
              <a:rPr lang="ru-RU" b="1" dirty="0" err="1">
                <a:solidFill>
                  <a:schemeClr val="tx1"/>
                </a:solidFill>
              </a:rPr>
              <a:t>від</a:t>
            </a:r>
            <a:r>
              <a:rPr lang="ru-RU" b="1" dirty="0">
                <a:solidFill>
                  <a:schemeClr val="tx1"/>
                </a:solidFill>
              </a:rPr>
              <a:t> </a:t>
            </a:r>
            <a:r>
              <a:rPr lang="ru-RU" b="1" dirty="0" smtClean="0">
                <a:solidFill>
                  <a:schemeClr val="tx1"/>
                </a:solidFill>
              </a:rPr>
              <a:t>нормального </a:t>
            </a:r>
            <a:r>
              <a:rPr lang="ru-RU" b="1" dirty="0" err="1">
                <a:solidFill>
                  <a:schemeClr val="tx1"/>
                </a:solidFill>
              </a:rPr>
              <a:t>фізичного</a:t>
            </a:r>
            <a:r>
              <a:rPr lang="ru-RU" b="1" dirty="0">
                <a:solidFill>
                  <a:schemeClr val="tx1"/>
                </a:solidFill>
              </a:rPr>
              <a:t> </a:t>
            </a:r>
            <a:r>
              <a:rPr lang="ru-RU" b="1" dirty="0" err="1">
                <a:solidFill>
                  <a:schemeClr val="tx1"/>
                </a:solidFill>
              </a:rPr>
              <a:t>чи</a:t>
            </a:r>
            <a:r>
              <a:rPr lang="ru-RU" b="1" dirty="0">
                <a:solidFill>
                  <a:schemeClr val="tx1"/>
                </a:solidFill>
              </a:rPr>
              <a:t> </a:t>
            </a:r>
            <a:r>
              <a:rPr lang="ru-RU" b="1" dirty="0" err="1">
                <a:solidFill>
                  <a:schemeClr val="tx1"/>
                </a:solidFill>
              </a:rPr>
              <a:t>психічного</a:t>
            </a:r>
            <a:r>
              <a:rPr lang="ru-RU" b="1" dirty="0">
                <a:solidFill>
                  <a:schemeClr val="tx1"/>
                </a:solidFill>
              </a:rPr>
              <a:t> </a:t>
            </a:r>
            <a:r>
              <a:rPr lang="ru-RU" b="1" dirty="0" err="1">
                <a:solidFill>
                  <a:schemeClr val="tx1"/>
                </a:solidFill>
              </a:rPr>
              <a:t>розвитку</a:t>
            </a:r>
            <a:r>
              <a:rPr lang="ru-RU" b="1" dirty="0">
                <a:solidFill>
                  <a:schemeClr val="tx1"/>
                </a:solidFill>
              </a:rPr>
              <a:t>, </a:t>
            </a:r>
            <a:r>
              <a:rPr lang="ru-RU" b="1" dirty="0" err="1" smtClean="0">
                <a:solidFill>
                  <a:schemeClr val="tx1"/>
                </a:solidFill>
              </a:rPr>
              <a:t>зумовлені</a:t>
            </a:r>
            <a:r>
              <a:rPr lang="ru-RU" b="1" dirty="0" smtClean="0">
                <a:solidFill>
                  <a:schemeClr val="tx1"/>
                </a:solidFill>
              </a:rPr>
              <a:t> </a:t>
            </a:r>
            <a:r>
              <a:rPr lang="ru-RU" b="1" dirty="0" err="1">
                <a:solidFill>
                  <a:schemeClr val="tx1"/>
                </a:solidFill>
              </a:rPr>
              <a:t>вродженими</a:t>
            </a:r>
            <a:r>
              <a:rPr lang="ru-RU" b="1" dirty="0">
                <a:solidFill>
                  <a:schemeClr val="tx1"/>
                </a:solidFill>
              </a:rPr>
              <a:t> </a:t>
            </a:r>
            <a:r>
              <a:rPr lang="ru-RU" b="1" dirty="0" err="1">
                <a:solidFill>
                  <a:schemeClr val="tx1"/>
                </a:solidFill>
              </a:rPr>
              <a:t>чи</a:t>
            </a:r>
            <a:r>
              <a:rPr lang="ru-RU" b="1" dirty="0">
                <a:solidFill>
                  <a:schemeClr val="tx1"/>
                </a:solidFill>
              </a:rPr>
              <a:t> </a:t>
            </a:r>
            <a:r>
              <a:rPr lang="ru-RU" b="1" dirty="0" err="1">
                <a:solidFill>
                  <a:schemeClr val="tx1"/>
                </a:solidFill>
              </a:rPr>
              <a:t>набутими</a:t>
            </a:r>
            <a:r>
              <a:rPr lang="ru-RU" b="1" dirty="0">
                <a:solidFill>
                  <a:schemeClr val="tx1"/>
                </a:solidFill>
              </a:rPr>
              <a:t> </a:t>
            </a:r>
            <a:r>
              <a:rPr lang="ru-RU" b="1" dirty="0" err="1">
                <a:solidFill>
                  <a:schemeClr val="tx1"/>
                </a:solidFill>
              </a:rPr>
              <a:t>розладами</a:t>
            </a:r>
            <a:r>
              <a:rPr lang="ru-RU" b="1" dirty="0" smtClean="0">
                <a:solidFill>
                  <a:schemeClr val="tx1"/>
                </a:solidFill>
              </a:rPr>
              <a:t>.</a:t>
            </a:r>
          </a:p>
          <a:p>
            <a:pPr marL="0" indent="0">
              <a:lnSpc>
                <a:spcPct val="150000"/>
              </a:lnSpc>
              <a:buNone/>
            </a:pPr>
            <a:endParaRPr lang="uk-UA" b="1" dirty="0">
              <a:solidFill>
                <a:schemeClr val="tx1"/>
              </a:solidFill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uk-UA" b="1" i="1" u="sng" dirty="0" smtClean="0">
                <a:solidFill>
                  <a:schemeClr val="tx1"/>
                </a:solidFill>
              </a:rPr>
              <a:t>Особливі потреби </a:t>
            </a:r>
            <a:r>
              <a:rPr lang="uk-UA" b="1" dirty="0" smtClean="0">
                <a:solidFill>
                  <a:schemeClr val="tx1"/>
                </a:solidFill>
              </a:rPr>
              <a:t>– </a:t>
            </a:r>
            <a:r>
              <a:rPr lang="uk-UA" b="1" dirty="0" err="1" smtClean="0">
                <a:solidFill>
                  <a:schemeClr val="tx1"/>
                </a:solidFill>
              </a:rPr>
              <a:t>потреби</a:t>
            </a:r>
            <a:r>
              <a:rPr lang="uk-UA" b="1" dirty="0" smtClean="0">
                <a:solidFill>
                  <a:schemeClr val="tx1"/>
                </a:solidFill>
              </a:rPr>
              <a:t> у спеціальних умовах життя, навчання, пересування, тощо</a:t>
            </a:r>
          </a:p>
        </p:txBody>
      </p:sp>
    </p:spTree>
    <p:extLst>
      <p:ext uri="{BB962C8B-B14F-4D97-AF65-F5344CB8AC3E}">
        <p14:creationId xmlns:p14="http://schemas.microsoft.com/office/powerpoint/2010/main" val="13717422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116632"/>
            <a:ext cx="8424936" cy="1152128"/>
          </a:xfrm>
          <a:solidFill>
            <a:schemeClr val="accent1">
              <a:lumMod val="40000"/>
              <a:lumOff val="60000"/>
            </a:schemeClr>
          </a:solidFill>
        </p:spPr>
        <p:txBody>
          <a:bodyPr/>
          <a:lstStyle/>
          <a:p>
            <a:pPr>
              <a:lnSpc>
                <a:spcPct val="100000"/>
              </a:lnSpc>
            </a:pPr>
            <a:r>
              <a:rPr lang="ru-RU" sz="3600" b="1" dirty="0" err="1" smtClean="0">
                <a:solidFill>
                  <a:schemeClr val="tx1"/>
                </a:solidFill>
              </a:rPr>
              <a:t>Діти</a:t>
            </a:r>
            <a:r>
              <a:rPr lang="ru-RU" sz="3600" b="1" dirty="0" smtClean="0">
                <a:solidFill>
                  <a:schemeClr val="tx1"/>
                </a:solidFill>
              </a:rPr>
              <a:t> з </a:t>
            </a:r>
            <a:r>
              <a:rPr lang="ru-RU" sz="3600" b="1" dirty="0" err="1" smtClean="0">
                <a:solidFill>
                  <a:schemeClr val="tx1"/>
                </a:solidFill>
              </a:rPr>
              <a:t>особливими</a:t>
            </a:r>
            <a:r>
              <a:rPr lang="ru-RU" sz="3600" b="1" dirty="0" smtClean="0">
                <a:solidFill>
                  <a:schemeClr val="tx1"/>
                </a:solidFill>
              </a:rPr>
              <a:t> потребами</a:t>
            </a:r>
            <a:endParaRPr lang="ru-RU" sz="3600" b="1" dirty="0">
              <a:solidFill>
                <a:schemeClr val="tx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628800"/>
            <a:ext cx="8219256" cy="4497363"/>
          </a:xfrm>
          <a:solidFill>
            <a:schemeClr val="accent3">
              <a:lumMod val="20000"/>
              <a:lumOff val="80000"/>
            </a:schemeClr>
          </a:solidFill>
        </p:spPr>
        <p:txBody>
          <a:bodyPr/>
          <a:lstStyle/>
          <a:p>
            <a:pPr marL="0" indent="0">
              <a:lnSpc>
                <a:spcPct val="150000"/>
              </a:lnSpc>
              <a:buNone/>
            </a:pPr>
            <a:endParaRPr lang="uk-UA" b="1" i="1" u="sng" dirty="0" smtClean="0">
              <a:solidFill>
                <a:schemeClr val="tx1"/>
              </a:solidFill>
            </a:endParaRPr>
          </a:p>
          <a:p>
            <a:pPr marL="0" indent="0">
              <a:lnSpc>
                <a:spcPct val="150000"/>
              </a:lnSpc>
              <a:buNone/>
            </a:pPr>
            <a:endParaRPr lang="uk-UA" b="1" dirty="0">
              <a:solidFill>
                <a:schemeClr val="tx1"/>
              </a:solidFill>
            </a:endParaRPr>
          </a:p>
        </p:txBody>
      </p:sp>
      <p:sp>
        <p:nvSpPr>
          <p:cNvPr id="7" name="Овал 6"/>
          <p:cNvSpPr/>
          <p:nvPr/>
        </p:nvSpPr>
        <p:spPr>
          <a:xfrm>
            <a:off x="5040052" y="1916832"/>
            <a:ext cx="3528392" cy="1728192"/>
          </a:xfrm>
          <a:prstGeom prst="ellipse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i="1" dirty="0" err="1" smtClean="0">
                <a:solidFill>
                  <a:schemeClr val="tx1"/>
                </a:solidFill>
              </a:rPr>
              <a:t>Діти</a:t>
            </a:r>
            <a:r>
              <a:rPr lang="ru-RU" sz="2800" b="1" i="1" dirty="0">
                <a:solidFill>
                  <a:schemeClr val="tx1"/>
                </a:solidFill>
              </a:rPr>
              <a:t> </a:t>
            </a:r>
            <a:r>
              <a:rPr lang="ru-RU" sz="2800" b="1" i="1" dirty="0" smtClean="0">
                <a:solidFill>
                  <a:schemeClr val="tx1"/>
                </a:solidFill>
              </a:rPr>
              <a:t>з </a:t>
            </a:r>
            <a:r>
              <a:rPr lang="ru-RU" sz="2800" b="1" i="1" dirty="0" err="1" smtClean="0">
                <a:solidFill>
                  <a:schemeClr val="tx1"/>
                </a:solidFill>
              </a:rPr>
              <a:t>інвалідністю</a:t>
            </a:r>
            <a:endParaRPr lang="ru-RU" sz="2800" b="1" i="1" dirty="0">
              <a:solidFill>
                <a:schemeClr val="tx1"/>
              </a:solidFill>
            </a:endParaRPr>
          </a:p>
        </p:txBody>
      </p:sp>
      <p:sp>
        <p:nvSpPr>
          <p:cNvPr id="8" name="Овал 7"/>
          <p:cNvSpPr/>
          <p:nvPr/>
        </p:nvSpPr>
        <p:spPr>
          <a:xfrm>
            <a:off x="834302" y="4221088"/>
            <a:ext cx="3888432" cy="1800200"/>
          </a:xfrm>
          <a:prstGeom prst="ellipse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800" b="1" i="1" dirty="0" smtClean="0">
                <a:solidFill>
                  <a:schemeClr val="tx1"/>
                </a:solidFill>
              </a:rPr>
              <a:t>Діти з соціальними проблемами</a:t>
            </a:r>
            <a:endParaRPr lang="ru-RU" sz="2800" b="1" i="1" dirty="0">
              <a:solidFill>
                <a:schemeClr val="tx1"/>
              </a:solidFill>
            </a:endParaRPr>
          </a:p>
        </p:txBody>
      </p:sp>
      <p:sp>
        <p:nvSpPr>
          <p:cNvPr id="9" name="Овал 8"/>
          <p:cNvSpPr/>
          <p:nvPr/>
        </p:nvSpPr>
        <p:spPr>
          <a:xfrm>
            <a:off x="5148064" y="4221088"/>
            <a:ext cx="3312368" cy="1656184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800" b="1" i="1" dirty="0" smtClean="0">
                <a:solidFill>
                  <a:schemeClr val="tx1"/>
                </a:solidFill>
              </a:rPr>
              <a:t>Обдаровані діти</a:t>
            </a:r>
            <a:endParaRPr lang="ru-RU" sz="2800" b="1" i="1" dirty="0">
              <a:solidFill>
                <a:schemeClr val="tx1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61971" y="1976045"/>
            <a:ext cx="3560763" cy="176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360333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116632"/>
            <a:ext cx="8424936" cy="1152128"/>
          </a:xfrm>
          <a:solidFill>
            <a:schemeClr val="accent1">
              <a:lumMod val="40000"/>
              <a:lumOff val="60000"/>
            </a:schemeClr>
          </a:solidFill>
        </p:spPr>
        <p:txBody>
          <a:bodyPr/>
          <a:lstStyle/>
          <a:p>
            <a:pPr>
              <a:lnSpc>
                <a:spcPct val="100000"/>
              </a:lnSpc>
            </a:pPr>
            <a:r>
              <a:rPr lang="ru-RU" sz="3200" b="1" dirty="0">
                <a:solidFill>
                  <a:schemeClr val="tx1"/>
                </a:solidFill>
              </a:rPr>
              <a:t>3.	</a:t>
            </a:r>
            <a:r>
              <a:rPr lang="ru-RU" sz="3200" b="1" dirty="0" err="1">
                <a:solidFill>
                  <a:schemeClr val="tx1"/>
                </a:solidFill>
              </a:rPr>
              <a:t>Основні</a:t>
            </a:r>
            <a:r>
              <a:rPr lang="ru-RU" sz="3200" b="1" dirty="0">
                <a:solidFill>
                  <a:schemeClr val="tx1"/>
                </a:solidFill>
              </a:rPr>
              <a:t> </a:t>
            </a:r>
            <a:r>
              <a:rPr lang="ru-RU" sz="3200" b="1" dirty="0" err="1">
                <a:solidFill>
                  <a:schemeClr val="tx1"/>
                </a:solidFill>
              </a:rPr>
              <a:t>принципи</a:t>
            </a:r>
            <a:r>
              <a:rPr lang="ru-RU" sz="3200" b="1" dirty="0">
                <a:solidFill>
                  <a:schemeClr val="tx1"/>
                </a:solidFill>
              </a:rPr>
              <a:t> </a:t>
            </a:r>
            <a:r>
              <a:rPr lang="ru-RU" sz="3200" b="1" dirty="0" err="1" smtClean="0">
                <a:solidFill>
                  <a:schemeClr val="tx1"/>
                </a:solidFill>
              </a:rPr>
              <a:t>інклюзивної</a:t>
            </a:r>
            <a:r>
              <a:rPr lang="ru-RU" sz="3200" b="1" dirty="0" smtClean="0">
                <a:solidFill>
                  <a:schemeClr val="tx1"/>
                </a:solidFill>
              </a:rPr>
              <a:t> </a:t>
            </a:r>
            <a:r>
              <a:rPr lang="ru-RU" sz="3200" b="1" dirty="0" err="1">
                <a:solidFill>
                  <a:schemeClr val="tx1"/>
                </a:solidFill>
              </a:rPr>
              <a:t>освіти</a:t>
            </a:r>
            <a:endParaRPr lang="ru-RU" sz="3200" b="1" dirty="0">
              <a:solidFill>
                <a:schemeClr val="tx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628800"/>
            <a:ext cx="8219256" cy="4497363"/>
          </a:xfrm>
          <a:solidFill>
            <a:schemeClr val="accent3">
              <a:lumMod val="20000"/>
              <a:lumOff val="80000"/>
            </a:schemeClr>
          </a:solidFill>
        </p:spPr>
        <p:txBody>
          <a:bodyPr/>
          <a:lstStyle/>
          <a:p>
            <a:pPr marL="0" indent="0">
              <a:lnSpc>
                <a:spcPct val="150000"/>
              </a:lnSpc>
              <a:buNone/>
            </a:pPr>
            <a:r>
              <a:rPr lang="uk-UA" b="1" i="1" u="sng" dirty="0">
                <a:solidFill>
                  <a:schemeClr val="tx1"/>
                </a:solidFill>
              </a:rPr>
              <a:t>Інклюзивна освіта </a:t>
            </a:r>
            <a:r>
              <a:rPr lang="uk-UA" b="1" i="1" dirty="0">
                <a:solidFill>
                  <a:schemeClr val="tx1"/>
                </a:solidFill>
              </a:rPr>
              <a:t>(інклюзія – </a:t>
            </a:r>
            <a:r>
              <a:rPr lang="en-US" b="1" i="1" dirty="0">
                <a:solidFill>
                  <a:schemeClr val="tx1"/>
                </a:solidFill>
              </a:rPr>
              <a:t>inclusion (</a:t>
            </a:r>
            <a:r>
              <a:rPr lang="uk-UA" b="1" i="1" dirty="0">
                <a:solidFill>
                  <a:schemeClr val="tx1"/>
                </a:solidFill>
              </a:rPr>
              <a:t>англ.) – залучення), передбачає створення освітнього середовища, яке б відповідало потребам і можливостям кожної дитини, незалежно від особливостей її психофізичного розвитку.</a:t>
            </a:r>
            <a:endParaRPr lang="uk-UA" b="1" i="1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852570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116632"/>
            <a:ext cx="8424936" cy="1152128"/>
          </a:xfrm>
          <a:solidFill>
            <a:schemeClr val="accent1">
              <a:lumMod val="40000"/>
              <a:lumOff val="60000"/>
            </a:schemeClr>
          </a:solidFill>
        </p:spPr>
        <p:txBody>
          <a:bodyPr/>
          <a:lstStyle/>
          <a:p>
            <a:pPr>
              <a:lnSpc>
                <a:spcPct val="100000"/>
              </a:lnSpc>
            </a:pPr>
            <a:r>
              <a:rPr lang="ru-RU" sz="3200" b="1" dirty="0">
                <a:solidFill>
                  <a:schemeClr val="tx1"/>
                </a:solidFill>
              </a:rPr>
              <a:t>3.	</a:t>
            </a:r>
            <a:r>
              <a:rPr lang="ru-RU" sz="3200" b="1" dirty="0" err="1">
                <a:solidFill>
                  <a:schemeClr val="tx1"/>
                </a:solidFill>
              </a:rPr>
              <a:t>Основні</a:t>
            </a:r>
            <a:r>
              <a:rPr lang="ru-RU" sz="3200" b="1" dirty="0">
                <a:solidFill>
                  <a:schemeClr val="tx1"/>
                </a:solidFill>
              </a:rPr>
              <a:t> </a:t>
            </a:r>
            <a:r>
              <a:rPr lang="ru-RU" sz="3200" b="1" dirty="0" err="1">
                <a:solidFill>
                  <a:schemeClr val="tx1"/>
                </a:solidFill>
              </a:rPr>
              <a:t>принципи</a:t>
            </a:r>
            <a:r>
              <a:rPr lang="ru-RU" sz="3200" b="1" dirty="0">
                <a:solidFill>
                  <a:schemeClr val="tx1"/>
                </a:solidFill>
              </a:rPr>
              <a:t> </a:t>
            </a:r>
            <a:r>
              <a:rPr lang="ru-RU" sz="3200" b="1" dirty="0" err="1" smtClean="0">
                <a:solidFill>
                  <a:schemeClr val="tx1"/>
                </a:solidFill>
              </a:rPr>
              <a:t>інклюзивної</a:t>
            </a:r>
            <a:r>
              <a:rPr lang="ru-RU" sz="3200" b="1" dirty="0" smtClean="0">
                <a:solidFill>
                  <a:schemeClr val="tx1"/>
                </a:solidFill>
              </a:rPr>
              <a:t> </a:t>
            </a:r>
            <a:r>
              <a:rPr lang="ru-RU" sz="3200" b="1" dirty="0" err="1">
                <a:solidFill>
                  <a:schemeClr val="tx1"/>
                </a:solidFill>
              </a:rPr>
              <a:t>освіти</a:t>
            </a:r>
            <a:endParaRPr lang="ru-RU" sz="3200" b="1" dirty="0">
              <a:solidFill>
                <a:schemeClr val="tx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628800"/>
            <a:ext cx="8219256" cy="4497363"/>
          </a:xfrm>
          <a:solidFill>
            <a:schemeClr val="accent3">
              <a:lumMod val="20000"/>
              <a:lumOff val="80000"/>
            </a:schemeClr>
          </a:solidFill>
        </p:spPr>
        <p:txBody>
          <a:bodyPr/>
          <a:lstStyle/>
          <a:p>
            <a:pPr marL="0" indent="0">
              <a:lnSpc>
                <a:spcPct val="150000"/>
              </a:lnSpc>
              <a:buNone/>
            </a:pPr>
            <a:r>
              <a:rPr lang="uk-UA" b="1" i="1" u="sng" dirty="0">
                <a:solidFill>
                  <a:schemeClr val="tx1"/>
                </a:solidFill>
              </a:rPr>
              <a:t>Інклюзивна освіта </a:t>
            </a:r>
            <a:r>
              <a:rPr lang="uk-UA" b="1" i="1" dirty="0">
                <a:solidFill>
                  <a:schemeClr val="tx1"/>
                </a:solidFill>
              </a:rPr>
              <a:t>(інклюзія – </a:t>
            </a:r>
            <a:r>
              <a:rPr lang="en-US" b="1" i="1" dirty="0">
                <a:solidFill>
                  <a:schemeClr val="tx1"/>
                </a:solidFill>
              </a:rPr>
              <a:t>inclusion (</a:t>
            </a:r>
            <a:r>
              <a:rPr lang="uk-UA" b="1" i="1" dirty="0">
                <a:solidFill>
                  <a:schemeClr val="tx1"/>
                </a:solidFill>
              </a:rPr>
              <a:t>англ.) – залучення), передбачає створення освітнього середовища, яке б відповідало потребам і можливостям кожної дитини, незалежно від особливостей її психофізичного розвитку.</a:t>
            </a:r>
            <a:endParaRPr lang="uk-UA" b="1" i="1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735456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908720"/>
            <a:ext cx="8219256" cy="5217443"/>
          </a:xfrm>
          <a:solidFill>
            <a:schemeClr val="accent3">
              <a:lumMod val="20000"/>
              <a:lumOff val="80000"/>
            </a:schemeClr>
          </a:solidFill>
        </p:spPr>
        <p:txBody>
          <a:bodyPr/>
          <a:lstStyle/>
          <a:p>
            <a:pPr marL="0" indent="0">
              <a:lnSpc>
                <a:spcPct val="150000"/>
              </a:lnSpc>
              <a:buNone/>
            </a:pPr>
            <a:r>
              <a:rPr lang="uk-UA" b="1" i="1" u="sng" dirty="0">
                <a:solidFill>
                  <a:schemeClr val="tx1"/>
                </a:solidFill>
              </a:rPr>
              <a:t>Інклюзивне навчання -</a:t>
            </a:r>
            <a:endParaRPr lang="uk-UA" b="1" i="1" u="sng" dirty="0" smtClean="0">
              <a:solidFill>
                <a:schemeClr val="tx1"/>
              </a:solidFill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uk-UA" b="1" i="1" dirty="0" smtClean="0">
                <a:solidFill>
                  <a:schemeClr val="tx1"/>
                </a:solidFill>
              </a:rPr>
              <a:t>гнучка</a:t>
            </a:r>
            <a:r>
              <a:rPr lang="uk-UA" b="1" i="1" dirty="0">
                <a:solidFill>
                  <a:schemeClr val="tx1"/>
                </a:solidFill>
              </a:rPr>
              <a:t>, індивідуалізована система навчання дітей з особливостями психофізичного розвитку в умовах масової загальноосвітньої школи за місцем проживання. Навчання (у разі потреби) відбувається за індивідуальним навчальним планом, забезпечується </a:t>
            </a:r>
            <a:r>
              <a:rPr lang="uk-UA" b="1" i="1" dirty="0" err="1">
                <a:solidFill>
                  <a:schemeClr val="tx1"/>
                </a:solidFill>
              </a:rPr>
              <a:t>медико‐соціальним</a:t>
            </a:r>
            <a:r>
              <a:rPr lang="uk-UA" b="1" i="1" dirty="0">
                <a:solidFill>
                  <a:schemeClr val="tx1"/>
                </a:solidFill>
              </a:rPr>
              <a:t> та </a:t>
            </a:r>
            <a:r>
              <a:rPr lang="uk-UA" b="1" i="1" dirty="0" err="1">
                <a:solidFill>
                  <a:schemeClr val="tx1"/>
                </a:solidFill>
              </a:rPr>
              <a:t>психолого‐педагогічним</a:t>
            </a:r>
            <a:r>
              <a:rPr lang="uk-UA" b="1" i="1" dirty="0">
                <a:solidFill>
                  <a:schemeClr val="tx1"/>
                </a:solidFill>
              </a:rPr>
              <a:t> супроводом.</a:t>
            </a:r>
            <a:endParaRPr lang="uk-UA" b="1" i="1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92215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116632"/>
            <a:ext cx="8424936" cy="648072"/>
          </a:xfrm>
          <a:solidFill>
            <a:schemeClr val="accent1">
              <a:lumMod val="40000"/>
              <a:lumOff val="60000"/>
            </a:schemeClr>
          </a:solidFill>
        </p:spPr>
        <p:txBody>
          <a:bodyPr/>
          <a:lstStyle/>
          <a:p>
            <a:pPr>
              <a:lnSpc>
                <a:spcPct val="100000"/>
              </a:lnSpc>
            </a:pPr>
            <a:r>
              <a:rPr lang="ru-RU" sz="3200" b="1" dirty="0" err="1">
                <a:solidFill>
                  <a:schemeClr val="tx1"/>
                </a:solidFill>
              </a:rPr>
              <a:t>П</a:t>
            </a:r>
            <a:r>
              <a:rPr lang="ru-RU" sz="3200" b="1" dirty="0" err="1" smtClean="0">
                <a:solidFill>
                  <a:schemeClr val="tx1"/>
                </a:solidFill>
              </a:rPr>
              <a:t>ринципи</a:t>
            </a:r>
            <a:r>
              <a:rPr lang="ru-RU" sz="3200" b="1" dirty="0" smtClean="0">
                <a:solidFill>
                  <a:schemeClr val="tx1"/>
                </a:solidFill>
              </a:rPr>
              <a:t> </a:t>
            </a:r>
            <a:r>
              <a:rPr lang="ru-RU" sz="3200" b="1" dirty="0" err="1" smtClean="0">
                <a:solidFill>
                  <a:schemeClr val="tx1"/>
                </a:solidFill>
              </a:rPr>
              <a:t>інклюзивної</a:t>
            </a:r>
            <a:r>
              <a:rPr lang="ru-RU" sz="3200" b="1" dirty="0" smtClean="0">
                <a:solidFill>
                  <a:schemeClr val="tx1"/>
                </a:solidFill>
              </a:rPr>
              <a:t> </a:t>
            </a:r>
            <a:r>
              <a:rPr lang="ru-RU" sz="3200" b="1" dirty="0" err="1">
                <a:solidFill>
                  <a:schemeClr val="tx1"/>
                </a:solidFill>
              </a:rPr>
              <a:t>освіти</a:t>
            </a:r>
            <a:endParaRPr lang="ru-RU" sz="3200" b="1" dirty="0">
              <a:solidFill>
                <a:schemeClr val="tx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052736"/>
            <a:ext cx="8352928" cy="5073427"/>
          </a:xfrm>
          <a:solidFill>
            <a:schemeClr val="accent3">
              <a:lumMod val="20000"/>
              <a:lumOff val="80000"/>
            </a:schemeClr>
          </a:solidFill>
        </p:spPr>
        <p:txBody>
          <a:bodyPr>
            <a:normAutofit fontScale="70000" lnSpcReduction="20000"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uk-UA" sz="2600" b="1" i="1" dirty="0" smtClean="0">
                <a:solidFill>
                  <a:schemeClr val="tx1"/>
                </a:solidFill>
              </a:rPr>
              <a:t>•	всі </a:t>
            </a:r>
            <a:r>
              <a:rPr lang="uk-UA" sz="2600" b="1" i="1" dirty="0">
                <a:solidFill>
                  <a:schemeClr val="tx1"/>
                </a:solidFill>
              </a:rPr>
              <a:t>діти мають навчатися разом у всіх випадках, коли це виявляється можливим, не зважаючи на певні труднощі чи відмінності, що існують між ними;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uk-UA" sz="2600" b="1" i="1" dirty="0">
                <a:solidFill>
                  <a:schemeClr val="tx1"/>
                </a:solidFill>
              </a:rPr>
              <a:t>•	школи мають визнавати і враховувати різноманітні потреби своїх учнів, узгоджуючи різні види й темпи навчання;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uk-UA" sz="2600" b="1" i="1" dirty="0">
                <a:solidFill>
                  <a:schemeClr val="tx1"/>
                </a:solidFill>
              </a:rPr>
              <a:t>•	забезпечення якісної освіти для всіх завдяки відповідному </a:t>
            </a:r>
            <a:r>
              <a:rPr lang="uk-UA" sz="2600" b="1" i="1" dirty="0" err="1">
                <a:solidFill>
                  <a:schemeClr val="tx1"/>
                </a:solidFill>
              </a:rPr>
              <a:t>навчально‐методичному</a:t>
            </a:r>
            <a:r>
              <a:rPr lang="uk-UA" sz="2600" b="1" i="1" dirty="0">
                <a:solidFill>
                  <a:schemeClr val="tx1"/>
                </a:solidFill>
              </a:rPr>
              <a:t> забезпеченню, застосуванню організаційних заходів, розробці стратегії викладання, використанню ресурсів і партнерських зв'язків зі своїми громадами;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uk-UA" sz="2600" b="1" i="1" dirty="0">
                <a:solidFill>
                  <a:schemeClr val="tx1"/>
                </a:solidFill>
              </a:rPr>
              <a:t>•	діти з особливими освітніми потребами мають отримувати додаткову допомогу, яка може знадобитися їм для забезпечення успішності процесу навчання.</a:t>
            </a:r>
          </a:p>
          <a:p>
            <a:pPr marL="0" indent="0">
              <a:lnSpc>
                <a:spcPct val="150000"/>
              </a:lnSpc>
              <a:buNone/>
            </a:pPr>
            <a:endParaRPr lang="uk-UA" b="1" i="1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10859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11560" y="692696"/>
            <a:ext cx="8208912" cy="5433467"/>
          </a:xfrm>
          <a:solidFill>
            <a:schemeClr val="accent3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uk-UA" sz="2600" b="1" i="1" dirty="0">
                <a:solidFill>
                  <a:schemeClr val="tx1"/>
                </a:solidFill>
              </a:rPr>
              <a:t>Концепція інклюзивної освіти відображає одну з головних </a:t>
            </a:r>
            <a:r>
              <a:rPr lang="uk-UA" sz="2600" b="1" i="1" dirty="0" smtClean="0">
                <a:solidFill>
                  <a:schemeClr val="tx1"/>
                </a:solidFill>
              </a:rPr>
              <a:t>демократичних ідей </a:t>
            </a:r>
            <a:r>
              <a:rPr lang="uk-UA" sz="2600" b="1" i="1" dirty="0">
                <a:solidFill>
                  <a:schemeClr val="tx1"/>
                </a:solidFill>
              </a:rPr>
              <a:t>– всі діти – цінні й активні члени суспільства</a:t>
            </a:r>
          </a:p>
          <a:p>
            <a:pPr marL="0" indent="0">
              <a:lnSpc>
                <a:spcPct val="150000"/>
              </a:lnSpc>
              <a:buNone/>
            </a:pPr>
            <a:endParaRPr lang="uk-UA" b="1" i="1" dirty="0" smtClean="0">
              <a:solidFill>
                <a:schemeClr val="tx1"/>
              </a:solidFill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11760" y="2708920"/>
            <a:ext cx="4308383" cy="32849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20261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>
                <a:solidFill>
                  <a:schemeClr val="tx1"/>
                </a:solidFill>
              </a:rPr>
              <a:t>План: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 smtClean="0">
              <a:solidFill>
                <a:schemeClr val="tx1"/>
              </a:solidFill>
            </a:endParaRPr>
          </a:p>
          <a:p>
            <a:r>
              <a:rPr lang="ru-RU" b="1" dirty="0" smtClean="0">
                <a:solidFill>
                  <a:schemeClr val="tx1"/>
                </a:solidFill>
              </a:rPr>
              <a:t>1</a:t>
            </a:r>
            <a:r>
              <a:rPr lang="ru-RU" b="1" dirty="0">
                <a:solidFill>
                  <a:schemeClr val="tx1"/>
                </a:solidFill>
              </a:rPr>
              <a:t>.	</a:t>
            </a:r>
            <a:r>
              <a:rPr lang="ru-RU" b="1" dirty="0" err="1">
                <a:solidFill>
                  <a:schemeClr val="tx1"/>
                </a:solidFill>
              </a:rPr>
              <a:t>Історія</a:t>
            </a:r>
            <a:r>
              <a:rPr lang="ru-RU" b="1" dirty="0">
                <a:solidFill>
                  <a:schemeClr val="tx1"/>
                </a:solidFill>
              </a:rPr>
              <a:t> </a:t>
            </a:r>
            <a:r>
              <a:rPr lang="ru-RU" b="1" dirty="0" err="1">
                <a:solidFill>
                  <a:schemeClr val="tx1"/>
                </a:solidFill>
              </a:rPr>
              <a:t>виникнення</a:t>
            </a:r>
            <a:r>
              <a:rPr lang="ru-RU" b="1" dirty="0">
                <a:solidFill>
                  <a:schemeClr val="tx1"/>
                </a:solidFill>
              </a:rPr>
              <a:t> та </a:t>
            </a:r>
            <a:r>
              <a:rPr lang="ru-RU" b="1" dirty="0" err="1">
                <a:solidFill>
                  <a:schemeClr val="tx1"/>
                </a:solidFill>
              </a:rPr>
              <a:t>розвитку</a:t>
            </a:r>
            <a:r>
              <a:rPr lang="ru-RU" b="1" dirty="0">
                <a:solidFill>
                  <a:schemeClr val="tx1"/>
                </a:solidFill>
              </a:rPr>
              <a:t> </a:t>
            </a:r>
            <a:r>
              <a:rPr lang="ru-RU" b="1" dirty="0" err="1">
                <a:solidFill>
                  <a:schemeClr val="tx1"/>
                </a:solidFill>
              </a:rPr>
              <a:t>інклюзивних</a:t>
            </a:r>
            <a:r>
              <a:rPr lang="ru-RU" b="1" dirty="0">
                <a:solidFill>
                  <a:schemeClr val="tx1"/>
                </a:solidFill>
              </a:rPr>
              <a:t> </a:t>
            </a:r>
            <a:r>
              <a:rPr lang="ru-RU" b="1" dirty="0" err="1">
                <a:solidFill>
                  <a:schemeClr val="tx1"/>
                </a:solidFill>
              </a:rPr>
              <a:t>процесів</a:t>
            </a:r>
            <a:r>
              <a:rPr lang="ru-RU" b="1" dirty="0">
                <a:solidFill>
                  <a:schemeClr val="tx1"/>
                </a:solidFill>
              </a:rPr>
              <a:t>. </a:t>
            </a:r>
          </a:p>
          <a:p>
            <a:r>
              <a:rPr lang="ru-RU" b="1" dirty="0">
                <a:solidFill>
                  <a:schemeClr val="tx1"/>
                </a:solidFill>
              </a:rPr>
              <a:t>2.	</a:t>
            </a:r>
            <a:r>
              <a:rPr lang="ru-RU" b="1" dirty="0" err="1">
                <a:solidFill>
                  <a:schemeClr val="tx1"/>
                </a:solidFill>
              </a:rPr>
              <a:t>Визначення</a:t>
            </a:r>
            <a:r>
              <a:rPr lang="ru-RU" b="1" dirty="0">
                <a:solidFill>
                  <a:schemeClr val="tx1"/>
                </a:solidFill>
              </a:rPr>
              <a:t> понять «</a:t>
            </a:r>
            <a:r>
              <a:rPr lang="ru-RU" b="1" dirty="0" err="1">
                <a:solidFill>
                  <a:schemeClr val="tx1"/>
                </a:solidFill>
              </a:rPr>
              <a:t>інклюзія</a:t>
            </a:r>
            <a:r>
              <a:rPr lang="ru-RU" b="1" dirty="0">
                <a:solidFill>
                  <a:schemeClr val="tx1"/>
                </a:solidFill>
              </a:rPr>
              <a:t>», «</a:t>
            </a:r>
            <a:r>
              <a:rPr lang="ru-RU" b="1" dirty="0" err="1">
                <a:solidFill>
                  <a:schemeClr val="tx1"/>
                </a:solidFill>
              </a:rPr>
              <a:t>інтеграція</a:t>
            </a:r>
            <a:r>
              <a:rPr lang="ru-RU" b="1" dirty="0">
                <a:solidFill>
                  <a:schemeClr val="tx1"/>
                </a:solidFill>
              </a:rPr>
              <a:t>», «</a:t>
            </a:r>
            <a:r>
              <a:rPr lang="ru-RU" b="1" dirty="0" err="1">
                <a:solidFill>
                  <a:schemeClr val="tx1"/>
                </a:solidFill>
              </a:rPr>
              <a:t>порушення</a:t>
            </a:r>
            <a:r>
              <a:rPr lang="ru-RU" b="1" dirty="0">
                <a:solidFill>
                  <a:schemeClr val="tx1"/>
                </a:solidFill>
              </a:rPr>
              <a:t> </a:t>
            </a:r>
            <a:r>
              <a:rPr lang="ru-RU" b="1" dirty="0" err="1">
                <a:solidFill>
                  <a:schemeClr val="tx1"/>
                </a:solidFill>
              </a:rPr>
              <a:t>психофізичного</a:t>
            </a:r>
            <a:r>
              <a:rPr lang="ru-RU" b="1" dirty="0">
                <a:solidFill>
                  <a:schemeClr val="tx1"/>
                </a:solidFill>
              </a:rPr>
              <a:t> </a:t>
            </a:r>
            <a:r>
              <a:rPr lang="ru-RU" b="1" dirty="0" err="1">
                <a:solidFill>
                  <a:schemeClr val="tx1"/>
                </a:solidFill>
              </a:rPr>
              <a:t>розвитку</a:t>
            </a:r>
            <a:r>
              <a:rPr lang="ru-RU" b="1" dirty="0">
                <a:solidFill>
                  <a:schemeClr val="tx1"/>
                </a:solidFill>
              </a:rPr>
              <a:t>», «</a:t>
            </a:r>
            <a:r>
              <a:rPr lang="ru-RU" b="1" dirty="0" err="1">
                <a:solidFill>
                  <a:schemeClr val="tx1"/>
                </a:solidFill>
              </a:rPr>
              <a:t>особливі</a:t>
            </a:r>
            <a:r>
              <a:rPr lang="ru-RU" b="1" dirty="0">
                <a:solidFill>
                  <a:schemeClr val="tx1"/>
                </a:solidFill>
              </a:rPr>
              <a:t> потреби» та </a:t>
            </a:r>
            <a:r>
              <a:rPr lang="ru-RU" b="1" dirty="0" err="1">
                <a:solidFill>
                  <a:schemeClr val="tx1"/>
                </a:solidFill>
              </a:rPr>
              <a:t>ін</a:t>
            </a:r>
            <a:r>
              <a:rPr lang="ru-RU" b="1" dirty="0">
                <a:solidFill>
                  <a:schemeClr val="tx1"/>
                </a:solidFill>
              </a:rPr>
              <a:t>. </a:t>
            </a:r>
          </a:p>
          <a:p>
            <a:r>
              <a:rPr lang="ru-RU" b="1" dirty="0">
                <a:solidFill>
                  <a:schemeClr val="tx1"/>
                </a:solidFill>
              </a:rPr>
              <a:t>3.	</a:t>
            </a:r>
            <a:r>
              <a:rPr lang="ru-RU" b="1" dirty="0" err="1">
                <a:solidFill>
                  <a:schemeClr val="tx1"/>
                </a:solidFill>
              </a:rPr>
              <a:t>Принципи</a:t>
            </a:r>
            <a:r>
              <a:rPr lang="ru-RU" b="1" dirty="0">
                <a:solidFill>
                  <a:schemeClr val="tx1"/>
                </a:solidFill>
              </a:rPr>
              <a:t> </a:t>
            </a:r>
            <a:r>
              <a:rPr lang="ru-RU" b="1" dirty="0" err="1">
                <a:solidFill>
                  <a:schemeClr val="tx1"/>
                </a:solidFill>
              </a:rPr>
              <a:t>інклюзії</a:t>
            </a:r>
            <a:r>
              <a:rPr lang="ru-RU" b="1" dirty="0">
                <a:solidFill>
                  <a:schemeClr val="tx1"/>
                </a:solidFill>
              </a:rPr>
              <a:t>.</a:t>
            </a:r>
          </a:p>
          <a:p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788548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 dirty="0">
                <a:solidFill>
                  <a:schemeClr val="tx1"/>
                </a:solidFill>
              </a:rPr>
              <a:t>1.	</a:t>
            </a:r>
            <a:r>
              <a:rPr lang="ru-RU" sz="3200" dirty="0" err="1">
                <a:solidFill>
                  <a:schemeClr val="tx1"/>
                </a:solidFill>
              </a:rPr>
              <a:t>Історія</a:t>
            </a:r>
            <a:r>
              <a:rPr lang="ru-RU" sz="3200" dirty="0">
                <a:solidFill>
                  <a:schemeClr val="tx1"/>
                </a:solidFill>
              </a:rPr>
              <a:t> </a:t>
            </a:r>
            <a:r>
              <a:rPr lang="ru-RU" sz="3200" dirty="0" err="1">
                <a:solidFill>
                  <a:schemeClr val="tx1"/>
                </a:solidFill>
              </a:rPr>
              <a:t>виникнення</a:t>
            </a:r>
            <a:r>
              <a:rPr lang="ru-RU" sz="3200" dirty="0">
                <a:solidFill>
                  <a:schemeClr val="tx1"/>
                </a:solidFill>
              </a:rPr>
              <a:t> та </a:t>
            </a:r>
            <a:r>
              <a:rPr lang="ru-RU" sz="3200" dirty="0" err="1">
                <a:solidFill>
                  <a:schemeClr val="tx1"/>
                </a:solidFill>
              </a:rPr>
              <a:t>розвитку</a:t>
            </a:r>
            <a:r>
              <a:rPr lang="ru-RU" sz="3200" dirty="0">
                <a:solidFill>
                  <a:schemeClr val="tx1"/>
                </a:solidFill>
              </a:rPr>
              <a:t> </a:t>
            </a:r>
            <a:r>
              <a:rPr lang="ru-RU" sz="3200" dirty="0" err="1">
                <a:solidFill>
                  <a:schemeClr val="tx1"/>
                </a:solidFill>
              </a:rPr>
              <a:t>інклюзивних</a:t>
            </a:r>
            <a:r>
              <a:rPr lang="ru-RU" sz="3200" dirty="0">
                <a:solidFill>
                  <a:schemeClr val="tx1"/>
                </a:solidFill>
              </a:rPr>
              <a:t> </a:t>
            </a:r>
            <a:r>
              <a:rPr lang="ru-RU" sz="3200" dirty="0" err="1">
                <a:solidFill>
                  <a:schemeClr val="tx1"/>
                </a:solidFill>
              </a:rPr>
              <a:t>процесів</a:t>
            </a:r>
            <a:r>
              <a:rPr lang="ru-RU" sz="3200" dirty="0">
                <a:solidFill>
                  <a:schemeClr val="tx1"/>
                </a:solidFill>
              </a:rPr>
              <a:t>.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 smtClean="0">
              <a:solidFill>
                <a:schemeClr val="tx1"/>
              </a:solidFill>
            </a:endParaRPr>
          </a:p>
          <a:p>
            <a:endParaRPr lang="uk-UA" dirty="0" smtClean="0">
              <a:solidFill>
                <a:schemeClr val="tx1"/>
              </a:solidFill>
            </a:endParaRPr>
          </a:p>
          <a:p>
            <a:endParaRPr lang="ru-RU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ru-RU" dirty="0" err="1" smtClean="0">
                <a:solidFill>
                  <a:schemeClr val="tx1"/>
                </a:solidFill>
              </a:rPr>
              <a:t>Резолюція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Генеральної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асамблеї</a:t>
            </a:r>
            <a:r>
              <a:rPr lang="ru-RU" dirty="0">
                <a:solidFill>
                  <a:schemeClr val="tx1"/>
                </a:solidFill>
              </a:rPr>
              <a:t> ООН </a:t>
            </a:r>
            <a:r>
              <a:rPr lang="ru-RU" dirty="0" err="1">
                <a:solidFill>
                  <a:schemeClr val="tx1"/>
                </a:solidFill>
              </a:rPr>
              <a:t>від</a:t>
            </a:r>
            <a:r>
              <a:rPr lang="ru-RU" dirty="0">
                <a:solidFill>
                  <a:schemeClr val="tx1"/>
                </a:solidFill>
              </a:rPr>
              <a:t> 12 </a:t>
            </a:r>
            <a:r>
              <a:rPr lang="ru-RU" dirty="0" err="1">
                <a:solidFill>
                  <a:schemeClr val="tx1"/>
                </a:solidFill>
              </a:rPr>
              <a:t>грудня</a:t>
            </a:r>
            <a:r>
              <a:rPr lang="ru-RU" dirty="0">
                <a:solidFill>
                  <a:schemeClr val="tx1"/>
                </a:solidFill>
              </a:rPr>
              <a:t> 1997р. </a:t>
            </a:r>
            <a:endParaRPr lang="ru-RU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ru-RU" dirty="0">
                <a:solidFill>
                  <a:schemeClr val="tx1"/>
                </a:solidFill>
              </a:rPr>
              <a:t>В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якості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пріоритетного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завдання</a:t>
            </a:r>
            <a:r>
              <a:rPr lang="ru-RU" dirty="0">
                <a:solidFill>
                  <a:schemeClr val="tx1"/>
                </a:solidFill>
              </a:rPr>
              <a:t> – </a:t>
            </a:r>
            <a:r>
              <a:rPr lang="ru-RU" dirty="0" err="1">
                <a:solidFill>
                  <a:schemeClr val="tx1"/>
                </a:solidFill>
              </a:rPr>
              <a:t>сприяти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забезпеченню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рівних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можливостей</a:t>
            </a:r>
            <a:r>
              <a:rPr lang="ru-RU" dirty="0">
                <a:solidFill>
                  <a:schemeClr val="tx1"/>
                </a:solidFill>
              </a:rPr>
              <a:t> для </a:t>
            </a:r>
            <a:r>
              <a:rPr lang="ru-RU" dirty="0" err="1">
                <a:solidFill>
                  <a:schemeClr val="tx1"/>
                </a:solidFill>
              </a:rPr>
              <a:t>осіб</a:t>
            </a:r>
            <a:r>
              <a:rPr lang="ru-RU" dirty="0">
                <a:solidFill>
                  <a:schemeClr val="tx1"/>
                </a:solidFill>
              </a:rPr>
              <a:t> з </a:t>
            </a:r>
            <a:r>
              <a:rPr lang="ru-RU" dirty="0" err="1">
                <a:solidFill>
                  <a:schemeClr val="tx1"/>
                </a:solidFill>
              </a:rPr>
              <a:t>обмеженими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можливостями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здоров’я</a:t>
            </a:r>
            <a:r>
              <a:rPr lang="ru-RU" dirty="0">
                <a:solidFill>
                  <a:schemeClr val="tx1"/>
                </a:solidFill>
              </a:rPr>
              <a:t>. 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4355976" y="1772816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i="1" dirty="0" smtClean="0"/>
              <a:t>Головна мета  </a:t>
            </a:r>
            <a:r>
              <a:rPr lang="ru-RU" i="1" dirty="0" err="1" smtClean="0"/>
              <a:t>соціального</a:t>
            </a:r>
            <a:r>
              <a:rPr lang="ru-RU" i="1" dirty="0" smtClean="0"/>
              <a:t>  </a:t>
            </a:r>
            <a:r>
              <a:rPr lang="ru-RU" i="1" dirty="0" err="1" smtClean="0"/>
              <a:t>розвитку</a:t>
            </a:r>
            <a:r>
              <a:rPr lang="ru-RU" i="1" dirty="0" smtClean="0"/>
              <a:t> </a:t>
            </a:r>
            <a:r>
              <a:rPr lang="ru-RU" i="1" dirty="0"/>
              <a:t>– </a:t>
            </a:r>
            <a:r>
              <a:rPr lang="ru-RU" i="1" dirty="0" err="1"/>
              <a:t>створення</a:t>
            </a:r>
            <a:r>
              <a:rPr lang="ru-RU" i="1" dirty="0"/>
              <a:t> «</a:t>
            </a:r>
            <a:r>
              <a:rPr lang="ru-RU" i="1" dirty="0" err="1"/>
              <a:t>суспільства</a:t>
            </a:r>
            <a:r>
              <a:rPr lang="ru-RU" i="1" dirty="0"/>
              <a:t> </a:t>
            </a:r>
            <a:r>
              <a:rPr lang="ru-RU" i="1" dirty="0" smtClean="0"/>
              <a:t> для  </a:t>
            </a:r>
            <a:r>
              <a:rPr lang="ru-RU" i="1" dirty="0" err="1" smtClean="0"/>
              <a:t>всіх</a:t>
            </a:r>
            <a:r>
              <a:rPr lang="ru-RU" i="1" dirty="0"/>
              <a:t>». </a:t>
            </a: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90264" y="4725144"/>
            <a:ext cx="2409825" cy="1895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6553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0"/>
            <a:ext cx="8291264" cy="476672"/>
          </a:xfrm>
        </p:spPr>
        <p:txBody>
          <a:bodyPr/>
          <a:lstStyle/>
          <a:p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289451"/>
          </a:xfrm>
        </p:spPr>
        <p:txBody>
          <a:bodyPr/>
          <a:lstStyle/>
          <a:p>
            <a:pPr marL="0" indent="0">
              <a:lnSpc>
                <a:spcPct val="150000"/>
              </a:lnSpc>
              <a:buNone/>
            </a:pPr>
            <a:r>
              <a:rPr lang="ru-RU" b="1" dirty="0" err="1" smtClean="0">
                <a:solidFill>
                  <a:schemeClr val="tx1"/>
                </a:solidFill>
              </a:rPr>
              <a:t>Дискримінацію</a:t>
            </a:r>
            <a:r>
              <a:rPr lang="ru-RU" b="1" dirty="0" smtClean="0">
                <a:solidFill>
                  <a:schemeClr val="tx1"/>
                </a:solidFill>
              </a:rPr>
              <a:t> </a:t>
            </a:r>
            <a:r>
              <a:rPr lang="ru-RU" b="1" dirty="0">
                <a:solidFill>
                  <a:schemeClr val="tx1"/>
                </a:solidFill>
              </a:rPr>
              <a:t>до </a:t>
            </a:r>
            <a:r>
              <a:rPr lang="ru-RU" b="1" dirty="0" err="1">
                <a:solidFill>
                  <a:schemeClr val="tx1"/>
                </a:solidFill>
              </a:rPr>
              <a:t>осіб</a:t>
            </a:r>
            <a:r>
              <a:rPr lang="ru-RU" b="1" dirty="0">
                <a:solidFill>
                  <a:schemeClr val="tx1"/>
                </a:solidFill>
              </a:rPr>
              <a:t> з </a:t>
            </a:r>
            <a:r>
              <a:rPr lang="ru-RU" b="1" dirty="0" err="1">
                <a:solidFill>
                  <a:schemeClr val="tx1"/>
                </a:solidFill>
              </a:rPr>
              <a:t>порушеннями</a:t>
            </a:r>
            <a:r>
              <a:rPr lang="ru-RU" b="1" dirty="0">
                <a:solidFill>
                  <a:schemeClr val="tx1"/>
                </a:solidFill>
              </a:rPr>
              <a:t> </a:t>
            </a:r>
            <a:r>
              <a:rPr lang="ru-RU" b="1" dirty="0" err="1">
                <a:solidFill>
                  <a:schemeClr val="tx1"/>
                </a:solidFill>
              </a:rPr>
              <a:t>засвідчує</a:t>
            </a:r>
            <a:r>
              <a:rPr lang="ru-RU" b="1" dirty="0">
                <a:solidFill>
                  <a:schemeClr val="tx1"/>
                </a:solidFill>
              </a:rPr>
              <a:t> ретроспектива </a:t>
            </a:r>
            <a:r>
              <a:rPr lang="ru-RU" b="1" dirty="0" err="1">
                <a:solidFill>
                  <a:schemeClr val="tx1"/>
                </a:solidFill>
              </a:rPr>
              <a:t>ставлення</a:t>
            </a:r>
            <a:r>
              <a:rPr lang="ru-RU" b="1" dirty="0">
                <a:solidFill>
                  <a:schemeClr val="tx1"/>
                </a:solidFill>
              </a:rPr>
              <a:t> до них </a:t>
            </a:r>
            <a:r>
              <a:rPr lang="ru-RU" b="1" dirty="0" err="1">
                <a:solidFill>
                  <a:schemeClr val="tx1"/>
                </a:solidFill>
              </a:rPr>
              <a:t>суспільства</a:t>
            </a:r>
            <a:r>
              <a:rPr lang="ru-RU" b="1" dirty="0">
                <a:solidFill>
                  <a:schemeClr val="tx1"/>
                </a:solidFill>
              </a:rPr>
              <a:t>. </a:t>
            </a:r>
            <a:endParaRPr lang="ru-RU" b="1" dirty="0" smtClean="0">
              <a:solidFill>
                <a:schemeClr val="tx1"/>
              </a:solidFill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ru-RU" b="1" dirty="0" err="1" smtClean="0">
                <a:solidFill>
                  <a:schemeClr val="tx1"/>
                </a:solidFill>
              </a:rPr>
              <a:t>Ще</a:t>
            </a:r>
            <a:r>
              <a:rPr lang="ru-RU" b="1" dirty="0" smtClean="0">
                <a:solidFill>
                  <a:schemeClr val="tx1"/>
                </a:solidFill>
              </a:rPr>
              <a:t> </a:t>
            </a:r>
            <a:r>
              <a:rPr lang="ru-RU" b="1" dirty="0">
                <a:solidFill>
                  <a:schemeClr val="tx1"/>
                </a:solidFill>
              </a:rPr>
              <a:t>з </a:t>
            </a:r>
            <a:r>
              <a:rPr lang="ru-RU" b="1" dirty="0" err="1">
                <a:solidFill>
                  <a:schemeClr val="tx1"/>
                </a:solidFill>
              </a:rPr>
              <a:t>античних</a:t>
            </a:r>
            <a:r>
              <a:rPr lang="ru-RU" b="1" dirty="0">
                <a:solidFill>
                  <a:schemeClr val="tx1"/>
                </a:solidFill>
              </a:rPr>
              <a:t> </a:t>
            </a:r>
            <a:r>
              <a:rPr lang="ru-RU" b="1" dirty="0" err="1">
                <a:solidFill>
                  <a:schemeClr val="tx1"/>
                </a:solidFill>
              </a:rPr>
              <a:t>часів</a:t>
            </a:r>
            <a:r>
              <a:rPr lang="ru-RU" b="1" dirty="0">
                <a:solidFill>
                  <a:schemeClr val="tx1"/>
                </a:solidFill>
              </a:rPr>
              <a:t> </a:t>
            </a:r>
            <a:r>
              <a:rPr lang="ru-RU" b="1" dirty="0" err="1">
                <a:solidFill>
                  <a:schemeClr val="tx1"/>
                </a:solidFill>
              </a:rPr>
              <a:t>громадянське</a:t>
            </a:r>
            <a:r>
              <a:rPr lang="ru-RU" b="1" dirty="0">
                <a:solidFill>
                  <a:schemeClr val="tx1"/>
                </a:solidFill>
              </a:rPr>
              <a:t> право </a:t>
            </a:r>
            <a:r>
              <a:rPr lang="ru-RU" b="1" dirty="0" err="1">
                <a:solidFill>
                  <a:schemeClr val="tx1"/>
                </a:solidFill>
              </a:rPr>
              <a:t>детермінувало</a:t>
            </a:r>
            <a:r>
              <a:rPr lang="ru-RU" b="1" dirty="0">
                <a:solidFill>
                  <a:schemeClr val="tx1"/>
                </a:solidFill>
              </a:rPr>
              <a:t> </a:t>
            </a:r>
            <a:r>
              <a:rPr lang="ru-RU" b="1" dirty="0" err="1">
                <a:solidFill>
                  <a:schemeClr val="tx1"/>
                </a:solidFill>
              </a:rPr>
              <a:t>визнання</a:t>
            </a:r>
            <a:r>
              <a:rPr lang="ru-RU" b="1" dirty="0">
                <a:solidFill>
                  <a:schemeClr val="tx1"/>
                </a:solidFill>
              </a:rPr>
              <a:t> </a:t>
            </a:r>
            <a:r>
              <a:rPr lang="ru-RU" b="1" dirty="0" err="1">
                <a:solidFill>
                  <a:schemeClr val="tx1"/>
                </a:solidFill>
              </a:rPr>
              <a:t>осіб</a:t>
            </a:r>
            <a:r>
              <a:rPr lang="ru-RU" b="1" dirty="0">
                <a:solidFill>
                  <a:schemeClr val="tx1"/>
                </a:solidFill>
              </a:rPr>
              <a:t> з </a:t>
            </a:r>
            <a:r>
              <a:rPr lang="ru-RU" b="1" dirty="0" err="1">
                <a:solidFill>
                  <a:schemeClr val="tx1"/>
                </a:solidFill>
              </a:rPr>
              <a:t>вадами</a:t>
            </a:r>
            <a:r>
              <a:rPr lang="ru-RU" b="1" dirty="0">
                <a:solidFill>
                  <a:schemeClr val="tx1"/>
                </a:solidFill>
              </a:rPr>
              <a:t> як </a:t>
            </a:r>
            <a:r>
              <a:rPr lang="ru-RU" b="1" dirty="0" err="1">
                <a:solidFill>
                  <a:schemeClr val="tx1"/>
                </a:solidFill>
              </a:rPr>
              <a:t>неповноцінних</a:t>
            </a:r>
            <a:r>
              <a:rPr lang="ru-RU" b="1" dirty="0">
                <a:solidFill>
                  <a:schemeClr val="tx1"/>
                </a:solidFill>
              </a:rPr>
              <a:t>, </a:t>
            </a:r>
            <a:r>
              <a:rPr lang="ru-RU" b="1" dirty="0" err="1">
                <a:solidFill>
                  <a:schemeClr val="tx1"/>
                </a:solidFill>
              </a:rPr>
              <a:t>недієздатних</a:t>
            </a:r>
            <a:r>
              <a:rPr lang="ru-RU" b="1" dirty="0">
                <a:solidFill>
                  <a:schemeClr val="tx1"/>
                </a:solidFill>
              </a:rPr>
              <a:t> </a:t>
            </a:r>
            <a:r>
              <a:rPr lang="ru-RU" b="1" dirty="0" err="1">
                <a:solidFill>
                  <a:schemeClr val="tx1"/>
                </a:solidFill>
              </a:rPr>
              <a:t>громадян</a:t>
            </a:r>
            <a:r>
              <a:rPr lang="ru-RU" b="1" dirty="0">
                <a:solidFill>
                  <a:schemeClr val="tx1"/>
                </a:solidFill>
              </a:rPr>
              <a:t>, </a:t>
            </a:r>
            <a:r>
              <a:rPr lang="ru-RU" b="1" dirty="0" err="1">
                <a:solidFill>
                  <a:schemeClr val="tx1"/>
                </a:solidFill>
              </a:rPr>
              <a:t>які</a:t>
            </a:r>
            <a:r>
              <a:rPr lang="ru-RU" b="1" dirty="0">
                <a:solidFill>
                  <a:schemeClr val="tx1"/>
                </a:solidFill>
              </a:rPr>
              <a:t> </a:t>
            </a:r>
            <a:r>
              <a:rPr lang="ru-RU" b="1" dirty="0" err="1">
                <a:solidFill>
                  <a:schemeClr val="tx1"/>
                </a:solidFill>
              </a:rPr>
              <a:t>потребують</a:t>
            </a:r>
            <a:r>
              <a:rPr lang="ru-RU" b="1" dirty="0">
                <a:solidFill>
                  <a:schemeClr val="tx1"/>
                </a:solidFill>
              </a:rPr>
              <a:t> </a:t>
            </a:r>
            <a:r>
              <a:rPr lang="ru-RU" b="1" dirty="0" err="1">
                <a:solidFill>
                  <a:schemeClr val="tx1"/>
                </a:solidFill>
              </a:rPr>
              <a:t>опіки</a:t>
            </a:r>
            <a:r>
              <a:rPr lang="ru-RU" b="1" dirty="0">
                <a:solidFill>
                  <a:schemeClr val="tx1"/>
                </a:solidFill>
              </a:rPr>
              <a:t>.</a:t>
            </a: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68144" y="3789040"/>
            <a:ext cx="2592288" cy="2626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066736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0"/>
            <a:ext cx="8291264" cy="476672"/>
          </a:xfrm>
        </p:spPr>
        <p:txBody>
          <a:bodyPr/>
          <a:lstStyle/>
          <a:p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289451"/>
          </a:xfrm>
        </p:spPr>
        <p:txBody>
          <a:bodyPr/>
          <a:lstStyle/>
          <a:p>
            <a:pPr marL="0" indent="0">
              <a:lnSpc>
                <a:spcPct val="150000"/>
              </a:lnSpc>
              <a:buNone/>
            </a:pPr>
            <a:r>
              <a:rPr lang="ru-RU" b="1" dirty="0" err="1">
                <a:solidFill>
                  <a:schemeClr val="tx1"/>
                </a:solidFill>
              </a:rPr>
              <a:t>Римське</a:t>
            </a:r>
            <a:r>
              <a:rPr lang="ru-RU" b="1" dirty="0">
                <a:solidFill>
                  <a:schemeClr val="tx1"/>
                </a:solidFill>
              </a:rPr>
              <a:t> право, яке стало </a:t>
            </a:r>
            <a:r>
              <a:rPr lang="ru-RU" b="1" dirty="0" err="1">
                <a:solidFill>
                  <a:schemeClr val="tx1"/>
                </a:solidFill>
              </a:rPr>
              <a:t>основоположним</a:t>
            </a:r>
            <a:r>
              <a:rPr lang="ru-RU" b="1" dirty="0">
                <a:solidFill>
                  <a:schemeClr val="tx1"/>
                </a:solidFill>
              </a:rPr>
              <a:t> у </a:t>
            </a:r>
            <a:r>
              <a:rPr lang="ru-RU" b="1" dirty="0" err="1">
                <a:solidFill>
                  <a:schemeClr val="tx1"/>
                </a:solidFill>
              </a:rPr>
              <a:t>законодавстві</a:t>
            </a:r>
            <a:r>
              <a:rPr lang="ru-RU" b="1" dirty="0">
                <a:solidFill>
                  <a:schemeClr val="tx1"/>
                </a:solidFill>
              </a:rPr>
              <a:t> </a:t>
            </a:r>
            <a:r>
              <a:rPr lang="ru-RU" b="1" dirty="0" err="1">
                <a:solidFill>
                  <a:schemeClr val="tx1"/>
                </a:solidFill>
              </a:rPr>
              <a:t>більшості</a:t>
            </a:r>
            <a:r>
              <a:rPr lang="ru-RU" b="1" dirty="0">
                <a:solidFill>
                  <a:schemeClr val="tx1"/>
                </a:solidFill>
              </a:rPr>
              <a:t> </a:t>
            </a:r>
            <a:r>
              <a:rPr lang="ru-RU" b="1" dirty="0" err="1">
                <a:solidFill>
                  <a:schemeClr val="tx1"/>
                </a:solidFill>
              </a:rPr>
              <a:t>європейських</a:t>
            </a:r>
            <a:r>
              <a:rPr lang="ru-RU" b="1" dirty="0">
                <a:solidFill>
                  <a:schemeClr val="tx1"/>
                </a:solidFill>
              </a:rPr>
              <a:t> </a:t>
            </a:r>
            <a:r>
              <a:rPr lang="ru-RU" b="1" dirty="0" err="1">
                <a:solidFill>
                  <a:schemeClr val="tx1"/>
                </a:solidFill>
              </a:rPr>
              <a:t>країн</a:t>
            </a:r>
            <a:r>
              <a:rPr lang="ru-RU" b="1" dirty="0">
                <a:solidFill>
                  <a:schemeClr val="tx1"/>
                </a:solidFill>
              </a:rPr>
              <a:t>, </a:t>
            </a:r>
            <a:r>
              <a:rPr lang="ru-RU" b="1" dirty="0" err="1">
                <a:solidFill>
                  <a:schemeClr val="tx1"/>
                </a:solidFill>
              </a:rPr>
              <a:t>закріпило</a:t>
            </a:r>
            <a:r>
              <a:rPr lang="ru-RU" b="1" dirty="0">
                <a:solidFill>
                  <a:schemeClr val="tx1"/>
                </a:solidFill>
              </a:rPr>
              <a:t> </a:t>
            </a:r>
            <a:r>
              <a:rPr lang="ru-RU" b="1" dirty="0" err="1">
                <a:solidFill>
                  <a:schemeClr val="tx1"/>
                </a:solidFill>
              </a:rPr>
              <a:t>юридичний</a:t>
            </a:r>
            <a:r>
              <a:rPr lang="ru-RU" b="1" dirty="0">
                <a:solidFill>
                  <a:schemeClr val="tx1"/>
                </a:solidFill>
              </a:rPr>
              <a:t> статус </a:t>
            </a:r>
            <a:r>
              <a:rPr lang="ru-RU" b="1" dirty="0" err="1">
                <a:solidFill>
                  <a:schemeClr val="tx1"/>
                </a:solidFill>
              </a:rPr>
              <a:t>повної</a:t>
            </a:r>
            <a:r>
              <a:rPr lang="ru-RU" b="1" dirty="0">
                <a:solidFill>
                  <a:schemeClr val="tx1"/>
                </a:solidFill>
              </a:rPr>
              <a:t> </a:t>
            </a:r>
            <a:r>
              <a:rPr lang="ru-RU" b="1" dirty="0" err="1">
                <a:solidFill>
                  <a:schemeClr val="tx1"/>
                </a:solidFill>
              </a:rPr>
              <a:t>безправності</a:t>
            </a:r>
            <a:r>
              <a:rPr lang="ru-RU" b="1" dirty="0">
                <a:solidFill>
                  <a:schemeClr val="tx1"/>
                </a:solidFill>
              </a:rPr>
              <a:t> людей з </a:t>
            </a:r>
            <a:r>
              <a:rPr lang="ru-RU" b="1" dirty="0" err="1">
                <a:solidFill>
                  <a:schemeClr val="tx1"/>
                </a:solidFill>
              </a:rPr>
              <a:t>обмеженнями</a:t>
            </a:r>
            <a:r>
              <a:rPr lang="ru-RU" b="1" dirty="0">
                <a:solidFill>
                  <a:schemeClr val="tx1"/>
                </a:solidFill>
              </a:rPr>
              <a:t> </a:t>
            </a:r>
            <a:r>
              <a:rPr lang="ru-RU" b="1" dirty="0" err="1">
                <a:solidFill>
                  <a:schemeClr val="tx1"/>
                </a:solidFill>
              </a:rPr>
              <a:t>майже</a:t>
            </a:r>
            <a:r>
              <a:rPr lang="ru-RU" b="1" dirty="0">
                <a:solidFill>
                  <a:schemeClr val="tx1"/>
                </a:solidFill>
              </a:rPr>
              <a:t> до 20‐го </a:t>
            </a:r>
            <a:r>
              <a:rPr lang="ru-RU" b="1" dirty="0" err="1" smtClean="0">
                <a:solidFill>
                  <a:schemeClr val="tx1"/>
                </a:solidFill>
              </a:rPr>
              <a:t>століття</a:t>
            </a:r>
            <a:r>
              <a:rPr lang="ru-RU" b="1" dirty="0" smtClean="0">
                <a:solidFill>
                  <a:schemeClr val="tx1"/>
                </a:solidFill>
              </a:rPr>
              <a:t>... </a:t>
            </a:r>
            <a:endParaRPr lang="ru-RU" b="1" dirty="0">
              <a:solidFill>
                <a:schemeClr val="tx1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35404" y="3140968"/>
            <a:ext cx="4248472" cy="28708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806817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0"/>
            <a:ext cx="8291264" cy="476672"/>
          </a:xfrm>
        </p:spPr>
        <p:txBody>
          <a:bodyPr/>
          <a:lstStyle/>
          <a:p>
            <a:endParaRPr lang="ru-RU" dirty="0">
              <a:solidFill>
                <a:schemeClr val="tx1"/>
              </a:solidFill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7546853"/>
              </p:ext>
            </p:extLst>
          </p:nvPr>
        </p:nvGraphicFramePr>
        <p:xfrm>
          <a:off x="457200" y="836712"/>
          <a:ext cx="8229600" cy="528945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2994714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476672"/>
            <a:ext cx="8291264" cy="476672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ru-RU" sz="1800" b="1" i="1" dirty="0" err="1">
                <a:solidFill>
                  <a:schemeClr val="tx1"/>
                </a:solidFill>
              </a:rPr>
              <a:t>Еволюція</a:t>
            </a:r>
            <a:r>
              <a:rPr lang="ru-RU" sz="1800" b="1" i="1" dirty="0">
                <a:solidFill>
                  <a:schemeClr val="tx1"/>
                </a:solidFill>
              </a:rPr>
              <a:t> </a:t>
            </a:r>
            <a:r>
              <a:rPr lang="ru-RU" sz="1800" b="1" i="1" dirty="0" err="1">
                <a:solidFill>
                  <a:schemeClr val="tx1"/>
                </a:solidFill>
              </a:rPr>
              <a:t>ставлення</a:t>
            </a:r>
            <a:r>
              <a:rPr lang="ru-RU" sz="1800" b="1" i="1" dirty="0">
                <a:solidFill>
                  <a:schemeClr val="tx1"/>
                </a:solidFill>
              </a:rPr>
              <a:t> </a:t>
            </a:r>
            <a:r>
              <a:rPr lang="ru-RU" sz="1800" b="1" i="1" dirty="0" err="1">
                <a:solidFill>
                  <a:schemeClr val="tx1"/>
                </a:solidFill>
              </a:rPr>
              <a:t>суспільства</a:t>
            </a:r>
            <a:r>
              <a:rPr lang="ru-RU" sz="1800" b="1" i="1" dirty="0">
                <a:solidFill>
                  <a:schemeClr val="tx1"/>
                </a:solidFill>
              </a:rPr>
              <a:t> та </a:t>
            </a:r>
            <a:r>
              <a:rPr lang="ru-RU" sz="1800" b="1" i="1" dirty="0" err="1">
                <a:solidFill>
                  <a:schemeClr val="tx1"/>
                </a:solidFill>
              </a:rPr>
              <a:t>держави</a:t>
            </a:r>
            <a:r>
              <a:rPr lang="ru-RU" sz="1800" b="1" i="1" dirty="0">
                <a:solidFill>
                  <a:schemeClr val="tx1"/>
                </a:solidFill>
              </a:rPr>
              <a:t> до </a:t>
            </a:r>
            <a:r>
              <a:rPr lang="ru-RU" sz="1800" b="1" i="1" dirty="0" err="1">
                <a:solidFill>
                  <a:schemeClr val="tx1"/>
                </a:solidFill>
              </a:rPr>
              <a:t>осіб</a:t>
            </a:r>
            <a:r>
              <a:rPr lang="ru-RU" sz="1800" b="1" i="1" dirty="0">
                <a:solidFill>
                  <a:schemeClr val="tx1"/>
                </a:solidFill>
              </a:rPr>
              <a:t> з </a:t>
            </a:r>
            <a:r>
              <a:rPr lang="ru-RU" sz="1800" b="1" i="1" dirty="0" err="1">
                <a:solidFill>
                  <a:schemeClr val="tx1"/>
                </a:solidFill>
              </a:rPr>
              <a:t>психофізичними</a:t>
            </a:r>
            <a:r>
              <a:rPr lang="ru-RU" sz="1800" b="1" i="1" dirty="0">
                <a:solidFill>
                  <a:schemeClr val="tx1"/>
                </a:solidFill>
              </a:rPr>
              <a:t> </a:t>
            </a:r>
            <a:r>
              <a:rPr lang="ru-RU" sz="1800" b="1" i="1" dirty="0" err="1">
                <a:solidFill>
                  <a:schemeClr val="tx1"/>
                </a:solidFill>
              </a:rPr>
              <a:t>порушеннями</a:t>
            </a:r>
            <a:r>
              <a:rPr lang="ru-RU" sz="1800" b="1" i="1" dirty="0">
                <a:solidFill>
                  <a:schemeClr val="tx1"/>
                </a:solidFill>
              </a:rPr>
              <a:t> й </a:t>
            </a:r>
            <a:r>
              <a:rPr lang="ru-RU" sz="1800" b="1" i="1" dirty="0" err="1">
                <a:solidFill>
                  <a:schemeClr val="tx1"/>
                </a:solidFill>
              </a:rPr>
              <a:t>становлення</a:t>
            </a:r>
            <a:r>
              <a:rPr lang="ru-RU" sz="1800" b="1" i="1" dirty="0">
                <a:solidFill>
                  <a:schemeClr val="tx1"/>
                </a:solidFill>
              </a:rPr>
              <a:t> </a:t>
            </a:r>
            <a:r>
              <a:rPr lang="ru-RU" sz="1800" b="1" i="1" dirty="0" err="1">
                <a:solidFill>
                  <a:schemeClr val="tx1"/>
                </a:solidFill>
              </a:rPr>
              <a:t>системи</a:t>
            </a:r>
            <a:r>
              <a:rPr lang="ru-RU" sz="1800" b="1" i="1" dirty="0">
                <a:solidFill>
                  <a:schemeClr val="tx1"/>
                </a:solidFill>
              </a:rPr>
              <a:t> </a:t>
            </a:r>
            <a:r>
              <a:rPr lang="ru-RU" sz="1800" b="1" i="1" dirty="0" err="1">
                <a:solidFill>
                  <a:schemeClr val="tx1"/>
                </a:solidFill>
              </a:rPr>
              <a:t>спеціальної</a:t>
            </a:r>
            <a:r>
              <a:rPr lang="ru-RU" sz="1800" b="1" i="1" dirty="0">
                <a:solidFill>
                  <a:schemeClr val="tx1"/>
                </a:solidFill>
              </a:rPr>
              <a:t> </a:t>
            </a:r>
            <a:r>
              <a:rPr lang="ru-RU" sz="1800" b="1" i="1" dirty="0" err="1">
                <a:solidFill>
                  <a:schemeClr val="tx1"/>
                </a:solidFill>
              </a:rPr>
              <a:t>освіти</a:t>
            </a:r>
            <a:r>
              <a:rPr lang="ru-RU" sz="1800" b="1" i="1" dirty="0">
                <a:solidFill>
                  <a:schemeClr val="tx1"/>
                </a:solidFill>
              </a:rPr>
              <a:t> </a:t>
            </a:r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63131539"/>
              </p:ext>
            </p:extLst>
          </p:nvPr>
        </p:nvGraphicFramePr>
        <p:xfrm>
          <a:off x="467544" y="1196752"/>
          <a:ext cx="8280920" cy="48245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44416"/>
                <a:gridCol w="3096344"/>
                <a:gridCol w="1440160"/>
              </a:tblGrid>
              <a:tr h="1148699">
                <a:tc>
                  <a:txBody>
                    <a:bodyPr/>
                    <a:lstStyle/>
                    <a:p>
                      <a:r>
                        <a:rPr lang="ru-RU" dirty="0" err="1" smtClean="0"/>
                        <a:t>Період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еволюції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800" b="1" i="0" u="none" strike="noStrike" baseline="0" dirty="0" err="1" smtClean="0">
                          <a:latin typeface="Calibri-Bold"/>
                        </a:rPr>
                        <a:t>Етапи</a:t>
                      </a:r>
                      <a:r>
                        <a:rPr lang="ru-RU" sz="1800" b="1" i="0" u="none" strike="noStrike" baseline="0" dirty="0" smtClean="0">
                          <a:latin typeface="Calibri-Bold"/>
                        </a:rPr>
                        <a:t> </a:t>
                      </a:r>
                      <a:r>
                        <a:rPr lang="ru-RU" sz="1800" b="1" i="0" u="none" strike="noStrike" baseline="0" dirty="0" err="1" smtClean="0">
                          <a:latin typeface="Calibri-Bold"/>
                        </a:rPr>
                        <a:t>становлення</a:t>
                      </a:r>
                      <a:r>
                        <a:rPr lang="ru-RU" sz="1800" b="1" i="0" u="none" strike="noStrike" baseline="0" dirty="0" smtClean="0">
                          <a:latin typeface="Calibri-Bold"/>
                        </a:rPr>
                        <a:t> </a:t>
                      </a:r>
                      <a:r>
                        <a:rPr lang="ru-RU" sz="1800" b="1" i="0" u="none" strike="noStrike" baseline="0" dirty="0" err="1" smtClean="0">
                          <a:latin typeface="Calibri-Bold"/>
                        </a:rPr>
                        <a:t>системи</a:t>
                      </a:r>
                      <a:endParaRPr lang="ru-RU" sz="1800" b="1" i="0" u="none" strike="noStrike" baseline="0" dirty="0" smtClean="0">
                        <a:latin typeface="Calibri-Bold"/>
                      </a:endParaRPr>
                    </a:p>
                    <a:p>
                      <a:pPr algn="l"/>
                      <a:r>
                        <a:rPr lang="ru-RU" sz="1800" b="1" i="0" u="none" strike="noStrike" baseline="0" dirty="0" err="1" smtClean="0">
                          <a:latin typeface="Calibri-Bold"/>
                        </a:rPr>
                        <a:t>спеціальної</a:t>
                      </a:r>
                      <a:r>
                        <a:rPr lang="ru-RU" sz="1800" b="1" i="0" u="none" strike="noStrike" baseline="0" dirty="0" smtClean="0">
                          <a:latin typeface="Calibri-Bold"/>
                        </a:rPr>
                        <a:t> </a:t>
                      </a:r>
                      <a:r>
                        <a:rPr lang="ru-RU" sz="1800" b="1" i="0" u="none" strike="noStrike" baseline="0" dirty="0" err="1" smtClean="0">
                          <a:latin typeface="Calibri-Bold"/>
                        </a:rPr>
                        <a:t>освіти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err="1" smtClean="0"/>
                        <a:t>Хронологічні</a:t>
                      </a:r>
                      <a:endParaRPr lang="ru-RU" dirty="0" smtClean="0"/>
                    </a:p>
                    <a:p>
                      <a:r>
                        <a:rPr lang="ru-RU" dirty="0" err="1" smtClean="0"/>
                        <a:t>межі</a:t>
                      </a:r>
                      <a:endParaRPr lang="ru-RU" dirty="0"/>
                    </a:p>
                  </a:txBody>
                  <a:tcPr/>
                </a:tc>
              </a:tr>
              <a:tr h="1493309">
                <a:tc>
                  <a:txBody>
                    <a:bodyPr/>
                    <a:lstStyle/>
                    <a:p>
                      <a:r>
                        <a:rPr lang="ru-RU" dirty="0" smtClean="0"/>
                        <a:t>1. </a:t>
                      </a:r>
                      <a:r>
                        <a:rPr lang="ru-RU" dirty="0" err="1" smtClean="0"/>
                        <a:t>Від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агресії</a:t>
                      </a:r>
                      <a:r>
                        <a:rPr lang="ru-RU" dirty="0" smtClean="0"/>
                        <a:t> та </a:t>
                      </a:r>
                      <a:r>
                        <a:rPr lang="ru-RU" dirty="0" err="1" smtClean="0"/>
                        <a:t>зневаги</a:t>
                      </a:r>
                      <a:r>
                        <a:rPr lang="ru-RU" dirty="0" smtClean="0"/>
                        <a:t> до</a:t>
                      </a:r>
                    </a:p>
                    <a:p>
                      <a:r>
                        <a:rPr lang="ru-RU" dirty="0" err="1" smtClean="0"/>
                        <a:t>усвідомлення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необхідності</a:t>
                      </a:r>
                      <a:endParaRPr lang="ru-RU" dirty="0" smtClean="0"/>
                    </a:p>
                    <a:p>
                      <a:r>
                        <a:rPr lang="ru-RU" dirty="0" err="1" smtClean="0"/>
                        <a:t>піклуватися</a:t>
                      </a:r>
                      <a:r>
                        <a:rPr lang="ru-RU" dirty="0" smtClean="0"/>
                        <a:t> про </a:t>
                      </a:r>
                      <a:r>
                        <a:rPr lang="ru-RU" dirty="0" err="1" smtClean="0"/>
                        <a:t>дітей</a:t>
                      </a:r>
                      <a:r>
                        <a:rPr lang="ru-RU" dirty="0" smtClean="0"/>
                        <a:t> з</a:t>
                      </a:r>
                    </a:p>
                    <a:p>
                      <a:r>
                        <a:rPr lang="ru-RU" dirty="0" err="1" smtClean="0"/>
                        <a:t>особливостями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розвитку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err="1" smtClean="0"/>
                        <a:t>Формування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передумов</a:t>
                      </a:r>
                      <a:endParaRPr lang="ru-RU" dirty="0" smtClean="0"/>
                    </a:p>
                    <a:p>
                      <a:r>
                        <a:rPr lang="ru-RU" dirty="0" err="1" smtClean="0"/>
                        <a:t>виникнення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національної</a:t>
                      </a:r>
                      <a:endParaRPr lang="ru-RU" dirty="0" smtClean="0"/>
                    </a:p>
                    <a:p>
                      <a:r>
                        <a:rPr lang="ru-RU" dirty="0" err="1" smtClean="0"/>
                        <a:t>системи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спеціальної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освіти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966‐1715 </a:t>
                      </a:r>
                      <a:r>
                        <a:rPr lang="ru-RU" dirty="0" err="1" smtClean="0"/>
                        <a:t>рр</a:t>
                      </a:r>
                      <a:r>
                        <a:rPr lang="ru-RU" dirty="0" smtClean="0"/>
                        <a:t>.</a:t>
                      </a:r>
                      <a:endParaRPr lang="ru-RU" dirty="0"/>
                    </a:p>
                  </a:txBody>
                  <a:tcPr/>
                </a:tc>
              </a:tr>
              <a:tr h="2182528">
                <a:tc>
                  <a:txBody>
                    <a:bodyPr/>
                    <a:lstStyle/>
                    <a:p>
                      <a:r>
                        <a:rPr lang="ru-RU" dirty="0" smtClean="0"/>
                        <a:t>2. </a:t>
                      </a:r>
                      <a:r>
                        <a:rPr lang="ru-RU" dirty="0" err="1" smtClean="0"/>
                        <a:t>Від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усвідомлення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необхідності</a:t>
                      </a:r>
                      <a:endParaRPr lang="ru-RU" dirty="0" smtClean="0"/>
                    </a:p>
                    <a:p>
                      <a:r>
                        <a:rPr lang="ru-RU" dirty="0" err="1" smtClean="0"/>
                        <a:t>піклуватися</a:t>
                      </a:r>
                      <a:r>
                        <a:rPr lang="ru-RU" dirty="0" smtClean="0"/>
                        <a:t> про </a:t>
                      </a:r>
                      <a:r>
                        <a:rPr lang="ru-RU" dirty="0" err="1" smtClean="0"/>
                        <a:t>осіб</a:t>
                      </a:r>
                      <a:r>
                        <a:rPr lang="ru-RU" dirty="0" smtClean="0"/>
                        <a:t> з</a:t>
                      </a:r>
                    </a:p>
                    <a:p>
                      <a:r>
                        <a:rPr lang="ru-RU" dirty="0" err="1" smtClean="0"/>
                        <a:t>відхиленнями</a:t>
                      </a:r>
                      <a:r>
                        <a:rPr lang="ru-RU" dirty="0" smtClean="0"/>
                        <a:t> в </a:t>
                      </a:r>
                      <a:r>
                        <a:rPr lang="ru-RU" dirty="0" err="1" smtClean="0"/>
                        <a:t>розвитку</a:t>
                      </a:r>
                      <a:r>
                        <a:rPr lang="ru-RU" dirty="0" smtClean="0"/>
                        <a:t> до</a:t>
                      </a:r>
                    </a:p>
                    <a:p>
                      <a:r>
                        <a:rPr lang="ru-RU" dirty="0" err="1" smtClean="0"/>
                        <a:t>усвідомлення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необхідності</a:t>
                      </a:r>
                      <a:endParaRPr lang="ru-RU" dirty="0" smtClean="0"/>
                    </a:p>
                    <a:p>
                      <a:r>
                        <a:rPr lang="ru-RU" dirty="0" err="1" smtClean="0"/>
                        <a:t>навчати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частину</a:t>
                      </a:r>
                      <a:r>
                        <a:rPr lang="ru-RU" dirty="0" smtClean="0"/>
                        <a:t> з них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err="1" smtClean="0"/>
                        <a:t>Формування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передумов</a:t>
                      </a:r>
                      <a:endParaRPr lang="ru-RU" dirty="0" smtClean="0"/>
                    </a:p>
                    <a:p>
                      <a:r>
                        <a:rPr lang="ru-RU" dirty="0" err="1" smtClean="0"/>
                        <a:t>виникнення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національної</a:t>
                      </a:r>
                      <a:endParaRPr lang="ru-RU" dirty="0" smtClean="0"/>
                    </a:p>
                    <a:p>
                      <a:r>
                        <a:rPr lang="ru-RU" dirty="0" err="1" smtClean="0"/>
                        <a:t>системи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спеціальної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освіти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1715‐1806 </a:t>
                      </a:r>
                      <a:r>
                        <a:rPr lang="ru-RU" dirty="0" err="1" smtClean="0"/>
                        <a:t>рр</a:t>
                      </a:r>
                      <a:r>
                        <a:rPr lang="ru-RU" dirty="0" smtClean="0"/>
                        <a:t>.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2245555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11316050"/>
              </p:ext>
            </p:extLst>
          </p:nvPr>
        </p:nvGraphicFramePr>
        <p:xfrm>
          <a:off x="467544" y="332656"/>
          <a:ext cx="8424936" cy="63595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36276"/>
                <a:gridCol w="3150193"/>
                <a:gridCol w="1538467"/>
              </a:tblGrid>
              <a:tr h="967003">
                <a:tc>
                  <a:txBody>
                    <a:bodyPr/>
                    <a:lstStyle/>
                    <a:p>
                      <a:r>
                        <a:rPr lang="ru-RU" dirty="0" err="1" smtClean="0"/>
                        <a:t>Період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еволюції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800" b="1" i="0" u="none" strike="noStrike" baseline="0" dirty="0" err="1" smtClean="0">
                          <a:latin typeface="Calibri-Bold"/>
                        </a:rPr>
                        <a:t>Етапи</a:t>
                      </a:r>
                      <a:r>
                        <a:rPr lang="ru-RU" sz="1800" b="1" i="0" u="none" strike="noStrike" baseline="0" dirty="0" smtClean="0">
                          <a:latin typeface="Calibri-Bold"/>
                        </a:rPr>
                        <a:t> </a:t>
                      </a:r>
                      <a:r>
                        <a:rPr lang="ru-RU" sz="1800" b="1" i="0" u="none" strike="noStrike" baseline="0" dirty="0" err="1" smtClean="0">
                          <a:latin typeface="Calibri-Bold"/>
                        </a:rPr>
                        <a:t>становлення</a:t>
                      </a:r>
                      <a:r>
                        <a:rPr lang="ru-RU" sz="1800" b="1" i="0" u="none" strike="noStrike" baseline="0" dirty="0" smtClean="0">
                          <a:latin typeface="Calibri-Bold"/>
                        </a:rPr>
                        <a:t> </a:t>
                      </a:r>
                      <a:r>
                        <a:rPr lang="ru-RU" sz="1800" b="1" i="0" u="none" strike="noStrike" baseline="0" dirty="0" err="1" smtClean="0">
                          <a:latin typeface="Calibri-Bold"/>
                        </a:rPr>
                        <a:t>системи</a:t>
                      </a:r>
                      <a:endParaRPr lang="ru-RU" sz="1800" b="1" i="0" u="none" strike="noStrike" baseline="0" dirty="0" smtClean="0">
                        <a:latin typeface="Calibri-Bold"/>
                      </a:endParaRPr>
                    </a:p>
                    <a:p>
                      <a:pPr algn="l"/>
                      <a:r>
                        <a:rPr lang="ru-RU" sz="1800" b="1" i="0" u="none" strike="noStrike" baseline="0" dirty="0" err="1" smtClean="0">
                          <a:latin typeface="Calibri-Bold"/>
                        </a:rPr>
                        <a:t>спеціальної</a:t>
                      </a:r>
                      <a:r>
                        <a:rPr lang="ru-RU" sz="1800" b="1" i="0" u="none" strike="noStrike" baseline="0" dirty="0" smtClean="0">
                          <a:latin typeface="Calibri-Bold"/>
                        </a:rPr>
                        <a:t> </a:t>
                      </a:r>
                      <a:r>
                        <a:rPr lang="ru-RU" sz="1800" b="1" i="0" u="none" strike="noStrike" baseline="0" dirty="0" err="1" smtClean="0">
                          <a:latin typeface="Calibri-Bold"/>
                        </a:rPr>
                        <a:t>освіти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err="1" smtClean="0"/>
                        <a:t>Хронологічні</a:t>
                      </a:r>
                      <a:endParaRPr lang="ru-RU" dirty="0" smtClean="0"/>
                    </a:p>
                    <a:p>
                      <a:r>
                        <a:rPr lang="ru-RU" dirty="0" err="1" smtClean="0"/>
                        <a:t>межі</a:t>
                      </a:r>
                      <a:endParaRPr lang="ru-RU" dirty="0"/>
                    </a:p>
                  </a:txBody>
                  <a:tcPr/>
                </a:tc>
              </a:tr>
              <a:tr h="1777615">
                <a:tc>
                  <a:txBody>
                    <a:bodyPr/>
                    <a:lstStyle/>
                    <a:p>
                      <a:r>
                        <a:rPr lang="ru-RU" dirty="0" smtClean="0"/>
                        <a:t>3. </a:t>
                      </a:r>
                      <a:r>
                        <a:rPr lang="ru-RU" dirty="0" err="1" smtClean="0"/>
                        <a:t>Від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усвідомлення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можливостей</a:t>
                      </a:r>
                      <a:r>
                        <a:rPr lang="ru-RU" dirty="0" smtClean="0"/>
                        <a:t> до</a:t>
                      </a:r>
                    </a:p>
                    <a:p>
                      <a:r>
                        <a:rPr lang="ru-RU" dirty="0" err="1" smtClean="0"/>
                        <a:t>усвідомлення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доцільності</a:t>
                      </a:r>
                      <a:endParaRPr lang="ru-RU" dirty="0" smtClean="0"/>
                    </a:p>
                    <a:p>
                      <a:r>
                        <a:rPr lang="ru-RU" dirty="0" err="1" smtClean="0"/>
                        <a:t>навчання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трьох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категорій</a:t>
                      </a:r>
                      <a:endParaRPr lang="ru-RU" dirty="0" smtClean="0"/>
                    </a:p>
                    <a:p>
                      <a:r>
                        <a:rPr lang="ru-RU" dirty="0" err="1" smtClean="0"/>
                        <a:t>дітей</a:t>
                      </a:r>
                      <a:r>
                        <a:rPr lang="ru-RU" dirty="0" smtClean="0"/>
                        <a:t>: з </a:t>
                      </a:r>
                      <a:r>
                        <a:rPr lang="ru-RU" dirty="0" err="1" smtClean="0"/>
                        <a:t>порушенням</a:t>
                      </a:r>
                      <a:r>
                        <a:rPr lang="ru-RU" dirty="0" smtClean="0"/>
                        <a:t> слуху,</a:t>
                      </a:r>
                    </a:p>
                    <a:p>
                      <a:r>
                        <a:rPr lang="ru-RU" dirty="0" err="1" smtClean="0"/>
                        <a:t>зору</a:t>
                      </a:r>
                      <a:r>
                        <a:rPr lang="ru-RU" dirty="0" smtClean="0"/>
                        <a:t> та </a:t>
                      </a:r>
                      <a:r>
                        <a:rPr lang="ru-RU" dirty="0" err="1" smtClean="0"/>
                        <a:t>розумово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відсталих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err="1" smtClean="0"/>
                        <a:t>Розгортання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мережі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спеціальних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навчальних</a:t>
                      </a:r>
                      <a:endParaRPr lang="ru-RU" dirty="0" smtClean="0"/>
                    </a:p>
                    <a:p>
                      <a:r>
                        <a:rPr lang="ru-RU" dirty="0" err="1" smtClean="0"/>
                        <a:t>закладів</a:t>
                      </a:r>
                      <a:r>
                        <a:rPr lang="ru-RU" dirty="0" smtClean="0"/>
                        <a:t> та </a:t>
                      </a:r>
                      <a:r>
                        <a:rPr lang="ru-RU" dirty="0" err="1" smtClean="0"/>
                        <a:t>оформлення</a:t>
                      </a:r>
                      <a:endParaRPr lang="ru-RU" dirty="0" smtClean="0"/>
                    </a:p>
                    <a:p>
                      <a:r>
                        <a:rPr lang="ru-RU" dirty="0" err="1" smtClean="0"/>
                        <a:t>паралельних</a:t>
                      </a:r>
                      <a:r>
                        <a:rPr lang="ru-RU" dirty="0" smtClean="0"/>
                        <a:t> систем</a:t>
                      </a:r>
                    </a:p>
                    <a:p>
                      <a:r>
                        <a:rPr lang="ru-RU" dirty="0" err="1" smtClean="0"/>
                        <a:t>спеціальної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освіти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1806‐1927 </a:t>
                      </a:r>
                      <a:r>
                        <a:rPr lang="ru-RU" dirty="0" err="1" smtClean="0"/>
                        <a:t>рр</a:t>
                      </a:r>
                      <a:r>
                        <a:rPr lang="ru-RU" dirty="0" smtClean="0"/>
                        <a:t>.</a:t>
                      </a:r>
                      <a:endParaRPr lang="ru-RU" dirty="0"/>
                    </a:p>
                  </a:txBody>
                  <a:tcPr/>
                </a:tc>
              </a:tr>
              <a:tr h="1777615">
                <a:tc>
                  <a:txBody>
                    <a:bodyPr/>
                    <a:lstStyle/>
                    <a:p>
                      <a:r>
                        <a:rPr lang="ru-RU" dirty="0" smtClean="0"/>
                        <a:t>4. </a:t>
                      </a:r>
                      <a:r>
                        <a:rPr lang="ru-RU" dirty="0" err="1" smtClean="0"/>
                        <a:t>Від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усвідомлення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необхідності</a:t>
                      </a:r>
                      <a:endParaRPr lang="ru-RU" dirty="0" smtClean="0"/>
                    </a:p>
                    <a:p>
                      <a:r>
                        <a:rPr lang="ru-RU" dirty="0" err="1" smtClean="0"/>
                        <a:t>навчати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певну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частину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дітей</a:t>
                      </a:r>
                      <a:r>
                        <a:rPr lang="ru-RU" dirty="0" smtClean="0"/>
                        <a:t> з</a:t>
                      </a:r>
                    </a:p>
                    <a:p>
                      <a:r>
                        <a:rPr lang="ru-RU" dirty="0" err="1" smtClean="0"/>
                        <a:t>порушеннями</a:t>
                      </a:r>
                      <a:r>
                        <a:rPr lang="ru-RU" dirty="0" smtClean="0"/>
                        <a:t> до </a:t>
                      </a:r>
                      <a:r>
                        <a:rPr lang="ru-RU" dirty="0" err="1" smtClean="0"/>
                        <a:t>розуміння</a:t>
                      </a:r>
                      <a:endParaRPr lang="ru-RU" dirty="0" smtClean="0"/>
                    </a:p>
                    <a:p>
                      <a:r>
                        <a:rPr lang="ru-RU" dirty="0" err="1" smtClean="0"/>
                        <a:t>необхідності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навчати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всіх</a:t>
                      </a:r>
                      <a:endParaRPr lang="ru-RU" dirty="0" smtClean="0"/>
                    </a:p>
                    <a:p>
                      <a:r>
                        <a:rPr lang="ru-RU" dirty="0" err="1" smtClean="0"/>
                        <a:t>дітей</a:t>
                      </a:r>
                      <a:r>
                        <a:rPr lang="ru-RU" dirty="0" smtClean="0"/>
                        <a:t> з </a:t>
                      </a:r>
                      <a:r>
                        <a:rPr lang="ru-RU" dirty="0" err="1" smtClean="0"/>
                        <a:t>відхиленнями</a:t>
                      </a:r>
                      <a:r>
                        <a:rPr lang="ru-RU" dirty="0" smtClean="0"/>
                        <a:t> в</a:t>
                      </a:r>
                    </a:p>
                    <a:p>
                      <a:r>
                        <a:rPr lang="ru-RU" dirty="0" err="1" smtClean="0"/>
                        <a:t>розвитку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err="1" smtClean="0"/>
                        <a:t>Удосконалення</a:t>
                      </a:r>
                      <a:endParaRPr lang="ru-RU" dirty="0" smtClean="0"/>
                    </a:p>
                    <a:p>
                      <a:r>
                        <a:rPr lang="ru-RU" dirty="0" err="1" smtClean="0"/>
                        <a:t>вертикальної</a:t>
                      </a:r>
                      <a:r>
                        <a:rPr lang="ru-RU" dirty="0" smtClean="0"/>
                        <a:t> та</a:t>
                      </a:r>
                    </a:p>
                    <a:p>
                      <a:r>
                        <a:rPr lang="ru-RU" dirty="0" err="1" smtClean="0"/>
                        <a:t>горизонтальної</a:t>
                      </a:r>
                      <a:r>
                        <a:rPr lang="ru-RU" dirty="0" smtClean="0"/>
                        <a:t> структур</a:t>
                      </a:r>
                    </a:p>
                    <a:p>
                      <a:r>
                        <a:rPr lang="ru-RU" dirty="0" err="1" smtClean="0"/>
                        <a:t>системи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спеціальної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освіти</a:t>
                      </a:r>
                      <a:r>
                        <a:rPr lang="ru-RU" dirty="0" smtClean="0"/>
                        <a:t>,</a:t>
                      </a:r>
                    </a:p>
                    <a:p>
                      <a:r>
                        <a:rPr lang="ru-RU" dirty="0" err="1" smtClean="0"/>
                        <a:t>її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диференціація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1927‐1991 </a:t>
                      </a:r>
                      <a:r>
                        <a:rPr lang="ru-RU" dirty="0" err="1" smtClean="0"/>
                        <a:t>рр</a:t>
                      </a:r>
                      <a:r>
                        <a:rPr lang="ru-RU" dirty="0" smtClean="0"/>
                        <a:t>.</a:t>
                      </a:r>
                      <a:endParaRPr lang="ru-RU" dirty="0"/>
                    </a:p>
                  </a:txBody>
                  <a:tcPr/>
                </a:tc>
              </a:tr>
              <a:tr h="1837307">
                <a:tc>
                  <a:txBody>
                    <a:bodyPr/>
                    <a:lstStyle/>
                    <a:p>
                      <a:r>
                        <a:rPr lang="ru-RU" dirty="0" smtClean="0"/>
                        <a:t>5. </a:t>
                      </a:r>
                      <a:r>
                        <a:rPr lang="ru-RU" dirty="0" err="1" smtClean="0"/>
                        <a:t>Від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сегрегативного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навчання</a:t>
                      </a:r>
                      <a:endParaRPr lang="ru-RU" dirty="0" smtClean="0"/>
                    </a:p>
                    <a:p>
                      <a:r>
                        <a:rPr lang="ru-RU" dirty="0" err="1" smtClean="0"/>
                        <a:t>дітей</a:t>
                      </a:r>
                      <a:r>
                        <a:rPr lang="ru-RU" dirty="0" smtClean="0"/>
                        <a:t> з </a:t>
                      </a:r>
                      <a:r>
                        <a:rPr lang="ru-RU" dirty="0" err="1" smtClean="0"/>
                        <a:t>особливими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освітніми</a:t>
                      </a:r>
                      <a:endParaRPr lang="ru-RU" dirty="0" smtClean="0"/>
                    </a:p>
                    <a:p>
                      <a:r>
                        <a:rPr lang="ru-RU" dirty="0" smtClean="0"/>
                        <a:t>потребами до </a:t>
                      </a:r>
                      <a:r>
                        <a:rPr lang="ru-RU" dirty="0" err="1" smtClean="0"/>
                        <a:t>інклюзивного</a:t>
                      </a:r>
                      <a:endParaRPr lang="ru-RU" dirty="0" smtClean="0"/>
                    </a:p>
                    <a:p>
                      <a:r>
                        <a:rPr lang="ru-RU" dirty="0" err="1" smtClean="0"/>
                        <a:t>навчання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err="1" smtClean="0"/>
                        <a:t>Розвиток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національної</a:t>
                      </a:r>
                      <a:endParaRPr lang="ru-RU" dirty="0" smtClean="0"/>
                    </a:p>
                    <a:p>
                      <a:r>
                        <a:rPr lang="ru-RU" dirty="0" err="1" smtClean="0"/>
                        <a:t>системи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спеціальної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освіти</a:t>
                      </a:r>
                      <a:endParaRPr lang="ru-RU" dirty="0" smtClean="0"/>
                    </a:p>
                    <a:p>
                      <a:r>
                        <a:rPr lang="ru-RU" dirty="0" smtClean="0"/>
                        <a:t>з </a:t>
                      </a:r>
                      <a:r>
                        <a:rPr lang="ru-RU" dirty="0" err="1" smtClean="0"/>
                        <a:t>провідною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тенденцією</a:t>
                      </a:r>
                      <a:endParaRPr lang="ru-RU" dirty="0" smtClean="0"/>
                    </a:p>
                    <a:p>
                      <a:r>
                        <a:rPr lang="ru-RU" dirty="0" err="1" smtClean="0"/>
                        <a:t>інклюзії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1991р.‐</a:t>
                      </a:r>
                    </a:p>
                    <a:p>
                      <a:r>
                        <a:rPr lang="ru-RU" dirty="0" err="1" smtClean="0"/>
                        <a:t>донині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1474246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r>
              <a:rPr lang="ru-RU" dirty="0" err="1">
                <a:solidFill>
                  <a:schemeClr val="tx1"/>
                </a:solidFill>
              </a:rPr>
              <a:t>Соціальна</a:t>
            </a:r>
            <a:r>
              <a:rPr lang="ru-RU" dirty="0">
                <a:solidFill>
                  <a:schemeClr val="tx1"/>
                </a:solidFill>
              </a:rPr>
              <a:t> та </a:t>
            </a:r>
            <a:r>
              <a:rPr lang="ru-RU" dirty="0" err="1">
                <a:solidFill>
                  <a:schemeClr val="tx1"/>
                </a:solidFill>
              </a:rPr>
              <a:t>медична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моделі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порушень</a:t>
            </a:r>
            <a:endParaRPr lang="ru-RU" dirty="0">
              <a:solidFill>
                <a:schemeClr val="tx1"/>
              </a:solidFill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40750135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6019246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сполнительная">
  <a:themeElements>
    <a:clrScheme name="Исполнительная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Исполнительная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Исполнитель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225</TotalTime>
  <Words>633</Words>
  <Application>Microsoft Office PowerPoint</Application>
  <PresentationFormat>Экран (4:3)</PresentationFormat>
  <Paragraphs>112</Paragraphs>
  <Slides>17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8" baseType="lpstr">
      <vt:lpstr>Исполнительная</vt:lpstr>
      <vt:lpstr>Основи інклюзії</vt:lpstr>
      <vt:lpstr>План:</vt:lpstr>
      <vt:lpstr>1. Історія виникнення та розвитку інклюзивних процесів. </vt:lpstr>
      <vt:lpstr>Презентация PowerPoint</vt:lpstr>
      <vt:lpstr>Презентация PowerPoint</vt:lpstr>
      <vt:lpstr>Презентация PowerPoint</vt:lpstr>
      <vt:lpstr>Еволюція ставлення суспільства та держави до осіб з психофізичними порушеннями й становлення системи спеціальної освіти </vt:lpstr>
      <vt:lpstr>Презентация PowerPoint</vt:lpstr>
      <vt:lpstr>Соціальна та медична моделі порушень</vt:lpstr>
      <vt:lpstr>2. Визначення понять «інклюзія», «інтеграція», «порушення психофізичного розвитку», «особливі потреби» та ін.</vt:lpstr>
      <vt:lpstr>2. Визначення понять «інклюзія», «інтеграція», «порушення психофізичного розвитку», «особливі потреби» та ін.</vt:lpstr>
      <vt:lpstr>Діти з особливими потребами</vt:lpstr>
      <vt:lpstr>3. Основні принципи інклюзивної освіти</vt:lpstr>
      <vt:lpstr>3. Основні принципи інклюзивної освіти</vt:lpstr>
      <vt:lpstr>Презентация PowerPoint</vt:lpstr>
      <vt:lpstr>Принципи інклюзивної освіти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Основи інклюзії</dc:title>
  <dc:creator>user</dc:creator>
  <cp:lastModifiedBy>user</cp:lastModifiedBy>
  <cp:revision>13</cp:revision>
  <dcterms:created xsi:type="dcterms:W3CDTF">2016-09-24T20:19:18Z</dcterms:created>
  <dcterms:modified xsi:type="dcterms:W3CDTF">2016-09-25T22:37:06Z</dcterms:modified>
</cp:coreProperties>
</file>