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3"/>
    <p:sldId id="279" r:id="rId4"/>
    <p:sldId id="257" r:id="rId5"/>
    <p:sldId id="258" r:id="rId6"/>
    <p:sldId id="259" r:id="rId7"/>
    <p:sldId id="260" r:id="rId8"/>
    <p:sldId id="261" r:id="rId9"/>
    <p:sldId id="262" r:id="rId10"/>
    <p:sldId id="263" r:id="rId12"/>
    <p:sldId id="264" r:id="rId13"/>
    <p:sldId id="265" r:id="rId14"/>
    <p:sldId id="266" r:id="rId15"/>
    <p:sldId id="267" r:id="rId16"/>
    <p:sldId id="268" r:id="rId17"/>
    <p:sldId id="269" r:id="rId18"/>
    <p:sldId id="270" r:id="rId19"/>
    <p:sldId id="271" r:id="rId20"/>
    <p:sldId id="273" r:id="rId21"/>
    <p:sldId id="274" r:id="rId22"/>
    <p:sldId id="275" r:id="rId23"/>
    <p:sldId id="277" r:id="rId24"/>
    <p:sldId id="278" r:id="rId25"/>
    <p:sldId id="27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uk-UA" altLang="en-US" sz="4445" dirty="0"/>
              <a:t>Семінар 1. </a:t>
            </a:r>
            <a:r>
              <a:rPr lang="en-US" sz="4000" dirty="0">
                <a:latin typeface="Arial Black" panose="020B0A04020102020204" charset="0"/>
                <a:cs typeface="Arial Black" panose="020B0A04020102020204" charset="0"/>
              </a:rPr>
              <a:t>ІСТОРИКО-</a:t>
            </a:r>
            <a:r>
              <a:rPr lang="ru-RU" altLang="en-US" sz="4000" dirty="0">
                <a:latin typeface="Arial Black" panose="020B0A04020102020204" charset="0"/>
                <a:cs typeface="Arial Black" panose="020B0A04020102020204" charset="0"/>
              </a:rPr>
              <a:t>Ф</a:t>
            </a:r>
            <a:r>
              <a:rPr lang="en-US" sz="4000" dirty="0">
                <a:latin typeface="Arial Black" panose="020B0A04020102020204" charset="0"/>
                <a:cs typeface="Arial Black" panose="020B0A04020102020204" charset="0"/>
              </a:rPr>
              <a:t>ІЛОСОФСЬКА БІОГРАФІСТИКА: ПРОВІДНІ ТЕНДЕНЦІЇ ТА ВІХИ СТАНОВЛЕННЯ</a:t>
            </a:r>
            <a:endParaRPr lang="en-US" sz="4000" dirty="0">
              <a:latin typeface="Arial Black" panose="020B0A04020102020204" charset="0"/>
              <a:cs typeface="Arial Black" panose="020B0A04020102020204"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ru-RU" altLang="en-US">
                <a:sym typeface="+mn-ea"/>
              </a:rPr>
              <a:t>                        </a:t>
            </a:r>
            <a:r>
              <a:rPr lang="ru-RU" altLang="en-US" b="1">
                <a:sym typeface="+mn-ea"/>
              </a:rPr>
              <a:t>Б</a:t>
            </a:r>
            <a:r>
              <a:rPr lang="en-US" b="1">
                <a:sym typeface="+mn-ea"/>
              </a:rPr>
              <a:t>іографія індивіда</a:t>
            </a:r>
            <a:r>
              <a:rPr lang="en-US">
                <a:sym typeface="+mn-ea"/>
              </a:rPr>
              <a:t> </a:t>
            </a:r>
            <a:endParaRPr lang="en-US"/>
          </a:p>
        </p:txBody>
      </p:sp>
      <p:sp>
        <p:nvSpPr>
          <p:cNvPr id="3" name="Content Placeholder 2"/>
          <p:cNvSpPr>
            <a:spLocks noGrp="1"/>
          </p:cNvSpPr>
          <p:nvPr>
            <p:ph idx="1"/>
          </p:nvPr>
        </p:nvSpPr>
        <p:spPr>
          <a:xfrm>
            <a:off x="1043940" y="1248410"/>
            <a:ext cx="10309860" cy="4928870"/>
          </a:xfrm>
        </p:spPr>
        <p:txBody>
          <a:bodyPr>
            <a:noAutofit/>
          </a:bodyPr>
          <a:p>
            <a:pPr algn="just"/>
            <a:r>
              <a:rPr lang="en-US"/>
              <a:t> визначається не тільки його власними намірами та вчинками, а й історичним контекстом (як найближчим, так і найширшим), будь-яка біографічна реконструкція має бути вписана у значно ширший контекст. Навіть вивчення таких інтимно-біографічних матеріалів, як листування та рукописи, не може обмежуватися суто суб’єктивними чинниками, адже</a:t>
            </a:r>
            <a:r>
              <a:rPr lang="ru-RU" altLang="en-US"/>
              <a:t> </a:t>
            </a:r>
            <a:r>
              <a:rPr lang="en-US"/>
              <a:t>і воно розкриває індивіда як осередок впливу різних сил. При цьому варто пам’ятати про взаємну незвідність індивідуально-біографічних і загальноісторичних чинників: історія – це не проста сума історій життя окремих індивідів, але таке її сприйняття, яке ігнорує життя індивідуумів, є безперспективною спробою осягнути ціле, оминаючи увагою частини.</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ru-RU" altLang="en-US" b="1"/>
              <a:t>В</a:t>
            </a:r>
            <a:r>
              <a:rPr lang="uk-UA" altLang="en-US" b="1"/>
              <a:t>і</a:t>
            </a:r>
            <a:r>
              <a:rPr lang="ru-RU" altLang="en-US" b="1"/>
              <a:t>льгельм Д</a:t>
            </a:r>
            <a:r>
              <a:rPr lang="uk-UA" altLang="ru-RU" b="1"/>
              <a:t>І</a:t>
            </a:r>
            <a:r>
              <a:rPr lang="ru-RU" altLang="en-US" b="1"/>
              <a:t>ЛЬТЕЙ</a:t>
            </a:r>
            <a:r>
              <a:rPr lang="ru-RU" altLang="en-US"/>
              <a:t>( 1833 -1911)</a:t>
            </a:r>
            <a:endParaRPr lang="ru-RU" altLang="en-US"/>
          </a:p>
        </p:txBody>
      </p:sp>
      <p:sp>
        <p:nvSpPr>
          <p:cNvPr id="3" name="Content Placeholder 2"/>
          <p:cNvSpPr>
            <a:spLocks noGrp="1"/>
          </p:cNvSpPr>
          <p:nvPr>
            <p:ph idx="1"/>
          </p:nvPr>
        </p:nvSpPr>
        <p:spPr/>
        <p:txBody>
          <a:bodyPr/>
          <a:p>
            <a:r>
              <a:rPr lang="en-US"/>
              <a:t>Утруднення, що виникають перед біографом у процесі роботи з різноманітними контекстами, зокрема й універсальним досвідом історії, Дильтей слушно пропонував долати шляхом вивчення таких «суб’єктивно-об’єктивних», «індивідуально-загальних» опосередкувань, як </a:t>
            </a:r>
            <a:r>
              <a:rPr lang="en-US" b="1"/>
              <a:t>типові світогляди.</a:t>
            </a:r>
            <a:endParaRPr lang="en-US"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pPr algn="ctr"/>
            <a:r>
              <a:rPr lang="ru-RU" altLang="en-US" b="1"/>
              <a:t>Карл Ясперс</a:t>
            </a:r>
            <a:r>
              <a:rPr lang="uk-UA" altLang="ru-RU" b="1"/>
              <a:t>(1883-1969)-німецький філософ-екзістенціаліст</a:t>
            </a:r>
            <a:endParaRPr lang="uk-UA" altLang="ru-RU" b="1"/>
          </a:p>
        </p:txBody>
      </p:sp>
      <p:sp>
        <p:nvSpPr>
          <p:cNvPr id="3" name="Content Placeholder 2"/>
          <p:cNvSpPr>
            <a:spLocks noGrp="1"/>
          </p:cNvSpPr>
          <p:nvPr>
            <p:ph idx="1"/>
          </p:nvPr>
        </p:nvSpPr>
        <p:spPr/>
        <p:txBody>
          <a:bodyPr>
            <a:normAutofit fontScale="90000" lnSpcReduction="20000"/>
          </a:bodyPr>
          <a:p>
            <a:pPr marL="0" indent="0" algn="just">
              <a:buNone/>
            </a:pPr>
            <a:r>
              <a:rPr lang="en-US" i="1"/>
              <a:t>психологізм</a:t>
            </a:r>
            <a:r>
              <a:rPr lang="en-US"/>
              <a:t>, яким іноді докоряють Ясперсу противники біографізму, принципово відрізняється від </a:t>
            </a:r>
            <a:r>
              <a:rPr lang="en-US" i="1"/>
              <a:t>психоредукціонізму</a:t>
            </a:r>
            <a:r>
              <a:rPr lang="en-US"/>
              <a:t>, котрим грішили його численні колеги за першим фахом (психіатрія): він не зводив творчість тієї чи іншої видатної особистості до її душевної патології, оскільки чітко усвідомлював, що у випадку з людиною, доля якої визначається не лише біологічними передумовами, а й екзистенційними рішеннями, пояснення мусить поступитися місцем розумінню</a:t>
            </a:r>
            <a:r>
              <a:rPr lang="ru-RU" altLang="en-US"/>
              <a:t>.</a:t>
            </a:r>
            <a:r>
              <a:rPr lang="en-US"/>
              <a:t> Водночас властива лікарю готовність зосереджуватися на окремих випадках була цілком позитивно реалізована в наполегливих зусиллях Ясперса здійснити виклад історії філософії, спроможний увиразнити не тільки цілісний процес розвитку філософської думки від давнини до сьогодення, а й те, що ця цілісність є великою множинністю незвідних до неї самобутніх філософських істин, осягнених окремими мислителями, з-поміж яких найбільш значущі (парадигматичні) не лише висловлювали певні філософські ідеї, а й втілювали їх у власному житті.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ru-RU" altLang="en-US" b="1"/>
              <a:t>КАРЛ ЯСПЕРС</a:t>
            </a:r>
            <a:endParaRPr lang="ru-RU" altLang="en-US" b="1"/>
          </a:p>
        </p:txBody>
      </p:sp>
      <p:sp>
        <p:nvSpPr>
          <p:cNvPr id="3" name="Content Placeholder 2"/>
          <p:cNvSpPr>
            <a:spLocks noGrp="1"/>
          </p:cNvSpPr>
          <p:nvPr>
            <p:ph idx="1"/>
          </p:nvPr>
        </p:nvSpPr>
        <p:spPr/>
        <p:txBody>
          <a:bodyPr>
            <a:noAutofit/>
          </a:bodyPr>
          <a:p>
            <a:pPr marL="0" indent="0" algn="just">
              <a:buNone/>
            </a:pPr>
            <a:r>
              <a:rPr lang="en-US" sz="4000"/>
              <a:t>Заслуговує великої уваги думка Ясперса про співіснування трьох рівноцінних і органічно пов’язаних між собою сфер історико-філософського пізнання: </a:t>
            </a:r>
            <a:r>
              <a:rPr lang="en-US" sz="4000" i="1" u="sng"/>
              <a:t>історії форм філософського мислення </a:t>
            </a:r>
            <a:r>
              <a:rPr lang="en-US" sz="4000"/>
              <a:t>(історія понять, історія питань, історія систем), </a:t>
            </a:r>
            <a:r>
              <a:rPr lang="en-US" sz="4000" i="1"/>
              <a:t>історії його змістів</a:t>
            </a:r>
            <a:r>
              <a:rPr lang="en-US" sz="4000" b="1"/>
              <a:t> </a:t>
            </a:r>
            <a:r>
              <a:rPr lang="en-US" sz="4000"/>
              <a:t>та </a:t>
            </a:r>
            <a:r>
              <a:rPr lang="en-US" sz="4000" i="1" u="sng"/>
              <a:t>історії особистостей</a:t>
            </a:r>
            <a:r>
              <a:rPr lang="en-US" sz="4000" i="1"/>
              <a:t>,</a:t>
            </a:r>
            <a:r>
              <a:rPr lang="en-US" sz="4000"/>
              <a:t> котрі філософують</a:t>
            </a:r>
            <a:r>
              <a:rPr lang="ru-RU" altLang="en-US" sz="4000"/>
              <a:t>.</a:t>
            </a:r>
            <a:r>
              <a:rPr lang="en-US" sz="4000"/>
              <a:t> </a:t>
            </a:r>
            <a:endParaRPr 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Жан Поль САРТР (1905-1980)</a:t>
            </a:r>
            <a:endParaRPr lang="uk-UA" altLang="en-US"/>
          </a:p>
        </p:txBody>
      </p:sp>
      <p:sp>
        <p:nvSpPr>
          <p:cNvPr id="3" name="Content Placeholder 2"/>
          <p:cNvSpPr>
            <a:spLocks noGrp="1"/>
          </p:cNvSpPr>
          <p:nvPr>
            <p:ph idx="1"/>
          </p:nvPr>
        </p:nvSpPr>
        <p:spPr/>
        <p:txBody>
          <a:bodyPr>
            <a:normAutofit fontScale="70000"/>
          </a:bodyPr>
          <a:p>
            <a:r>
              <a:rPr lang="en-US"/>
              <a:t>Ще одним філософом-екзистенціалістом, який відіграв значну роль у зміцненні зв’язків між філософією та біографістикою, став Ж.-П. Сартр. </a:t>
            </a:r>
            <a:r>
              <a:rPr lang="uk-UA" altLang="en-US"/>
              <a:t> З</a:t>
            </a:r>
            <a:r>
              <a:rPr lang="en-US"/>
              <a:t>овсім не випадково, що головним героєм роману «Нудота» (виданого Сартром у 33-річному віці) є людина, яка намагається написати біографію однієї історичної постаті, однак, врешті-решт, визнає це заняття абсолютно безперспективним і відмовляється від біографістики на користь художньої літератури. Дуже символічно, що сам Сартр у подальші роки не став на шлях свого героя, а, навпаки, присвятив біографічному письму майже всю другу половину свого життя (йдеться про Сартрові біографії Бодлера, Жене, Малларме і Флобера). Аналіз різноманітних джерел дає підстави припустити, що у «Нудоті» йдеться про відмову не від біографістики як такої, а від «біографічного романтизму» (із властивою для нього біографічною ілюзією, яка реалізується в ретроспективному перетворенні реального життя на гарне оповідання) і «біографічного позитивізму» (із притаманною йому вірою в можливість абсолютно </a:t>
            </a:r>
            <a:r>
              <a:rPr lang="uk-UA" altLang="en-US"/>
              <a:t>об’єктивного біографічного дослідження, </a:t>
            </a:r>
            <a:r>
              <a:rPr lang="en-US"/>
              <a:t>що ґрунтується лише на фактах).</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ЖАН ПОЛЬ САРТР</a:t>
            </a:r>
            <a:endParaRPr lang="uk-UA" altLang="en-US" b="1"/>
          </a:p>
        </p:txBody>
      </p:sp>
      <p:sp>
        <p:nvSpPr>
          <p:cNvPr id="3" name="Content Placeholder 2"/>
          <p:cNvSpPr>
            <a:spLocks noGrp="1"/>
          </p:cNvSpPr>
          <p:nvPr>
            <p:ph idx="1"/>
          </p:nvPr>
        </p:nvSpPr>
        <p:spPr/>
        <p:txBody>
          <a:bodyPr>
            <a:normAutofit lnSpcReduction="20000"/>
          </a:bodyPr>
          <a:p>
            <a:pPr algn="dist"/>
            <a:r>
              <a:rPr lang="en-US"/>
              <a:t>  </a:t>
            </a:r>
            <a:r>
              <a:rPr lang="en-US" sz="3600"/>
              <a:t>упродовж життя людина може відмовлятися від одних проектів на користь інших. Можливо, кожен окремий проект і підлягає остаточному розшифруванню, але сам факт множинності проектів вельми проблематизує створення єдиного біографічного наративу. Про масштаби проблеми свідчить і досвід самого Сартра</a:t>
            </a:r>
            <a:r>
              <a:rPr lang="uk-UA" altLang="en-US" sz="3600"/>
              <a:t>: п</a:t>
            </a:r>
            <a:r>
              <a:rPr lang="en-US" sz="3600"/>
              <a:t>рацюючи над чужими життєписами, він незрідка досить брутально нав’язував своїм героям зовсім не їхні, а свої проекти</a:t>
            </a:r>
            <a:r>
              <a:rPr lang="uk-UA" altLang="en-US" sz="3600"/>
              <a:t>.</a:t>
            </a:r>
            <a:endParaRPr lang="en-US"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uk-UA" altLang="en-US"/>
              <a:t> </a:t>
            </a:r>
            <a:r>
              <a:rPr lang="uk-UA" altLang="en-US" b="1">
                <a:latin typeface="Arial Black" panose="020B0A04020102020204" charset="0"/>
                <a:cs typeface="Arial Black" panose="020B0A04020102020204" charset="0"/>
              </a:rPr>
              <a:t>ГАННА АРЕНДТ</a:t>
            </a:r>
            <a:r>
              <a:rPr lang="uk-UA" altLang="en-US"/>
              <a:t> (1906 - 1975) - американська теоретик політології, історик, викладачка та письменниця.</a:t>
            </a:r>
            <a:endParaRPr lang="uk-UA" altLang="en-US"/>
          </a:p>
        </p:txBody>
      </p:sp>
      <p:sp>
        <p:nvSpPr>
          <p:cNvPr id="3" name="Content Placeholder 2"/>
          <p:cNvSpPr>
            <a:spLocks noGrp="1"/>
          </p:cNvSpPr>
          <p:nvPr>
            <p:ph idx="1"/>
          </p:nvPr>
        </p:nvSpPr>
        <p:spPr/>
        <p:txBody>
          <a:bodyPr>
            <a:normAutofit fontScale="90000" lnSpcReduction="10000"/>
          </a:bodyPr>
          <a:p>
            <a:pPr algn="dist"/>
            <a:r>
              <a:rPr lang="en-US" sz="2665"/>
              <a:t>Великий інтерес до біографістики проявляла й  Г. Арендт. Усупереч нормам «канонічної біографії», Арендт надавала перевагу дослідженню біографій людей, які не були «виразниками Історії з великої літери», «рупорами епохи». Здійснювана нею біографічна політика базувалася на переконанні, що «дрібні» історії людей не зникають на тлі універсальної історії людства, й індивід може розглядатися як такий, що значною мірою автономний від своєї епохи</a:t>
            </a:r>
            <a:r>
              <a:rPr lang="uk-UA" altLang="en-US" sz="2665"/>
              <a:t>.</a:t>
            </a:r>
            <a:r>
              <a:rPr lang="en-US" sz="2665"/>
              <a:t> Не менш значущим є також і переконання Арендт, згідно з яким поділ академічної діяльності на «особистісно-суб’єктивні» та «безособистісно-об’єктивні» складові має сенс лише в межах природознавства, тоді як особистість гуманітарія нерозривно пов’язана з його інтелектуальною діяльністю. Дуже символічно, що у пошуках яскравого прикладу інтеграції об’єктивно-наукових і суб’єктивно</a:t>
            </a:r>
            <a:r>
              <a:rPr lang="uk-UA" altLang="en-US" sz="2665"/>
              <a:t> </a:t>
            </a:r>
            <a:r>
              <a:rPr lang="en-US" sz="2665"/>
              <a:t>особистісних елементів біографії в єдиному, цілісному образі мислителя Арендт звертається до постаті Ясперса.</a:t>
            </a:r>
            <a:endParaRPr lang="en-US" sz="2665"/>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ГАННА АРЕНДТ</a:t>
            </a:r>
            <a:endParaRPr lang="uk-UA" altLang="en-US" b="1"/>
          </a:p>
        </p:txBody>
      </p:sp>
      <p:sp>
        <p:nvSpPr>
          <p:cNvPr id="3" name="Content Placeholder 2"/>
          <p:cNvSpPr>
            <a:spLocks noGrp="1"/>
          </p:cNvSpPr>
          <p:nvPr>
            <p:ph idx="1"/>
          </p:nvPr>
        </p:nvSpPr>
        <p:spPr/>
        <p:txBody>
          <a:bodyPr/>
          <a:p>
            <a:r>
              <a:rPr lang="en-US"/>
              <a:t> Важливий аспект «біографічної політики» Арендт полягає також у висуненні нею позитивної альтернативи поширеним вадам біографічного письма. Згідно з Арендт, біограф, який ставиться до свого героя дружньо, залишає за собою право для доброзичливої критики, однак уникає небезпеки як відстороненого об’єктивізму, так і обох крайнощів суб’єктивізму (апологетики і розвінчування) ]. Дружню біографістику, яку пропагувала і практикувала Арендт, також можна розглядати як продовження лінії Ясперса на деієрархізацію і плюралізацію історико-філософського мислення.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pPr algn="ctr"/>
            <a:r>
              <a:rPr lang="uk-UA" altLang="en-US" b="1">
                <a:latin typeface="Arial Black" panose="020B0A04020102020204" charset="0"/>
                <a:cs typeface="Arial Black" panose="020B0A04020102020204" charset="0"/>
              </a:rPr>
              <a:t>МІШЕЛЬ ФУКО(1926-1984)-французький філософ та історик </a:t>
            </a:r>
            <a:endParaRPr lang="uk-UA" altLang="en-US" b="1">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normAutofit fontScale="70000"/>
          </a:bodyPr>
          <a:p>
            <a:r>
              <a:rPr lang="en-US"/>
              <a:t> Здавалося б, ще більшу загрозу для біографістики становила теза про «смерть автора», що її висунув Р</a:t>
            </a:r>
            <a:r>
              <a:rPr lang="uk-UA" altLang="en-US"/>
              <a:t>олан</a:t>
            </a:r>
            <a:r>
              <a:rPr lang="en-US"/>
              <a:t> Барт </a:t>
            </a:r>
            <a:r>
              <a:rPr lang="uk-UA" altLang="en-US"/>
              <a:t> (1915-1980) </a:t>
            </a:r>
            <a:r>
              <a:rPr lang="en-US"/>
              <a:t>і підтримав такий впливовий мислитель, як М</a:t>
            </a:r>
            <a:r>
              <a:rPr lang="uk-UA" altLang="en-US"/>
              <a:t>ішель</a:t>
            </a:r>
            <a:r>
              <a:rPr lang="en-US"/>
              <a:t> Фуко. Однак аналіз праць, що належать до різних періодів творчості Фуко (як структуралістського, так і постструктуралістського), дає підстави стверджувати, що теза про «смерть автора» не усуває біографічний аспект з історико-філософського дослідження, а, радше, застерігає біографа від спрощеного витлумачення образу свого героя. Розвитку біографістики не тільки не вадять, а, навпаки, дуже сприяють принципові зауваження, що їх адресує Фуко тим, хто сприймає автора як абсолютно об’єктивну та безперервну реальність, оминаючи увагою його функціональність, конструктивність і дискретність (автор кожного конкретного твору в певному сенсі помирає після його закінчення, натомість написання нового твору символізує відродження цього автора у новому амплуа). Фуко цілком мав рацію, постаючи проти такої поширеної, але хибної практики, коли все, що написано тим чи іншим автором, підганяється, редукується до певних припущень стосовно його «глибинної» суті або, скажімо, остаточно визначеного «фундаментального проекту», адже ці припущення нерідко бувають досить однобічними.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latin typeface="Arial Black" panose="020B0A04020102020204" charset="0"/>
                <a:cs typeface="Arial Black" panose="020B0A04020102020204" charset="0"/>
              </a:rPr>
              <a:t>Мішель ФУКО</a:t>
            </a:r>
            <a:endParaRPr lang="uk-UA" altLang="en-US">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normAutofit fontScale="90000"/>
          </a:bodyPr>
          <a:p>
            <a:pPr marL="0" indent="0">
              <a:buNone/>
            </a:pPr>
            <a:r>
              <a:rPr lang="en-US"/>
              <a:t> Варта уваги думка одного з біографів Фуко, що у випадку з його героєм найважливішим є те, як він не загруз у різноманітних індивідуальних і соціальних детермінаціях, а, навпаки, трансформував їх в унікальний життєво-інтелектуальний проект, який, зокрема, передбачав іронічне ставлення до своєї ідентичності, проблематизацію власного обличчя й авторства. Численні теоретичні заяви та практичні дії, які Фуко робив, щоб унеможливити біографічний погляд на себе, насправді мали зворотний ефект. Інтерес до його особистості не вщухає вже кілька десятиліть, що є черговим прикладом принципової парадоксальності біографії філософа: він щосили намагається позбавити власні твори біографічних референцій, завдяки чому, врешті-решт, отримує рідкісний привілей – привертає увагу до своєї біографії.</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ПЛАН</a:t>
            </a:r>
            <a:endParaRPr lang="uk-UA" altLang="en-US"/>
          </a:p>
        </p:txBody>
      </p:sp>
      <p:sp>
        <p:nvSpPr>
          <p:cNvPr id="3" name="Content Placeholder 2"/>
          <p:cNvSpPr>
            <a:spLocks noGrp="1"/>
          </p:cNvSpPr>
          <p:nvPr>
            <p:ph idx="1"/>
          </p:nvPr>
        </p:nvSpPr>
        <p:spPr/>
        <p:txBody>
          <a:bodyPr/>
          <a:p>
            <a:r>
              <a:rPr lang="uk-UA" altLang="en-US"/>
              <a:t>1. </a:t>
            </a:r>
            <a:r>
              <a:rPr lang="en-US">
                <a:sym typeface="+mn-ea"/>
              </a:rPr>
              <a:t> «</a:t>
            </a:r>
            <a:r>
              <a:rPr lang="uk-UA" altLang="en-US">
                <a:sym typeface="+mn-ea"/>
              </a:rPr>
              <a:t>Б</a:t>
            </a:r>
            <a:r>
              <a:rPr lang="en-US">
                <a:sym typeface="+mn-ea"/>
              </a:rPr>
              <a:t>іографічн</a:t>
            </a:r>
            <a:r>
              <a:rPr lang="uk-UA" altLang="en-US">
                <a:sym typeface="+mn-ea"/>
              </a:rPr>
              <a:t>ий</a:t>
            </a:r>
            <a:r>
              <a:rPr lang="en-US">
                <a:sym typeface="+mn-ea"/>
              </a:rPr>
              <a:t> поворот»</a:t>
            </a:r>
            <a:r>
              <a:rPr lang="uk-UA" altLang="en-US">
                <a:sym typeface="+mn-ea"/>
              </a:rPr>
              <a:t> в філософії.                                                             2.</a:t>
            </a:r>
            <a:r>
              <a:rPr lang="uk-UA" altLang="en-US"/>
              <a:t> Історія біографістики.                                                                                                3. Підходи до розуміння біографістики в філософській думці.          4. Новий історизм в біографістиці.                                                                          5.Настанови для сучасного біографа філософа.</a:t>
            </a:r>
            <a:endParaRPr lang="uk-UA"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7613650" cy="1346835"/>
          </a:xfrm>
        </p:spPr>
        <p:txBody>
          <a:bodyPr>
            <a:normAutofit fontScale="90000"/>
          </a:bodyPr>
          <a:p>
            <a:pPr algn="ctr"/>
            <a:r>
              <a:rPr lang="en-US" b="1">
                <a:latin typeface="Arial Black" panose="020B0A04020102020204" charset="0"/>
                <a:cs typeface="Arial Black" panose="020B0A04020102020204" charset="0"/>
              </a:rPr>
              <a:t>Жак Дерріда</a:t>
            </a:r>
            <a:r>
              <a:rPr lang="uk-UA" altLang="en-US" b="1">
                <a:latin typeface="Arial Black" panose="020B0A04020102020204" charset="0"/>
                <a:cs typeface="Arial Black" panose="020B0A04020102020204" charset="0"/>
              </a:rPr>
              <a:t>(1930-2004)-</a:t>
            </a:r>
            <a:r>
              <a:rPr lang="uk-UA" altLang="en-US" sz="2665" b="1">
                <a:latin typeface="Times New Roman" panose="02020603050405020304" charset="0"/>
                <a:cs typeface="Times New Roman" panose="02020603050405020304" charset="0"/>
              </a:rPr>
              <a:t>французький філософ, засновник філософії деконструкції</a:t>
            </a:r>
            <a:endParaRPr lang="uk-UA" altLang="en-US" sz="2665" b="1">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p>
            <a:pPr marL="0" indent="0">
              <a:buNone/>
            </a:pPr>
            <a:r>
              <a:rPr lang="en-US"/>
              <a:t> Ж. Дерр</a:t>
            </a:r>
            <a:r>
              <a:rPr lang="uk-UA" altLang="en-US"/>
              <a:t>і</a:t>
            </a:r>
            <a:r>
              <a:rPr lang="en-US"/>
              <a:t>да дійшов висновку, що з точки зору історії філософії на критику заслуговують не тільки «зовнішні» емпірико-генетичні (психологічні, історичні, соціологічні тощо) пояснення, а й суто «іманентистські» прочитання, що уникають біографій філософів або мінімізують їх значення. З огляду на це Дерр</a:t>
            </a:r>
            <a:r>
              <a:rPr lang="uk-UA" altLang="en-US"/>
              <a:t>і</a:t>
            </a:r>
            <a:r>
              <a:rPr lang="en-US"/>
              <a:t>да закликав істориків філософії триматися на тонкій лінії між «загоном філософем» і «життям уже впізнаного під своїм іменем автора».</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latin typeface="Arial Black" panose="020B0A04020102020204" charset="0"/>
                <a:cs typeface="Arial Black" panose="020B0A04020102020204" charset="0"/>
                <a:sym typeface="+mn-ea"/>
              </a:rPr>
              <a:t>Н</a:t>
            </a:r>
            <a:r>
              <a:rPr lang="en-US">
                <a:latin typeface="Arial Black" panose="020B0A04020102020204" charset="0"/>
                <a:cs typeface="Arial Black" panose="020B0A04020102020204" charset="0"/>
                <a:sym typeface="+mn-ea"/>
              </a:rPr>
              <a:t>овий історизм</a:t>
            </a:r>
            <a:endParaRPr lang="en-US">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684530" y="1270635"/>
            <a:ext cx="10669270" cy="4906645"/>
          </a:xfrm>
        </p:spPr>
        <p:txBody>
          <a:bodyPr>
            <a:noAutofit/>
          </a:bodyPr>
          <a:p>
            <a:pPr marL="0" indent="0" algn="dist">
              <a:buNone/>
            </a:pPr>
            <a:r>
              <a:rPr lang="en-US" sz="2400"/>
              <a:t>На відміну від традиційної історії філософії, що надає перевагу текстуальному, інтертекстуальному та дискурсивному аналізу, новий історизм , розглядаючи тексти і життя як нерозривно пов’язані між собою, активно доповнює зазначені типи аналізу екскурсами в екстратекстуальну (зокрема й біографічну) площину. За текстуальною реальністю зберігається центральна роль, тоді як значення екстратекстуальних чинників визнається периферійним, однак, на відміну від компартменталізму, новий історизм відмовляється розділяти центр і периферію непрохідними бар’єрами та вимагає здійснювати дослідження як у доцентровому (від життя до текстів), так і у відцентровому (від текстів до життя) напрямках. Новий історизм демонструє готовність читати всі текстуальні сліди минулого (зокрема й такі, які прийнято вважати маргінальними), проте робить це лише в інтересах цілісного бачення. Успіхи, здобуті новим історизмом на цьому шляху, дають підстави визнати пізнавальну цінність таких «маргіналій», як, скажімо, анекдотичні, міфічні чи навіть відверто брехливі біографічні факти (адже останні нерідко породжують важливі історичні наслідки, а також є джерелом інформації про те, як їхні автори або ретранслятори хотіли представити своїх героїв майбутньому).</a:t>
            </a:r>
            <a:endParaRPr 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latin typeface="Arial Black" panose="020B0A04020102020204" charset="0"/>
                <a:cs typeface="Arial Black" panose="020B0A04020102020204" charset="0"/>
              </a:rPr>
              <a:t>НОВИЙ ІСТОРИЗМ</a:t>
            </a:r>
            <a:endParaRPr lang="uk-UA" altLang="en-US" b="1">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normAutofit fontScale="90000" lnSpcReduction="10000"/>
          </a:bodyPr>
          <a:p>
            <a:r>
              <a:rPr lang="en-US"/>
              <a:t>. Важливо, що у своєму ставленні до біографічної складової в історії філософії новий історизм дуже споріднений із такими філософськими традиціями, як прагматизм (Д. Дьюї, В. Джемс, Ч.-С. Пірс) та неопрагматизм (Р. Рорті), а також семіотикою Ч.-В. Морриса, яка вчить, що, крім синтаксису та семантики, треба враховувати і прагматичний вимір семіозису, тобто всі ті психологічні, біологічні та соціологічні явища, які спостерігаються під час функціонування знаків </a:t>
            </a:r>
            <a:r>
              <a:rPr lang="uk-UA" altLang="en-US"/>
              <a:t>.</a:t>
            </a:r>
            <a:r>
              <a:rPr lang="en-US"/>
              <a:t> Філософську санкцію можливості розгляду ідей філософів у зв’язку з їхніми біографіями дає не тільки прагматизм, а й сучасна англо-американська філософія в цілому, новітні процеси в якій можуть бути кваліфіковані як «біографічний поворот» (котрий</a:t>
            </a:r>
            <a:r>
              <a:rPr lang="uk-UA" altLang="en-US"/>
              <a:t> </a:t>
            </a:r>
            <a:r>
              <a:rPr lang="en-US"/>
              <a:t>можна розглядати як один із проявів так званого герменевтично</a:t>
            </a:r>
            <a:r>
              <a:rPr lang="uk-UA" altLang="en-US"/>
              <a:t>-л</a:t>
            </a:r>
            <a:r>
              <a:rPr lang="en-US"/>
              <a:t>інгвістично-прагматично-семіотичного повороту, що є визначальним для розвитку усієї сучасної світової філософії.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sym typeface="+mn-ea"/>
              </a:rPr>
              <a:t>С</a:t>
            </a:r>
            <a:r>
              <a:rPr lang="en-US" b="1">
                <a:sym typeface="+mn-ea"/>
              </a:rPr>
              <a:t>учасний біограф філософа</a:t>
            </a:r>
            <a:endParaRPr lang="en-US" b="1"/>
          </a:p>
        </p:txBody>
      </p:sp>
      <p:sp>
        <p:nvSpPr>
          <p:cNvPr id="3" name="Content Placeholder 2"/>
          <p:cNvSpPr>
            <a:spLocks noGrp="1"/>
          </p:cNvSpPr>
          <p:nvPr>
            <p:ph idx="1"/>
          </p:nvPr>
        </p:nvSpPr>
        <p:spPr/>
        <p:txBody>
          <a:bodyPr>
            <a:normAutofit lnSpcReduction="20000"/>
          </a:bodyPr>
          <a:p>
            <a:pPr algn="dist"/>
            <a:r>
              <a:rPr lang="en-US"/>
              <a:t> мусить, перш за все, якомога точніше описати, як його герой жив, та окреслити, які ідеї він висловлював. Вдале виконання цієї настанови дає можливість створити доволі виразний «портрет на тлі», який не розкриває однозначні причини та наслідки, а лише надає змогу побачити максимально широкий спектр імовірних зв’язків (паралелі, перетини, асоціації, впливи тощо) і залишає право інтерпретувати їх значущість за читачем. Отже, на зміну двом зовні протилежним, але рівною мірою застарілим і безперспективним типам пояснювальної біографістики (апологетичної, яка живиться надією, та розвінчувальної, що сповнена підозрою) має прийти біографістика, проникнута, відповідно до вимог етики сучасного біографічного дискурсу, довірою і до героя, і до читача.</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Біографія філософа</a:t>
            </a:r>
            <a:endParaRPr lang="uk-UA" altLang="en-US" b="1"/>
          </a:p>
        </p:txBody>
      </p:sp>
      <p:sp>
        <p:nvSpPr>
          <p:cNvPr id="3" name="Content Placeholder 2"/>
          <p:cNvSpPr>
            <a:spLocks noGrp="1"/>
          </p:cNvSpPr>
          <p:nvPr>
            <p:ph idx="1"/>
          </p:nvPr>
        </p:nvSpPr>
        <p:spPr/>
        <p:txBody>
          <a:bodyPr>
            <a:noAutofit/>
          </a:bodyPr>
          <a:p>
            <a:pPr algn="dist"/>
            <a:r>
              <a:rPr lang="en-US" sz="3200"/>
              <a:t>Доволі поширеним є погляд, згідно з яким по-справжньому академічне завдання історика філософії полягає у вивченні ідей філософів, тоді як їхніми біографіями мають займатися белетристи. Висловлювання на користь такого підходу можна знайти у багатьох впливових мислителів (зокрема у Ґ. Геґеля, М. Гайдеґґера, Л. Вітґенштайна, М. Фуко та ін.)., в 1990-х рр. розпочалися процеси, </a:t>
            </a:r>
            <a:r>
              <a:rPr lang="uk-UA" altLang="en-US" sz="3200"/>
              <a:t>які</a:t>
            </a:r>
            <a:r>
              <a:rPr lang="en-US" sz="3200"/>
              <a:t> можна кваліфікувати як </a:t>
            </a:r>
            <a:r>
              <a:rPr lang="en-US" sz="3200" b="1" u="sng"/>
              <a:t>біографічний поворот</a:t>
            </a:r>
            <a:r>
              <a:rPr lang="en-US" sz="3200"/>
              <a:t>   </a:t>
            </a:r>
            <a:endParaRPr lang="en-US"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t> </a:t>
            </a:r>
            <a:r>
              <a:rPr lang="en-US" b="1"/>
              <a:t>«</a:t>
            </a:r>
            <a:r>
              <a:rPr lang="uk-UA" altLang="en-US" b="1"/>
              <a:t>Б</a:t>
            </a:r>
            <a:r>
              <a:rPr lang="en-US" b="1"/>
              <a:t>іографічн</a:t>
            </a:r>
            <a:r>
              <a:rPr lang="uk-UA" altLang="en-US" b="1"/>
              <a:t>ий</a:t>
            </a:r>
            <a:r>
              <a:rPr lang="en-US" b="1"/>
              <a:t> поворот»</a:t>
            </a:r>
            <a:r>
              <a:rPr lang="uk-UA" altLang="en-US" b="1"/>
              <a:t> в філософії</a:t>
            </a:r>
            <a:endParaRPr lang="uk-UA" altLang="en-US" b="1"/>
          </a:p>
        </p:txBody>
      </p:sp>
      <p:sp>
        <p:nvSpPr>
          <p:cNvPr id="3" name="Content Placeholder 2"/>
          <p:cNvSpPr>
            <a:spLocks noGrp="1"/>
          </p:cNvSpPr>
          <p:nvPr>
            <p:ph idx="1"/>
          </p:nvPr>
        </p:nvSpPr>
        <p:spPr>
          <a:xfrm>
            <a:off x="838200" y="1214120"/>
            <a:ext cx="10515600" cy="4963160"/>
          </a:xfrm>
        </p:spPr>
        <p:txBody>
          <a:bodyPr>
            <a:noAutofit/>
          </a:bodyPr>
          <a:p>
            <a:pPr marL="457200" lvl="1" indent="0" algn="just">
              <a:buNone/>
            </a:pPr>
            <a:r>
              <a:rPr lang="uk-UA" altLang="en-US" sz="3200" b="1"/>
              <a:t>Б</a:t>
            </a:r>
            <a:r>
              <a:rPr lang="en-US" sz="2800" b="1"/>
              <a:t>іографістика</a:t>
            </a:r>
            <a:r>
              <a:rPr lang="en-US" sz="2800"/>
              <a:t> стає не просто однією з домінуючих тем в усіх мас-медіа, від телебачення до інтернету, а й справжнім символом розвитку демократії  ледь не головним пріоритетом якої є життя окремої людини, її унікальне і неповторне буття.</a:t>
            </a:r>
            <a:r>
              <a:rPr lang="uk-UA" altLang="en-US" sz="2800"/>
              <a:t>                                                   </a:t>
            </a:r>
            <a:r>
              <a:rPr lang="uk-UA" altLang="en-US" sz="2800" b="1"/>
              <a:t>Легітимації </a:t>
            </a:r>
            <a:r>
              <a:rPr lang="uk-UA" altLang="en-US" sz="2800"/>
              <a:t>та подальшому розвитку історико-філософської біографістики, суттєво заважають а) уявлення, відповідно до якого учення філософа є цілковито автономним від його життя, а отже, має розглядатися окремо від останнього (</a:t>
            </a:r>
            <a:r>
              <a:rPr lang="uk-UA" altLang="en-US" sz="2800" b="1" i="1"/>
              <a:t>компартменталізм</a:t>
            </a:r>
            <a:r>
              <a:rPr lang="uk-UA" altLang="en-US" sz="2800"/>
              <a:t>); б) уявлення, згідно з яким біографія філософа містить ключ до автентичного й вичерпного розуміння його вчення, яке, отже, слід розглядати обов’язково крізь призму біографічних чинників (</a:t>
            </a:r>
            <a:r>
              <a:rPr lang="uk-UA" altLang="en-US" sz="2800" b="1" i="1"/>
              <a:t>редукціонізм</a:t>
            </a:r>
            <a:r>
              <a:rPr lang="uk-UA" altLang="en-US" sz="2800"/>
              <a:t>).</a:t>
            </a:r>
            <a:endParaRPr lang="uk-UA" alt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sym typeface="+mn-ea"/>
              </a:rPr>
              <a:t>З</a:t>
            </a:r>
            <a:r>
              <a:rPr lang="en-US" b="1">
                <a:sym typeface="+mn-ea"/>
              </a:rPr>
              <a:t>а античних часів</a:t>
            </a:r>
            <a:endParaRPr lang="en-US" b="1"/>
          </a:p>
        </p:txBody>
      </p:sp>
      <p:sp>
        <p:nvSpPr>
          <p:cNvPr id="3" name="Content Placeholder 2"/>
          <p:cNvSpPr>
            <a:spLocks noGrp="1"/>
          </p:cNvSpPr>
          <p:nvPr>
            <p:ph idx="1"/>
          </p:nvPr>
        </p:nvSpPr>
        <p:spPr/>
        <p:txBody>
          <a:bodyPr>
            <a:normAutofit lnSpcReduction="20000"/>
          </a:bodyPr>
          <a:p>
            <a:r>
              <a:rPr lang="en-US"/>
              <a:t> </a:t>
            </a:r>
            <a:r>
              <a:rPr lang="uk-UA" altLang="en-US"/>
              <a:t>В</a:t>
            </a:r>
            <a:r>
              <a:rPr lang="en-US"/>
              <a:t>ідрив учення від життя асоціювався передусім із софістикою, але більшість провідних філософів зразком для наслідування обрали зовсім не софістів, а їхнього головного опонента – такого рішучого борця за єдність слова і справи, вчення і життя, як </a:t>
            </a:r>
            <a:r>
              <a:rPr lang="en-US" b="1"/>
              <a:t>Сократ.</a:t>
            </a:r>
            <a:r>
              <a:rPr lang="en-US"/>
              <a:t> Саме завдяки його образу біографія філософа постала одним із найпопулярніших субжанрів античної літератури, однак, працюючи в умовах досить жорсткої конкуренції шкіл, античні біографи активно використовували життя своїх героїв як інструмент у боротьбі за визнання або, навпаки, дискредитацію їхніх учень; унаслідок цього факти рішуче змішувалися з фантазіями, а оцінки коливалися від абсолютного схвалення (коли йшлося про власних кумирів) до цілковитого осуду (у випадку з представниками ворожого табору</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b="1">
                <a:sym typeface="+mn-ea"/>
              </a:rPr>
              <a:t>За доби Середньовіччя</a:t>
            </a:r>
            <a:r>
              <a:rPr lang="en-US">
                <a:sym typeface="+mn-ea"/>
              </a:rPr>
              <a:t>,</a:t>
            </a:r>
            <a:endParaRPr lang="en-US"/>
          </a:p>
        </p:txBody>
      </p:sp>
      <p:sp>
        <p:nvSpPr>
          <p:cNvPr id="3" name="Content Placeholder 2"/>
          <p:cNvSpPr>
            <a:spLocks noGrp="1"/>
          </p:cNvSpPr>
          <p:nvPr>
            <p:ph idx="1"/>
          </p:nvPr>
        </p:nvSpPr>
        <p:spPr/>
        <p:txBody>
          <a:bodyPr/>
          <a:p>
            <a:r>
              <a:rPr lang="en-US"/>
              <a:t> коли така конкуренція значно послабилася, потреба у біографіях філософів майже зникла і їхнє місце заступили доволі одноманітні агіографічні житія святих</a:t>
            </a:r>
            <a:r>
              <a:rPr lang="uk-UA" altLang="en-US"/>
              <a:t>.</a:t>
            </a:r>
            <a:r>
              <a:rPr lang="en-US"/>
              <a:t> Відновлення інтересу до біографій філософів, що відбулося за доби </a:t>
            </a:r>
            <a:r>
              <a:rPr lang="en-US" b="1"/>
              <a:t>Ренесансу</a:t>
            </a:r>
            <a:r>
              <a:rPr lang="en-US"/>
              <a:t>, знову призупинилося з Новим часом, настання якого позначилося черговим знеціненням образу філософії як способу життя і підсиленням тенденції до її знеособлення. Однак у ХІХ–ХХ ст., мірою розвитку капіталізму, індивідуалізму й емпіризму, на історико-філософській арені знову з’являється живий філософ із його специфічною індивідуальністю.</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atin typeface="Arial Black" panose="020B0A04020102020204" charset="0"/>
                <a:cs typeface="Arial Black" panose="020B0A04020102020204" charset="0"/>
                <a:sym typeface="+mn-ea"/>
              </a:rPr>
              <a:t>«</a:t>
            </a:r>
            <a:r>
              <a:rPr lang="uk-UA" altLang="en-US">
                <a:latin typeface="Arial Black" panose="020B0A04020102020204" charset="0"/>
                <a:cs typeface="Arial Black" panose="020B0A04020102020204" charset="0"/>
                <a:sym typeface="+mn-ea"/>
              </a:rPr>
              <a:t>Б</a:t>
            </a:r>
            <a:r>
              <a:rPr lang="en-US">
                <a:latin typeface="Arial Black" panose="020B0A04020102020204" charset="0"/>
                <a:cs typeface="Arial Black" panose="020B0A04020102020204" charset="0"/>
                <a:sym typeface="+mn-ea"/>
              </a:rPr>
              <a:t>іографічний поворот»</a:t>
            </a:r>
            <a:endParaRPr lang="en-US">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a:t>має сенс тільки як </a:t>
            </a:r>
            <a:r>
              <a:rPr lang="en-US" b="1"/>
              <a:t>доповнення</a:t>
            </a:r>
            <a:r>
              <a:rPr lang="en-US"/>
              <a:t> до звичних моделей історико-філософського пізнання, які центруються передусім на працях і концепціях філософів, а також вивчають розвиток філософської думки впродовж тривалих історичних періодів, а історико-філософська біографістика мусить відмовитися від рівною мірою однобічних спроб повністю звести філософію до життя філософів або, навпаки, цілком їх відокремити.</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2000">
                <a:sym typeface="+mn-ea"/>
              </a:rPr>
              <a:t> </a:t>
            </a:r>
            <a:r>
              <a:rPr lang="uk-UA" altLang="en-US" sz="2000">
                <a:sym typeface="+mn-ea"/>
              </a:rPr>
              <a:t> </a:t>
            </a:r>
            <a:r>
              <a:rPr sz="3555" b="1">
                <a:latin typeface="Arial Black" panose="020B0A04020102020204" charset="0"/>
                <a:cs typeface="Arial Black" panose="020B0A04020102020204" charset="0"/>
                <a:sym typeface="+mn-ea"/>
              </a:rPr>
              <a:t>Вільгельм Віндельбанд</a:t>
            </a:r>
            <a:r>
              <a:rPr lang="ru-RU" sz="4000" b="1">
                <a:sym typeface="+mn-ea"/>
              </a:rPr>
              <a:t> (1848-1915) - - німецький філософ-ідеаліст, глава баденської школи неокантіанства.</a:t>
            </a:r>
            <a:endParaRPr lang="ru-RU" sz="4000" b="1">
              <a:sym typeface="+mn-ea"/>
            </a:endParaRPr>
          </a:p>
        </p:txBody>
      </p:sp>
      <p:sp>
        <p:nvSpPr>
          <p:cNvPr id="3" name="Content Placeholder 2"/>
          <p:cNvSpPr>
            <a:spLocks noGrp="1"/>
          </p:cNvSpPr>
          <p:nvPr>
            <p:ph idx="1"/>
          </p:nvPr>
        </p:nvSpPr>
        <p:spPr/>
        <p:txBody>
          <a:bodyPr>
            <a:normAutofit fontScale="90000" lnSpcReduction="10000"/>
          </a:bodyPr>
          <a:p>
            <a:pPr algn="dist"/>
            <a:r>
              <a:rPr lang="en-US"/>
              <a:t> Нові аргументи на користь принципової необхідності біографізму в історії філософії, а також приклади ефективного застосування цієї настанови на практиці знаходимо у одного з провідних представників баденської школи неокантіанства </a:t>
            </a:r>
            <a:r>
              <a:rPr lang="en-US" b="1"/>
              <a:t>В. Віндельбанда</a:t>
            </a:r>
            <a:r>
              <a:rPr lang="en-US"/>
              <a:t>. Ключовою для історико-філософських студій останнього стала загальнометодологічна теза баденців про рівноправне співіснування двох типів пізнання – номотетичного та ідіографічного, перший з яких зорієнтований на генералізацію знань шляхом встановлення універсальних законів, а другий – на їх диференціацію шляхом індивідуалізації. Саме визнання їх рівноправності дає змогу Віндельбанду та його послідовникам говорити про генетичний зв’язок філософії з особистими долями філософів і загальним культурним тлом, але не перетворювати індивідуально-біографічні чинники на дослідницький фетиш.</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pPr algn="ctr"/>
            <a:r>
              <a:rPr b="1">
                <a:sym typeface="+mn-ea"/>
              </a:rPr>
              <a:t>Вільге́льм Дільте́й </a:t>
            </a:r>
            <a:r>
              <a:rPr lang="ru-RU" altLang="en-US" b="1">
                <a:sym typeface="+mn-ea"/>
              </a:rPr>
              <a:t>(1833-1911) -</a:t>
            </a:r>
            <a:r>
              <a:rPr lang="ru-RU" altLang="en-US" sz="2000" b="1">
                <a:sym typeface="+mn-ea"/>
              </a:rPr>
              <a:t>німецький історик культури та філософ-ідеаліст, представник філософії життя, літературознавець, що ввів вперше поняття так званих наук про дух</a:t>
            </a:r>
            <a:endParaRPr lang="ru-RU" altLang="en-US" sz="2000" b="1">
              <a:sym typeface="+mn-ea"/>
            </a:endParaRPr>
          </a:p>
        </p:txBody>
      </p:sp>
      <p:sp>
        <p:nvSpPr>
          <p:cNvPr id="3" name="Content Placeholder 2"/>
          <p:cNvSpPr>
            <a:spLocks noGrp="1"/>
          </p:cNvSpPr>
          <p:nvPr>
            <p:ph idx="1"/>
          </p:nvPr>
        </p:nvSpPr>
        <p:spPr/>
        <p:txBody>
          <a:bodyPr/>
          <a:p>
            <a:pPr marL="0" indent="0">
              <a:buNone/>
            </a:pPr>
            <a:r>
              <a:rPr lang="en-US"/>
              <a:t>– у різні періоди своєї творчості не тільки здійснював конкретні філософсько-біографічні розвідки (написав біографії Шляєрмахера і Геґеля), а й шукав, знаходив й уточнював межі індивідуального та універсального, суб’єктивного та об’єктивного на теоретико-методологічному рівні. Дильтей тривалий час вважав автобіографію вищою формою осягнення життя і з огляду на це давав біографам дещо утопічну рекомендацію – «вслухатися» у своїх героїв, «переноситися» на їхнє місце. Однак поступово він певним чином дистанціювався від автобіографічного ідеалу і знайшов для біографії більш вдалу «пару» – історію.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16315</Words>
  <Application>WPS Presentation</Application>
  <PresentationFormat>Widescreen</PresentationFormat>
  <Paragraphs>90</Paragraphs>
  <Slides>23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Arial</vt:lpstr>
      <vt:lpstr>SimSun</vt:lpstr>
      <vt:lpstr>Wingdings</vt:lpstr>
      <vt:lpstr>Arial Black</vt:lpstr>
      <vt:lpstr>Calibri Light</vt:lpstr>
      <vt:lpstr>Calibri</vt:lpstr>
      <vt:lpstr>Microsoft YaHei</vt:lpstr>
      <vt:lpstr>Arial Unicode MS</vt:lpstr>
      <vt:lpstr>Times New Roman</vt:lpstr>
      <vt:lpstr>Office Theme</vt:lpstr>
      <vt:lpstr>Семінар 1. ІСТОРИКО-ФІЛОСОФСЬКА БІОГРАФІСТИКА: ПРОВІДНІ ТЕНДЕНЦІЇ ТА ВІХИ СТАНОВЛЕННЯ</vt:lpstr>
      <vt:lpstr>PowerPoint 演示文稿</vt:lpstr>
      <vt:lpstr>Біографія філософа</vt:lpstr>
      <vt:lpstr> «Біографічний поворот» в філософії</vt:lpstr>
      <vt:lpstr>За античних часів</vt:lpstr>
      <vt:lpstr>За доби Середньовіччя,</vt:lpstr>
      <vt:lpstr>«Біографічний поворот»</vt:lpstr>
      <vt:lpstr>  Вільгельм Віндельбанд (1848-1915) - - німецький філософ-ідеаліст, глава баденської школи неокантіанства.</vt:lpstr>
      <vt:lpstr>Вільге́льм Дільте́й (1833-1911) -німецький історик культури та філософ-ідеаліст, представник філософії життя, літературознавець, що ввів вперше поняття так званих наук про дух</vt:lpstr>
      <vt:lpstr>                        Біографія індивіда </vt:lpstr>
      <vt:lpstr>Вільгельм ДІЛЬТЕЙ( 1833 -1911)</vt:lpstr>
      <vt:lpstr>Карл Ясперс(1883-1969)-німецький філософ-екзістенціаліст</vt:lpstr>
      <vt:lpstr>КАРЛ ЯСПЕРС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Семінар 1. ІСТОРИКО-ФІЛОСОФСЬКА БІОГРАФІСТИКА: ПРОВІДНІ ТЕНДЕНЦІЇ ТА ВІХИ СТАНОВЛЕННЯ</dc:title>
  <dc:creator/>
  <cp:lastModifiedBy>Mila</cp:lastModifiedBy>
  <cp:revision>8</cp:revision>
  <dcterms:created xsi:type="dcterms:W3CDTF">2024-01-01T17:00:00Z</dcterms:created>
  <dcterms:modified xsi:type="dcterms:W3CDTF">2024-01-02T21:13:12Z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58C11CFB92B14A91AEF7A45A2867B513_13</vt:lpwstr>
  </property>
  <property fmtid="{D5CDD505-2E9C-101B-9397-08002B2CF9AE}" pid="3" name="KSOProductBuildVer">
    <vt:lpwstr>1033-12.2.0.13359</vt:lpwstr>
  </property>
</Properties>
</file>