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56" r:id="rId3"/>
    <p:sldId id="271" r:id="rId4"/>
    <p:sldId id="268" r:id="rId5"/>
    <p:sldId id="287" r:id="rId6"/>
    <p:sldId id="265" r:id="rId7"/>
    <p:sldId id="285" r:id="rId8"/>
    <p:sldId id="286" r:id="rId9"/>
    <p:sldId id="288" r:id="rId10"/>
    <p:sldId id="28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43AFB-D2F3-4231-8885-C1F76919BBC3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C7C37-A94C-4278-81F1-69E98F0F4EA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716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7C37-A94C-4278-81F1-69E98F0F4EA5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8628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7C37-A94C-4278-81F1-69E98F0F4EA5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3451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C7C37-A94C-4278-81F1-69E98F0F4EA5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928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668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830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32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513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940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76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832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123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39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225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12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fld id="{577B5785-9735-4377-9FFF-31299A507658}" type="datetimeFigureOut">
              <a:rPr lang="uk-UA" smtClean="0"/>
              <a:t>26.06.2016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fld id="{AEA64985-431E-485D-9F90-FB209DC263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8882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1" fontAlgn="base" hangingPunct="1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lobal_Business_Networ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s://en.wikipedia.org/wiki/Scenario_plannin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герб a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0188" y="2030414"/>
            <a:ext cx="1344612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7596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7568" y="306896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 smtClean="0">
                <a:solidFill>
                  <a:srgbClr val="C00000"/>
                </a:solidFill>
              </a:rPr>
              <a:t>Thank you for your attention!</a:t>
            </a:r>
            <a:endParaRPr lang="ru-RU" sz="28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6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91629" y="452846"/>
            <a:ext cx="5921829" cy="1944056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rgbClr val="000066"/>
                </a:solidFill>
              </a:rPr>
              <a:t/>
            </a:r>
            <a:br>
              <a:rPr lang="uk-UA" sz="2000" dirty="0" smtClean="0">
                <a:solidFill>
                  <a:srgbClr val="000066"/>
                </a:solidFill>
              </a:rPr>
            </a:br>
            <a:r>
              <a:rPr lang="uk-UA" sz="1800" dirty="0" smtClean="0">
                <a:effectLst/>
              </a:rPr>
              <a:t/>
            </a:r>
            <a:br>
              <a:rPr lang="uk-UA" sz="1800" dirty="0" smtClean="0">
                <a:effectLst/>
              </a:rPr>
            </a:b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de-DE" sz="2700" dirty="0" err="1" smtClean="0">
                <a:solidFill>
                  <a:srgbClr val="000066"/>
                </a:solidFill>
                <a:effectLst/>
              </a:rPr>
              <a:t>Zaporizhzhya</a:t>
            </a:r>
            <a:r>
              <a:rPr lang="de-DE" sz="2700" dirty="0" smtClean="0">
                <a:solidFill>
                  <a:srgbClr val="000066"/>
                </a:solidFill>
                <a:effectLst/>
              </a:rPr>
              <a:t> </a:t>
            </a:r>
            <a:r>
              <a:rPr lang="de-DE" sz="2700" dirty="0">
                <a:solidFill>
                  <a:srgbClr val="000066"/>
                </a:solidFill>
                <a:effectLst/>
              </a:rPr>
              <a:t>National University</a:t>
            </a:r>
            <a:br>
              <a:rPr lang="de-DE" sz="2700" dirty="0">
                <a:solidFill>
                  <a:srgbClr val="000066"/>
                </a:solidFill>
                <a:effectLst/>
              </a:rPr>
            </a:br>
            <a:r>
              <a:rPr lang="de-DE" sz="2700" dirty="0" smtClean="0">
                <a:solidFill>
                  <a:srgbClr val="000066"/>
                </a:solidFill>
                <a:effectLst/>
              </a:rPr>
              <a:t/>
            </a:r>
            <a:br>
              <a:rPr lang="de-DE" sz="2700" dirty="0" smtClean="0">
                <a:solidFill>
                  <a:srgbClr val="000066"/>
                </a:solidFill>
                <a:effectLst/>
              </a:rPr>
            </a:br>
            <a:r>
              <a:rPr lang="en-US" sz="2200" dirty="0" smtClean="0">
                <a:solidFill>
                  <a:srgbClr val="000066"/>
                </a:solidFill>
                <a:effectLst/>
              </a:rPr>
              <a:t>Faculty </a:t>
            </a:r>
            <a:r>
              <a:rPr lang="en-US" sz="2200" dirty="0">
                <a:solidFill>
                  <a:srgbClr val="000066"/>
                </a:solidFill>
                <a:effectLst/>
              </a:rPr>
              <a:t>of Social Science and Administration</a:t>
            </a:r>
            <a:r>
              <a:rPr lang="en-US" sz="2200" b="0" dirty="0">
                <a:effectLst/>
              </a:rPr>
              <a:t> </a:t>
            </a:r>
            <a:br>
              <a:rPr lang="en-US" sz="2200" b="0" dirty="0">
                <a:effectLst/>
              </a:rPr>
            </a:br>
            <a:endParaRPr lang="uk-UA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68136" y="2281492"/>
            <a:ext cx="8534400" cy="2024178"/>
          </a:xfrm>
        </p:spPr>
        <p:txBody>
          <a:bodyPr/>
          <a:lstStyle/>
          <a:p>
            <a:r>
              <a:rPr lang="uk-UA" sz="40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«</a:t>
            </a:r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The Art of Scenarios and Strategic Planning: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Shooting the Rapids</a:t>
            </a:r>
            <a:r>
              <a:rPr lang="uk-UA" sz="40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</a:t>
            </a:r>
            <a:endParaRPr lang="uk-UA" sz="40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4" name="Рисунок 2" descr="Рисунок2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02536" y="294810"/>
            <a:ext cx="1706964" cy="132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30706" y="5923892"/>
            <a:ext cx="6688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>
                <a:solidFill>
                  <a:srgbClr val="000066"/>
                </a:solidFill>
              </a:rPr>
              <a:t>Zaporizhzhya</a:t>
            </a:r>
            <a:r>
              <a:rPr lang="uk-UA" sz="1600" b="1" cap="all" dirty="0" smtClean="0">
                <a:ln w="6350">
                  <a:noFill/>
                </a:ln>
                <a:solidFill>
                  <a:srgbClr val="000066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–201</a:t>
            </a:r>
            <a:r>
              <a:rPr lang="en-US" sz="1600" b="1" cap="all" dirty="0" smtClean="0">
                <a:ln w="6350">
                  <a:noFill/>
                </a:ln>
                <a:solidFill>
                  <a:srgbClr val="000066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6</a:t>
            </a:r>
            <a:endParaRPr lang="uk-UA" sz="1600" b="1" cap="all" dirty="0">
              <a:ln w="6350">
                <a:noFill/>
              </a:ln>
              <a:solidFill>
                <a:srgbClr val="000066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Рисунок 7" descr="LOGO S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229" y="319891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2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271" y="29481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66656" y="4616388"/>
            <a:ext cx="8629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C00000"/>
                </a:solidFill>
              </a:rPr>
              <a:t>Hab. Professor </a:t>
            </a:r>
            <a:r>
              <a:rPr lang="de-DE" sz="2800" b="1" dirty="0" err="1" smtClean="0">
                <a:solidFill>
                  <a:srgbClr val="C00000"/>
                </a:solidFill>
              </a:rPr>
              <a:t>Lepskiy</a:t>
            </a:r>
            <a:r>
              <a:rPr lang="de-DE" sz="2800" b="1" dirty="0" smtClean="0">
                <a:solidFill>
                  <a:srgbClr val="C00000"/>
                </a:solidFill>
              </a:rPr>
              <a:t> Maxim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68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123" y="1576251"/>
            <a:ext cx="3777706" cy="453324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6039775" cy="470852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 smtClean="0">
                <a:solidFill>
                  <a:srgbClr val="990000"/>
                </a:solidFill>
              </a:rPr>
              <a:t>	Scenarios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are </a:t>
            </a:r>
            <a:r>
              <a:rPr lang="en-US" dirty="0" smtClean="0">
                <a:solidFill>
                  <a:srgbClr val="990000"/>
                </a:solidFill>
              </a:rPr>
              <a:t>narratives of alternative environments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which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today’s decisions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may be played out. 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	They are </a:t>
            </a:r>
            <a:r>
              <a:rPr lang="en-US" dirty="0">
                <a:solidFill>
                  <a:srgbClr val="990000"/>
                </a:solidFill>
              </a:rPr>
              <a:t>not predictions. Nor are they strategies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	Instead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they are more like hypotheses of different futures specifically designed to highlight the risks and opportunities involved in specific strategic issues.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2" descr="Рисунок2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02536" y="294810"/>
            <a:ext cx="1706964" cy="1320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51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1740874" y="-511722"/>
            <a:ext cx="13932874" cy="96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75208"/>
            <a:ext cx="7389181" cy="6285389"/>
          </a:xfrm>
        </p:spPr>
        <p:txBody>
          <a:bodyPr/>
          <a:lstStyle/>
          <a:p>
            <a:pPr marL="136525" indent="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990000"/>
                </a:solidFill>
              </a:rPr>
              <a:t>Scenarios </a:t>
            </a:r>
            <a:r>
              <a:rPr lang="en-US" dirty="0">
                <a:solidFill>
                  <a:srgbClr val="000066"/>
                </a:solidFill>
              </a:rPr>
              <a:t>are a tool for helping us </a:t>
            </a:r>
            <a:r>
              <a:rPr lang="en-US" dirty="0">
                <a:solidFill>
                  <a:srgbClr val="C00000"/>
                </a:solidFill>
              </a:rPr>
              <a:t>to take a long view in a world of great uncertainty</a:t>
            </a:r>
            <a:r>
              <a:rPr lang="en-US" dirty="0">
                <a:solidFill>
                  <a:srgbClr val="000066"/>
                </a:solidFill>
              </a:rPr>
              <a:t>.</a:t>
            </a:r>
            <a:endParaRPr lang="ru-RU" dirty="0">
              <a:solidFill>
                <a:srgbClr val="000066"/>
              </a:solidFill>
            </a:endParaRPr>
          </a:p>
          <a:p>
            <a:pPr marL="136525" indent="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solidFill>
                  <a:srgbClr val="000066"/>
                </a:solidFill>
              </a:rPr>
              <a:t> Scenarios are stories </a:t>
            </a:r>
            <a:r>
              <a:rPr lang="en-US" dirty="0">
                <a:solidFill>
                  <a:srgbClr val="C00000"/>
                </a:solidFill>
              </a:rPr>
              <a:t>about the way the world might turn out tomorrow</a:t>
            </a:r>
            <a:r>
              <a:rPr lang="en-US" dirty="0">
                <a:solidFill>
                  <a:srgbClr val="000066"/>
                </a:solidFill>
              </a:rPr>
              <a:t>, stories that can help us recognize and adapt to changing aspects </a:t>
            </a:r>
            <a:r>
              <a:rPr lang="en-US" dirty="0" smtClean="0">
                <a:solidFill>
                  <a:srgbClr val="000066"/>
                </a:solidFill>
              </a:rPr>
              <a:t>of our </a:t>
            </a:r>
            <a:r>
              <a:rPr lang="en-US" dirty="0">
                <a:solidFill>
                  <a:srgbClr val="000066"/>
                </a:solidFill>
              </a:rPr>
              <a:t>present environment. </a:t>
            </a:r>
            <a:endParaRPr lang="en-US" dirty="0" smtClean="0">
              <a:solidFill>
                <a:srgbClr val="000066"/>
              </a:solidFill>
            </a:endParaRPr>
          </a:p>
          <a:p>
            <a:pPr marL="136525" indent="457200"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smtClean="0">
                <a:solidFill>
                  <a:srgbClr val="000066"/>
                </a:solidFill>
              </a:rPr>
              <a:t>They </a:t>
            </a:r>
            <a:r>
              <a:rPr lang="en-US" dirty="0">
                <a:solidFill>
                  <a:srgbClr val="000066"/>
                </a:solidFill>
              </a:rPr>
              <a:t>form a method for articulating the different pathways that might exist for you tomorrow, and finding your appropriate movements down each of those possible paths. Scenario planning </a:t>
            </a:r>
            <a:r>
              <a:rPr lang="en-US" dirty="0" smtClean="0">
                <a:solidFill>
                  <a:srgbClr val="000066"/>
                </a:solidFill>
              </a:rPr>
              <a:t>is </a:t>
            </a:r>
            <a:r>
              <a:rPr lang="en-US" dirty="0" smtClean="0">
                <a:solidFill>
                  <a:srgbClr val="C00000"/>
                </a:solidFill>
              </a:rPr>
              <a:t>about </a:t>
            </a:r>
            <a:r>
              <a:rPr lang="en-US" dirty="0">
                <a:solidFill>
                  <a:srgbClr val="C00000"/>
                </a:solidFill>
              </a:rPr>
              <a:t>making choices today with an understanding of how they might turn out</a:t>
            </a:r>
            <a:r>
              <a:rPr lang="en-US" dirty="0">
                <a:solidFill>
                  <a:srgbClr val="000066"/>
                </a:solidFill>
              </a:rPr>
              <a:t>.</a:t>
            </a:r>
            <a:endParaRPr lang="uk-UA" dirty="0">
              <a:solidFill>
                <a:srgbClr val="000066"/>
              </a:solidFill>
            </a:endParaRPr>
          </a:p>
        </p:txBody>
      </p:sp>
      <p:pic>
        <p:nvPicPr>
          <p:cNvPr id="1026" name="Picture 2" descr="http://s5.hostingkartinok.com/uploads/images/2013/03/124e84a94e69c34033ac9d691cea62a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317" y="1917576"/>
            <a:ext cx="4294101" cy="308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85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765" y="79899"/>
            <a:ext cx="10611775" cy="6631619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Scenarios first emerged following </a:t>
            </a:r>
            <a:r>
              <a:rPr lang="en-US" dirty="0">
                <a:solidFill>
                  <a:srgbClr val="990000"/>
                </a:solidFill>
              </a:rPr>
              <a:t>World War II</a:t>
            </a:r>
            <a:r>
              <a:rPr lang="en-US" dirty="0">
                <a:solidFill>
                  <a:srgbClr val="002060"/>
                </a:solidFill>
              </a:rPr>
              <a:t>, as a method for military planning. The U.S. Air Force tried to imagine what its opponents might do, and to prepare alternative strategies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990000"/>
                </a:solidFill>
              </a:rPr>
              <a:t> In the 1960s, Herman Kahn</a:t>
            </a:r>
            <a:r>
              <a:rPr lang="en-US" dirty="0">
                <a:solidFill>
                  <a:srgbClr val="002060"/>
                </a:solidFill>
              </a:rPr>
              <a:t>, who had been part of the Air Force effort, refined scenarios as a tool for business prognostication. He became America’s top futurist, predicting the inevitability of growth and prosperity. But scenarios reached a new dimension in the early </a:t>
            </a:r>
            <a:r>
              <a:rPr lang="en-US" dirty="0">
                <a:solidFill>
                  <a:srgbClr val="990000"/>
                </a:solidFill>
              </a:rPr>
              <a:t>1970s, with the work of an amazing individual named Pierre </a:t>
            </a:r>
            <a:r>
              <a:rPr lang="en-US" dirty="0" err="1">
                <a:solidFill>
                  <a:srgbClr val="990000"/>
                </a:solidFill>
              </a:rPr>
              <a:t>Wack</a:t>
            </a:r>
            <a:r>
              <a:rPr lang="en-US" dirty="0" smtClean="0">
                <a:solidFill>
                  <a:srgbClr val="002060"/>
                </a:solidFill>
              </a:rPr>
              <a:t>. He is a </a:t>
            </a:r>
            <a:r>
              <a:rPr lang="en-US" dirty="0"/>
              <a:t>spiritual </a:t>
            </a:r>
            <a:r>
              <a:rPr lang="en-US" dirty="0" err="1" smtClean="0"/>
              <a:t>Gurdjieff's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student.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His follower, the </a:t>
            </a:r>
            <a:r>
              <a:rPr lang="en-US" dirty="0">
                <a:solidFill>
                  <a:srgbClr val="002060"/>
                </a:solidFill>
              </a:rPr>
              <a:t>known futurist </a:t>
            </a:r>
            <a:r>
              <a:rPr lang="en-US" dirty="0" smtClean="0">
                <a:solidFill>
                  <a:srgbClr val="990000"/>
                </a:solidFill>
              </a:rPr>
              <a:t>is </a:t>
            </a:r>
            <a:r>
              <a:rPr lang="en-US" dirty="0">
                <a:solidFill>
                  <a:srgbClr val="990000"/>
                </a:solidFill>
              </a:rPr>
              <a:t>Peter Schwartz</a:t>
            </a:r>
            <a:r>
              <a:rPr lang="en-US" dirty="0">
                <a:solidFill>
                  <a:srgbClr val="002060"/>
                </a:solidFill>
              </a:rPr>
              <a:t>, the guru of scenario planning.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9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66"/>
                </a:solidFill>
                <a:effectLst/>
              </a:rPr>
              <a:t>Three of the founders </a:t>
            </a:r>
            <a:r>
              <a:rPr lang="en-US" dirty="0">
                <a:solidFill>
                  <a:srgbClr val="990000"/>
                </a:solidFill>
                <a:effectLst/>
              </a:rPr>
              <a:t>(Guru)</a:t>
            </a:r>
            <a:r>
              <a:rPr lang="ru-RU" dirty="0">
                <a:solidFill>
                  <a:srgbClr val="990000"/>
                </a:solidFill>
                <a:effectLst/>
              </a:rPr>
              <a:t/>
            </a:r>
            <a:br>
              <a:rPr lang="ru-RU" dirty="0">
                <a:solidFill>
                  <a:srgbClr val="990000"/>
                </a:solidFill>
                <a:effectLst/>
              </a:rPr>
            </a:br>
            <a:r>
              <a:rPr lang="en-US" dirty="0" smtClean="0">
                <a:solidFill>
                  <a:srgbClr val="000066"/>
                </a:solidFill>
                <a:effectLst/>
              </a:rPr>
              <a:t>of </a:t>
            </a:r>
            <a:r>
              <a:rPr lang="en-US" dirty="0">
                <a:solidFill>
                  <a:srgbClr val="000066"/>
                </a:solidFill>
                <a:effectLst/>
              </a:rPr>
              <a:t>modern scenario planning</a:t>
            </a:r>
            <a:endParaRPr lang="uk-UA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1530533"/>
            <a:ext cx="10972800" cy="4708525"/>
          </a:xfrm>
        </p:spPr>
        <p:txBody>
          <a:bodyPr/>
          <a:lstStyle/>
          <a:p>
            <a:pPr marL="136525" indent="0">
              <a:buNone/>
            </a:pPr>
            <a:r>
              <a:rPr lang="de-DE" sz="3200" dirty="0">
                <a:solidFill>
                  <a:srgbClr val="990000"/>
                </a:solidFill>
              </a:rPr>
              <a:t>Herman Kahn </a:t>
            </a:r>
            <a:r>
              <a:rPr lang="ru-RU" sz="3200" dirty="0">
                <a:solidFill>
                  <a:srgbClr val="990000"/>
                </a:solidFill>
              </a:rPr>
              <a:t> </a:t>
            </a:r>
            <a:endParaRPr lang="en-US" sz="3200" dirty="0" smtClean="0">
              <a:solidFill>
                <a:srgbClr val="990000"/>
              </a:solidFill>
            </a:endParaRPr>
          </a:p>
          <a:p>
            <a:pPr marL="136525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 err="1">
                <a:solidFill>
                  <a:srgbClr val="002060"/>
                </a:solidFill>
              </a:rPr>
              <a:t>February</a:t>
            </a:r>
            <a:r>
              <a:rPr lang="ru-RU" dirty="0">
                <a:solidFill>
                  <a:srgbClr val="002060"/>
                </a:solidFill>
              </a:rPr>
              <a:t> 15, 1922 – </a:t>
            </a:r>
            <a:r>
              <a:rPr lang="ru-RU" dirty="0" err="1">
                <a:solidFill>
                  <a:srgbClr val="002060"/>
                </a:solidFill>
              </a:rPr>
              <a:t>July</a:t>
            </a:r>
            <a:r>
              <a:rPr lang="ru-RU" dirty="0">
                <a:solidFill>
                  <a:srgbClr val="002060"/>
                </a:solidFill>
              </a:rPr>
              <a:t> 7, 1983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>
                <a:solidFill>
                  <a:srgbClr val="002060"/>
                </a:solidFill>
              </a:rPr>
              <a:t>He originally came to </a:t>
            </a:r>
            <a:r>
              <a:rPr lang="en-US" dirty="0" smtClean="0">
                <a:solidFill>
                  <a:srgbClr val="002060"/>
                </a:solidFill>
              </a:rPr>
              <a:t>prominence</a:t>
            </a: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as a military strategist and systems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theorist </a:t>
            </a:r>
            <a:r>
              <a:rPr lang="en-US" dirty="0">
                <a:solidFill>
                  <a:srgbClr val="002060"/>
                </a:solidFill>
              </a:rPr>
              <a:t>while employed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>
                <a:solidFill>
                  <a:srgbClr val="002060"/>
                </a:solidFill>
              </a:rPr>
              <a:t>the RAND Corporation.</a:t>
            </a:r>
            <a:endParaRPr lang="ru-RU" dirty="0">
              <a:solidFill>
                <a:srgbClr val="00206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36525" indent="0">
              <a:buNone/>
            </a:pPr>
            <a:endParaRPr lang="uk-UA" dirty="0"/>
          </a:p>
        </p:txBody>
      </p:sp>
      <p:pic>
        <p:nvPicPr>
          <p:cNvPr id="15" name="Рисунок 14" descr="Interview with Herman Kahn, author of On Escalation, May 11, 196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339" y="1745987"/>
            <a:ext cx="4269280" cy="4060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49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66"/>
                </a:solidFill>
                <a:effectLst/>
              </a:rPr>
              <a:t>Three of the </a:t>
            </a:r>
            <a:r>
              <a:rPr lang="en-US" dirty="0" smtClean="0">
                <a:solidFill>
                  <a:srgbClr val="000066"/>
                </a:solidFill>
                <a:effectLst/>
              </a:rPr>
              <a:t>founders </a:t>
            </a:r>
            <a:r>
              <a:rPr lang="en-US" dirty="0" smtClean="0">
                <a:solidFill>
                  <a:srgbClr val="990000"/>
                </a:solidFill>
                <a:effectLst/>
              </a:rPr>
              <a:t>(Guru)</a:t>
            </a:r>
            <a:r>
              <a:rPr lang="ru-RU" dirty="0">
                <a:solidFill>
                  <a:srgbClr val="990000"/>
                </a:solidFill>
                <a:effectLst/>
              </a:rPr>
              <a:t/>
            </a:r>
            <a:br>
              <a:rPr lang="ru-RU" dirty="0">
                <a:solidFill>
                  <a:srgbClr val="990000"/>
                </a:solidFill>
                <a:effectLst/>
              </a:rPr>
            </a:br>
            <a:r>
              <a:rPr lang="en-US" dirty="0" smtClean="0">
                <a:solidFill>
                  <a:srgbClr val="000066"/>
                </a:solidFill>
                <a:effectLst/>
              </a:rPr>
              <a:t> </a:t>
            </a:r>
            <a:r>
              <a:rPr lang="en-US" dirty="0">
                <a:solidFill>
                  <a:srgbClr val="000066"/>
                </a:solidFill>
                <a:effectLst/>
              </a:rPr>
              <a:t>of modern scenario planning</a:t>
            </a:r>
            <a:endParaRPr lang="uk-UA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4" y="1305017"/>
            <a:ext cx="6862439" cy="5397624"/>
          </a:xfrm>
        </p:spPr>
        <p:txBody>
          <a:bodyPr/>
          <a:lstStyle/>
          <a:p>
            <a:pPr marL="136525" indent="0">
              <a:buNone/>
            </a:pPr>
            <a:r>
              <a:rPr lang="en-US" sz="2400" b="1" dirty="0">
                <a:solidFill>
                  <a:srgbClr val="990000"/>
                </a:solidFill>
              </a:rPr>
              <a:t>Pierre </a:t>
            </a:r>
            <a:r>
              <a:rPr lang="en-US" sz="2400" b="1" dirty="0" err="1">
                <a:solidFill>
                  <a:srgbClr val="990000"/>
                </a:solidFill>
              </a:rPr>
              <a:t>Wack</a:t>
            </a:r>
            <a:r>
              <a:rPr lang="en-US" sz="2400" b="1" dirty="0">
                <a:solidFill>
                  <a:srgbClr val="990000"/>
                </a:solidFill>
              </a:rPr>
              <a:t>, </a:t>
            </a:r>
            <a:endParaRPr lang="en-US" sz="2400" b="1" dirty="0" smtClean="0">
              <a:solidFill>
                <a:srgbClr val="990000"/>
              </a:solidFill>
            </a:endParaRPr>
          </a:p>
          <a:p>
            <a:pPr marL="136525" indent="0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(1922-1997</a:t>
            </a:r>
            <a:r>
              <a:rPr lang="en-US" sz="2400" dirty="0">
                <a:solidFill>
                  <a:srgbClr val="002060"/>
                </a:solidFill>
              </a:rPr>
              <a:t>)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was </a:t>
            </a:r>
            <a:r>
              <a:rPr lang="en-US" dirty="0">
                <a:solidFill>
                  <a:srgbClr val="002060"/>
                </a:solidFill>
              </a:rPr>
              <a:t>an unconventional French oil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executive </a:t>
            </a:r>
            <a:r>
              <a:rPr lang="en-US" dirty="0">
                <a:solidFill>
                  <a:srgbClr val="002060"/>
                </a:solidFill>
              </a:rPr>
              <a:t>who developed the use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of </a:t>
            </a:r>
            <a:r>
              <a:rPr lang="en-US" dirty="0">
                <a:solidFill>
                  <a:srgbClr val="002060"/>
                </a:solidFill>
              </a:rPr>
              <a:t>scenario planning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at </a:t>
            </a:r>
            <a:r>
              <a:rPr lang="en-US" dirty="0">
                <a:solidFill>
                  <a:srgbClr val="002060"/>
                </a:solidFill>
              </a:rPr>
              <a:t>Royal Dutch Shell's London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headquarters </a:t>
            </a:r>
            <a:r>
              <a:rPr lang="en-US" dirty="0">
                <a:solidFill>
                  <a:srgbClr val="002060"/>
                </a:solidFill>
              </a:rPr>
              <a:t>in the 1970s.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So </a:t>
            </a:r>
            <a:r>
              <a:rPr lang="en-US" dirty="0">
                <a:solidFill>
                  <a:srgbClr val="002060"/>
                </a:solidFill>
              </a:rPr>
              <a:t>successful was he </a:t>
            </a:r>
            <a:r>
              <a:rPr lang="en-US" dirty="0" smtClean="0">
                <a:solidFill>
                  <a:srgbClr val="002060"/>
                </a:solidFill>
              </a:rPr>
              <a:t>was </a:t>
            </a:r>
            <a:r>
              <a:rPr lang="en-US" dirty="0">
                <a:solidFill>
                  <a:srgbClr val="002060"/>
                </a:solidFill>
              </a:rPr>
              <a:t>able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dirty="0">
                <a:solidFill>
                  <a:srgbClr val="002060"/>
                </a:solidFill>
              </a:rPr>
              <a:t>anticipate not just one Arab-induced </a:t>
            </a:r>
            <a:endParaRPr lang="en-US" dirty="0" smtClean="0">
              <a:solidFill>
                <a:srgbClr val="002060"/>
              </a:solidFill>
            </a:endParaRPr>
          </a:p>
          <a:p>
            <a:pPr marL="136525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oil </a:t>
            </a:r>
            <a:r>
              <a:rPr lang="en-US" dirty="0">
                <a:solidFill>
                  <a:srgbClr val="002060"/>
                </a:solidFill>
              </a:rPr>
              <a:t>shock during that decade, but </a:t>
            </a:r>
            <a:r>
              <a:rPr lang="en-US" dirty="0" smtClean="0">
                <a:solidFill>
                  <a:srgbClr val="002060"/>
                </a:solidFill>
              </a:rPr>
              <a:t>two.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36525" indent="0">
              <a:buNone/>
            </a:pPr>
            <a:endParaRPr lang="uk-UA" dirty="0"/>
          </a:p>
        </p:txBody>
      </p:sp>
      <p:pic>
        <p:nvPicPr>
          <p:cNvPr id="5" name="Рисунок 4" descr="http://www.annbadillo.com/annscan/images/2008/05/29/wack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450" y="2018275"/>
            <a:ext cx="3417533" cy="39711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0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66"/>
                </a:solidFill>
                <a:effectLst/>
              </a:rPr>
              <a:t>Three of the </a:t>
            </a:r>
            <a:r>
              <a:rPr lang="en-US" dirty="0" smtClean="0">
                <a:solidFill>
                  <a:srgbClr val="000066"/>
                </a:solidFill>
                <a:effectLst/>
              </a:rPr>
              <a:t>founders </a:t>
            </a:r>
            <a:r>
              <a:rPr lang="en-US" dirty="0" smtClean="0">
                <a:solidFill>
                  <a:srgbClr val="990000"/>
                </a:solidFill>
                <a:effectLst/>
              </a:rPr>
              <a:t>(Guru)</a:t>
            </a:r>
            <a:r>
              <a:rPr lang="ru-RU" dirty="0">
                <a:solidFill>
                  <a:srgbClr val="990000"/>
                </a:solidFill>
                <a:effectLst/>
              </a:rPr>
              <a:t/>
            </a:r>
            <a:br>
              <a:rPr lang="ru-RU" dirty="0">
                <a:solidFill>
                  <a:srgbClr val="990000"/>
                </a:solidFill>
                <a:effectLst/>
              </a:rPr>
            </a:br>
            <a:r>
              <a:rPr lang="en-US" dirty="0" smtClean="0">
                <a:solidFill>
                  <a:srgbClr val="000066"/>
                </a:solidFill>
                <a:effectLst/>
              </a:rPr>
              <a:t> </a:t>
            </a:r>
            <a:r>
              <a:rPr lang="en-US" dirty="0">
                <a:solidFill>
                  <a:srgbClr val="000066"/>
                </a:solidFill>
                <a:effectLst/>
              </a:rPr>
              <a:t>of modern scenario planning</a:t>
            </a:r>
            <a:endParaRPr lang="uk-UA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5" y="1936023"/>
            <a:ext cx="6405450" cy="3837759"/>
          </a:xfrm>
        </p:spPr>
        <p:txBody>
          <a:bodyPr/>
          <a:lstStyle/>
          <a:p>
            <a:pPr marL="136525" indent="0">
              <a:buNone/>
            </a:pPr>
            <a:r>
              <a:rPr lang="de-DE" sz="3200" dirty="0">
                <a:solidFill>
                  <a:srgbClr val="990000"/>
                </a:solidFill>
              </a:rPr>
              <a:t>Peter Schwartz</a:t>
            </a:r>
            <a:endParaRPr lang="ru-RU" sz="3200" dirty="0">
              <a:solidFill>
                <a:srgbClr val="990000"/>
              </a:solidFill>
            </a:endParaRPr>
          </a:p>
          <a:p>
            <a:pPr marL="136525" indent="0">
              <a:buNone/>
            </a:pPr>
            <a:r>
              <a:rPr lang="en-US" sz="2400" dirty="0">
                <a:solidFill>
                  <a:srgbClr val="002060"/>
                </a:solidFill>
              </a:rPr>
              <a:t>(born 1946) is an American futurist, innovator, author, and co-founder of the </a:t>
            </a:r>
            <a:r>
              <a:rPr lang="en-US" sz="2400" dirty="0">
                <a:solidFill>
                  <a:srgbClr val="002060"/>
                </a:solidFill>
                <a:hlinkClick r:id="rId3" tooltip="Global Business Network"/>
              </a:rPr>
              <a:t>Global Business Network</a:t>
            </a:r>
            <a:r>
              <a:rPr lang="en-US" sz="2400" dirty="0">
                <a:solidFill>
                  <a:srgbClr val="002060"/>
                </a:solidFill>
              </a:rPr>
              <a:t> (GBN), a corporate strategy firm, specializing in future-think and </a:t>
            </a:r>
            <a:r>
              <a:rPr lang="en-US" sz="2400" dirty="0">
                <a:solidFill>
                  <a:srgbClr val="002060"/>
                </a:solidFill>
                <a:hlinkClick r:id="rId4" tooltip="Scenario planning"/>
              </a:rPr>
              <a:t>scenario planning</a:t>
            </a:r>
            <a:r>
              <a:rPr lang="en-US" sz="2400" dirty="0">
                <a:solidFill>
                  <a:srgbClr val="002060"/>
                </a:solidFill>
              </a:rPr>
              <a:t>.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36525" indent="0">
              <a:buNone/>
            </a:pPr>
            <a:endParaRPr lang="uk-UA" dirty="0"/>
          </a:p>
        </p:txBody>
      </p:sp>
      <p:pic>
        <p:nvPicPr>
          <p:cNvPr id="6" name="Рисунок 5" descr="World’s foremost scenario planner applies his expertise to the renewable energy sector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752" y="1936024"/>
            <a:ext cx="4556488" cy="34023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234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5" y="1936023"/>
            <a:ext cx="6405450" cy="3837759"/>
          </a:xfrm>
        </p:spPr>
        <p:txBody>
          <a:bodyPr/>
          <a:lstStyle/>
          <a:p>
            <a:endParaRPr lang="en-US" dirty="0" smtClean="0"/>
          </a:p>
          <a:p>
            <a:pPr marL="136525" indent="0">
              <a:buNone/>
            </a:pPr>
            <a:r>
              <a:rPr lang="en-US" b="1" dirty="0">
                <a:solidFill>
                  <a:srgbClr val="990000"/>
                </a:solidFill>
              </a:rPr>
              <a:t>Pierre </a:t>
            </a:r>
            <a:r>
              <a:rPr lang="en-US" b="1" dirty="0" err="1" smtClean="0">
                <a:solidFill>
                  <a:srgbClr val="990000"/>
                </a:solidFill>
              </a:rPr>
              <a:t>Wack</a:t>
            </a:r>
            <a:r>
              <a:rPr lang="en-US" b="1" dirty="0" smtClean="0">
                <a:solidFill>
                  <a:srgbClr val="990000"/>
                </a:solidFill>
              </a:rPr>
              <a:t> :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233293"/>
              </p:ext>
            </p:extLst>
          </p:nvPr>
        </p:nvGraphicFramePr>
        <p:xfrm>
          <a:off x="2849731" y="550416"/>
          <a:ext cx="8416032" cy="58681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16032"/>
              </a:tblGrid>
              <a:tr h="5868139">
                <a:tc>
                  <a:txBody>
                    <a:bodyPr/>
                    <a:lstStyle/>
                    <a:p>
                      <a:pPr indent="4572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“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Scenarios deal with two worlds; the world of facts and the world of perceptions. </a:t>
                      </a:r>
                      <a:endParaRPr lang="en-US" sz="2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indent="4572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2060"/>
                          </a:solidFill>
                          <a:effectLst/>
                        </a:rPr>
                        <a:t>They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explore for facts but they aim at perceptions inside the heads of decision-makers. </a:t>
                      </a:r>
                      <a:endParaRPr lang="en-US" sz="2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indent="4572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2060"/>
                          </a:solidFill>
                          <a:effectLst/>
                        </a:rPr>
                        <a:t>Their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purpose is to gather and transform information of strategic significance into fresh perceptions. </a:t>
                      </a:r>
                      <a:endParaRPr lang="en-US" sz="2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indent="457200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2060"/>
                          </a:solidFill>
                          <a:effectLst/>
                        </a:rPr>
                        <a:t>This 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</a:rPr>
                        <a:t>transformation process is not trivial—more often than not it does not happen. When it works, it is a creative experience that generates a heartfelt ‘Aha' … and leads to strategic insights beyond the mind's reach.”</a:t>
                      </a:r>
                      <a:endParaRPr lang="ru-RU" sz="2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7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1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325E0B6B-D815-40A3-B077-60FCCD61E081}" vid="{0470247F-09FC-4238-9EB7-F9FEA176776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1110</TotalTime>
  <Words>429</Words>
  <Application>Microsoft Office PowerPoint</Application>
  <PresentationFormat>Широкоэкранный</PresentationFormat>
  <Paragraphs>56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Times New Roman</vt:lpstr>
      <vt:lpstr>Wingdings</vt:lpstr>
      <vt:lpstr>Wingdings 2</vt:lpstr>
      <vt:lpstr>Wingdings 3</vt:lpstr>
      <vt:lpstr>Тема1</vt:lpstr>
      <vt:lpstr>Презентация PowerPoint</vt:lpstr>
      <vt:lpstr>        Zaporizhzhya National University  Faculty of Social Science and Administration  </vt:lpstr>
      <vt:lpstr>Презентация PowerPoint</vt:lpstr>
      <vt:lpstr>Презентация PowerPoint</vt:lpstr>
      <vt:lpstr>Презентация PowerPoint</vt:lpstr>
      <vt:lpstr>Three of the founders (Guru) of modern scenario planning</vt:lpstr>
      <vt:lpstr>Three of the founders (Guru)  of modern scenario planning</vt:lpstr>
      <vt:lpstr>Three of the founders (Guru)  of modern scenario planning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45</cp:revision>
  <dcterms:created xsi:type="dcterms:W3CDTF">2015-11-09T18:18:21Z</dcterms:created>
  <dcterms:modified xsi:type="dcterms:W3CDTF">2016-06-26T17:36:19Z</dcterms:modified>
</cp:coreProperties>
</file>