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287" r:id="rId18"/>
    <p:sldId id="262" r:id="rId19"/>
    <p:sldId id="263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4" r:id="rId28"/>
    <p:sldId id="275" r:id="rId29"/>
    <p:sldId id="276" r:id="rId30"/>
    <p:sldId id="277" r:id="rId31"/>
    <p:sldId id="278" r:id="rId32"/>
    <p:sldId id="280" r:id="rId33"/>
    <p:sldId id="281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64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005E-D5D6-42A3-9CC5-48F82C02C4D1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C421-B5BC-4E88-ADFF-9A654FFE5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005E-D5D6-42A3-9CC5-48F82C02C4D1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C421-B5BC-4E88-ADFF-9A654FFE5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005E-D5D6-42A3-9CC5-48F82C02C4D1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C421-B5BC-4E88-ADFF-9A654FFE5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005E-D5D6-42A3-9CC5-48F82C02C4D1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C421-B5BC-4E88-ADFF-9A654FFE5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005E-D5D6-42A3-9CC5-48F82C02C4D1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C421-B5BC-4E88-ADFF-9A654FFE5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005E-D5D6-42A3-9CC5-48F82C02C4D1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C421-B5BC-4E88-ADFF-9A654FFE5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005E-D5D6-42A3-9CC5-48F82C02C4D1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C421-B5BC-4E88-ADFF-9A654FFE5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005E-D5D6-42A3-9CC5-48F82C02C4D1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C421-B5BC-4E88-ADFF-9A654FFE5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005E-D5D6-42A3-9CC5-48F82C02C4D1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C421-B5BC-4E88-ADFF-9A654FFE5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005E-D5D6-42A3-9CC5-48F82C02C4D1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8C421-B5BC-4E88-ADFF-9A654FFE5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005E-D5D6-42A3-9CC5-48F82C02C4D1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698C421-B5BC-4E88-ADFF-9A654FFE55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41005E-D5D6-42A3-9CC5-48F82C02C4D1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698C421-B5BC-4E88-ADFF-9A654FFE555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04088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Тема 2. 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Маркетингові дослідження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Маркетингове середовище організації.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. Маркетингові дослідження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 Маркетингова інформаційна система організації.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. Сегментування ринку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та позиціонування товару на ринку.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764704"/>
            <a:ext cx="8748464" cy="609329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Маркетингову інформацію поділяють на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первинну і вторинну.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Первинна інформація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це дані, одержані в результаті спеціально проведених для вирішення конкретної маркетингової проблеми польових досліджень.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b="1" i="1" dirty="0" err="1" smtClean="0">
                <a:latin typeface="Times New Roman" pitchFamily="18" charset="0"/>
                <a:cs typeface="Times New Roman" pitchFamily="18" charset="0"/>
              </a:rPr>
              <a:t>Первинн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інформацію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збирають шляхом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опитування (письмове, усне, телефонне);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спостереження;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експериментів;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імітації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(моделювання).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365104"/>
            <a:ext cx="4139952" cy="2492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682168" cy="5411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Переваги первинної інформації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збір відповідно до точно поставленої мети;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відома і контрольована методологія збирання;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результати доступні для туристичної компанії і можуть захищатися від конкурентів;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відомий ступінь надійності.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Недоліки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Великі витрати часу на збирання і обробку;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висока ціна;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сама фірма не завжди може зібрати всі необхідні дані.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892480" cy="5877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     Вторинна інформація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це дані, зібрані раніше з метою, яка відрізняється від мети конкретного маркетингового дослідження.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Джерела вторинної інформації поділяються на </a:t>
            </a: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внутрішні та зовнішні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До </a:t>
            </a: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внутрішньої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відносять такі дані: 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бухгалтерії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 у тому числі:дебіторська та кредиторська заборгованість;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внутрішньовиробничої статистики;</a:t>
            </a:r>
          </a:p>
          <a:p>
            <a:pPr>
              <a:buFont typeface="Wingdings" pitchFamily="2" charset="2"/>
              <a:buChar char="Ø"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системи обліку витрат;</a:t>
            </a:r>
          </a:p>
          <a:p>
            <a:pPr>
              <a:buFont typeface="Wingdings" pitchFamily="2" charset="2"/>
              <a:buChar char="Ø"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звіти служб підприємств.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892480" cy="5472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зовнішньої інформації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відносять урядову й неурядові.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Урядова інформація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Уряд збирає і розсилає великий обсяг статистичного й описового матеріалу з таких питань, як ціноутворення, кредит, гарантії продукції та нечесні методи торгівлі.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Неурядова інформація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	періодичні видання;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	книги, монографії й інші неперіодичні публікації;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	комерційне дослідження організації;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Інтернет.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548680"/>
            <a:ext cx="7890080" cy="56997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Переваги вторинної інформації: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дешевизна (порівняно з первинною інформацією);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можливість зіставлення кількох джерел;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швидкість отримання;</a:t>
            </a:r>
          </a:p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достовірність інформація, зібрана з незалежних джерел.</a:t>
            </a:r>
          </a:p>
          <a:p>
            <a:pPr>
              <a:buFontTx/>
              <a:buChar char="-"/>
            </a:pP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Недоліки: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неповнота;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тенденція до старіння;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іноді невідома методологія збиранням й обробки;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неможливість оцінити достовірність</a:t>
            </a:r>
            <a:r>
              <a:rPr lang="uk-UA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248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Якщо потрібні </a:t>
            </a:r>
            <a:r>
              <a:rPr lang="uk-UA" sz="36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первинні данні</a:t>
            </a:r>
            <a:r>
              <a:rPr lang="uk-UA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>
              <a:buNone/>
            </a:pPr>
            <a:r>
              <a:rPr lang="uk-UA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 вирішують:</a:t>
            </a:r>
          </a:p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Хто збирає дані?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(самостійно чи найняти зовнішню організацію) </a:t>
            </a:r>
          </a:p>
          <a:p>
            <a:pPr>
              <a:spcBef>
                <a:spcPts val="0"/>
              </a:spcBef>
              <a:buNone/>
            </a:pP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Переваги власного дослідницького відділу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повна інформованість щодо діяльності компанії;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постійний збір і збереження даних;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високий ступінь лояльності і відповідальності;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конфіденційність результатів дослідження.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Недоліки: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постійні витрати;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обмеженість кругозору;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надмірна підтримка </a:t>
            </a:r>
          </a:p>
          <a:p>
            <a:pPr lvl="0">
              <a:spcBef>
                <a:spcPts val="0"/>
              </a:spcBef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керівництва.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4437112"/>
            <a:ext cx="3203848" cy="24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8754176" cy="5555704"/>
          </a:xfrm>
        </p:spPr>
        <p:txBody>
          <a:bodyPr>
            <a:normAutofit/>
          </a:bodyPr>
          <a:lstStyle/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Яка інформація повинна збиратися?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Кого чи що варто досліджувати?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(споживачів, співробітників, канали збуту)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Скільки буде коштувати дослідження?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Як буде проводитися збір?</a:t>
            </a:r>
          </a:p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Яка тривалість періоду збору даних?</a:t>
            </a:r>
          </a:p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Коли і де варто збирати </a:t>
            </a:r>
          </a:p>
          <a:p>
            <a:pPr>
              <a:buNone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інформацію?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221088"/>
            <a:ext cx="2915816" cy="263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Сегментування та позиціонування </a:t>
            </a:r>
            <a:br>
              <a:rPr lang="uk-UA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товару на ринку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Сегментування ринку -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розподіл споживачів на групи (сегменти), які відрізняються відносною однорідністю попиту, смаків, уподобань або реакцією на ті чи інші види маркетингової діяльності.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Мета сегментування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вибір сегмента (або сегментів) споживачів, на задоволення потреб якого буде зорієнтована діяльність фірми.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Сегмент ринку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це особливим чином виділена частина ринку (група споживачів), що має деякі загальні ознаки.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539552" y="1916832"/>
            <a:ext cx="8136904" cy="3744416"/>
            <a:chOff x="1296" y="5328"/>
            <a:chExt cx="9362" cy="446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1296" y="5328"/>
              <a:ext cx="2593" cy="4464"/>
            </a:xfrm>
            <a:prstGeom prst="rect">
              <a:avLst/>
            </a:prstGeom>
            <a:noFill/>
            <a:ln w="19050">
              <a:solidFill>
                <a:srgbClr val="0D0D0D"/>
              </a:solidFill>
              <a:miter lim="800000"/>
              <a:headEnd/>
              <a:tailEnd/>
            </a:ln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СЕГМЕНТАЦІЯ РИНКУ</a:t>
              </a:r>
            </a:p>
            <a:p>
              <a:pPr marL="45720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ru-RU" sz="20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Визначення</a:t>
              </a:r>
              <a:r>
                <a:rPr kumimoji="0" lang="ru-RU" sz="20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20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принципів</a:t>
              </a:r>
              <a:r>
                <a:rPr kumimoji="0" lang="ru-RU" sz="20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20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сегментування</a:t>
              </a:r>
              <a:r>
                <a:rPr kumimoji="0" lang="ru-RU" sz="20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ринку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ru-RU" sz="20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Складання</a:t>
              </a:r>
              <a:r>
                <a:rPr kumimoji="0" lang="ru-RU" sz="20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20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профілю</a:t>
              </a:r>
              <a:r>
                <a:rPr kumimoji="0" lang="ru-RU" sz="20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20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сегментів</a:t>
              </a:r>
              <a:r>
                <a:rPr kumimoji="0" lang="ru-RU" sz="20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kumimoji="0" lang="ru-RU" sz="20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що</a:t>
              </a:r>
              <a:r>
                <a:rPr kumimoji="0" lang="ru-RU" sz="20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20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отримані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446" y="5328"/>
              <a:ext cx="2756" cy="4464"/>
            </a:xfrm>
            <a:prstGeom prst="rect">
              <a:avLst/>
            </a:prstGeom>
            <a:noFill/>
            <a:ln w="19050">
              <a:solidFill>
                <a:srgbClr val="0D0D0D"/>
              </a:solidFill>
              <a:miter lim="800000"/>
              <a:headEnd/>
              <a:tailEnd/>
            </a:ln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ВИБІР ЦІЛЬОВИХ СЕГМЕНТІВ РИНКУ</a:t>
              </a:r>
            </a:p>
            <a:p>
              <a:pPr marL="45720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ru-RU" sz="2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Оцінка ступеня привабливості сегментів, що отримані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ru-RU" sz="2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Вибір одного або кількох сегментів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7742" y="5328"/>
              <a:ext cx="2916" cy="4464"/>
            </a:xfrm>
            <a:prstGeom prst="rect">
              <a:avLst/>
            </a:prstGeom>
            <a:noFill/>
            <a:ln w="19050">
              <a:solidFill>
                <a:srgbClr val="0D0D0D"/>
              </a:solidFill>
              <a:miter lim="800000"/>
              <a:headEnd/>
              <a:tailEnd/>
            </a:ln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ПОЗИЦІОНУВАННЯ ТОВАРУ НА РИНКУ</a:t>
              </a:r>
            </a:p>
            <a:p>
              <a:pPr marL="45720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ru-RU" sz="2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Рішення про позиціонування товару в кожному з цільових сегментів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ru-RU" sz="2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Розробка комплексу маркетингу для кожного цільового сегмента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3888" y="7267"/>
              <a:ext cx="527" cy="7"/>
            </a:xfrm>
            <a:prstGeom prst="line">
              <a:avLst/>
            </a:prstGeom>
            <a:noFill/>
            <a:ln w="19050">
              <a:solidFill>
                <a:srgbClr val="0D0D0D"/>
              </a:solidFill>
              <a:round/>
              <a:headEnd type="none" w="lg" len="lg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7200" y="7267"/>
              <a:ext cx="583" cy="7"/>
            </a:xfrm>
            <a:prstGeom prst="line">
              <a:avLst/>
            </a:prstGeom>
            <a:noFill/>
            <a:ln w="19050">
              <a:solidFill>
                <a:srgbClr val="0D0D0D"/>
              </a:solidFill>
              <a:round/>
              <a:headEnd type="none" w="lg" len="lg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" name="Прямоугольник 9"/>
          <p:cNvSpPr/>
          <p:nvPr/>
        </p:nvSpPr>
        <p:spPr>
          <a:xfrm>
            <a:off x="1763688" y="980728"/>
            <a:ext cx="56886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Заходи цільового маркетингу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56319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Сегментація ринків споживачів товарів проводиться з урахуванням 1)географічних, 2)демографічних, 3)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психографічних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факторів та 4) факторів поведінки споживача.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1. 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Географічний фактор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Основні характеристики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розташування регіону;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чисельність та густота населення;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структура комерційної діяльності;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клімат;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динаміка розвитку регіону;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рівень інфляції і тощо.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604448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1.Маркетингове середовище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організації.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/>
          <a:lstStyle/>
          <a:p>
            <a:pPr algn="just">
              <a:buNone/>
            </a:pPr>
            <a:r>
              <a:rPr lang="uk-UA" b="1" dirty="0" smtClean="0"/>
              <a:t>          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Маркетингове середовище організації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сукупність факторів, які впливають на процес управління маркетингом підприємства, його маркетинговий розвиток та взаємовідносини із споживачами.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              Основне завдання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аналізу маркетингового середовища в тому, щоб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взаємоузгодити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вплив середовища, потреби цільового ринку, мету та можливості підприємства.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Ігнорування аналізу маркетингового середовища призводить до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 прийняття необґрунтованих рішень; стратегії пасивного реагування на ринкові зміни; непослідовних рішень; запізнень введення інновацій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/>
          <a:lstStyle/>
          <a:p>
            <a:pPr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2. Демографічний фактор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Основні характеристики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стать, вік, 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склад сім'ї ,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етапи життєвого циклу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ім'ї , 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сфера діяльності, 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рівень доходів на місяць ,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освіта, 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релігійні переконання, 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національність.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33400"/>
            <a:ext cx="8229600" cy="6324600"/>
          </a:xfrm>
        </p:spPr>
        <p:txBody>
          <a:bodyPr>
            <a:normAutofit lnSpcReduction="10000"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Психографічний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фактор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Основні характеристики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суспільний клас (порівняно стабільні групи суспільства, розташовані в ієрархічному порядку),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спосіб життя,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типи особистості,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адаптивність споживачів до нового товару (розподіл споживачів за реакцією на появу нового товару або нової збутової концепції),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суперноватори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- 2,5 %;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новатори - 13,5 %;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помірковані новатори - 34%;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помірковані консерватори - 34%;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суперконсерватори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-16%.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652534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4. Поведінковий фактор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Основні характеристики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Залежно від статусу користувача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ринки поділяються на сегменти: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тих, хто не користується товаром;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колишніх користувачів;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потенційних користувачів;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користувачів-новачків;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регулярних користувачів.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Ідеальний ланцюжок маркетингової діяльності: сьогодні потенційний, завтра - постійний клієнт.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Ступінь випадковості покупки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придбання товару має випадковий характер або звичайна покупка.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Пошук вигоди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пошук на ринку товарів високої якості, високого рівня обслуговування, нижчої ціни та менших витрат на експлуатацію.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Ступінь використання товару та ступінь лояльності до товарної марки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ніколи не купує продукцію цього підприємства;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як правило, не купує продукцію цього підприємства;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купує продукцію цього підприємства лише за нижчу ціну;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здебільшого купує тільки продукцію цього підприємства.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5. Ступінь готовності купити товар: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не бажає купити;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не готовий купити товар зараз;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недостатньо проінформований, щоб купити;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цікавиться виробом;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бажає купити виріб;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обов'язково купить виріб.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6. За емоційним ставленням до товару: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з ентузіазмом;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позитивне;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байдуже;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негативне;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вороже.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563190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Сегментація ринку товарів </a:t>
            </a:r>
            <a:r>
              <a:rPr lang="uk-UA" b="1" u="sng" dirty="0" smtClean="0">
                <a:latin typeface="Times New Roman" pitchFamily="18" charset="0"/>
                <a:cs typeface="Times New Roman" pitchFamily="18" charset="0"/>
              </a:rPr>
              <a:t>виробничого призначення</a:t>
            </a:r>
          </a:p>
          <a:p>
            <a:pPr>
              <a:buNone/>
            </a:pP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Основні ознаки сегментації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галузь господарства,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розміри фірми,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технологія виробництва,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економічні можливості покупця,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географічне розташування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специфіка організації закупівлі,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очікувані вигоди,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процес прийняття рішень,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інтенсивність споживання,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технологічні та індивідуальні характеристики 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04088"/>
            <a:ext cx="9144000" cy="56467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i="1" dirty="0" smtClean="0">
                <a:latin typeface="Times New Roman" pitchFamily="18" charset="0"/>
                <a:cs typeface="Times New Roman" pitchFamily="18" charset="0"/>
              </a:rPr>
              <a:t>Вибір підприємством цільового ринку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8686800" cy="505584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uk-UA" b="1" i="1" dirty="0" smtClean="0"/>
              <a:t>    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Цільовий ринок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це найпридатніша і найвигідніша для підприємства група сегментів ринку чи один сегмент, на який спрямована його діяльність.</a:t>
            </a:r>
          </a:p>
          <a:p>
            <a:pPr>
              <a:buNone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    Критерій сегментації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показник того, наскільки правильно підприємство вибрало той чи інший ринок діяльності і варіант охоплення ринку: недиференційований (масовий), диференційований чи концентрований маркетинг.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Ринкові сегменти, в яких фірма забезпечила собі панівне і стабільне положення, називають 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ринковою нішею.</a:t>
            </a:r>
            <a:br>
              <a:rPr lang="uk-UA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Масовий маркетинг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- підприємство пропонує ринку єдиний товар, розраховуючи на вигідного покупця.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Диференційований маркетинг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- підприємство намагається охопити якомога більшу кількість сегментів ринку.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Концентрований маркетинг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- цілеспрямована робота тільки на одному сегменті ринку, з однією групою споживачів.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476672"/>
            <a:ext cx="8964488" cy="619268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Вибір сегмента здійснюється з урахуванням таких критеріїв.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1. Прибутковість сегмента.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2. Доступність каналів збуту в сегменті.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3. Конкуренція в сегменті. 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4. Ефективність збуту товарів (вирішення питань транспортування, складування, доробки товару, наявність інфраструктури - шляхи, зв'язки, обслуговування).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5. Рекламні можливості в сегменті.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6. Можливості сервісу в сегменті"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7. Залежність сегмента від стримувальних факторів( економічних, політичних).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Позиціонування товару на ринку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b="1" i="1" dirty="0" err="1" smtClean="0">
                <a:latin typeface="Times New Roman" pitchFamily="18" charset="0"/>
                <a:cs typeface="Times New Roman" pitchFamily="18" charset="0"/>
              </a:rPr>
              <a:t>Позиціювання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товару -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комплекс маркетингових заходів, завдяки яким споживачі ідентифікують цей товар порівняно з товарами-конкурентами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Процедура позиціонування товару (послуги) відбувається в три етапи: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 етап: виявлення певних характеристик товару, які надають переваги споживачеві;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 етап: виявлення кола концентрації діяльності конкурента;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 етап: порівняння результатів першого та другого етапів з метою виявлення незайнятої ніші.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8686800" cy="63367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позиціювання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товару</a:t>
            </a:r>
          </a:p>
          <a:p>
            <a:pPr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позиціонування згідно атрибутам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позиціонування згідно використанню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позиціонування по співвідношенню «ціна / якість»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b="1" i="1" dirty="0" err="1" smtClean="0">
                <a:latin typeface="Times New Roman" pitchFamily="18" charset="0"/>
                <a:cs typeface="Times New Roman" pitchFamily="18" charset="0"/>
              </a:rPr>
              <a:t>позиціювання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за характеристиками товару -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позиціювання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за низькою ціною;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b="1" i="1" dirty="0" err="1" smtClean="0">
                <a:latin typeface="Times New Roman" pitchFamily="18" charset="0"/>
                <a:cs typeface="Times New Roman" pitchFamily="18" charset="0"/>
              </a:rPr>
              <a:t>позиціювання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на сервісі 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("три роки гарантії на всі товари фірми");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uk-UA" sz="2400" b="1" i="1" dirty="0" err="1" smtClean="0">
                <a:latin typeface="Times New Roman" pitchFamily="18" charset="0"/>
                <a:cs typeface="Times New Roman" pitchFamily="18" charset="0"/>
              </a:rPr>
              <a:t>позиціювання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на вигодах, 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які надають товари або на вирішенні проблеми;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2400" b="1" i="1" dirty="0" err="1" smtClean="0">
                <a:latin typeface="Times New Roman" pitchFamily="18" charset="0"/>
                <a:cs typeface="Times New Roman" pitchFamily="18" charset="0"/>
              </a:rPr>
              <a:t>позиціювання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по відношенню до певних груп споживачів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b="1" i="1" dirty="0" err="1" smtClean="0">
                <a:latin typeface="Times New Roman" pitchFamily="18" charset="0"/>
                <a:cs typeface="Times New Roman" pitchFamily="18" charset="0"/>
              </a:rPr>
              <a:t>позиціювання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відповідно до ситуації, в якій використовується товар 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("Якщо у вас заклало ніс...");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746376"/>
            <a:ext cx="8229600" cy="3111624"/>
          </a:xfrm>
        </p:spPr>
        <p:txBody>
          <a:bodyPr/>
          <a:lstStyle/>
          <a:p>
            <a:pPr>
              <a:buNone/>
            </a:pPr>
            <a:r>
              <a:rPr lang="uk-UA" b="1" i="1" dirty="0" smtClean="0"/>
              <a:t>        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Маркетингове мікросередовище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– частина середовища, в якому фірма безпосередньо функціонує в процесі маркетингової діяльності.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До складових мікросередовища належать: безпосередньо підприємство, постачальники, маркетингові посередники, споживачі, конкуренти, громадськість.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0"/>
            <a:ext cx="5328592" cy="378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686800" cy="570391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sz="31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3100" b="1" i="1" dirty="0" err="1" smtClean="0">
                <a:latin typeface="Times New Roman" pitchFamily="18" charset="0"/>
                <a:cs typeface="Times New Roman" pitchFamily="18" charset="0"/>
              </a:rPr>
              <a:t>позиціювання</a:t>
            </a:r>
            <a:r>
              <a:rPr lang="uk-UA" sz="3100" b="1" i="1" dirty="0" smtClean="0">
                <a:latin typeface="Times New Roman" pitchFamily="18" charset="0"/>
                <a:cs typeface="Times New Roman" pitchFamily="18" charset="0"/>
              </a:rPr>
              <a:t> за походженням </a:t>
            </a:r>
            <a:r>
              <a:rPr lang="uk-UA" sz="3100" dirty="0" smtClean="0">
                <a:latin typeface="Times New Roman" pitchFamily="18" charset="0"/>
                <a:cs typeface="Times New Roman" pitchFamily="18" charset="0"/>
              </a:rPr>
              <a:t>(зв'язок товару з місцем його виготовлення "німецька надійність", "японська якість");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100" b="1" i="1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uk-UA" sz="3100" b="1" i="1" dirty="0" err="1" smtClean="0">
                <a:latin typeface="Times New Roman" pitchFamily="18" charset="0"/>
                <a:cs typeface="Times New Roman" pitchFamily="18" charset="0"/>
              </a:rPr>
              <a:t>позиціювання</a:t>
            </a:r>
            <a:r>
              <a:rPr lang="uk-UA" sz="3100" b="1" i="1" dirty="0" smtClean="0">
                <a:latin typeface="Times New Roman" pitchFamily="18" charset="0"/>
                <a:cs typeface="Times New Roman" pitchFamily="18" charset="0"/>
              </a:rPr>
              <a:t> за категорією товару</a:t>
            </a:r>
            <a:r>
              <a:rPr lang="uk-UA" sz="31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1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3100" b="1" i="1" dirty="0" err="1" smtClean="0">
                <a:latin typeface="Times New Roman" pitchFamily="18" charset="0"/>
                <a:cs typeface="Times New Roman" pitchFamily="18" charset="0"/>
              </a:rPr>
              <a:t>позиціювання</a:t>
            </a:r>
            <a:r>
              <a:rPr lang="uk-UA" sz="3100" b="1" i="1" dirty="0" smtClean="0">
                <a:latin typeface="Times New Roman" pitchFamily="18" charset="0"/>
                <a:cs typeface="Times New Roman" pitchFamily="18" charset="0"/>
              </a:rPr>
              <a:t> товару або фірми як "номер 1</a:t>
            </a:r>
            <a:r>
              <a:rPr lang="uk-UA" sz="31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1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3100" b="1" i="1" dirty="0" err="1" smtClean="0">
                <a:latin typeface="Times New Roman" pitchFamily="18" charset="0"/>
                <a:cs typeface="Times New Roman" pitchFamily="18" charset="0"/>
              </a:rPr>
              <a:t>позиціювання</a:t>
            </a:r>
            <a:r>
              <a:rPr lang="uk-UA" sz="3100" b="1" i="1" dirty="0" smtClean="0">
                <a:latin typeface="Times New Roman" pitchFamily="18" charset="0"/>
                <a:cs typeface="Times New Roman" pitchFamily="18" charset="0"/>
              </a:rPr>
              <a:t> на основі порівняння товару фірми з товарами конкурентів </a:t>
            </a:r>
            <a:r>
              <a:rPr lang="uk-UA" sz="31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1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3100" b="1" i="1" dirty="0" err="1" smtClean="0">
                <a:latin typeface="Times New Roman" pitchFamily="18" charset="0"/>
                <a:cs typeface="Times New Roman" pitchFamily="18" charset="0"/>
              </a:rPr>
              <a:t>позиціювання</a:t>
            </a:r>
            <a:r>
              <a:rPr lang="uk-UA" sz="3100" b="1" i="1" dirty="0" smtClean="0">
                <a:latin typeface="Times New Roman" pitchFamily="18" charset="0"/>
                <a:cs typeface="Times New Roman" pitchFamily="18" charset="0"/>
              </a:rPr>
              <a:t> за умовами застосування товару, який пропонується на продаж </a:t>
            </a:r>
            <a:r>
              <a:rPr lang="uk-UA" sz="3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1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3100" dirty="0" smtClean="0">
                <a:latin typeface="Times New Roman" pitchFamily="18" charset="0"/>
                <a:cs typeface="Times New Roman" pitchFamily="18" charset="0"/>
              </a:rPr>
              <a:t>для миття посуду у холодній воді);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1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3100" b="1" i="1" dirty="0" err="1" smtClean="0">
                <a:latin typeface="Times New Roman" pitchFamily="18" charset="0"/>
                <a:cs typeface="Times New Roman" pitchFamily="18" charset="0"/>
              </a:rPr>
              <a:t>позиціювання</a:t>
            </a:r>
            <a:r>
              <a:rPr lang="uk-UA" sz="3100" b="1" i="1" dirty="0" smtClean="0">
                <a:latin typeface="Times New Roman" pitchFamily="18" charset="0"/>
                <a:cs typeface="Times New Roman" pitchFamily="18" charset="0"/>
              </a:rPr>
              <a:t> за різновидом товару, який пропонується на продаж </a:t>
            </a:r>
            <a:r>
              <a:rPr lang="uk-UA" sz="31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1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3100" b="1" i="1" dirty="0" err="1" smtClean="0">
                <a:latin typeface="Times New Roman" pitchFamily="18" charset="0"/>
                <a:cs typeface="Times New Roman" pitchFamily="18" charset="0"/>
              </a:rPr>
              <a:t>позиціювання</a:t>
            </a:r>
            <a:r>
              <a:rPr lang="uk-UA" sz="3100" b="1" i="1" dirty="0" smtClean="0">
                <a:latin typeface="Times New Roman" pitchFamily="18" charset="0"/>
                <a:cs typeface="Times New Roman" pitchFamily="18" charset="0"/>
              </a:rPr>
              <a:t> на позитивних особливостях технології </a:t>
            </a:r>
            <a:r>
              <a:rPr lang="uk-UA" sz="31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1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3100" b="1" i="1" dirty="0" err="1" smtClean="0">
                <a:latin typeface="Times New Roman" pitchFamily="18" charset="0"/>
                <a:cs typeface="Times New Roman" pitchFamily="18" charset="0"/>
              </a:rPr>
              <a:t>позиціювання</a:t>
            </a:r>
            <a:r>
              <a:rPr lang="uk-UA" sz="3100" b="1" i="1" dirty="0" smtClean="0">
                <a:latin typeface="Times New Roman" pitchFamily="18" charset="0"/>
                <a:cs typeface="Times New Roman" pitchFamily="18" charset="0"/>
              </a:rPr>
              <a:t> на іміджі (</a:t>
            </a:r>
            <a:r>
              <a:rPr lang="uk-UA" sz="3100" dirty="0" smtClean="0">
                <a:latin typeface="Times New Roman" pitchFamily="18" charset="0"/>
                <a:cs typeface="Times New Roman" pitchFamily="18" charset="0"/>
              </a:rPr>
              <a:t>товар асоціюється із особистістю).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Існує кілька варіантів позиціонування.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Виділення однієї характеристики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Використовується рідко, оскільки він має недолік - не враховує специфіки певних сегментів ринку.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. Виділення двох характеристик.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Найчастіше в якості характеристики використовують показники з різних технологічних груп. Як правило, одним з критеріїв позиціонування виступає ціновий фактор, а інший - технологічна особливість товару.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Виділення трьох і більше характеристик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найбільш точно визначає місце товару на ринку, але збільшується загроза так званого «розмитого» позиціонування і зростають витрати.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48680"/>
            <a:ext cx="9144000" cy="636680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Фактори, що впливають на купівельну поведінку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683568" y="1412776"/>
            <a:ext cx="7776864" cy="4311129"/>
            <a:chOff x="1728" y="8704"/>
            <a:chExt cx="8354" cy="6560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1729" y="8704"/>
              <a:ext cx="3747" cy="2193"/>
            </a:xfrm>
            <a:prstGeom prst="rect">
              <a:avLst/>
            </a:prstGeom>
            <a:noFill/>
            <a:ln w="9525">
              <a:solidFill>
                <a:srgbClr val="0D0D0D"/>
              </a:solidFill>
              <a:miter lim="800000"/>
              <a:headEnd/>
              <a:tailEnd/>
            </a:ln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4. </a:t>
              </a:r>
              <a:r>
                <a:rPr kumimoji="0" lang="ru-RU" sz="20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Культурні</a:t>
              </a: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20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фактори</a:t>
              </a: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: </a:t>
              </a:r>
            </a:p>
            <a:p>
              <a:pPr marL="0" marR="0" lvl="0" indent="0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lang="ru-RU" sz="2000" b="1" i="1" dirty="0" smtClean="0"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культура;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субкультура;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соціальне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становище</a:t>
              </a:r>
            </a:p>
          </p:txBody>
        </p:sp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6336" y="8704"/>
              <a:ext cx="3746" cy="2193"/>
            </a:xfrm>
            <a:prstGeom prst="rect">
              <a:avLst/>
            </a:prstGeom>
            <a:noFill/>
            <a:ln w="9525">
              <a:solidFill>
                <a:srgbClr val="0D0D0D"/>
              </a:solidFill>
              <a:miter lim="800000"/>
              <a:headEnd/>
              <a:tailEnd/>
            </a:ln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3. </a:t>
              </a:r>
              <a:r>
                <a:rPr kumimoji="0" lang="ru-RU" sz="20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Соціальні</a:t>
              </a:r>
              <a:r>
                <a:rPr lang="ru-RU" sz="2000" b="1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20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фактори</a:t>
              </a: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:</a:t>
              </a:r>
            </a:p>
            <a:p>
              <a:pPr marL="0" marR="0" lvl="0" indent="0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lang="ru-RU" sz="2000" b="1" i="1" dirty="0" smtClean="0"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референтні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групи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;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родина;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соціальна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роль </a:t>
              </a: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і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статус</a:t>
              </a:r>
            </a:p>
          </p:txBody>
        </p:sp>
        <p:sp>
          <p:nvSpPr>
            <p:cNvPr id="2053" name="Rectangle 5"/>
            <p:cNvSpPr>
              <a:spLocks noChangeArrowheads="1"/>
            </p:cNvSpPr>
            <p:nvPr/>
          </p:nvSpPr>
          <p:spPr bwMode="auto">
            <a:xfrm>
              <a:off x="3745" y="11130"/>
              <a:ext cx="4609" cy="1009"/>
            </a:xfrm>
            <a:prstGeom prst="rect">
              <a:avLst/>
            </a:prstGeom>
            <a:noFill/>
            <a:ln w="28575">
              <a:solidFill>
                <a:srgbClr val="0D0D0D"/>
              </a:solidFill>
              <a:miter lim="800000"/>
              <a:headEnd/>
              <a:tailEnd/>
            </a:ln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ПОКУПЕЦЬ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4" name="Rectangle 6"/>
            <p:cNvSpPr>
              <a:spLocks noChangeArrowheads="1"/>
            </p:cNvSpPr>
            <p:nvPr/>
          </p:nvSpPr>
          <p:spPr bwMode="auto">
            <a:xfrm>
              <a:off x="1728" y="12303"/>
              <a:ext cx="4467" cy="2961"/>
            </a:xfrm>
            <a:prstGeom prst="rect">
              <a:avLst/>
            </a:prstGeom>
            <a:noFill/>
            <a:ln w="9525">
              <a:solidFill>
                <a:srgbClr val="0D0D0D"/>
              </a:solidFill>
              <a:miter lim="800000"/>
              <a:headEnd/>
              <a:tailEnd/>
            </a:ln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1.</a:t>
              </a: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Особистісні</a:t>
              </a:r>
              <a:r>
                <a:rPr kumimoji="0" lang="ru-RU" sz="2000" b="1" i="1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20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фактори</a:t>
              </a: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:</a:t>
              </a:r>
            </a:p>
            <a:p>
              <a:pPr marL="0" marR="0" lvl="0" indent="0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lang="ru-RU" sz="2000" b="1" i="1" dirty="0" smtClean="0"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вік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та </a:t>
              </a: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етап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життєвого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циклу </a:t>
              </a: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родини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;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рід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заняття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;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економічне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становище;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спосіб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життя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;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тип </a:t>
              </a: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особистості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та </a:t>
              </a: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її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імідж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6338" y="12303"/>
              <a:ext cx="3742" cy="2961"/>
            </a:xfrm>
            <a:prstGeom prst="rect">
              <a:avLst/>
            </a:prstGeom>
            <a:noFill/>
            <a:ln w="9525">
              <a:solidFill>
                <a:srgbClr val="0D0D0D"/>
              </a:solidFill>
              <a:miter lim="800000"/>
              <a:headEnd/>
              <a:tailEnd/>
            </a:ln>
          </p:spPr>
          <p:txBody>
            <a:bodyPr vert="horz" wrap="square" lIns="12700" tIns="12700" rIns="12700" bIns="127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2. </a:t>
              </a:r>
              <a:r>
                <a:rPr kumimoji="0" lang="ru-RU" sz="20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Психологічні</a:t>
              </a:r>
              <a:r>
                <a:rPr lang="ru-RU" sz="2000" b="1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20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фактори</a:t>
              </a: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:        -</a:t>
              </a: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мотивація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;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сприйняття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;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опанування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;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переконання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та </a:t>
              </a: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стосунки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2737" y="10950"/>
              <a:ext cx="1009" cy="433"/>
            </a:xfrm>
            <a:prstGeom prst="line">
              <a:avLst/>
            </a:prstGeom>
            <a:noFill/>
            <a:ln w="9525">
              <a:solidFill>
                <a:srgbClr val="0D0D0D"/>
              </a:solidFill>
              <a:round/>
              <a:headEnd type="none" w="lg" len="lg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 flipV="1">
              <a:off x="3026" y="12021"/>
              <a:ext cx="720" cy="285"/>
            </a:xfrm>
            <a:prstGeom prst="line">
              <a:avLst/>
            </a:prstGeom>
            <a:noFill/>
            <a:ln w="9525">
              <a:solidFill>
                <a:srgbClr val="0D0D0D"/>
              </a:solidFill>
              <a:round/>
              <a:headEnd type="none" w="lg" len="lg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8" name="Line 10"/>
            <p:cNvSpPr>
              <a:spLocks noChangeShapeType="1"/>
            </p:cNvSpPr>
            <p:nvPr/>
          </p:nvSpPr>
          <p:spPr bwMode="auto">
            <a:xfrm flipH="1">
              <a:off x="8353" y="10950"/>
              <a:ext cx="865" cy="433"/>
            </a:xfrm>
            <a:prstGeom prst="line">
              <a:avLst/>
            </a:prstGeom>
            <a:noFill/>
            <a:ln w="9525">
              <a:solidFill>
                <a:srgbClr val="0D0D0D"/>
              </a:solidFill>
              <a:round/>
              <a:headEnd type="none" w="lg" len="lg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9" name="Line 11"/>
            <p:cNvSpPr>
              <a:spLocks noChangeShapeType="1"/>
            </p:cNvSpPr>
            <p:nvPr/>
          </p:nvSpPr>
          <p:spPr bwMode="auto">
            <a:xfrm flipH="1" flipV="1">
              <a:off x="8353" y="11911"/>
              <a:ext cx="577" cy="39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dirty="0" smtClean="0"/>
              <a:t>     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 поведінку споживача значно впливають купівельні мотиви : </a:t>
            </a: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раціональних і емоційні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Раціональні мотиви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економія ( головне - заощадити гроші під час купівлі) 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якість товарів і послуг. </a:t>
            </a:r>
          </a:p>
          <a:p>
            <a:pPr algn="just">
              <a:buNone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   Емоційні чинники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 почуття переваги, потреба в комфорті, прагнення бути індивідуальним, імітація або наслідування. Купуванню   передує певний емоційний процес, а не раціональний розрахунок.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5973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     Маркетингове макросередовище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– це ті фактори, якими фірма не може безпосередньо керувати, але які впливають на її маркетингову діяльність.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Основні фактори макросередовища:</a:t>
            </a:r>
            <a:endParaRPr lang="ru-RU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демографічні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народжуваність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старіння, становище родини, міграція, освіта);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(доходи, ціни, заощадження, доступність кредиту, інфляція);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природні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(доступність або дефіцит сировини,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забруднення навколишнього середовища);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політичні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(політична стабільність, законодавчі основи бізнесу, регулювання економіки державою);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науково-технічні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(нові технології, розвиток науки,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культурні;</a:t>
            </a:r>
          </a:p>
          <a:p>
            <a:pPr lvl="0"/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культурні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(прихильність до традицій, зміни культурних цінностей, мода).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Розрізняють також керовані та некеровані фактори маркетингового середовища.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Керовані фактори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такі фактори, якими підприємство безпосередньо управляє, тобто формує, змінює, контролює їх. До них належать елементи маркетингового комплексу (товар, ціна, збут, просування) та фактори, пов’язані з процесом управління маркетингом (система управління маркетингом, організаційна структура маркетингу, кадри).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    Некеровані фактори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– ті фактори, на які фірма не може безпосередньо впливати. До них належать такі фактори, як економіка, політика, законодавство, демографія, культура, технологія, екологія.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8316416" cy="850106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. Маркетингові дослідження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 Маркетингова інформаційна система організації. </a:t>
            </a:r>
            <a:endParaRPr lang="ru-RU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060848"/>
            <a:ext cx="8964488" cy="46085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Маркетингове дослідження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це систематичний і об'єктивний пошук, збір і аналіз інформації, що необхідна для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виявлення і вирішення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маркетингових проблем. </a:t>
            </a:r>
          </a:p>
          <a:p>
            <a:pPr algn="just">
              <a:buNone/>
            </a:pPr>
            <a:r>
              <a:rPr lang="ru-RU" dirty="0" smtClean="0"/>
              <a:t>        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Мета маркетингових досліджень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виявити можливості підприємства для оволодіння конкурентними позиціями на конкретному ринку, знизити рівень невизначеності та комерційного ризику. </a:t>
            </a:r>
          </a:p>
          <a:p>
            <a:pPr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460432" cy="11430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effectLst/>
                <a:latin typeface="Times New Roman" pitchFamily="18" charset="0"/>
                <a:cs typeface="Times New Roman" pitchFamily="18" charset="0"/>
              </a:rPr>
              <a:t>Основні напрями</a:t>
            </a:r>
            <a:br>
              <a:rPr lang="uk-UA" sz="36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effectLst/>
                <a:latin typeface="Times New Roman" pitchFamily="18" charset="0"/>
                <a:cs typeface="Times New Roman" pitchFamily="18" charset="0"/>
              </a:rPr>
              <a:t> маркетингових досліджень:</a:t>
            </a:r>
            <a:endParaRPr lang="ru-RU" sz="36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чинники макросередовища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(демографічні, економічні, науково-технічні, природні, політико-правові, культурні);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чинники мікросередовища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(конкуренти, постачальники, посередники, споживачі);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- комплекс маркетингу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(товарна політика, цінова політика,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розподілу та маркетингових комунікацій);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- саме підприємство чи організація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(ефективність організаційної структури, виробничі можливості, професійна кваліфікація працівників тощо).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556792"/>
            <a:ext cx="8604448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100" b="1" i="1" dirty="0" smtClean="0">
                <a:latin typeface="Times New Roman" pitchFamily="18" charset="0"/>
                <a:cs typeface="Times New Roman" pitchFamily="18" charset="0"/>
              </a:rPr>
              <a:t>Маркетингова інформаційна система </a:t>
            </a:r>
            <a:r>
              <a:rPr lang="uk-UA" sz="3100" dirty="0" smtClean="0">
                <a:latin typeface="Times New Roman" pitchFamily="18" charset="0"/>
                <a:cs typeface="Times New Roman" pitchFamily="18" charset="0"/>
              </a:rPr>
              <a:t>— це безперервно діюча система, призначена для збирання, оброблення, аналізу, оцінювання й розподілу інформації.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konspekta.net/studopediaorg/baza1/288942841775.files/image00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780928"/>
            <a:ext cx="8172400" cy="386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8532440" cy="1052736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effectLst/>
                <a:latin typeface="Times New Roman" pitchFamily="18" charset="0"/>
                <a:cs typeface="Times New Roman" pitchFamily="18" charset="0"/>
              </a:rPr>
              <a:t>Відмінності між маркетинговими дослідженнями та маркетинговою розвідкою</a:t>
            </a:r>
            <a:endParaRPr lang="ru-RU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1052736"/>
          <a:ext cx="8892480" cy="5805263"/>
        </p:xfrm>
        <a:graphic>
          <a:graphicData uri="http://schemas.openxmlformats.org/drawingml/2006/table">
            <a:tbl>
              <a:tblPr/>
              <a:tblGrid>
                <a:gridCol w="4446240"/>
                <a:gridCol w="4446240"/>
              </a:tblGrid>
              <a:tr h="318326">
                <a:tc>
                  <a:txBody>
                    <a:bodyPr/>
                    <a:lstStyle/>
                    <a:p>
                      <a:pPr indent="142875" algn="just">
                        <a:lnSpc>
                          <a:spcPct val="115000"/>
                        </a:lnSpc>
                      </a:pPr>
                      <a:r>
                        <a:rPr lang="uk-UA" sz="1600" b="1" i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Маркетингові дослідження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142875" algn="just">
                        <a:lnSpc>
                          <a:spcPct val="115000"/>
                        </a:lnSpc>
                      </a:pPr>
                      <a:r>
                        <a:rPr lang="uk-UA" sz="1600" b="1" i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Маркетингова розвідка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</a:tr>
              <a:tr h="665973">
                <a:tc>
                  <a:txBody>
                    <a:bodyPr/>
                    <a:lstStyle/>
                    <a:p>
                      <a:pPr indent="142875" algn="just">
                        <a:lnSpc>
                          <a:spcPct val="115000"/>
                        </a:lnSpc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Цілі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uk-UA" sz="160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збі</a:t>
                      </a: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r>
                        <a:rPr lang="uk-UA" sz="16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глибинної зовнішньої інформації, а також внутрішньої інформації про фірму.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142875" algn="just">
                        <a:lnSpc>
                          <a:spcPct val="115000"/>
                        </a:lnSpc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Цілі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uk-UA" sz="16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збір 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зовнішньої інформації про маркетингове середовище і конкурентів.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</a:tr>
              <a:tr h="1452729">
                <a:tc>
                  <a:txBody>
                    <a:bodyPr/>
                    <a:lstStyle/>
                    <a:p>
                      <a:pPr indent="142875" algn="just">
                        <a:lnSpc>
                          <a:spcPct val="115000"/>
                        </a:lnSpc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Завдання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uk-UA" sz="16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збір 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 аналіз даних з конкретних маркетингових ситуацій, а також постійний науковий моніторинг зовнішнього середовища маркетингу.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142875" algn="just">
                        <a:lnSpc>
                          <a:spcPct val="115000"/>
                        </a:lnSpc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Завдання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постійне спостереження за зовнішнім середовищем маркетингу, </a:t>
                      </a:r>
                      <a:r>
                        <a:rPr lang="uk-UA" sz="16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конкурентами.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</a:tr>
              <a:tr h="1246778">
                <a:tc>
                  <a:txBody>
                    <a:bodyPr/>
                    <a:lstStyle/>
                    <a:p>
                      <a:pPr indent="142875" algn="just">
                        <a:lnSpc>
                          <a:spcPct val="115000"/>
                        </a:lnSpc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Джерела інформації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результати власних наукових маркетингових досліджень, а також повторна інформація, одержана на підставі досліджень.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142875" algn="just">
                        <a:lnSpc>
                          <a:spcPct val="115000"/>
                        </a:lnSpc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Джерела інформації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стан і різні характеристики маркетингового середовища, діяльність конкурентів у реальному вимірі.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</a:tr>
              <a:tr h="2121457">
                <a:tc>
                  <a:txBody>
                    <a:bodyPr/>
                    <a:lstStyle/>
                    <a:p>
                      <a:pPr indent="142875" algn="just">
                        <a:lnSpc>
                          <a:spcPct val="115000"/>
                        </a:lnSpc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Методи одержання інформації: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проведення маркетингових досліджень з використанням спеціальних наукових методів: опитування, спостережень, тестування, аналізу документів, експериментів, спеціальних маркетингових дослідних методик.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142875" algn="just">
                        <a:lnSpc>
                          <a:spcPct val="115000"/>
                        </a:lnSpc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Методи одержання інформації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uk-UA" sz="16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збір 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несистематизованої інформації про середовище маркетингу і конкурентів на підставі використання прихованих методів спостереження, збору й аналіз документів.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14613</TotalTime>
  <Words>1594</Words>
  <Application>Microsoft Office PowerPoint</Application>
  <PresentationFormat>Экран (4:3)</PresentationFormat>
  <Paragraphs>253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9" baseType="lpstr">
      <vt:lpstr>Calibri</vt:lpstr>
      <vt:lpstr>Constantia</vt:lpstr>
      <vt:lpstr>Times New Roman</vt:lpstr>
      <vt:lpstr>Wingdings</vt:lpstr>
      <vt:lpstr>Wingdings 2</vt:lpstr>
      <vt:lpstr>Поток</vt:lpstr>
      <vt:lpstr>Тема 2. Маркетингові дослідження</vt:lpstr>
      <vt:lpstr>1.Маркетингове середовище організації.</vt:lpstr>
      <vt:lpstr>Презентация PowerPoint</vt:lpstr>
      <vt:lpstr>Презентация PowerPoint</vt:lpstr>
      <vt:lpstr>Презентация PowerPoint</vt:lpstr>
      <vt:lpstr>2. Маркетингові дослідження. Маркетингова інформаційна система організації. </vt:lpstr>
      <vt:lpstr>Основні напрями  маркетингових досліджень:</vt:lpstr>
      <vt:lpstr> Маркетингова інформаційна система — це безперервно діюча система, призначена для збирання, оброблення, аналізу, оцінювання й розподілу інформації.</vt:lpstr>
      <vt:lpstr>Відмінності між маркетинговими дослідженнями та маркетинговою розвідкою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3.Сегментування та позиціонування  товару на ринку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Вибір підприємством цільового ринку</vt:lpstr>
      <vt:lpstr>Презентация PowerPoint</vt:lpstr>
      <vt:lpstr>Презентация PowerPoint</vt:lpstr>
      <vt:lpstr>Позиціонування товару на ринку</vt:lpstr>
      <vt:lpstr>Презентация PowerPoint</vt:lpstr>
      <vt:lpstr>Презентация PowerPoint</vt:lpstr>
      <vt:lpstr>Презентация PowerPoint</vt:lpstr>
      <vt:lpstr>Фактори, що впливають на купівельну поведінку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Характеристики маркетингу</dc:title>
  <dc:creator>Natala</dc:creator>
  <cp:lastModifiedBy>Учетная запись Майкрософт</cp:lastModifiedBy>
  <cp:revision>14</cp:revision>
  <dcterms:created xsi:type="dcterms:W3CDTF">2016-12-27T12:06:44Z</dcterms:created>
  <dcterms:modified xsi:type="dcterms:W3CDTF">2023-03-02T09:36:20Z</dcterms:modified>
</cp:coreProperties>
</file>