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9" r:id="rId4"/>
    <p:sldId id="260" r:id="rId5"/>
    <p:sldId id="265" r:id="rId6"/>
    <p:sldId id="261" r:id="rId7"/>
    <p:sldId id="264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63AA9-4F5F-4B64-9904-E807356AD57B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51D4-99A7-471F-B726-1848B6DF69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9977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63AA9-4F5F-4B64-9904-E807356AD57B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51D4-99A7-471F-B726-1848B6DF69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555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63AA9-4F5F-4B64-9904-E807356AD57B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51D4-99A7-471F-B726-1848B6DF69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8614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1736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6000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583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63AA9-4F5F-4B64-9904-E807356AD57B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51D4-99A7-471F-B726-1848B6DF69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320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63AA9-4F5F-4B64-9904-E807356AD57B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51D4-99A7-471F-B726-1848B6DF69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638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63AA9-4F5F-4B64-9904-E807356AD57B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51D4-99A7-471F-B726-1848B6DF69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59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63AA9-4F5F-4B64-9904-E807356AD57B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51D4-99A7-471F-B726-1848B6DF69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377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63AA9-4F5F-4B64-9904-E807356AD57B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51D4-99A7-471F-B726-1848B6DF69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294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63AA9-4F5F-4B64-9904-E807356AD57B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51D4-99A7-471F-B726-1848B6DF69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414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63AA9-4F5F-4B64-9904-E807356AD57B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51D4-99A7-471F-B726-1848B6DF69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0359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63AA9-4F5F-4B64-9904-E807356AD57B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51D4-99A7-471F-B726-1848B6DF69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4150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63AA9-4F5F-4B64-9904-E807356AD57B}" type="datetimeFigureOut">
              <a:rPr lang="uk-UA" smtClean="0"/>
              <a:t>28.12.2021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D51D4-99A7-471F-B726-1848B6DF69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370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1.jpg"/><Relationship Id="rId7" Type="http://schemas.openxmlformats.org/officeDocument/2006/relationships/image" Target="../media/image8.png"/><Relationship Id="rId12" Type="http://schemas.openxmlformats.org/officeDocument/2006/relationships/image" Target="../media/image13.jpg"/><Relationship Id="rId2" Type="http://schemas.openxmlformats.org/officeDocument/2006/relationships/image" Target="../media/image4.jp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jp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9916" y="1467038"/>
            <a:ext cx="7085330" cy="216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ts val="5645"/>
              </a:lnSpc>
              <a:spcBef>
                <a:spcPts val="100"/>
              </a:spcBef>
            </a:pPr>
            <a:r>
              <a:rPr sz="4800" b="0" spc="-5" dirty="0">
                <a:solidFill>
                  <a:srgbClr val="365F91"/>
                </a:solidFill>
                <a:latin typeface="Arial Narrow"/>
                <a:cs typeface="Arial Narrow"/>
              </a:rPr>
              <a:t>навчальна</a:t>
            </a:r>
            <a:r>
              <a:rPr sz="4800" b="0" spc="-10" dirty="0">
                <a:solidFill>
                  <a:srgbClr val="365F91"/>
                </a:solidFill>
                <a:latin typeface="Arial Narrow"/>
                <a:cs typeface="Arial Narrow"/>
              </a:rPr>
              <a:t> </a:t>
            </a:r>
            <a:r>
              <a:rPr sz="4800" b="0" spc="-5" dirty="0">
                <a:solidFill>
                  <a:srgbClr val="365F91"/>
                </a:solidFill>
                <a:latin typeface="Arial Narrow"/>
                <a:cs typeface="Arial Narrow"/>
              </a:rPr>
              <a:t>дисципліна</a:t>
            </a:r>
            <a:endParaRPr sz="4800" dirty="0">
              <a:latin typeface="Arial Narrow"/>
              <a:cs typeface="Arial Narrow"/>
            </a:endParaRPr>
          </a:p>
          <a:p>
            <a:pPr algn="ctr">
              <a:lnSpc>
                <a:spcPts val="5645"/>
              </a:lnSpc>
            </a:pPr>
            <a:r>
              <a:rPr sz="4800" spc="-5" dirty="0" smtClean="0">
                <a:solidFill>
                  <a:srgbClr val="365F91"/>
                </a:solidFill>
                <a:latin typeface="Arial Narrow"/>
                <a:cs typeface="Arial Narrow"/>
              </a:rPr>
              <a:t>«</a:t>
            </a:r>
            <a:r>
              <a:rPr lang="uk-UA" sz="4800" spc="-5" dirty="0" smtClean="0">
                <a:solidFill>
                  <a:srgbClr val="365F91"/>
                </a:solidFill>
                <a:latin typeface="Arial Narrow"/>
                <a:cs typeface="Arial Narrow"/>
              </a:rPr>
              <a:t>Реклама у соціальних мережах</a:t>
            </a:r>
            <a:r>
              <a:rPr sz="4800" dirty="0" smtClean="0">
                <a:solidFill>
                  <a:srgbClr val="365F91"/>
                </a:solidFill>
                <a:latin typeface="Arial Narrow"/>
                <a:cs typeface="Arial Narrow"/>
              </a:rPr>
              <a:t>»</a:t>
            </a:r>
            <a:endParaRPr sz="4800" dirty="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7313" y="4656929"/>
            <a:ext cx="1044994" cy="13978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845426" y="4881018"/>
            <a:ext cx="1003185" cy="936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2915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4690864" cy="3960440"/>
          </a:xfrm>
        </p:spPr>
        <p:txBody>
          <a:bodyPr>
            <a:noAutofit/>
          </a:bodyPr>
          <a:lstStyle/>
          <a:p>
            <a:pPr algn="l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Санакоєва Наталя Дмитрівна</a:t>
            </a:r>
            <a:r>
              <a:rPr lang="uk-UA" sz="2400" b="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400" b="0" dirty="0" err="1" smtClean="0">
                <a:latin typeface="Times New Roman" pitchFamily="18" charset="0"/>
                <a:cs typeface="Times New Roman" pitchFamily="18" charset="0"/>
              </a:rPr>
              <a:t>к.філол.н</a:t>
            </a:r>
            <a:r>
              <a:rPr lang="uk-UA" sz="2400" b="0" dirty="0" smtClean="0">
                <a:latin typeface="Times New Roman" pitchFamily="18" charset="0"/>
                <a:cs typeface="Times New Roman" pitchFamily="18" charset="0"/>
              </a:rPr>
              <a:t>., доцент кафедри соціальних комунікацій та інформаційної діяльності; </a:t>
            </a:r>
            <a:br>
              <a:rPr lang="uk-UA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b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0" dirty="0">
                <a:latin typeface="Times New Roman" pitchFamily="18" charset="0"/>
                <a:cs typeface="Times New Roman" pitchFamily="18" charset="0"/>
              </a:rPr>
            </a:br>
            <a:r>
              <a:rPr lang="uk-UA" sz="2400" b="0" dirty="0" smtClean="0">
                <a:latin typeface="Times New Roman" pitchFamily="18" charset="0"/>
                <a:cs typeface="Times New Roman" pitchFamily="18" charset="0"/>
              </a:rPr>
              <a:t>очолює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іміджевий відділ </a:t>
            </a:r>
            <a:r>
              <a:rPr lang="uk-UA" sz="2400" b="0" dirty="0" smtClean="0">
                <a:latin typeface="Times New Roman" pitchFamily="18" charset="0"/>
                <a:cs typeface="Times New Roman" pitchFamily="18" charset="0"/>
              </a:rPr>
              <a:t>факультету журналістики, керує робочими групами студентів, що ведуть корпоративні сторінки у різних соціальних мережах </a:t>
            </a:r>
            <a:endParaRPr lang="uk-UA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8"/>
          <p:cNvSpPr/>
          <p:nvPr/>
        </p:nvSpPr>
        <p:spPr>
          <a:xfrm>
            <a:off x="5724128" y="980728"/>
            <a:ext cx="2815590" cy="3096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9"/>
          <p:cNvSpPr/>
          <p:nvPr/>
        </p:nvSpPr>
        <p:spPr>
          <a:xfrm>
            <a:off x="6732240" y="4365104"/>
            <a:ext cx="1807478" cy="23651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33332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541" y="587809"/>
            <a:ext cx="7769859" cy="385939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 indent="283210" algn="just">
              <a:lnSpc>
                <a:spcPts val="2760"/>
              </a:lnSpc>
              <a:spcBef>
                <a:spcPts val="295"/>
              </a:spcBef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Опановуючи цю дисципліну, ви </a:t>
            </a:r>
            <a:r>
              <a:rPr sz="2400" b="1" spc="5" dirty="0" err="1">
                <a:latin typeface="Times New Roman" pitchFamily="18" charset="0"/>
                <a:cs typeface="Times New Roman" pitchFamily="18" charset="0"/>
              </a:rPr>
              <a:t>ознайомитесь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uk-UA" sz="2400" spc="-5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12700" marR="5080" indent="283210" algn="just">
              <a:lnSpc>
                <a:spcPts val="2760"/>
              </a:lnSpc>
              <a:spcBef>
                <a:spcPts val="295"/>
              </a:spcBef>
            </a:pPr>
            <a:endParaRPr lang="uk-UA" sz="24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 algn="just">
              <a:lnSpc>
                <a:spcPts val="2760"/>
              </a:lnSpc>
              <a:spcBef>
                <a:spcPts val="295"/>
              </a:spcBef>
              <a:buFont typeface="Wingdings" pitchFamily="2" charset="2"/>
              <a:buChar char="ü"/>
            </a:pP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особливостями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різних соціальних мереж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 algn="just">
              <a:lnSpc>
                <a:spcPts val="2760"/>
              </a:lnSpc>
              <a:spcBef>
                <a:spcPts val="295"/>
              </a:spcBef>
              <a:buFont typeface="Wingdings" pitchFamily="2" charset="2"/>
              <a:buChar char="ü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 algn="just">
              <a:lnSpc>
                <a:spcPts val="2760"/>
              </a:lnSpc>
              <a:spcBef>
                <a:spcPts val="295"/>
              </a:spcBef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будете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працювати над розробкою проєкту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просування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продукту/послуги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 цих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мережах</a:t>
            </a:r>
          </a:p>
          <a:p>
            <a:pPr marL="355600" marR="5080" indent="-342900" algn="just">
              <a:lnSpc>
                <a:spcPts val="2760"/>
              </a:lnSpc>
              <a:spcBef>
                <a:spcPts val="295"/>
              </a:spcBef>
              <a:buFont typeface="Wingdings" pitchFamily="2" charset="2"/>
              <a:buChar char="ü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 algn="just">
              <a:lnSpc>
                <a:spcPts val="2760"/>
              </a:lnSpc>
              <a:spcBef>
                <a:spcPts val="295"/>
              </a:spcBef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навчитеся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визначати параметри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що впливають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 просування продукту у соціальних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мережах та особливості поведінки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користувачів соціальних медіа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93026" y="4974900"/>
            <a:ext cx="981075" cy="9158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0241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0625" y="908720"/>
            <a:ext cx="8220075" cy="194861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10160" algn="just">
              <a:lnSpc>
                <a:spcPts val="2760"/>
              </a:lnSpc>
              <a:spcBef>
                <a:spcPts val="295"/>
              </a:spcBef>
              <a:tabLst>
                <a:tab pos="845185" algn="l"/>
              </a:tabLst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Будете знати:</a:t>
            </a:r>
          </a:p>
          <a:p>
            <a:pPr marL="12700" marR="10160" indent="539115">
              <a:lnSpc>
                <a:spcPts val="2760"/>
              </a:lnSpc>
              <a:spcBef>
                <a:spcPts val="295"/>
              </a:spcBef>
              <a:buFont typeface="Wingdings"/>
              <a:buChar char=""/>
              <a:tabLst>
                <a:tab pos="845185" algn="l"/>
              </a:tabLst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особливості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різних соціальних мереж та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специфіку побудови комунікаційної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стратегії для кожної з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них</a:t>
            </a:r>
          </a:p>
          <a:p>
            <a:pPr marL="12700" marR="10160" indent="539115" algn="just">
              <a:lnSpc>
                <a:spcPts val="2760"/>
              </a:lnSpc>
              <a:spcBef>
                <a:spcPts val="295"/>
              </a:spcBef>
              <a:buFont typeface="Wingdings"/>
              <a:buChar char=""/>
              <a:tabLst>
                <a:tab pos="845185" algn="l"/>
              </a:tabLst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переваги роботи в соціальній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мережі</a:t>
            </a:r>
          </a:p>
          <a:p>
            <a:pPr marL="12700" marR="10160" indent="539115" algn="just">
              <a:lnSpc>
                <a:spcPts val="2760"/>
              </a:lnSpc>
              <a:spcBef>
                <a:spcPts val="295"/>
              </a:spcBef>
              <a:buFont typeface="Wingdings"/>
              <a:buChar char=""/>
              <a:tabLst>
                <a:tab pos="845185" algn="l"/>
              </a:tabLst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понятійний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та категорійний апарат щодо нових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мереж</a:t>
            </a:r>
          </a:p>
        </p:txBody>
      </p:sp>
      <p:sp>
        <p:nvSpPr>
          <p:cNvPr id="3" name="object 3"/>
          <p:cNvSpPr/>
          <p:nvPr/>
        </p:nvSpPr>
        <p:spPr>
          <a:xfrm>
            <a:off x="6804248" y="4725144"/>
            <a:ext cx="1584176" cy="12241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1354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92696"/>
            <a:ext cx="7920880" cy="3516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0160" algn="just">
              <a:lnSpc>
                <a:spcPts val="2760"/>
              </a:lnSpc>
              <a:spcBef>
                <a:spcPts val="295"/>
              </a:spcBef>
              <a:tabLst>
                <a:tab pos="845185" algn="l"/>
              </a:tabLst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Вміти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2700" marR="10160" indent="539115" algn="just">
              <a:lnSpc>
                <a:spcPts val="2760"/>
              </a:lnSpc>
              <a:spcBef>
                <a:spcPts val="295"/>
              </a:spcBef>
              <a:buFont typeface="Wingdings"/>
              <a:buChar char=""/>
              <a:tabLst>
                <a:tab pos="845185" algn="l"/>
              </a:tabLst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цільову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аудиторію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12700" marR="10160" indent="539115" algn="just">
              <a:lnSpc>
                <a:spcPts val="2760"/>
              </a:lnSpc>
              <a:spcBef>
                <a:spcPts val="295"/>
              </a:spcBef>
              <a:buFont typeface="Wingdings"/>
              <a:buChar char=""/>
              <a:tabLst>
                <a:tab pos="845185" algn="l"/>
              </a:tabLst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розробляти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стратегію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просування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продукту/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мережах</a:t>
            </a:r>
          </a:p>
          <a:p>
            <a:pPr marL="12700" marR="10160" indent="539115" algn="just">
              <a:lnSpc>
                <a:spcPts val="2760"/>
              </a:lnSpc>
              <a:spcBef>
                <a:spcPts val="295"/>
              </a:spcBef>
              <a:buFont typeface="Wingdings"/>
              <a:buChar char=""/>
              <a:tabLst>
                <a:tab pos="845185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контент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наповнення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сторінок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спільноти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мережах</a:t>
            </a:r>
          </a:p>
          <a:p>
            <a:pPr marL="12700" marR="10160" indent="539115" algn="just">
              <a:lnSpc>
                <a:spcPts val="2760"/>
              </a:lnSpc>
              <a:spcBef>
                <a:spcPts val="295"/>
              </a:spcBef>
              <a:buFont typeface="Wingdings"/>
              <a:buChar char=""/>
              <a:tabLst>
                <a:tab pos="845185" algn="l"/>
              </a:tabLst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рекламних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PR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мережах</a:t>
            </a:r>
          </a:p>
          <a:p>
            <a:pPr marL="12700" marR="10160" indent="539115" algn="just">
              <a:lnSpc>
                <a:spcPts val="2760"/>
              </a:lnSpc>
              <a:spcBef>
                <a:spcPts val="295"/>
              </a:spcBef>
              <a:buFont typeface="Wingdings"/>
              <a:buChar char=""/>
              <a:tabLst>
                <a:tab pos="845185" algn="l"/>
              </a:tabLst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створюватимете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творче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портфоліо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7100664" y="5165576"/>
            <a:ext cx="1584176" cy="12241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4178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600950" y="5373459"/>
            <a:ext cx="980554" cy="9158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476672"/>
            <a:ext cx="669674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spc="-10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2400" b="1" spc="-10" dirty="0" err="1" smtClean="0">
                <a:latin typeface="Times New Roman" pitchFamily="18" charset="0"/>
                <a:cs typeface="Times New Roman" pitchFamily="18" charset="0"/>
              </a:rPr>
              <a:t>праць</a:t>
            </a:r>
            <a:r>
              <a:rPr lang="ru-RU" sz="2400" b="1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pc="-5" dirty="0" smtClean="0">
                <a:latin typeface="Times New Roman" pitchFamily="18" charset="0"/>
                <a:cs typeface="Times New Roman" pitchFamily="18" charset="0"/>
              </a:rPr>
              <a:t>автора </a:t>
            </a:r>
            <a:r>
              <a:rPr lang="ru-RU" sz="2400" b="1" spc="-5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b="1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pc="-5" dirty="0" err="1" smtClean="0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400" b="1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pc="-1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b="1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pc="-5" dirty="0" err="1" smtClean="0">
                <a:latin typeface="Times New Roman" pitchFamily="18" charset="0"/>
                <a:cs typeface="Times New Roman" pitchFamily="18" charset="0"/>
              </a:rPr>
              <a:t>найактуальніших</a:t>
            </a:r>
            <a:r>
              <a:rPr lang="ru-RU" sz="2400" b="1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pc="-10" dirty="0" smtClean="0">
                <a:latin typeface="Times New Roman" pitchFamily="18" charset="0"/>
                <a:cs typeface="Times New Roman" pitchFamily="18" charset="0"/>
              </a:rPr>
              <a:t>тем,  </a:t>
            </a:r>
            <a:r>
              <a:rPr lang="ru-RU" sz="2400" b="1" spc="-1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pc="-5" dirty="0" err="1" smtClean="0">
                <a:latin typeface="Times New Roman" pitchFamily="18" charset="0"/>
                <a:cs typeface="Times New Roman" pitchFamily="18" charset="0"/>
              </a:rPr>
              <a:t>винесені</a:t>
            </a:r>
            <a:r>
              <a:rPr lang="ru-RU" sz="2400" b="1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pc="5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spc="-5" dirty="0" err="1" smtClean="0"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sz="2400" b="1" spc="-5" dirty="0" smtClean="0">
                <a:latin typeface="Times New Roman" pitchFamily="18" charset="0"/>
                <a:cs typeface="Times New Roman" pitchFamily="18" charset="0"/>
              </a:rPr>
              <a:t> у межах </a:t>
            </a:r>
            <a:r>
              <a:rPr lang="ru-RU" sz="2400" b="1" spc="-5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b="1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pc="-10" dirty="0" smtClean="0">
                <a:latin typeface="Times New Roman" pitchFamily="18" charset="0"/>
                <a:cs typeface="Times New Roman" pitchFamily="18" charset="0"/>
              </a:rPr>
              <a:t>курсу:</a:t>
            </a:r>
            <a:endParaRPr lang="uk-UA" sz="2400" b="1" spc="-1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b="1" spc="-1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b="1" spc="-1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Санакоєва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Н. 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Березенко В. В.,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Лаковський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К. С. Реклама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діджиталізації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редакцією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Ковпак В. А.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Запоріжжя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Запорізький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університет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 2021.  176 с.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Санакоєва Н. Д., Березенко В. В.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Прикладні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дослідження формування сучасного соціально-комунікаційного простору України в умовах становлення інформаційного суспільства. Монографія. /  За загал. наук. ред. В.В. Березенко. Запоріжжя: Запорізький національний університет, 2021. 287 с.</a:t>
            </a:r>
          </a:p>
          <a:p>
            <a:pPr algn="ctr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376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2716" y="467072"/>
            <a:ext cx="3354070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200" b="0" spc="-5" dirty="0">
                <a:solidFill>
                  <a:srgbClr val="000000"/>
                </a:solidFill>
                <a:latin typeface="Arial Narrow"/>
                <a:cs typeface="Arial Narrow"/>
              </a:rPr>
              <a:t>Контакти:</a:t>
            </a:r>
            <a:endParaRPr sz="72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4970" y="2799822"/>
            <a:ext cx="1917700" cy="3589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55916" y="5338415"/>
            <a:ext cx="981075" cy="13123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6930" y="2016066"/>
            <a:ext cx="889170" cy="2806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42521" y="1997094"/>
            <a:ext cx="1381771" cy="3017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80740" y="1999559"/>
            <a:ext cx="878783" cy="22558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53791" y="1917026"/>
            <a:ext cx="106679" cy="4126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8621" y="2282334"/>
            <a:ext cx="552449" cy="4126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8995" y="2282334"/>
            <a:ext cx="270509" cy="41266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51560" y="2282334"/>
            <a:ext cx="3089910" cy="41266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11954" y="2152955"/>
            <a:ext cx="4478020" cy="146630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83709" y="2233289"/>
            <a:ext cx="1351914" cy="133016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308188" y="5065033"/>
            <a:ext cx="1713170" cy="35782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47251" y="5246699"/>
            <a:ext cx="74954" cy="2752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72366" y="5092560"/>
            <a:ext cx="253044" cy="26423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51111" y="5246699"/>
            <a:ext cx="74954" cy="2752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76226" y="5092560"/>
            <a:ext cx="257192" cy="26423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06737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227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навчальна дисципліна «Реклама у соціальних мережах»</vt:lpstr>
      <vt:lpstr>Санакоєва Наталя Дмитрівна – к.філол.н., доцент кафедри соціальних комунікацій та інформаційної діяльності;   очолює іміджевий відділ факультету журналістики, керує робочими групами студентів, що ведуть корпоративні сторінки у різних соціальних мережах 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Контакти: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навчальна дисципліна «Реклама у соціальних мережах»</dc:title>
  <dc:creator>denbs2018@gmail.com</dc:creator>
  <cp:lastModifiedBy>denbs2018@gmail.com</cp:lastModifiedBy>
  <cp:revision>5</cp:revision>
  <dcterms:created xsi:type="dcterms:W3CDTF">2021-12-28T09:26:03Z</dcterms:created>
  <dcterms:modified xsi:type="dcterms:W3CDTF">2021-12-28T10:08:16Z</dcterms:modified>
</cp:coreProperties>
</file>