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4" r:id="rId6"/>
    <p:sldId id="28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E0D98-26CF-4942-848D-28B65AEBE249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Лекція 2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як навчальна дисципліна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521497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Філософія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Соціологія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Політологія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Історія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Право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Економіка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Література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Психологія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Біологія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Медицина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Джерела гендерної теорії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Система знань</a:t>
            </a:r>
          </a:p>
          <a:p>
            <a:pPr marL="514350" lvl="0" indent="-514350" algn="l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Гендерна система суспільства</a:t>
            </a:r>
          </a:p>
          <a:p>
            <a:pPr marL="514350" lvl="0" indent="-514350" algn="l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Гендерні практики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 гендерної теорії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71736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як система знань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1643042" y="2071678"/>
            <a:ext cx="5715040" cy="457203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Комплекс соціально-філософських, соціологічних, політологічних, психологічних, культурологічних та ін. теорій про чоловічу і жіночу ідентичність та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суб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єктивність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Гендерна система суспільства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71678"/>
            <a:ext cx="4857784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Сукупність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взаємопов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язаних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інститутів та організацій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428892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Будуються відносини між жінкою та чоловіком, ставлення суспільства до проблем статі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43240" y="3000372"/>
            <a:ext cx="2500330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Формується реальна нерівність або рівність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000760" y="3000372"/>
            <a:ext cx="2357454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Здійснюються завоювання, утвердження й гарантії прав, свобод 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обов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язків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статей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143240" y="5000636"/>
            <a:ext cx="2500330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Забезпечуються реальні можливості їх самореалізації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як система практики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71678"/>
            <a:ext cx="4857784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Усі форми практичної діяльності з гендерних перетворень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428892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Практика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емансипаціоналізму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43240" y="3000372"/>
            <a:ext cx="2500330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Участь обох статей як рівних у прийнятті рішень, формуванні гендерних стратегій і політик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000760" y="3000372"/>
            <a:ext cx="2357454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Творення гендерного права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Міждисциплінарність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00240"/>
            <a:ext cx="4857784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Методи гендерних досліджень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286016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теоретичний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071802" y="3000372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і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сторико-генетичний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572132" y="3000372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соціально-психологічний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28596" y="4286256"/>
            <a:ext cx="2286016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соціологічний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071802" y="4286256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статистичний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643570" y="4286256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емпіричний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071802" y="5572140"/>
            <a:ext cx="221457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прогностичний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Пов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язує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сукупність знань у концептуальне бачення проблеми.</a:t>
            </a:r>
          </a:p>
          <a:p>
            <a:pPr lvl="0">
              <a:spcBef>
                <a:spcPts val="0"/>
              </a:spcBef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Передбачає впорядкування знань про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на принципах логічної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вибудови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цілісної концепції та визначення місця цих знань в системі суспільствознавчих наук.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Теоретичний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Розширює ракурс розуміння ієрархії влади, функціонування власності та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пов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язаних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з ними історичними атрибутами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Історико-генетичний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381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6923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24154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429000"/>
            <a:ext cx="2298073" cy="32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Вивчення соціально конструйованих жіночих і чоловічих ролей, відносин та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ідентичностей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статевих особливостей, психологічних характеристик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Соціально-психологічний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3199754"/>
          </a:xfrm>
        </p:spPr>
        <p:txBody>
          <a:bodyPr/>
          <a:lstStyle/>
          <a:p>
            <a:pPr marL="514350" indent="-51435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Методологічні засади гендерної теорії.</a:t>
            </a:r>
          </a:p>
          <a:p>
            <a:pPr marL="514350" indent="-51435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Міждисциплінарний характер гендерних досліджень.</a:t>
            </a:r>
          </a:p>
          <a:p>
            <a:pPr marL="514350" indent="-514350" algn="l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Метод гендерного аналізу.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План.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indent="-514350">
              <a:spcBef>
                <a:spcPts val="0"/>
              </a:spcBef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indent="-51435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Дає змогу визначати будь-які гендерні параметри, співвідносити їх з іншими соціальними характеристиками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Соціологічний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Передбачає уведення й застосування показників, які відбивають ступінь справедливості розподілу та користування національними благами з урахуванням гендерного чинника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Статистичний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Розкриває позитивний і негативний досвід гендерної діяльності. Дає уявлення про реальні історичні зміни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Емпіричний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Зумовлений необхідністю давати відповіді на питання, що визначили б перспективу гендерного розвитку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Прогностичний метод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>
              <a:buSzPct val="91000"/>
              <a:buFont typeface="Wingdings" pitchFamily="2" charset="2"/>
              <a:buChar char="Ø"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процедура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оцінки різних впливів на жінок та чоловіків з боку державних та недержавних програм, законодавства, політичного курсу</a:t>
            </a: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збір інформації та розуміння гендерних тенденцій в економіці і суспільстві,</a:t>
            </a: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використання набутих знань для виявлення потенційних проблем та пошуку їх вирішення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Гендерний аналіз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6143668"/>
          </a:xfrm>
        </p:spPr>
        <p:txBody>
          <a:bodyPr/>
          <a:lstStyle/>
          <a:p>
            <a:pPr lvl="0" indent="514350" algn="just">
              <a:spcBef>
                <a:spcPts val="0"/>
              </a:spcBef>
              <a:buSzPct val="91000"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Сутність гендерного аналізу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– у повному розкритті будь-яких наслідків для </a:t>
            </a:r>
            <a:r>
              <a:rPr lang="uk-UA" sz="2800" u="sng" dirty="0" smtClean="0">
                <a:latin typeface="Arial" pitchFamily="34" charset="0"/>
                <a:cs typeface="Arial" pitchFamily="34" charset="0"/>
              </a:rPr>
              <a:t>обох статей.</a:t>
            </a:r>
          </a:p>
          <a:p>
            <a:pPr lvl="0" indent="514350" algn="just">
              <a:spcBef>
                <a:spcPts val="0"/>
              </a:spcBef>
              <a:buSzPct val="91000"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lvl="0" indent="514350" algn="just">
              <a:spcBef>
                <a:spcPts val="0"/>
              </a:spcBef>
              <a:buSzPct val="91000"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Приклади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гендерного аналізу: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чоловіки мають більш високі прибутки у порівнянні з жінками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жінки перебувають у невигідному становищі через неадекватну оцінку суспільством соціальної ролі жінок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невигідне становище чоловіків через ранню смертність чоловіків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невигідне становище чоловіків внаслідок гендерних упереджень – залишення дитини під час розлучення з матір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57298"/>
            <a:ext cx="8305800" cy="2786082"/>
          </a:xfrm>
        </p:spPr>
        <p:txBody>
          <a:bodyPr/>
          <a:lstStyle/>
          <a:p>
            <a:pPr lvl="0" algn="l"/>
            <a:r>
              <a:rPr lang="uk-UA" sz="2800" dirty="0" smtClean="0"/>
              <a:t>Основи теорії </a:t>
            </a:r>
            <a:r>
              <a:rPr lang="uk-UA" sz="2800" dirty="0" err="1" smtClean="0"/>
              <a:t>гендеру</a:t>
            </a:r>
            <a:r>
              <a:rPr lang="uk-UA" sz="2800" dirty="0" smtClean="0"/>
              <a:t>: Навчальний посібник. Київ : «К.І.С.», 2004. 536 с. </a:t>
            </a:r>
            <a:r>
              <a:rPr lang="uk-UA" sz="2800" dirty="0" smtClean="0">
                <a:solidFill>
                  <a:srgbClr val="FF0000"/>
                </a:solidFill>
                <a:hlinkClick r:id="rId2"/>
              </a:rPr>
              <a:t>http://gender.at.ua/_ld/1/186_osnovy_teorii_g.pdf</a:t>
            </a:r>
            <a:endParaRPr lang="uk-UA" sz="2800" dirty="0" smtClean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uk-UA" sz="2800" dirty="0" err="1" smtClean="0"/>
              <a:t>Марценюк</a:t>
            </a:r>
            <a:r>
              <a:rPr lang="uk-UA" sz="2800" dirty="0" smtClean="0"/>
              <a:t> Т. </a:t>
            </a:r>
            <a:r>
              <a:rPr lang="uk-UA" sz="2800" dirty="0" err="1" smtClean="0"/>
              <a:t>Гендер</a:t>
            </a:r>
            <a:r>
              <a:rPr lang="uk-UA" sz="2800" dirty="0" smtClean="0"/>
              <a:t> для всіх. Виклик стереотипам. Київ: Основи, 2017. С.20-22.</a:t>
            </a:r>
          </a:p>
          <a:p>
            <a:pPr marL="514350" indent="-514350" algn="l">
              <a:buAutoNum type="arabicPeriod"/>
            </a:pP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00514"/>
            <a:ext cx="1643074" cy="2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6" y="4214818"/>
            <a:ext cx="1595308" cy="2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305800" cy="2286016"/>
          </a:xfrm>
        </p:spPr>
        <p:txBody>
          <a:bodyPr/>
          <a:lstStyle/>
          <a:p>
            <a:pPr lvl="0" algn="just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Найбільша методологічна помилка – ототожнення гендерного підходу із статево-рольовим: кожній статі відповідає «своя» роль, яку повинні виконувати чоловік або жінка.</a:t>
            </a:r>
          </a:p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26851"/>
            <a:ext cx="6143668" cy="43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3199754"/>
          </a:xfrm>
        </p:spPr>
        <p:txBody>
          <a:bodyPr/>
          <a:lstStyle/>
          <a:p>
            <a:pPr lvl="0" algn="l"/>
            <a:endParaRPr lang="uk-UA" sz="2800" dirty="0" smtClean="0"/>
          </a:p>
          <a:p>
            <a:pPr lvl="0" algn="l"/>
            <a:endParaRPr lang="uk-UA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000376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53"/>
            <a:ext cx="20728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Ірина\Desktop\62a30faf0d3c68022ffd4e2d9944c4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1998850" cy="2433636"/>
          </a:xfrm>
          <a:prstGeom prst="rect">
            <a:avLst/>
          </a:prstGeom>
          <a:noFill/>
        </p:spPr>
      </p:pic>
      <p:pic>
        <p:nvPicPr>
          <p:cNvPr id="2053" name="Picture 5" descr="C:\Users\Ірина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429000"/>
            <a:ext cx="2795590" cy="2184055"/>
          </a:xfrm>
          <a:prstGeom prst="rect">
            <a:avLst/>
          </a:prstGeom>
          <a:noFill/>
        </p:spPr>
      </p:pic>
      <p:pic>
        <p:nvPicPr>
          <p:cNvPr id="2054" name="Picture 6" descr="C:\Users\Ірина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85728"/>
            <a:ext cx="2357454" cy="2119546"/>
          </a:xfrm>
          <a:prstGeom prst="rect">
            <a:avLst/>
          </a:prstGeom>
          <a:noFill/>
        </p:spPr>
      </p:pic>
      <p:pic>
        <p:nvPicPr>
          <p:cNvPr id="2055" name="Picture 7" descr="C:\Users\Ірина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42900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05800" cy="1928826"/>
          </a:xfrm>
        </p:spPr>
        <p:txBody>
          <a:bodyPr/>
          <a:lstStyle/>
          <a:p>
            <a:pPr lvl="0"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Гендерна теорія – це критичний підхід, який заперечує винятковість біологічного. Біологічні відмінності між чоловіками і жінками не заперечується, але вони не можуть бути єдино можливими для пояснення гендерних ролей.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090361" cy="294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2571736" y="2500306"/>
            <a:ext cx="2500330" cy="928694"/>
          </a:xfrm>
          <a:prstGeom prst="wedgeEllipseCallout">
            <a:avLst>
              <a:gd name="adj1" fmla="val -51957"/>
              <a:gd name="adj2" fmla="val 120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З.</a:t>
            </a:r>
            <a:r>
              <a:rPr lang="uk-UA" dirty="0" err="1" smtClean="0"/>
              <a:t>Фройд</a:t>
            </a:r>
            <a:r>
              <a:rPr lang="uk-UA" dirty="0" smtClean="0"/>
              <a:t>: </a:t>
            </a:r>
            <a:r>
              <a:rPr lang="uk-UA" dirty="0" err="1" smtClean="0"/>
              <a:t>“Анатомія</a:t>
            </a:r>
            <a:r>
              <a:rPr lang="uk-UA" dirty="0" smtClean="0"/>
              <a:t> – це </a:t>
            </a:r>
            <a:r>
              <a:rPr lang="uk-UA" dirty="0" err="1" smtClean="0"/>
              <a:t>доля”</a:t>
            </a:r>
            <a:endParaRPr lang="uk-U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00306"/>
            <a:ext cx="2143140" cy="29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3143240" y="4786322"/>
            <a:ext cx="3214710" cy="1357322"/>
          </a:xfrm>
          <a:prstGeom prst="wedgeEllipseCallout">
            <a:avLst>
              <a:gd name="adj1" fmla="val 57843"/>
              <a:gd name="adj2" fmla="val -614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Симона де </a:t>
            </a:r>
            <a:r>
              <a:rPr lang="uk-UA" dirty="0" err="1" smtClean="0"/>
              <a:t>Бовуар</a:t>
            </a:r>
            <a:r>
              <a:rPr lang="uk-UA" dirty="0" smtClean="0"/>
              <a:t>: </a:t>
            </a:r>
            <a:r>
              <a:rPr lang="uk-UA" dirty="0" err="1" smtClean="0"/>
              <a:t>“Жінкою</a:t>
            </a:r>
            <a:r>
              <a:rPr lang="uk-UA" dirty="0" smtClean="0"/>
              <a:t> не народжуються – жінкою </a:t>
            </a:r>
            <a:r>
              <a:rPr lang="uk-UA" dirty="0" err="1" smtClean="0"/>
              <a:t>стають”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57620" y="3857628"/>
            <a:ext cx="1928826" cy="428628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05842" cy="4557076"/>
          </a:xfrm>
        </p:spPr>
        <p:txBody>
          <a:bodyPr/>
          <a:lstStyle/>
          <a:p>
            <a:pPr lvl="0" algn="just"/>
            <a:r>
              <a:rPr lang="uk-UA" sz="2800" b="1" dirty="0" smtClean="0"/>
              <a:t>Ми приходимо у світ, де вже існують певні очікування до наших ролей та сценаріїв поведінки.</a:t>
            </a:r>
          </a:p>
          <a:p>
            <a:pPr lvl="0" algn="just"/>
            <a:r>
              <a:rPr lang="uk-UA" sz="2800" b="1" dirty="0" smtClean="0"/>
              <a:t>У процесі виховання (соціалізації) людина навчається </a:t>
            </a:r>
            <a:r>
              <a:rPr lang="uk-UA" sz="2800" b="1" dirty="0" err="1" smtClean="0"/>
              <a:t>“правильним”</a:t>
            </a:r>
            <a:r>
              <a:rPr lang="uk-UA" sz="2800" b="1" dirty="0" smtClean="0"/>
              <a:t> ролям, які відповідають традиційним уявленням про </a:t>
            </a:r>
            <a:r>
              <a:rPr lang="uk-UA" sz="2800" b="1" dirty="0" err="1" smtClean="0"/>
              <a:t>маскулінність</a:t>
            </a:r>
            <a:r>
              <a:rPr lang="uk-UA" sz="2800" b="1" dirty="0" smtClean="0"/>
              <a:t> та </a:t>
            </a:r>
            <a:r>
              <a:rPr lang="uk-UA" sz="2800" b="1" dirty="0" err="1" smtClean="0"/>
              <a:t>фемінність</a:t>
            </a:r>
            <a:r>
              <a:rPr lang="uk-UA" sz="2800" b="1" dirty="0" smtClean="0"/>
              <a:t>.</a:t>
            </a:r>
          </a:p>
          <a:p>
            <a:pPr lvl="0" algn="just"/>
            <a:endParaRPr lang="uk-UA" sz="2800" dirty="0" smtClean="0"/>
          </a:p>
          <a:p>
            <a:pPr lvl="0" algn="just"/>
            <a:endParaRPr lang="uk-UA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429000"/>
            <a:ext cx="2445069" cy="32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3 простих відповіді на запитання, чому дівчатка завжди дорослішають раніше  за хлопчиків • Моя Ди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00739"/>
            <a:ext cx="4000528" cy="3396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305800" cy="3199754"/>
          </a:xfrm>
        </p:spPr>
        <p:txBody>
          <a:bodyPr/>
          <a:lstStyle/>
          <a:p>
            <a:pPr lvl="0" algn="l"/>
            <a:endParaRPr lang="uk-UA" sz="2800" dirty="0" smtClean="0"/>
          </a:p>
          <a:p>
            <a:pPr lvl="0" algn="l"/>
            <a:endParaRPr lang="uk-UA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2866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СУЧАСНА ГЕНДЕРНА ТЕОРІЯ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2866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СИСТЕМА  НАУКОВИХ ПОГЛЯДІВ НА ВІДНОСИНИ Й СТАТУС ЖІНКИ Й ЧОЛОВІКА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1934" y="928670"/>
            <a:ext cx="571504" cy="285752"/>
          </a:xfrm>
          <a:prstGeom prst="downArrow">
            <a:avLst>
              <a:gd name="adj1" fmla="val 50000"/>
              <a:gd name="adj2" fmla="val 5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357430"/>
            <a:ext cx="207170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Вивчення ролі жінок і чоловіків як </a:t>
            </a:r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соціального </a:t>
            </a:r>
            <a:r>
              <a:rPr lang="uk-UA" dirty="0" err="1" smtClean="0"/>
              <a:t>світотворення</a:t>
            </a:r>
            <a:r>
              <a:rPr lang="uk-UA" dirty="0" smtClean="0"/>
              <a:t>, їх світобачення й потенційних можливостей у перетворенні соціальних відносин та їх упорядкованості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2357430"/>
            <a:ext cx="207170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Критика й перетворення сучасного національного й світового порядку, пошук нових форм упорядкування всіх соціальних відносин в інтересах жінки й чоловіка як рівноправних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2428868"/>
            <a:ext cx="1857388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Вивчення об</a:t>
            </a:r>
            <a:r>
              <a:rPr lang="en-US" dirty="0" smtClean="0"/>
              <a:t>’</a:t>
            </a:r>
            <a:r>
              <a:rPr lang="uk-UA" dirty="0" err="1" smtClean="0"/>
              <a:t>єктивних</a:t>
            </a:r>
            <a:r>
              <a:rPr lang="uk-UA" dirty="0" smtClean="0"/>
              <a:t> соціальних, економічних, політичних та культурних умов, що породжують, зумовлюють і відтворюють нерівність статей</a:t>
            </a:r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2428868"/>
            <a:ext cx="192882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Осмислення сучасної ролі жінки й чоловіка, їх позицій, формування методів їх соціального </a:t>
            </a:r>
            <a:r>
              <a:rPr lang="uk-UA" dirty="0" err="1" smtClean="0"/>
              <a:t>урівняння</a:t>
            </a:r>
            <a:r>
              <a:rPr lang="uk-UA" dirty="0" smtClean="0"/>
              <a:t>, входження жінки в чоловічо-домінантну систему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86502"/>
            <a:ext cx="8572560" cy="498570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1. Гендерні відносини – це відносини влади.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– базова ідентичність.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навчаються, він конструюється протягом усього життя.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2. Гендерна нерівність передбачає нерівномірний розподіл основних ресурсів.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3. Жінки і чоловіки різні у середині своїх гетерогенних груп.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4. Гендерні відносини змінюються із часом, ситуацією.</a:t>
            </a:r>
          </a:p>
          <a:p>
            <a:pPr lvl="0" algn="just">
              <a:spcBef>
                <a:spcPts val="0"/>
              </a:spcBef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5. Гендерну нерівність можливо подолати шляхом боротьби за рівні права і можливості.</a:t>
            </a:r>
          </a:p>
          <a:p>
            <a:pPr lvl="0" algn="l"/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42862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ідеї гендерних студій: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485</TotalTime>
  <Words>749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Гендер як навчальна дисципліна</vt:lpstr>
      <vt:lpstr>План.</vt:lpstr>
      <vt:lpstr>Рекомендована література:</vt:lpstr>
      <vt:lpstr>Слайд 4</vt:lpstr>
      <vt:lpstr>Слайд 5</vt:lpstr>
      <vt:lpstr>Слайд 6</vt:lpstr>
      <vt:lpstr>Слайд 7</vt:lpstr>
      <vt:lpstr>Слайд 8</vt:lpstr>
      <vt:lpstr>Основні ідеї гендерних студій:</vt:lpstr>
      <vt:lpstr>Джерела гендерної теорії</vt:lpstr>
      <vt:lpstr>Предмет гендерної теорії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 як навчальна дисципліна</dc:title>
  <dc:creator>Ірина</dc:creator>
  <cp:lastModifiedBy>Ірина</cp:lastModifiedBy>
  <cp:revision>59</cp:revision>
  <dcterms:created xsi:type="dcterms:W3CDTF">2021-02-12T22:11:07Z</dcterms:created>
  <dcterms:modified xsi:type="dcterms:W3CDTF">2022-04-01T19:11:19Z</dcterms:modified>
</cp:coreProperties>
</file>