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F9D54F-12BC-4E40-B0FD-DAE5BE7537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sz="3600" dirty="0">
                <a:solidFill>
                  <a:srgbClr val="0070C0"/>
                </a:solidFill>
              </a:rPr>
              <a:t>Основні напрямки розвитку та використання систем електронної комерції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316612-52F8-4629-95A8-12331FCB5D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dirty="0"/>
              <a:t>Лекція 1</a:t>
            </a:r>
          </a:p>
        </p:txBody>
      </p:sp>
    </p:spTree>
    <p:extLst>
      <p:ext uri="{BB962C8B-B14F-4D97-AF65-F5344CB8AC3E}">
        <p14:creationId xmlns:p14="http://schemas.microsoft.com/office/powerpoint/2010/main" val="2951129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04CC73F-A406-41AF-B973-DE46E686C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20701"/>
            <a:ext cx="8596668" cy="5520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електронної комерції та її використання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Розвитку систем електронної комерції у світі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Основні напрямки вдосконалення та проблеми використання систем електронної комерції</a:t>
            </a:r>
          </a:p>
        </p:txBody>
      </p:sp>
    </p:spTree>
    <p:extLst>
      <p:ext uri="{BB962C8B-B14F-4D97-AF65-F5344CB8AC3E}">
        <p14:creationId xmlns:p14="http://schemas.microsoft.com/office/powerpoint/2010/main" val="3497233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0F55C6-4991-45CD-BDD5-CB90E93BE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5200"/>
          </a:xfrm>
        </p:spPr>
        <p:txBody>
          <a:bodyPr>
            <a:normAutofit fontScale="90000"/>
          </a:bodyPr>
          <a:lstStyle/>
          <a:p>
            <a:r>
              <a:rPr lang="ru-RU" sz="3100" dirty="0"/>
              <a:t>1. Система </a:t>
            </a:r>
            <a:r>
              <a:rPr lang="ru-RU" sz="3100" dirty="0" err="1"/>
              <a:t>електронної</a:t>
            </a:r>
            <a:r>
              <a:rPr lang="ru-RU" sz="3100" dirty="0"/>
              <a:t> </a:t>
            </a:r>
            <a:r>
              <a:rPr lang="ru-RU" sz="3100" dirty="0" err="1"/>
              <a:t>комерції</a:t>
            </a:r>
            <a:r>
              <a:rPr lang="ru-RU" sz="3100" dirty="0"/>
              <a:t> та </a:t>
            </a:r>
            <a:r>
              <a:rPr lang="ru-RU" sz="3100" dirty="0" err="1"/>
              <a:t>її</a:t>
            </a:r>
            <a:r>
              <a:rPr lang="ru-RU" sz="3100" dirty="0"/>
              <a:t> </a:t>
            </a:r>
            <a:r>
              <a:rPr lang="ru-RU" sz="3100" dirty="0" err="1"/>
              <a:t>використання</a:t>
            </a:r>
            <a:br>
              <a:rPr lang="ru-RU" dirty="0"/>
            </a:br>
            <a:endParaRPr lang="uk-UA" dirty="0"/>
          </a:p>
        </p:txBody>
      </p:sp>
      <p:pic>
        <p:nvPicPr>
          <p:cNvPr id="13" name="Объект 12">
            <a:extLst>
              <a:ext uri="{FF2B5EF4-FFF2-40B4-BE49-F238E27FC236}">
                <a16:creationId xmlns:a16="http://schemas.microsoft.com/office/drawing/2014/main" id="{4EC087D1-2715-4453-9A00-A4F3A83B66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9855" y="1981200"/>
            <a:ext cx="7369856" cy="3272487"/>
          </a:xfr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43AD454-A1F9-49F5-9184-7AFE4BE54B28}"/>
              </a:ext>
            </a:extLst>
          </p:cNvPr>
          <p:cNvSpPr txBox="1"/>
          <p:nvPr/>
        </p:nvSpPr>
        <p:spPr>
          <a:xfrm>
            <a:off x="2355850" y="5198422"/>
            <a:ext cx="61087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Рис.1. </a:t>
            </a:r>
            <a:r>
              <a:rPr lang="ru-RU" dirty="0" err="1"/>
              <a:t>Питома</a:t>
            </a:r>
            <a:r>
              <a:rPr lang="ru-RU" dirty="0"/>
              <a:t> вага </a:t>
            </a:r>
            <a:r>
              <a:rPr lang="ru-RU" dirty="0" err="1"/>
              <a:t>населення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користується</a:t>
            </a:r>
            <a:r>
              <a:rPr lang="ru-RU" dirty="0"/>
              <a:t> </a:t>
            </a:r>
            <a:r>
              <a:rPr lang="ru-RU" dirty="0" err="1"/>
              <a:t>послугами</a:t>
            </a:r>
            <a:r>
              <a:rPr lang="ru-RU" dirty="0"/>
              <a:t> </a:t>
            </a:r>
            <a:r>
              <a:rPr lang="ru-RU" dirty="0" err="1"/>
              <a:t>Інтернету</a:t>
            </a:r>
            <a:r>
              <a:rPr lang="ru-RU" dirty="0"/>
              <a:t>,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прогнозовані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3205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7B15A9-29D1-45AF-A941-BB17A8677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6600"/>
          </a:xfrm>
        </p:spPr>
        <p:txBody>
          <a:bodyPr>
            <a:normAutofit fontScale="90000"/>
          </a:bodyPr>
          <a:lstStyle/>
          <a:p>
            <a:r>
              <a:rPr lang="ru-RU" sz="3100" dirty="0"/>
              <a:t>2. </a:t>
            </a:r>
            <a:r>
              <a:rPr lang="ru-RU" sz="3100" dirty="0" err="1"/>
              <a:t>Розвитку</a:t>
            </a:r>
            <a:r>
              <a:rPr lang="ru-RU" sz="3100" dirty="0"/>
              <a:t> систем </a:t>
            </a:r>
            <a:r>
              <a:rPr lang="ru-RU" sz="3100" dirty="0" err="1"/>
              <a:t>електронної</a:t>
            </a:r>
            <a:r>
              <a:rPr lang="ru-RU" sz="3100" dirty="0"/>
              <a:t> </a:t>
            </a:r>
            <a:r>
              <a:rPr lang="ru-RU" sz="3100" dirty="0" err="1"/>
              <a:t>комерції</a:t>
            </a:r>
            <a:r>
              <a:rPr lang="ru-RU" sz="3100" dirty="0"/>
              <a:t> у </a:t>
            </a:r>
            <a:r>
              <a:rPr lang="ru-RU" sz="3100" dirty="0" err="1"/>
              <a:t>світі</a:t>
            </a:r>
            <a:br>
              <a:rPr lang="ru-RU" dirty="0"/>
            </a:br>
            <a:endParaRPr lang="uk-UA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6AD00220-17F9-4A71-97E8-E14017C10E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1501" y="1533525"/>
            <a:ext cx="5838526" cy="2487937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3736504-EDAF-40F4-86B6-6F78CE24E978}"/>
              </a:ext>
            </a:extLst>
          </p:cNvPr>
          <p:cNvSpPr txBox="1"/>
          <p:nvPr/>
        </p:nvSpPr>
        <p:spPr>
          <a:xfrm>
            <a:off x="2139950" y="4208787"/>
            <a:ext cx="61087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Рис. 2. </a:t>
            </a:r>
            <a:r>
              <a:rPr lang="ru-RU" dirty="0" err="1"/>
              <a:t>Питома</a:t>
            </a:r>
            <a:r>
              <a:rPr lang="ru-RU" dirty="0"/>
              <a:t> вага </a:t>
            </a:r>
            <a:r>
              <a:rPr lang="ru-RU" dirty="0" err="1"/>
              <a:t>чинників</a:t>
            </a:r>
            <a:r>
              <a:rPr lang="ru-RU" dirty="0"/>
              <a:t>, </a:t>
            </a:r>
            <a:r>
              <a:rPr lang="ru-RU" dirty="0" err="1"/>
              <a:t>визначальних</a:t>
            </a:r>
            <a:r>
              <a:rPr lang="ru-RU" dirty="0"/>
              <a:t> </a:t>
            </a:r>
            <a:r>
              <a:rPr lang="ru-RU" dirty="0" err="1"/>
              <a:t>доцільність</a:t>
            </a:r>
            <a:r>
              <a:rPr lang="ru-RU" dirty="0"/>
              <a:t> покупок.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07746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FFC57BE-9A16-41DC-8256-3AB2344AC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71501"/>
            <a:ext cx="8596668" cy="54698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причинами банкрутства переважної частини Інтернет-фірм є такі: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 рівень знань про різноманітні особливості здійснення бізнесу за допомогою мережі Інтернет;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некваліфіковане проведення необхідних економічних та фінансових розрахунків, пов'язаних з обґрунтуванням ефективності створення та функціонування електронної комерції;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 або недостатній обсяг інформації про потенційних покупців, а також про найбільш ефективні способи взаємодії з ними;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 чи брак відомостей про конкурентів;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недооцінка важливості вироблення проведення рекламної кампанії в мережі Інтернет.</a:t>
            </a:r>
          </a:p>
        </p:txBody>
      </p:sp>
    </p:spTree>
    <p:extLst>
      <p:ext uri="{BB962C8B-B14F-4D97-AF65-F5344CB8AC3E}">
        <p14:creationId xmlns:p14="http://schemas.microsoft.com/office/powerpoint/2010/main" val="436954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0E969429-DD5E-4EF9-B7E5-4CF1475D86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5039" y="1196460"/>
            <a:ext cx="7192092" cy="2860675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EAC893D-ACB0-4BE0-885E-1C1F5044B239}"/>
              </a:ext>
            </a:extLst>
          </p:cNvPr>
          <p:cNvSpPr txBox="1"/>
          <p:nvPr/>
        </p:nvSpPr>
        <p:spPr>
          <a:xfrm>
            <a:off x="2127250" y="4859894"/>
            <a:ext cx="6108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Рис. 3. </a:t>
            </a:r>
            <a:r>
              <a:rPr lang="ru-RU" dirty="0" err="1"/>
              <a:t>Ранжування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 оплати покупок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76650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63F33F-D87C-446A-8D07-3C7115687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79500"/>
          </a:xfrm>
        </p:spPr>
        <p:txBody>
          <a:bodyPr>
            <a:normAutofit fontScale="90000"/>
          </a:bodyPr>
          <a:lstStyle/>
          <a:p>
            <a:r>
              <a:rPr lang="ru-RU" sz="3100" dirty="0"/>
              <a:t>3. </a:t>
            </a:r>
            <a:r>
              <a:rPr lang="ru-RU" sz="3100" dirty="0" err="1"/>
              <a:t>Основні</a:t>
            </a:r>
            <a:r>
              <a:rPr lang="ru-RU" sz="3100" dirty="0"/>
              <a:t> напрямки </a:t>
            </a:r>
            <a:r>
              <a:rPr lang="ru-RU" sz="3100" dirty="0" err="1"/>
              <a:t>вдосконалення</a:t>
            </a:r>
            <a:r>
              <a:rPr lang="ru-RU" sz="3100" dirty="0"/>
              <a:t> та </a:t>
            </a:r>
            <a:r>
              <a:rPr lang="ru-RU" sz="3100" dirty="0" err="1"/>
              <a:t>проблеми</a:t>
            </a:r>
            <a:r>
              <a:rPr lang="ru-RU" sz="3100" dirty="0"/>
              <a:t> </a:t>
            </a:r>
            <a:r>
              <a:rPr lang="ru-RU" sz="3100" dirty="0" err="1"/>
              <a:t>використання</a:t>
            </a:r>
            <a:r>
              <a:rPr lang="ru-RU" sz="3100" dirty="0"/>
              <a:t> систем </a:t>
            </a:r>
            <a:r>
              <a:rPr lang="ru-RU" sz="3100" dirty="0" err="1"/>
              <a:t>електронної</a:t>
            </a:r>
            <a:r>
              <a:rPr lang="ru-RU" sz="3100" dirty="0"/>
              <a:t> </a:t>
            </a:r>
            <a:r>
              <a:rPr lang="ru-RU" sz="3100" dirty="0" err="1"/>
              <a:t>комерції</a:t>
            </a:r>
            <a:br>
              <a:rPr lang="ru-RU" dirty="0"/>
            </a:br>
            <a:endParaRPr lang="uk-UA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6EABB00-761F-4F41-8FFB-989DCF70A8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5293930"/>
              </p:ext>
            </p:extLst>
          </p:nvPr>
        </p:nvGraphicFramePr>
        <p:xfrm>
          <a:off x="977900" y="2324100"/>
          <a:ext cx="7937499" cy="4162491"/>
        </p:xfrm>
        <a:graphic>
          <a:graphicData uri="http://schemas.openxmlformats.org/drawingml/2006/table">
            <a:tbl>
              <a:tblPr/>
              <a:tblGrid>
                <a:gridCol w="3314644">
                  <a:extLst>
                    <a:ext uri="{9D8B030D-6E8A-4147-A177-3AD203B41FA5}">
                      <a16:colId xmlns:a16="http://schemas.microsoft.com/office/drawing/2014/main" val="1371849528"/>
                    </a:ext>
                  </a:extLst>
                </a:gridCol>
                <a:gridCol w="2338152">
                  <a:extLst>
                    <a:ext uri="{9D8B030D-6E8A-4147-A177-3AD203B41FA5}">
                      <a16:colId xmlns:a16="http://schemas.microsoft.com/office/drawing/2014/main" val="4251200331"/>
                    </a:ext>
                  </a:extLst>
                </a:gridCol>
                <a:gridCol w="2284703">
                  <a:extLst>
                    <a:ext uri="{9D8B030D-6E8A-4147-A177-3AD203B41FA5}">
                      <a16:colId xmlns:a16="http://schemas.microsoft.com/office/drawing/2014/main" val="3386622781"/>
                    </a:ext>
                  </a:extLst>
                </a:gridCol>
              </a:tblGrid>
              <a:tr h="422920">
                <a:tc rowSpan="2">
                  <a:txBody>
                    <a:bodyPr/>
                    <a:lstStyle/>
                    <a:p>
                      <a:pPr indent="203200"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Основні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перешкоди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для нормального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здійснення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покупок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8255"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Числові оцінки, %</a:t>
                      </a:r>
                      <a:endParaRPr lang="uk-UA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523375"/>
                  </a:ext>
                </a:extLst>
              </a:tr>
              <a:tr h="56707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Звичайні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покупці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7305"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Покупці-експерти</a:t>
                      </a:r>
                      <a:endParaRPr lang="uk-UA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970610"/>
                  </a:ext>
                </a:extLst>
              </a:tr>
              <a:tr h="686204">
                <a:tc>
                  <a:txBody>
                    <a:bodyPr/>
                    <a:lstStyle/>
                    <a:p>
                      <a:pPr indent="203200"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Проблеми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навігації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</a:t>
                      </a:r>
                      <a:r>
                        <a:rPr lang="ru-RU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переміщення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 по </a:t>
                      </a:r>
                      <a:r>
                        <a:rPr lang="ru-RU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web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-сайтам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25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33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52</a:t>
                      </a:r>
                      <a:endParaRPr lang="uk-UA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167729"/>
                  </a:ext>
                </a:extLst>
              </a:tr>
              <a:tr h="686204">
                <a:tc>
                  <a:txBody>
                    <a:bodyPr/>
                    <a:lstStyle/>
                    <a:p>
                      <a:pPr indent="203200"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Проблеми розгляду товарів в Сети </a:t>
                      </a:r>
                      <a:endParaRPr lang="uk-UA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25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33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41</a:t>
                      </a:r>
                      <a:endParaRPr lang="uk-UA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660846"/>
                  </a:ext>
                </a:extLst>
              </a:tr>
              <a:tr h="748152">
                <a:tc>
                  <a:txBody>
                    <a:bodyPr/>
                    <a:lstStyle/>
                    <a:p>
                      <a:pPr indent="203200"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Труднощі в оформленні замовлення та оплати товарів</a:t>
                      </a:r>
                      <a:endParaRPr lang="uk-UA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25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6377"/>
                  </a:ext>
                </a:extLst>
              </a:tr>
              <a:tr h="1051940">
                <a:tc>
                  <a:txBody>
                    <a:bodyPr/>
                    <a:lstStyle/>
                    <a:p>
                      <a:pPr indent="203200" algn="just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Порівняно обмежений вибір різновидів товарів (асортименту)</a:t>
                      </a:r>
                      <a:endParaRPr lang="uk-UA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25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20308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B904146-DB12-4785-A8D8-EA1E1E2B0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55911"/>
            <a:ext cx="957880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79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uk-UA" sz="2000" b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kumimoji="0" lang="ru-RU" altLang="uk-UA" sz="20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2000" b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перешкоди</a:t>
            </a:r>
            <a:r>
              <a:rPr kumimoji="0" lang="ru-RU" altLang="uk-UA" sz="20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нормального </a:t>
            </a:r>
            <a:r>
              <a:rPr kumimoji="0" lang="ru-RU" altLang="uk-UA" sz="2000" b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kumimoji="0" lang="ru-RU" altLang="uk-UA" sz="20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покупок та оплати </a:t>
            </a:r>
            <a:r>
              <a:rPr kumimoji="0" lang="ru-RU" altLang="uk-UA" sz="2000" b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kumimoji="0" lang="ru-RU" altLang="uk-UA" sz="20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системах </a:t>
            </a:r>
            <a:r>
              <a:rPr kumimoji="0" lang="ru-RU" altLang="uk-UA" sz="2000" b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електронної</a:t>
            </a:r>
            <a:r>
              <a:rPr kumimoji="0" lang="ru-RU" altLang="uk-UA" sz="20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uk-UA" sz="2000" b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комерції</a:t>
            </a:r>
            <a:endParaRPr kumimoji="0" lang="ru-RU" altLang="uk-UA" sz="20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40005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305</TotalTime>
  <Words>246</Words>
  <Application>Microsoft Office PowerPoint</Application>
  <PresentationFormat>Широкоэкранный</PresentationFormat>
  <Paragraphs>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Аспект</vt:lpstr>
      <vt:lpstr>Основні напрямки розвитку та використання систем електронної комерції</vt:lpstr>
      <vt:lpstr>Презентация PowerPoint</vt:lpstr>
      <vt:lpstr>1. Система електронної комерції та її використання </vt:lpstr>
      <vt:lpstr>2. Розвитку систем електронної комерції у світі </vt:lpstr>
      <vt:lpstr>Презентация PowerPoint</vt:lpstr>
      <vt:lpstr>Презентация PowerPoint</vt:lpstr>
      <vt:lpstr>3. Основні напрямки вдосконалення та проблеми використання систем електронної комерції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Основні напрямки розвитку та використання систем електронної комерції</dc:title>
  <dc:creator>M Ivanov</dc:creator>
  <cp:lastModifiedBy>M Ivanov</cp:lastModifiedBy>
  <cp:revision>5</cp:revision>
  <dcterms:created xsi:type="dcterms:W3CDTF">2023-09-12T04:42:58Z</dcterms:created>
  <dcterms:modified xsi:type="dcterms:W3CDTF">2023-09-12T09:48:42Z</dcterms:modified>
</cp:coreProperties>
</file>