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84" r:id="rId1"/>
  </p:sldMasterIdLst>
  <p:notesMasterIdLst>
    <p:notesMasterId r:id="rId19"/>
  </p:notesMasterIdLst>
  <p:sldIdLst>
    <p:sldId id="303" r:id="rId2"/>
    <p:sldId id="304" r:id="rId3"/>
    <p:sldId id="305" r:id="rId4"/>
    <p:sldId id="306" r:id="rId5"/>
    <p:sldId id="307" r:id="rId6"/>
    <p:sldId id="308" r:id="rId7"/>
    <p:sldId id="309" r:id="rId8"/>
    <p:sldId id="310" r:id="rId9"/>
    <p:sldId id="311" r:id="rId10"/>
    <p:sldId id="312" r:id="rId11"/>
    <p:sldId id="313" r:id="rId12"/>
    <p:sldId id="314" r:id="rId13"/>
    <p:sldId id="315" r:id="rId14"/>
    <p:sldId id="316" r:id="rId15"/>
    <p:sldId id="317" r:id="rId16"/>
    <p:sldId id="318" r:id="rId17"/>
    <p:sldId id="319" r:id="rId1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3994" autoAdjust="0"/>
  </p:normalViewPr>
  <p:slideViewPr>
    <p:cSldViewPr snapToGrid="0">
      <p:cViewPr varScale="1">
        <p:scale>
          <a:sx n="99" d="100"/>
          <a:sy n="99" d="100"/>
        </p:scale>
        <p:origin x="105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6DE823-087E-484D-9A71-A2B21B35F906}" type="datetimeFigureOut">
              <a:rPr lang="ru-RU" smtClean="0"/>
              <a:t>13.07.2023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9A3B9E-C8E9-4347-A227-8DB7EA679C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27722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1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1" y="3869635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1">
                <a:solidFill>
                  <a:srgbClr val="FFFFFF"/>
                </a:solidFill>
              </a:defRPr>
            </a:lvl1pPr>
            <a:lvl2pPr marL="457206" indent="0" algn="ctr">
              <a:buNone/>
              <a:defRPr sz="2201"/>
            </a:lvl2pPr>
            <a:lvl3pPr marL="914411" indent="0" algn="ctr">
              <a:buNone/>
              <a:defRPr sz="2201"/>
            </a:lvl3pPr>
            <a:lvl4pPr marL="1371617" indent="0" algn="ctr">
              <a:buNone/>
              <a:defRPr sz="2000"/>
            </a:lvl4pPr>
            <a:lvl5pPr marL="1828823" indent="0" algn="ctr">
              <a:buNone/>
              <a:defRPr sz="2000"/>
            </a:lvl5pPr>
            <a:lvl6pPr marL="2286029" indent="0" algn="ctr">
              <a:buNone/>
              <a:defRPr sz="2000"/>
            </a:lvl6pPr>
            <a:lvl7pPr marL="2743234" indent="0" algn="ctr">
              <a:buNone/>
              <a:defRPr sz="2000"/>
            </a:lvl7pPr>
            <a:lvl8pPr marL="3200440" indent="0" algn="ctr">
              <a:buNone/>
              <a:defRPr sz="2000"/>
            </a:lvl8pPr>
            <a:lvl9pPr marL="3657646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626609A-208D-4C6D-9D53-000386121947}" type="datetimeFigureOut">
              <a:rPr lang="ru-RU" smtClean="0"/>
              <a:t>13.07.2023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E7F0ECD-F644-4F09-A59C-366BBBA1F5BD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2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32158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6609A-208D-4C6D-9D53-000386121947}" type="datetimeFigureOut">
              <a:rPr lang="ru-RU" smtClean="0"/>
              <a:t>13.07.2023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F0ECD-F644-4F09-A59C-366BBBA1F5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240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899" y="762000"/>
            <a:ext cx="2324100" cy="54102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2999" y="762000"/>
            <a:ext cx="7429500" cy="54102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6609A-208D-4C6D-9D53-000386121947}" type="datetimeFigureOut">
              <a:rPr lang="ru-RU" smtClean="0"/>
              <a:t>13.07.2023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F0ECD-F644-4F09-A59C-366BBBA1F5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742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6609A-208D-4C6D-9D53-000386121947}" type="datetimeFigureOut">
              <a:rPr lang="ru-RU" smtClean="0"/>
              <a:t>13.07.2023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F0ECD-F644-4F09-A59C-366BBBA1F5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2802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6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7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1">
                <a:solidFill>
                  <a:schemeClr val="accent1"/>
                </a:solidFill>
              </a:defRPr>
            </a:lvl1pPr>
            <a:lvl2pPr marL="457206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2pPr>
            <a:lvl3pPr marL="91441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17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4pPr>
            <a:lvl5pPr marL="1828823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5pPr>
            <a:lvl6pPr marL="2286029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6pPr>
            <a:lvl7pPr marL="2743234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7pPr>
            <a:lvl8pPr marL="3200440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8pPr>
            <a:lvl9pPr marL="3657646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6609A-208D-4C6D-9D53-000386121947}" type="datetimeFigureOut">
              <a:rPr lang="ru-RU" smtClean="0"/>
              <a:t>13.07.2023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F0ECD-F644-4F09-A59C-366BBBA1F5BD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1" y="4020408"/>
            <a:ext cx="8229602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1049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1" y="2057399"/>
            <a:ext cx="4754880" cy="4023360"/>
          </a:xfrm>
        </p:spPr>
        <p:txBody>
          <a:bodyPr/>
          <a:lstStyle>
            <a:lvl1pPr>
              <a:defRPr sz="2201"/>
            </a:lvl1pPr>
            <a:lvl2pPr>
              <a:defRPr sz="2000"/>
            </a:lvl2pPr>
            <a:lvl3pPr>
              <a:defRPr sz="1801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1"/>
            </a:lvl1pPr>
            <a:lvl2pPr>
              <a:defRPr sz="2000"/>
            </a:lvl2pPr>
            <a:lvl3pPr>
              <a:defRPr sz="1801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6609A-208D-4C6D-9D53-000386121947}" type="datetimeFigureOut">
              <a:rPr lang="ru-RU" smtClean="0"/>
              <a:t>13.07.2023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F0ECD-F644-4F09-A59C-366BBBA1F5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9244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1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6" indent="0">
              <a:buNone/>
              <a:defRPr sz="2000" b="1"/>
            </a:lvl2pPr>
            <a:lvl3pPr marL="914411" indent="0">
              <a:buNone/>
              <a:defRPr sz="1801" b="1"/>
            </a:lvl3pPr>
            <a:lvl4pPr marL="1371617" indent="0">
              <a:buNone/>
              <a:defRPr sz="1600" b="1"/>
            </a:lvl4pPr>
            <a:lvl5pPr marL="1828823" indent="0">
              <a:buNone/>
              <a:defRPr sz="1600" b="1"/>
            </a:lvl5pPr>
            <a:lvl6pPr marL="2286029" indent="0">
              <a:buNone/>
              <a:defRPr sz="1600" b="1"/>
            </a:lvl6pPr>
            <a:lvl7pPr marL="2743234" indent="0">
              <a:buNone/>
              <a:defRPr sz="1600" b="1"/>
            </a:lvl7pPr>
            <a:lvl8pPr marL="3200440" indent="0">
              <a:buNone/>
              <a:defRPr sz="1600" b="1"/>
            </a:lvl8pPr>
            <a:lvl9pPr marL="3657646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1" y="2721483"/>
            <a:ext cx="4754880" cy="3383280"/>
          </a:xfrm>
        </p:spPr>
        <p:txBody>
          <a:bodyPr/>
          <a:lstStyle>
            <a:lvl1pPr>
              <a:defRPr sz="2201"/>
            </a:lvl1pPr>
            <a:lvl2pPr>
              <a:defRPr sz="2000"/>
            </a:lvl2pPr>
            <a:lvl3pPr>
              <a:defRPr sz="1801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6" indent="0">
              <a:buNone/>
              <a:defRPr sz="2000" b="1"/>
            </a:lvl2pPr>
            <a:lvl3pPr marL="914411" indent="0">
              <a:buNone/>
              <a:defRPr sz="1801" b="1"/>
            </a:lvl3pPr>
            <a:lvl4pPr marL="1371617" indent="0">
              <a:buNone/>
              <a:defRPr sz="1600" b="1"/>
            </a:lvl4pPr>
            <a:lvl5pPr marL="1828823" indent="0">
              <a:buNone/>
              <a:defRPr sz="1600" b="1"/>
            </a:lvl5pPr>
            <a:lvl6pPr marL="2286029" indent="0">
              <a:buNone/>
              <a:defRPr sz="1600" b="1"/>
            </a:lvl6pPr>
            <a:lvl7pPr marL="2743234" indent="0">
              <a:buNone/>
              <a:defRPr sz="1600" b="1"/>
            </a:lvl7pPr>
            <a:lvl8pPr marL="3200440" indent="0">
              <a:buNone/>
              <a:defRPr sz="1600" b="1"/>
            </a:lvl8pPr>
            <a:lvl9pPr marL="3657646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1"/>
            </a:lvl1pPr>
            <a:lvl2pPr>
              <a:defRPr sz="2000"/>
            </a:lvl2pPr>
            <a:lvl3pPr>
              <a:defRPr sz="1801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6609A-208D-4C6D-9D53-000386121947}" type="datetimeFigureOut">
              <a:rPr lang="ru-RU" smtClean="0"/>
              <a:t>13.07.2023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F0ECD-F644-4F09-A59C-366BBBA1F5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8446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6609A-208D-4C6D-9D53-000386121947}" type="datetimeFigureOut">
              <a:rPr lang="ru-RU" smtClean="0"/>
              <a:t>13.07.2023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F0ECD-F644-4F09-A59C-366BBBA1F5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2589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6609A-208D-4C6D-9D53-000386121947}" type="datetimeFigureOut">
              <a:rPr lang="ru-RU" smtClean="0"/>
              <a:t>13.07.2023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F0ECD-F644-4F09-A59C-366BBBA1F5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7730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2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2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1"/>
              </a:spcBef>
              <a:buNone/>
              <a:defRPr sz="1700"/>
            </a:lvl1pPr>
            <a:lvl2pPr marL="457206" indent="0">
              <a:buNone/>
              <a:defRPr sz="1200"/>
            </a:lvl2pPr>
            <a:lvl3pPr marL="914411" indent="0">
              <a:buNone/>
              <a:defRPr sz="1001"/>
            </a:lvl3pPr>
            <a:lvl4pPr marL="1371617" indent="0">
              <a:buNone/>
              <a:defRPr sz="900"/>
            </a:lvl4pPr>
            <a:lvl5pPr marL="1828823" indent="0">
              <a:buNone/>
              <a:defRPr sz="900"/>
            </a:lvl5pPr>
            <a:lvl6pPr marL="2286029" indent="0">
              <a:buNone/>
              <a:defRPr sz="900"/>
            </a:lvl6pPr>
            <a:lvl7pPr marL="2743234" indent="0">
              <a:buNone/>
              <a:defRPr sz="900"/>
            </a:lvl7pPr>
            <a:lvl8pPr marL="3200440" indent="0">
              <a:buNone/>
              <a:defRPr sz="900"/>
            </a:lvl8pPr>
            <a:lvl9pPr marL="3657646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6609A-208D-4C6D-9D53-000386121947}" type="datetimeFigureOut">
              <a:rPr lang="ru-RU" smtClean="0"/>
              <a:t>13.07.2023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F0ECD-F644-4F09-A59C-366BBBA1F5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0895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2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9" y="1069847"/>
            <a:ext cx="6099049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6" indent="0">
              <a:buNone/>
              <a:defRPr sz="2800"/>
            </a:lvl2pPr>
            <a:lvl3pPr marL="914411" indent="0">
              <a:buNone/>
              <a:defRPr sz="2400"/>
            </a:lvl3pPr>
            <a:lvl4pPr marL="1371617" indent="0">
              <a:buNone/>
              <a:defRPr sz="2000"/>
            </a:lvl4pPr>
            <a:lvl5pPr marL="1828823" indent="0">
              <a:buNone/>
              <a:defRPr sz="2000"/>
            </a:lvl5pPr>
            <a:lvl6pPr marL="2286029" indent="0">
              <a:buNone/>
              <a:defRPr sz="2000"/>
            </a:lvl6pPr>
            <a:lvl7pPr marL="2743234" indent="0">
              <a:buNone/>
              <a:defRPr sz="2000"/>
            </a:lvl7pPr>
            <a:lvl8pPr marL="3200440" indent="0">
              <a:buNone/>
              <a:defRPr sz="2000"/>
            </a:lvl8pPr>
            <a:lvl9pPr marL="3657646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2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1"/>
              </a:spcBef>
              <a:buNone/>
              <a:defRPr sz="1700"/>
            </a:lvl1pPr>
            <a:lvl2pPr marL="457206" indent="0">
              <a:buNone/>
              <a:defRPr sz="1200"/>
            </a:lvl2pPr>
            <a:lvl3pPr marL="914411" indent="0">
              <a:buNone/>
              <a:defRPr sz="1001"/>
            </a:lvl3pPr>
            <a:lvl4pPr marL="1371617" indent="0">
              <a:buNone/>
              <a:defRPr sz="900"/>
            </a:lvl4pPr>
            <a:lvl5pPr marL="1828823" indent="0">
              <a:buNone/>
              <a:defRPr sz="900"/>
            </a:lvl5pPr>
            <a:lvl6pPr marL="2286029" indent="0">
              <a:buNone/>
              <a:defRPr sz="900"/>
            </a:lvl6pPr>
            <a:lvl7pPr marL="2743234" indent="0">
              <a:buNone/>
              <a:defRPr sz="900"/>
            </a:lvl7pPr>
            <a:lvl8pPr marL="3200440" indent="0">
              <a:buNone/>
              <a:defRPr sz="900"/>
            </a:lvl8pPr>
            <a:lvl9pPr marL="3657646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6609A-208D-4C6D-9D53-000386121947}" type="datetimeFigureOut">
              <a:rPr lang="ru-RU" smtClean="0"/>
              <a:t>13.07.2023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F0ECD-F644-4F09-A59C-366BBBA1F5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51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1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1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5" y="6223829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5626609A-208D-4C6D-9D53-000386121947}" type="datetimeFigureOut">
              <a:rPr lang="ru-RU" smtClean="0"/>
              <a:t>13.07.2023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9" y="6223829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2" y="6223829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5E7F0ECD-F644-4F09-A59C-366BBBA1F5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1830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11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4" indent="-182882" algn="l" defTabSz="914411" rtl="0" eaLnBrk="1" latinLnBrk="0" hangingPunct="1">
        <a:lnSpc>
          <a:spcPct val="90000"/>
        </a:lnSpc>
        <a:spcBef>
          <a:spcPts val="1401"/>
        </a:spcBef>
        <a:buClr>
          <a:schemeClr val="accent1"/>
        </a:buClr>
        <a:buSzPct val="80000"/>
        <a:buFont typeface="Corbel" pitchFamily="34" charset="0"/>
        <a:buChar char="•"/>
        <a:defRPr sz="2201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6" indent="-182882" algn="l" defTabSz="914411" rtl="0" eaLnBrk="1" latinLnBrk="0" hangingPunct="1">
        <a:lnSpc>
          <a:spcPct val="90000"/>
        </a:lnSpc>
        <a:spcBef>
          <a:spcPts val="201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9" indent="-182882" algn="l" defTabSz="914411" rtl="0" eaLnBrk="1" latinLnBrk="0" hangingPunct="1">
        <a:lnSpc>
          <a:spcPct val="90000"/>
        </a:lnSpc>
        <a:spcBef>
          <a:spcPts val="201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1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53" indent="-182882" algn="l" defTabSz="914411" rtl="0" eaLnBrk="1" latinLnBrk="0" hangingPunct="1">
        <a:lnSpc>
          <a:spcPct val="90000"/>
        </a:lnSpc>
        <a:spcBef>
          <a:spcPts val="201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76" indent="-182882" algn="l" defTabSz="914411" rtl="0" eaLnBrk="1" latinLnBrk="0" hangingPunct="1">
        <a:lnSpc>
          <a:spcPct val="90000"/>
        </a:lnSpc>
        <a:spcBef>
          <a:spcPts val="201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20" indent="-228604" algn="l" defTabSz="914411" rtl="0" eaLnBrk="1" latinLnBrk="0" hangingPunct="1">
        <a:lnSpc>
          <a:spcPct val="90000"/>
        </a:lnSpc>
        <a:spcBef>
          <a:spcPts val="201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24" indent="-228604" algn="l" defTabSz="914411" rtl="0" eaLnBrk="1" latinLnBrk="0" hangingPunct="1">
        <a:lnSpc>
          <a:spcPct val="90000"/>
        </a:lnSpc>
        <a:spcBef>
          <a:spcPts val="201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28" indent="-228604" algn="l" defTabSz="914411" rtl="0" eaLnBrk="1" latinLnBrk="0" hangingPunct="1">
        <a:lnSpc>
          <a:spcPct val="90000"/>
        </a:lnSpc>
        <a:spcBef>
          <a:spcPts val="201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31" indent="-228604" algn="l" defTabSz="914411" rtl="0" eaLnBrk="1" latinLnBrk="0" hangingPunct="1">
        <a:lnSpc>
          <a:spcPct val="90000"/>
        </a:lnSpc>
        <a:spcBef>
          <a:spcPts val="201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6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411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17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23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29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34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40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46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image" Target="../media/image6.wmf"/><Relationship Id="rId3" Type="http://schemas.openxmlformats.org/officeDocument/2006/relationships/image" Target="../media/image1.wmf"/><Relationship Id="rId7" Type="http://schemas.openxmlformats.org/officeDocument/2006/relationships/image" Target="../media/image3.wmf"/><Relationship Id="rId12" Type="http://schemas.openxmlformats.org/officeDocument/2006/relationships/oleObject" Target="../embeddings/oleObject6.bin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5.wmf"/><Relationship Id="rId5" Type="http://schemas.openxmlformats.org/officeDocument/2006/relationships/image" Target="../media/image2.wmf"/><Relationship Id="rId10" Type="http://schemas.openxmlformats.org/officeDocument/2006/relationships/oleObject" Target="../embeddings/oleObject5.bin"/><Relationship Id="rId4" Type="http://schemas.openxmlformats.org/officeDocument/2006/relationships/oleObject" Target="../embeddings/oleObject2.bin"/><Relationship Id="rId9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oleObject" Target="../embeddings/oleObject7.bin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/>
              <a:t>Мікроелектронні пристрої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uk-UA" sz="3200" b="1" dirty="0"/>
              <a:t>Лекція 5. Великі інтегральні схеми</a:t>
            </a:r>
            <a:endParaRPr lang="uk-UA" sz="3200" dirty="0"/>
          </a:p>
        </p:txBody>
      </p:sp>
    </p:spTree>
    <p:extLst>
      <p:ext uri="{BB962C8B-B14F-4D97-AF65-F5344CB8AC3E}">
        <p14:creationId xmlns:p14="http://schemas.microsoft.com/office/powerpoint/2010/main" val="27055572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7"/>
          <p:cNvPicPr/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7597" y="1470651"/>
            <a:ext cx="4632761" cy="2717331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-215249" y="4910382"/>
            <a:ext cx="6096000" cy="695575"/>
          </a:xfrm>
          <a:prstGeom prst="rect">
            <a:avLst/>
          </a:prstGeom>
        </p:spPr>
        <p:txBody>
          <a:bodyPr>
            <a:spAutoFit/>
          </a:bodyPr>
          <a:lstStyle/>
          <a:p>
            <a:pPr marL="1422400">
              <a:lnSpc>
                <a:spcPct val="98000"/>
              </a:lnSpc>
              <a:spcAft>
                <a:spcPts val="0"/>
              </a:spcAft>
            </a:pPr>
            <a:r>
              <a:rPr lang="uk-UA" sz="2000" dirty="0">
                <a:latin typeface="Corbel" panose="020B0503020204020204" pitchFamily="34" charset="0"/>
                <a:ea typeface="Times New Roman" panose="02020603050405020304" pitchFamily="18" charset="0"/>
              </a:rPr>
              <a:t>Схематичне пояснення </a:t>
            </a:r>
            <a:r>
              <a:rPr lang="uk-UA" sz="2000" dirty="0" err="1">
                <a:latin typeface="Corbel" panose="020B0503020204020204" pitchFamily="34" charset="0"/>
                <a:ea typeface="Times New Roman" panose="02020603050405020304" pitchFamily="18" charset="0"/>
              </a:rPr>
              <a:t>магніторезистивного</a:t>
            </a:r>
            <a:r>
              <a:rPr lang="uk-UA" sz="2000" dirty="0">
                <a:latin typeface="Corbel" panose="020B0503020204020204" pitchFamily="34" charset="0"/>
                <a:ea typeface="Times New Roman" panose="02020603050405020304" pitchFamily="18" charset="0"/>
              </a:rPr>
              <a:t> ефекту</a:t>
            </a:r>
            <a:endParaRPr lang="uk-UA" sz="2000" dirty="0">
              <a:effectLst/>
              <a:latin typeface="Corbel" panose="020B0503020204020204" pitchFamily="34" charset="0"/>
              <a:ea typeface="Times New Roman" panose="02020603050405020304" pitchFamily="18" charset="0"/>
            </a:endParaRPr>
          </a:p>
        </p:txBody>
      </p:sp>
      <p:pic>
        <p:nvPicPr>
          <p:cNvPr id="4" name="Picture 48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80751" y="2051000"/>
            <a:ext cx="5166326" cy="3058562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5753182" y="5109562"/>
            <a:ext cx="6096000" cy="121879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98000"/>
              </a:lnSpc>
              <a:spcAft>
                <a:spcPts val="0"/>
              </a:spcAft>
            </a:pPr>
            <a:r>
              <a:rPr lang="uk-UA" sz="2000" dirty="0">
                <a:latin typeface="Corbel" panose="020B0503020204020204" pitchFamily="34" charset="0"/>
                <a:ea typeface="Times New Roman" panose="02020603050405020304" pitchFamily="18" charset="0"/>
              </a:rPr>
              <a:t>Конструкція (а) і вольт-амперна характеристика (б) </a:t>
            </a:r>
            <a:r>
              <a:rPr lang="uk-UA" sz="2000" dirty="0" err="1">
                <a:latin typeface="Corbel" panose="020B0503020204020204" pitchFamily="34" charset="0"/>
                <a:ea typeface="Times New Roman" panose="02020603050405020304" pitchFamily="18" charset="0"/>
              </a:rPr>
              <a:t>магнітодіода</a:t>
            </a:r>
            <a:r>
              <a:rPr lang="uk-UA" sz="2000" dirty="0">
                <a:latin typeface="Corbel" panose="020B0503020204020204" pitchFamily="34" charset="0"/>
                <a:ea typeface="Times New Roman" panose="02020603050405020304" pitchFamily="18" charset="0"/>
              </a:rPr>
              <a:t>.</a:t>
            </a:r>
          </a:p>
          <a:p>
            <a:b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592762" y="836927"/>
            <a:ext cx="6096000" cy="1014893"/>
          </a:xfrm>
          <a:prstGeom prst="rect">
            <a:avLst/>
          </a:prstGeom>
        </p:spPr>
        <p:txBody>
          <a:bodyPr>
            <a:spAutoFit/>
          </a:bodyPr>
          <a:lstStyle/>
          <a:p>
            <a:pPr marR="63500" indent="190500" algn="just">
              <a:lnSpc>
                <a:spcPct val="101000"/>
              </a:lnSpc>
              <a:spcAft>
                <a:spcPts val="0"/>
              </a:spcAft>
            </a:pPr>
            <a:r>
              <a:rPr lang="uk-UA" sz="2000" b="1" dirty="0" err="1">
                <a:latin typeface="Corbel" panose="020B0503020204020204" pitchFamily="34" charset="0"/>
                <a:ea typeface="Times New Roman" panose="02020603050405020304" pitchFamily="18" charset="0"/>
              </a:rPr>
              <a:t>Магнітодіоди</a:t>
            </a:r>
            <a:r>
              <a:rPr lang="uk-UA" sz="2000" b="1" dirty="0">
                <a:latin typeface="Corbel" panose="020B0503020204020204" pitchFamily="34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Corbel" panose="020B0503020204020204" pitchFamily="34" charset="0"/>
                <a:ea typeface="Times New Roman" panose="02020603050405020304" pitchFamily="18" charset="0"/>
              </a:rPr>
              <a:t>-</a:t>
            </a:r>
            <a:r>
              <a:rPr lang="uk-UA" sz="2000" b="1" dirty="0">
                <a:latin typeface="Corbel" panose="020B0503020204020204" pitchFamily="34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Corbel" panose="020B0503020204020204" pitchFamily="34" charset="0"/>
                <a:ea typeface="Times New Roman" panose="02020603050405020304" pitchFamily="18" charset="0"/>
              </a:rPr>
              <a:t>це напівпровідникові діоди з р-n</a:t>
            </a:r>
            <a:r>
              <a:rPr lang="uk-UA" sz="2000" b="1" dirty="0">
                <a:latin typeface="Corbel" panose="020B0503020204020204" pitchFamily="34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Corbel" panose="020B0503020204020204" pitchFamily="34" charset="0"/>
                <a:ea typeface="Times New Roman" panose="02020603050405020304" pitchFamily="18" charset="0"/>
              </a:rPr>
              <a:t>–</a:t>
            </a:r>
            <a:r>
              <a:rPr lang="uk-UA" sz="2000" b="1" dirty="0">
                <a:latin typeface="Corbel" panose="020B0503020204020204" pitchFamily="34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Corbel" panose="020B0503020204020204" pitchFamily="34" charset="0"/>
                <a:ea typeface="Times New Roman" panose="02020603050405020304" pitchFamily="18" charset="0"/>
              </a:rPr>
              <a:t>переходом, в яких вольт-амперна характеристика змінюється під дією магнітного поля. </a:t>
            </a:r>
            <a:endParaRPr lang="uk-UA" sz="2000" dirty="0">
              <a:effectLst/>
              <a:latin typeface="Corbel" panose="020B050302020402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10734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2927" y="439503"/>
            <a:ext cx="1148614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000" b="1" dirty="0" err="1">
                <a:latin typeface="Corbel" panose="020B0503020204020204" pitchFamily="34" charset="0"/>
                <a:ea typeface="Times New Roman" panose="02020603050405020304" pitchFamily="18" charset="0"/>
              </a:rPr>
              <a:t>Магнітотранзистори</a:t>
            </a:r>
            <a:r>
              <a:rPr lang="uk-UA" sz="2000" b="1" dirty="0">
                <a:latin typeface="Corbel" panose="020B0503020204020204" pitchFamily="34" charset="0"/>
                <a:ea typeface="Times New Roman" panose="02020603050405020304" pitchFamily="18" charset="0"/>
              </a:rPr>
              <a:t> - </a:t>
            </a:r>
            <a:r>
              <a:rPr lang="uk-UA" sz="2000" dirty="0">
                <a:latin typeface="Corbel" panose="020B0503020204020204" pitchFamily="34" charset="0"/>
                <a:ea typeface="Times New Roman" panose="02020603050405020304" pitchFamily="18" charset="0"/>
              </a:rPr>
              <a:t>це транзистори,</a:t>
            </a:r>
            <a:r>
              <a:rPr lang="uk-UA" sz="2000" b="1" dirty="0">
                <a:latin typeface="Corbel" panose="020B0503020204020204" pitchFamily="34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Corbel" panose="020B0503020204020204" pitchFamily="34" charset="0"/>
                <a:ea typeface="Times New Roman" panose="02020603050405020304" pitchFamily="18" charset="0"/>
              </a:rPr>
              <a:t>в яких</a:t>
            </a:r>
            <a:r>
              <a:rPr lang="uk-UA" sz="2000" b="1" dirty="0">
                <a:latin typeface="Corbel" panose="020B0503020204020204" pitchFamily="34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Corbel" panose="020B0503020204020204" pitchFamily="34" charset="0"/>
                <a:ea typeface="Times New Roman" panose="02020603050405020304" pitchFamily="18" charset="0"/>
              </a:rPr>
              <a:t>вихідний струм визначається магнітним потоком, що проходить через нього, а інші характеристики та параметри змінюються під впливом магнітного поля. </a:t>
            </a:r>
            <a:endParaRPr lang="uk-UA" sz="2000" dirty="0">
              <a:latin typeface="Corbel" panose="020B0503020204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92505" y="1248849"/>
            <a:ext cx="11421977" cy="16440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9240">
              <a:spcAft>
                <a:spcPts val="0"/>
              </a:spcAft>
              <a:tabLst>
                <a:tab pos="1704340" algn="l"/>
                <a:tab pos="2720340" algn="l"/>
                <a:tab pos="2974340" algn="l"/>
                <a:tab pos="3533140" algn="l"/>
              </a:tabLst>
            </a:pPr>
            <a:r>
              <a:rPr lang="uk-UA" sz="2000" dirty="0" err="1">
                <a:latin typeface="Corbel" panose="020B0503020204020204" pitchFamily="34" charset="0"/>
                <a:ea typeface="Times New Roman" panose="02020603050405020304" pitchFamily="18" charset="0"/>
              </a:rPr>
              <a:t>Магнітотранзистори</a:t>
            </a:r>
            <a:r>
              <a:rPr lang="uk-UA" sz="2000" dirty="0">
                <a:latin typeface="Corbel" panose="020B0503020204020204" pitchFamily="34" charset="0"/>
                <a:ea typeface="Times New Roman" panose="02020603050405020304" pitchFamily="18" charset="0"/>
              </a:rPr>
              <a:t>	класифікують  на  чотири типи:  </a:t>
            </a:r>
            <a:r>
              <a:rPr lang="uk-UA" sz="2000" dirty="0" err="1">
                <a:latin typeface="Corbel" panose="020B0503020204020204" pitchFamily="34" charset="0"/>
                <a:ea typeface="Times New Roman" panose="02020603050405020304" pitchFamily="18" charset="0"/>
              </a:rPr>
              <a:t>одноперехідні</a:t>
            </a:r>
            <a:r>
              <a:rPr lang="uk-UA" sz="2000" dirty="0">
                <a:latin typeface="Corbel" panose="020B0503020204020204" pitchFamily="34" charset="0"/>
                <a:ea typeface="Times New Roman" panose="02020603050405020304" pitchFamily="18" charset="0"/>
              </a:rPr>
              <a:t> (ОПТ), </a:t>
            </a:r>
            <a:r>
              <a:rPr lang="uk-UA" sz="2000" dirty="0" err="1">
                <a:latin typeface="Corbel" panose="020B0503020204020204" pitchFamily="34" charset="0"/>
                <a:ea typeface="Times New Roman" panose="02020603050405020304" pitchFamily="18" charset="0"/>
              </a:rPr>
              <a:t>одноколекторні</a:t>
            </a:r>
            <a:r>
              <a:rPr lang="uk-UA" sz="2000" dirty="0">
                <a:latin typeface="Corbel" panose="020B0503020204020204" pitchFamily="34" charset="0"/>
                <a:ea typeface="Times New Roman" panose="02020603050405020304" pitchFamily="18" charset="0"/>
              </a:rPr>
              <a:t> (ОКТ), </a:t>
            </a:r>
            <a:r>
              <a:rPr lang="uk-UA" sz="2000" dirty="0" err="1">
                <a:latin typeface="Corbel" panose="020B0503020204020204" pitchFamily="34" charset="0"/>
                <a:ea typeface="Times New Roman" panose="02020603050405020304" pitchFamily="18" charset="0"/>
              </a:rPr>
              <a:t>двохколекторні</a:t>
            </a:r>
            <a:r>
              <a:rPr lang="uk-UA" sz="2000" dirty="0">
                <a:latin typeface="Corbel" panose="020B0503020204020204" pitchFamily="34" charset="0"/>
                <a:ea typeface="Times New Roman" panose="02020603050405020304" pitchFamily="18" charset="0"/>
              </a:rPr>
              <a:t> (ДМТ) та польові (ПМТ). </a:t>
            </a:r>
          </a:p>
          <a:p>
            <a:pPr marL="269240">
              <a:spcAft>
                <a:spcPts val="0"/>
              </a:spcAft>
              <a:tabLst>
                <a:tab pos="1704340" algn="l"/>
                <a:tab pos="2720340" algn="l"/>
                <a:tab pos="2974340" algn="l"/>
                <a:tab pos="3533140" algn="l"/>
              </a:tabLst>
            </a:pPr>
            <a:endParaRPr lang="uk-UA" sz="2000" dirty="0">
              <a:latin typeface="Corbel" panose="020B0503020204020204" pitchFamily="34" charset="0"/>
              <a:ea typeface="Times New Roman" panose="02020603050405020304" pitchFamily="18" charset="0"/>
            </a:endParaRPr>
          </a:p>
          <a:p>
            <a:pPr>
              <a:lnSpc>
                <a:spcPts val="110"/>
              </a:lnSpc>
              <a:spcAft>
                <a:spcPts val="0"/>
              </a:spcAft>
            </a:pPr>
            <a:r>
              <a:rPr lang="uk-UA" sz="2000" dirty="0">
                <a:latin typeface="Corbel" panose="020B0503020204020204" pitchFamily="34" charset="0"/>
                <a:ea typeface="Times New Roman" panose="02020603050405020304" pitchFamily="18" charset="0"/>
              </a:rPr>
              <a:t> </a:t>
            </a:r>
          </a:p>
          <a:p>
            <a:pPr marL="342900" lvl="0" indent="-342900" algn="just">
              <a:lnSpc>
                <a:spcPct val="100000"/>
              </a:lnSpc>
              <a:spcAft>
                <a:spcPts val="0"/>
              </a:spcAft>
              <a:buFont typeface="+mj-lt"/>
              <a:buAutoNum type="arabicPeriod"/>
              <a:tabLst>
                <a:tab pos="180340" algn="l"/>
              </a:tabLst>
            </a:pPr>
            <a:r>
              <a:rPr lang="uk-UA" sz="2000" b="1" dirty="0" err="1">
                <a:latin typeface="Corbel" panose="020B0503020204020204" pitchFamily="34" charset="0"/>
                <a:ea typeface="Times New Roman" panose="02020603050405020304" pitchFamily="18" charset="0"/>
              </a:rPr>
              <a:t>Одноперехідні</a:t>
            </a:r>
            <a:r>
              <a:rPr lang="uk-UA" sz="2000" b="1" dirty="0">
                <a:latin typeface="Corbel" panose="020B0503020204020204" pitchFamily="34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Corbel" panose="020B0503020204020204" pitchFamily="34" charset="0"/>
                <a:ea typeface="Times New Roman" panose="02020603050405020304" pitchFamily="18" charset="0"/>
              </a:rPr>
              <a:t>–</a:t>
            </a:r>
            <a:r>
              <a:rPr lang="uk-UA" sz="2000" i="1" dirty="0">
                <a:latin typeface="Corbel" panose="020B0503020204020204" pitchFamily="34" charset="0"/>
                <a:ea typeface="Times New Roman" panose="02020603050405020304" pitchFamily="18" charset="0"/>
              </a:rPr>
              <a:t> </a:t>
            </a:r>
            <a:r>
              <a:rPr lang="uk-UA" sz="2000" dirty="0" err="1">
                <a:latin typeface="Corbel" panose="020B0503020204020204" pitchFamily="34" charset="0"/>
                <a:ea typeface="Times New Roman" panose="02020603050405020304" pitchFamily="18" charset="0"/>
              </a:rPr>
              <a:t>магнітотранзистори</a:t>
            </a:r>
            <a:r>
              <a:rPr lang="uk-UA" sz="2000" dirty="0">
                <a:latin typeface="Corbel" panose="020B0503020204020204" pitchFamily="34" charset="0"/>
                <a:ea typeface="Times New Roman" panose="02020603050405020304" pitchFamily="18" charset="0"/>
              </a:rPr>
              <a:t>,</a:t>
            </a:r>
            <a:r>
              <a:rPr lang="uk-UA" sz="2000" i="1" dirty="0">
                <a:latin typeface="Corbel" panose="020B0503020204020204" pitchFamily="34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Corbel" panose="020B0503020204020204" pitchFamily="34" charset="0"/>
                <a:ea typeface="Times New Roman" panose="02020603050405020304" pitchFamily="18" charset="0"/>
              </a:rPr>
              <a:t>що діють на основі</a:t>
            </a:r>
            <a:r>
              <a:rPr lang="uk-UA" sz="2000" i="1" dirty="0">
                <a:latin typeface="Corbel" panose="020B0503020204020204" pitchFamily="34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Corbel" panose="020B0503020204020204" pitchFamily="34" charset="0"/>
                <a:ea typeface="Times New Roman" panose="02020603050405020304" pitchFamily="18" charset="0"/>
              </a:rPr>
              <a:t>модуляції опору бази носіїв заряду, які </a:t>
            </a:r>
            <a:r>
              <a:rPr lang="uk-UA" sz="2000" dirty="0" err="1">
                <a:latin typeface="Corbel" panose="020B0503020204020204" pitchFamily="34" charset="0"/>
                <a:ea typeface="Times New Roman" panose="02020603050405020304" pitchFamily="18" charset="0"/>
              </a:rPr>
              <a:t>інжектуються</a:t>
            </a:r>
            <a:r>
              <a:rPr lang="uk-UA" sz="2000" dirty="0">
                <a:latin typeface="Corbel" panose="020B0503020204020204" pitchFamily="34" charset="0"/>
                <a:ea typeface="Times New Roman" panose="02020603050405020304" pitchFamily="18" charset="0"/>
              </a:rPr>
              <a:t> із емітера та мають S-подібну вхідну характеристику. </a:t>
            </a:r>
            <a:endParaRPr lang="uk-UA" sz="2000" dirty="0">
              <a:effectLst/>
              <a:latin typeface="Corbel" panose="020B0503020204020204" pitchFamily="34" charset="0"/>
              <a:ea typeface="Times New Roman" panose="02020603050405020304" pitchFamily="18" charset="0"/>
            </a:endParaRPr>
          </a:p>
        </p:txBody>
      </p:sp>
      <p:pic>
        <p:nvPicPr>
          <p:cNvPr id="4" name="Picture 49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2380" y="2994349"/>
            <a:ext cx="4541304" cy="3294155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6641432" y="3429347"/>
            <a:ext cx="6055896" cy="19143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540" marR="38100">
              <a:lnSpc>
                <a:spcPct val="98000"/>
              </a:lnSpc>
              <a:spcAft>
                <a:spcPts val="0"/>
              </a:spcAft>
            </a:pPr>
            <a:r>
              <a:rPr lang="uk-UA" sz="2000" dirty="0">
                <a:latin typeface="Corbel" panose="020B0503020204020204" pitchFamily="34" charset="0"/>
                <a:ea typeface="Times New Roman" panose="02020603050405020304" pitchFamily="18" charset="0"/>
              </a:rPr>
              <a:t>Вхідна характеристика ОПТ:</a:t>
            </a:r>
          </a:p>
          <a:p>
            <a:pPr marL="2540" marR="38100">
              <a:lnSpc>
                <a:spcPct val="98000"/>
              </a:lnSpc>
              <a:spcAft>
                <a:spcPts val="0"/>
              </a:spcAft>
            </a:pPr>
            <a:r>
              <a:rPr lang="uk-UA" sz="2000" dirty="0">
                <a:latin typeface="Corbel" panose="020B0503020204020204" pitchFamily="34" charset="0"/>
                <a:ea typeface="Times New Roman" panose="02020603050405020304" pitchFamily="18" charset="0"/>
              </a:rPr>
              <a:t> крива 1 – В=0; </a:t>
            </a:r>
          </a:p>
          <a:p>
            <a:pPr marL="2540" marR="38100">
              <a:lnSpc>
                <a:spcPct val="98000"/>
              </a:lnSpc>
              <a:spcAft>
                <a:spcPts val="0"/>
              </a:spcAft>
            </a:pPr>
            <a:r>
              <a:rPr lang="uk-UA" sz="2000" dirty="0">
                <a:latin typeface="Corbel" panose="020B0503020204020204" pitchFamily="34" charset="0"/>
                <a:ea typeface="Times New Roman" panose="02020603050405020304" pitchFamily="18" charset="0"/>
              </a:rPr>
              <a:t>крива 2 – В = 0,3 </a:t>
            </a:r>
            <a:r>
              <a:rPr lang="uk-UA" sz="2000" dirty="0" err="1">
                <a:latin typeface="Corbel" panose="020B0503020204020204" pitchFamily="34" charset="0"/>
                <a:ea typeface="Times New Roman" panose="02020603050405020304" pitchFamily="18" charset="0"/>
              </a:rPr>
              <a:t>Тл</a:t>
            </a:r>
            <a:r>
              <a:rPr lang="uk-UA" sz="2000" dirty="0">
                <a:latin typeface="Corbel" panose="020B0503020204020204" pitchFamily="34" charset="0"/>
                <a:ea typeface="Times New Roman" panose="02020603050405020304" pitchFamily="18" charset="0"/>
              </a:rPr>
              <a:t>; </a:t>
            </a:r>
          </a:p>
          <a:p>
            <a:pPr marL="2540" marR="38100">
              <a:lnSpc>
                <a:spcPct val="98000"/>
              </a:lnSpc>
              <a:spcAft>
                <a:spcPts val="0"/>
              </a:spcAft>
            </a:pPr>
            <a:r>
              <a:rPr lang="uk-UA" sz="2000" dirty="0">
                <a:latin typeface="Corbel" panose="020B0503020204020204" pitchFamily="34" charset="0"/>
                <a:ea typeface="Times New Roman" panose="02020603050405020304" pitchFamily="18" charset="0"/>
              </a:rPr>
              <a:t>крива 3 – В = 0,6 </a:t>
            </a:r>
            <a:r>
              <a:rPr lang="uk-UA" sz="2000" dirty="0" err="1">
                <a:latin typeface="Corbel" panose="020B0503020204020204" pitchFamily="34" charset="0"/>
                <a:ea typeface="Times New Roman" panose="02020603050405020304" pitchFamily="18" charset="0"/>
              </a:rPr>
              <a:t>Тл</a:t>
            </a:r>
            <a:endParaRPr lang="uk-UA" sz="2000" dirty="0">
              <a:latin typeface="Corbel" panose="020B0503020204020204" pitchFamily="34" charset="0"/>
              <a:ea typeface="Times New Roman" panose="02020603050405020304" pitchFamily="18" charset="0"/>
            </a:endParaRPr>
          </a:p>
          <a:p>
            <a:br>
              <a:rPr lang="uk-UA" sz="2000" dirty="0">
                <a:latin typeface="Corbel" panose="020B0503020204020204" pitchFamily="34" charset="0"/>
                <a:ea typeface="Times New Roman" panose="02020603050405020304" pitchFamily="18" charset="0"/>
              </a:rPr>
            </a:br>
            <a:endParaRPr lang="uk-UA" sz="2000" dirty="0">
              <a:latin typeface="Corbel" panose="020B0503020204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218948" y="5276307"/>
            <a:ext cx="385010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Aft>
                <a:spcPts val="0"/>
              </a:spcAft>
              <a:buFont typeface="Wingdings" panose="05000000000000000000" pitchFamily="2" charset="2"/>
              <a:buChar char=""/>
              <a:tabLst>
                <a:tab pos="139700" algn="l"/>
              </a:tabLst>
            </a:pPr>
            <a:r>
              <a:rPr lang="ru-RU" dirty="0">
                <a:latin typeface="Symbol" panose="05050102010706020507" pitchFamily="18" charset="2"/>
                <a:ea typeface="Symbol" panose="05050102010706020507" pitchFamily="18" charset="2"/>
                <a:cs typeface="Symbol" panose="05050102010706020507" pitchFamily="18" charset="2"/>
              </a:rPr>
              <a:t>=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2</a:t>
            </a:r>
            <a:r>
              <a:rPr lang="ru-RU" sz="2400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10</a:t>
            </a:r>
            <a:r>
              <a:rPr lang="ru-RU" sz="2400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В/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АТл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53612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4800" y="504329"/>
            <a:ext cx="1114926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b="1" dirty="0">
                <a:latin typeface="Corbel" panose="020B0503020204020204" pitchFamily="34" charset="0"/>
                <a:ea typeface="Times New Roman" panose="02020603050405020304" pitchFamily="18" charset="0"/>
              </a:rPr>
              <a:t>2. </a:t>
            </a:r>
            <a:r>
              <a:rPr lang="uk-UA" sz="2400" b="1" dirty="0" err="1">
                <a:latin typeface="Corbel" panose="020B0503020204020204" pitchFamily="34" charset="0"/>
                <a:ea typeface="Times New Roman" panose="02020603050405020304" pitchFamily="18" charset="0"/>
              </a:rPr>
              <a:t>Одноколекторні</a:t>
            </a:r>
            <a:r>
              <a:rPr lang="uk-UA" sz="2400" b="1" dirty="0">
                <a:latin typeface="Corbel" panose="020B0503020204020204" pitchFamily="34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latin typeface="Corbel" panose="020B0503020204020204" pitchFamily="34" charset="0"/>
                <a:ea typeface="Times New Roman" panose="02020603050405020304" pitchFamily="18" charset="0"/>
              </a:rPr>
              <a:t>–</a:t>
            </a:r>
            <a:r>
              <a:rPr lang="uk-UA" sz="2400" i="1" dirty="0">
                <a:latin typeface="Corbel" panose="020B0503020204020204" pitchFamily="34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latin typeface="Corbel" panose="020B0503020204020204" pitchFamily="34" charset="0"/>
                <a:ea typeface="Times New Roman" panose="02020603050405020304" pitchFamily="18" charset="0"/>
              </a:rPr>
              <a:t>вертикальні біполярні транзистори</a:t>
            </a:r>
            <a:r>
              <a:rPr lang="uk-UA" sz="2400" i="1" dirty="0">
                <a:latin typeface="Corbel" panose="020B0503020204020204" pitchFamily="34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latin typeface="Corbel" panose="020B0503020204020204" pitchFamily="34" charset="0"/>
                <a:ea typeface="Times New Roman" panose="02020603050405020304" pitchFamily="18" charset="0"/>
              </a:rPr>
              <a:t>(області емітера, бази та </a:t>
            </a:r>
            <a:r>
              <a:rPr lang="uk-UA" sz="2400" dirty="0" err="1">
                <a:latin typeface="Corbel" panose="020B0503020204020204" pitchFamily="34" charset="0"/>
                <a:ea typeface="Times New Roman" panose="02020603050405020304" pitchFamily="18" charset="0"/>
              </a:rPr>
              <a:t>колектора</a:t>
            </a:r>
            <a:r>
              <a:rPr lang="uk-UA" sz="2400" dirty="0">
                <a:latin typeface="Corbel" panose="020B0503020204020204" pitchFamily="34" charset="0"/>
                <a:ea typeface="Times New Roman" panose="02020603050405020304" pitchFamily="18" charset="0"/>
              </a:rPr>
              <a:t> розташовані один за одним в напрямку від поверхні в глибину напівпровідника), в яких під дією магнітного поля відбувається викривлення траєкторії носіїв заряду емітера, що приводить до збільшення ефективної довжини бази та відхиленню частини носіїв від </a:t>
            </a:r>
            <a:r>
              <a:rPr lang="uk-UA" sz="2400" dirty="0" err="1">
                <a:latin typeface="Corbel" panose="020B0503020204020204" pitchFamily="34" charset="0"/>
                <a:ea typeface="Times New Roman" panose="02020603050405020304" pitchFamily="18" charset="0"/>
              </a:rPr>
              <a:t>колектора</a:t>
            </a:r>
            <a:r>
              <a:rPr lang="uk-UA" sz="2400" dirty="0">
                <a:latin typeface="Corbel" panose="020B0503020204020204" pitchFamily="34" charset="0"/>
                <a:ea typeface="Times New Roman" panose="02020603050405020304" pitchFamily="18" charset="0"/>
              </a:rPr>
              <a:t>.</a:t>
            </a:r>
            <a:endParaRPr lang="uk-UA" sz="2400" dirty="0">
              <a:latin typeface="Corbel" panose="020B0503020204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090609" y="5638057"/>
            <a:ext cx="7299158" cy="878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12700" algn="just">
              <a:lnSpc>
                <a:spcPct val="95000"/>
              </a:lnSpc>
              <a:spcAft>
                <a:spcPts val="0"/>
              </a:spcAft>
            </a:pPr>
            <a:r>
              <a:rPr lang="ru-RU" i="1" dirty="0">
                <a:latin typeface="Symbol" panose="05050102010706020507" pitchFamily="18" charset="2"/>
                <a:ea typeface="Symbol" panose="05050102010706020507" pitchFamily="18" charset="2"/>
                <a:cs typeface="Symbol" panose="05050102010706020507" pitchFamily="18" charset="2"/>
              </a:rPr>
              <a:t>g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Symbol" panose="05050102010706020507" pitchFamily="18" charset="2"/>
                <a:ea typeface="Symbol" panose="05050102010706020507" pitchFamily="18" charset="2"/>
                <a:cs typeface="Symbol" panose="05050102010706020507" pitchFamily="18" charset="2"/>
              </a:rPr>
              <a:t>=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2</a:t>
            </a:r>
            <a:r>
              <a:rPr lang="ru-RU" sz="2400" i="1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10</a:t>
            </a:r>
            <a:r>
              <a:rPr lang="ru-RU" sz="2400" i="1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4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В/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АТл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b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dirty="0"/>
          </a:p>
        </p:txBody>
      </p:sp>
      <p:pic>
        <p:nvPicPr>
          <p:cNvPr id="4" name="Picture 50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5852" y="2989481"/>
            <a:ext cx="5173579" cy="3218813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6039852" y="3115104"/>
            <a:ext cx="5799222" cy="24637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00000"/>
              </a:lnSpc>
              <a:spcAft>
                <a:spcPts val="0"/>
              </a:spcAft>
            </a:pPr>
            <a:r>
              <a:rPr lang="uk-UA" sz="2000" dirty="0">
                <a:latin typeface="Corbel" panose="020B0503020204020204" pitchFamily="34" charset="0"/>
                <a:ea typeface="Times New Roman" panose="02020603050405020304" pitchFamily="18" charset="0"/>
              </a:rPr>
              <a:t>Вхідна характеристика (а) та схематичне зображення руху носіїв заряду (б) в </a:t>
            </a:r>
            <a:r>
              <a:rPr lang="uk-UA" sz="2000" dirty="0" err="1">
                <a:latin typeface="Corbel" panose="020B0503020204020204" pitchFamily="34" charset="0"/>
                <a:ea typeface="Times New Roman" panose="02020603050405020304" pitchFamily="18" charset="0"/>
              </a:rPr>
              <a:t>одноколекторному</a:t>
            </a:r>
            <a:r>
              <a:rPr lang="uk-UA" sz="2000" dirty="0">
                <a:latin typeface="Corbel" panose="020B0503020204020204" pitchFamily="34" charset="0"/>
                <a:ea typeface="Times New Roman" panose="02020603050405020304" pitchFamily="18" charset="0"/>
              </a:rPr>
              <a:t>  </a:t>
            </a:r>
            <a:r>
              <a:rPr lang="uk-UA" sz="2000" dirty="0" err="1">
                <a:latin typeface="Corbel" panose="020B0503020204020204" pitchFamily="34" charset="0"/>
                <a:ea typeface="Times New Roman" panose="02020603050405020304" pitchFamily="18" charset="0"/>
              </a:rPr>
              <a:t>магнітотранзисторі</a:t>
            </a:r>
            <a:r>
              <a:rPr lang="uk-UA" sz="2000" dirty="0">
                <a:latin typeface="Corbel" panose="020B0503020204020204" pitchFamily="34" charset="0"/>
                <a:ea typeface="Times New Roman" panose="02020603050405020304" pitchFamily="18" charset="0"/>
              </a:rPr>
              <a:t>: </a:t>
            </a:r>
          </a:p>
          <a:p>
            <a:pPr indent="449580" algn="just">
              <a:lnSpc>
                <a:spcPct val="100000"/>
              </a:lnSpc>
              <a:spcAft>
                <a:spcPts val="0"/>
              </a:spcAft>
            </a:pPr>
            <a:r>
              <a:rPr lang="uk-UA" sz="2000" dirty="0">
                <a:latin typeface="Corbel" panose="020B0503020204020204" pitchFamily="34" charset="0"/>
                <a:ea typeface="Times New Roman" panose="02020603050405020304" pitchFamily="18" charset="0"/>
              </a:rPr>
              <a:t>крива 1 – 25 В; </a:t>
            </a:r>
          </a:p>
          <a:p>
            <a:pPr indent="449580" algn="just">
              <a:lnSpc>
                <a:spcPct val="100000"/>
              </a:lnSpc>
              <a:spcAft>
                <a:spcPts val="0"/>
              </a:spcAft>
            </a:pPr>
            <a:r>
              <a:rPr lang="uk-UA" sz="2000" dirty="0">
                <a:latin typeface="Corbel" panose="020B0503020204020204" pitchFamily="34" charset="0"/>
                <a:ea typeface="Times New Roman" panose="02020603050405020304" pitchFamily="18" charset="0"/>
              </a:rPr>
              <a:t>крива 2 – 20 В,</a:t>
            </a:r>
          </a:p>
          <a:p>
            <a:pPr indent="449580" algn="just">
              <a:lnSpc>
                <a:spcPct val="100000"/>
              </a:lnSpc>
              <a:spcAft>
                <a:spcPts val="0"/>
              </a:spcAft>
            </a:pPr>
            <a:r>
              <a:rPr lang="uk-UA" sz="2000" dirty="0">
                <a:latin typeface="Corbel" panose="020B0503020204020204" pitchFamily="34" charset="0"/>
                <a:ea typeface="Times New Roman" panose="02020603050405020304" pitchFamily="18" charset="0"/>
              </a:rPr>
              <a:t> крива 3– 15 В</a:t>
            </a:r>
          </a:p>
          <a:p>
            <a:b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32620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68969" y="409942"/>
            <a:ext cx="529389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000" b="1" i="1" dirty="0">
                <a:latin typeface="Corbel" panose="020B0503020204020204" pitchFamily="34" charset="0"/>
                <a:ea typeface="Times New Roman" panose="02020603050405020304" pitchFamily="18" charset="0"/>
              </a:rPr>
              <a:t>3. </a:t>
            </a:r>
            <a:r>
              <a:rPr lang="uk-UA" sz="2000" b="1" dirty="0" err="1">
                <a:latin typeface="Corbel" panose="020B0503020204020204" pitchFamily="34" charset="0"/>
                <a:ea typeface="Times New Roman" panose="02020603050405020304" pitchFamily="18" charset="0"/>
              </a:rPr>
              <a:t>Двохколекторні</a:t>
            </a:r>
            <a:r>
              <a:rPr lang="uk-UA" sz="2000" b="1" dirty="0">
                <a:latin typeface="Corbel" panose="020B0503020204020204" pitchFamily="34" charset="0"/>
                <a:ea typeface="Times New Roman" panose="02020603050405020304" pitchFamily="18" charset="0"/>
              </a:rPr>
              <a:t> </a:t>
            </a:r>
            <a:r>
              <a:rPr lang="uk-UA" sz="2000" b="1" dirty="0" err="1">
                <a:latin typeface="Corbel" panose="020B0503020204020204" pitchFamily="34" charset="0"/>
                <a:ea typeface="Times New Roman" panose="02020603050405020304" pitchFamily="18" charset="0"/>
              </a:rPr>
              <a:t>магнітотранзистори</a:t>
            </a:r>
            <a:r>
              <a:rPr lang="uk-UA" sz="2000" b="1" dirty="0">
                <a:latin typeface="Corbel" panose="020B0503020204020204" pitchFamily="34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Corbel" panose="020B0503020204020204" pitchFamily="34" charset="0"/>
                <a:ea typeface="Times New Roman" panose="02020603050405020304" pitchFamily="18" charset="0"/>
              </a:rPr>
              <a:t>–</a:t>
            </a:r>
            <a:r>
              <a:rPr lang="uk-UA" sz="2000" i="1" dirty="0">
                <a:latin typeface="Corbel" panose="020B0503020204020204" pitchFamily="34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Corbel" panose="020B0503020204020204" pitchFamily="34" charset="0"/>
                <a:ea typeface="Times New Roman" panose="02020603050405020304" pitchFamily="18" charset="0"/>
              </a:rPr>
              <a:t>біполярні</a:t>
            </a:r>
            <a:r>
              <a:rPr lang="uk-UA" sz="2000" i="1" dirty="0">
                <a:latin typeface="Corbel" panose="020B0503020204020204" pitchFamily="34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Corbel" panose="020B0503020204020204" pitchFamily="34" charset="0"/>
                <a:ea typeface="Times New Roman" panose="02020603050405020304" pitchFamily="18" charset="0"/>
              </a:rPr>
              <a:t>транзистори, в яких колектори </a:t>
            </a:r>
            <a:r>
              <a:rPr lang="uk-UA" sz="2000" i="1" dirty="0">
                <a:latin typeface="Corbel" panose="020B0503020204020204" pitchFamily="34" charset="0"/>
                <a:ea typeface="Times New Roman" panose="02020603050405020304" pitchFamily="18" charset="0"/>
              </a:rPr>
              <a:t>К</a:t>
            </a:r>
            <a:r>
              <a:rPr lang="uk-UA" sz="2000" i="1" baseline="-25000" dirty="0">
                <a:latin typeface="Corbel" panose="020B0503020204020204" pitchFamily="34" charset="0"/>
                <a:ea typeface="Times New Roman" panose="02020603050405020304" pitchFamily="18" charset="0"/>
              </a:rPr>
              <a:t>1</a:t>
            </a:r>
            <a:r>
              <a:rPr lang="uk-UA" sz="2000" dirty="0">
                <a:latin typeface="Corbel" panose="020B0503020204020204" pitchFamily="34" charset="0"/>
                <a:ea typeface="Times New Roman" panose="02020603050405020304" pitchFamily="18" charset="0"/>
              </a:rPr>
              <a:t> і </a:t>
            </a:r>
            <a:r>
              <a:rPr lang="uk-UA" sz="2000" i="1" dirty="0">
                <a:latin typeface="Corbel" panose="020B0503020204020204" pitchFamily="34" charset="0"/>
                <a:ea typeface="Times New Roman" panose="02020603050405020304" pitchFamily="18" charset="0"/>
              </a:rPr>
              <a:t>К</a:t>
            </a:r>
            <a:r>
              <a:rPr lang="uk-UA" sz="2000" i="1" baseline="-25000" dirty="0">
                <a:latin typeface="Corbel" panose="020B0503020204020204" pitchFamily="34" charset="0"/>
                <a:ea typeface="Times New Roman" panose="02020603050405020304" pitchFamily="18" charset="0"/>
              </a:rPr>
              <a:t>2</a:t>
            </a:r>
            <a:r>
              <a:rPr lang="uk-UA" sz="2000" dirty="0">
                <a:latin typeface="Corbel" panose="020B0503020204020204" pitchFamily="34" charset="0"/>
                <a:ea typeface="Times New Roman" panose="02020603050405020304" pitchFamily="18" charset="0"/>
              </a:rPr>
              <a:t> розміщуються симетрично відносно емітера. За відсутності магнітного поля струм емітера поділяють на дві рівні частини, які потрапляють на колектори .</a:t>
            </a:r>
            <a:endParaRPr lang="uk-UA" sz="2000" dirty="0">
              <a:latin typeface="Corbel" panose="020B0503020204020204" pitchFamily="34" charset="0"/>
            </a:endParaRPr>
          </a:p>
        </p:txBody>
      </p:sp>
      <p:pic>
        <p:nvPicPr>
          <p:cNvPr id="3" name="Picture 51"/>
          <p:cNvPicPr/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71074" y="2444742"/>
            <a:ext cx="2454442" cy="2393215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-2037347" y="4909259"/>
            <a:ext cx="667351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479040" algn="just">
              <a:spcAft>
                <a:spcPts val="0"/>
              </a:spcAft>
            </a:pPr>
            <a:r>
              <a:rPr lang="uk-UA" sz="2000" dirty="0">
                <a:latin typeface="Corbel" panose="020B0503020204020204" pitchFamily="34" charset="0"/>
                <a:ea typeface="Times New Roman" panose="02020603050405020304" pitchFamily="18" charset="0"/>
              </a:rPr>
              <a:t>Структура та схема ввімкнення ДКТ</a:t>
            </a:r>
            <a:endParaRPr lang="uk-UA" sz="2000" dirty="0">
              <a:effectLst/>
              <a:latin typeface="Corbel" panose="020B0503020204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983704" y="448609"/>
            <a:ext cx="583932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>
              <a:spcAft>
                <a:spcPts val="0"/>
              </a:spcAft>
              <a:buFont typeface="+mj-lt"/>
              <a:buAutoNum type="arabicPeriod" startAt="4"/>
              <a:tabLst>
                <a:tab pos="345440" algn="l"/>
              </a:tabLst>
            </a:pPr>
            <a:r>
              <a:rPr lang="uk-UA" sz="2000" b="1" dirty="0">
                <a:latin typeface="Corbel" panose="020B0503020204020204" pitchFamily="34" charset="0"/>
                <a:ea typeface="Times New Roman" panose="02020603050405020304" pitchFamily="18" charset="0"/>
              </a:rPr>
              <a:t>Польові </a:t>
            </a:r>
            <a:r>
              <a:rPr lang="uk-UA" sz="2000" b="1" dirty="0" err="1">
                <a:latin typeface="Corbel" panose="020B0503020204020204" pitchFamily="34" charset="0"/>
                <a:ea typeface="Times New Roman" panose="02020603050405020304" pitchFamily="18" charset="0"/>
              </a:rPr>
              <a:t>магнітотранзистори</a:t>
            </a:r>
            <a:r>
              <a:rPr lang="uk-UA" sz="2000" b="1" dirty="0">
                <a:latin typeface="Corbel" panose="020B0503020204020204" pitchFamily="34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Corbel" panose="020B0503020204020204" pitchFamily="34" charset="0"/>
                <a:ea typeface="Times New Roman" panose="02020603050405020304" pitchFamily="18" charset="0"/>
              </a:rPr>
              <a:t>– польові транзистори, в  яких опір каналу (вбудованого або індукованого) змінюється під дією магнітного поля . </a:t>
            </a:r>
            <a:endParaRPr lang="uk-UA" sz="2000" dirty="0">
              <a:latin typeface="Corbel" panose="020B0503020204020204" pitchFamily="34" charset="0"/>
            </a:endParaRPr>
          </a:p>
        </p:txBody>
      </p:sp>
      <p:pic>
        <p:nvPicPr>
          <p:cNvPr id="6" name="Picture 52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22189" y="1952635"/>
            <a:ext cx="1121811" cy="2069432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5374106" y="4213684"/>
            <a:ext cx="6096000" cy="695575"/>
          </a:xfrm>
          <a:prstGeom prst="rect">
            <a:avLst/>
          </a:prstGeom>
        </p:spPr>
        <p:txBody>
          <a:bodyPr>
            <a:spAutoFit/>
          </a:bodyPr>
          <a:lstStyle/>
          <a:p>
            <a:pPr marL="955040" marR="76200">
              <a:lnSpc>
                <a:spcPct val="98000"/>
              </a:lnSpc>
              <a:spcAft>
                <a:spcPts val="0"/>
              </a:spcAft>
            </a:pPr>
            <a:r>
              <a:rPr lang="uk-UA" sz="2000" dirty="0">
                <a:latin typeface="Corbel" panose="020B0503020204020204" pitchFamily="34" charset="0"/>
                <a:ea typeface="Times New Roman" panose="02020603050405020304" pitchFamily="18" charset="0"/>
              </a:rPr>
              <a:t>Структура ПМТ з p-n-переходом: </a:t>
            </a:r>
          </a:p>
          <a:p>
            <a:pPr marL="955040" marR="76200">
              <a:lnSpc>
                <a:spcPct val="98000"/>
              </a:lnSpc>
              <a:spcAft>
                <a:spcPts val="0"/>
              </a:spcAft>
            </a:pPr>
            <a:r>
              <a:rPr lang="uk-UA" sz="2000" dirty="0">
                <a:latin typeface="Corbel" panose="020B0503020204020204" pitchFamily="34" charset="0"/>
                <a:ea typeface="Times New Roman" panose="02020603050405020304" pitchFamily="18" charset="0"/>
              </a:rPr>
              <a:t>D – </a:t>
            </a:r>
            <a:r>
              <a:rPr lang="uk-UA" sz="2000" dirty="0" err="1">
                <a:latin typeface="Corbel" panose="020B0503020204020204" pitchFamily="34" charset="0"/>
                <a:ea typeface="Times New Roman" panose="02020603050405020304" pitchFamily="18" charset="0"/>
              </a:rPr>
              <a:t>сток</a:t>
            </a:r>
            <a:r>
              <a:rPr lang="uk-UA" sz="2000" dirty="0">
                <a:latin typeface="Corbel" panose="020B0503020204020204" pitchFamily="34" charset="0"/>
                <a:ea typeface="Times New Roman" panose="02020603050405020304" pitchFamily="18" charset="0"/>
              </a:rPr>
              <a:t>, S – витік, G - джерело</a:t>
            </a:r>
            <a:endParaRPr lang="uk-UA" sz="2000" dirty="0">
              <a:effectLst/>
              <a:latin typeface="Corbel" panose="020B0503020204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33137" y="5380672"/>
            <a:ext cx="1138989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000" b="1" dirty="0">
                <a:latin typeface="Corbel" panose="020B0503020204020204" pitchFamily="34" charset="0"/>
                <a:ea typeface="Times New Roman" panose="02020603050405020304" pitchFamily="18" charset="0"/>
              </a:rPr>
              <a:t>Ефект </a:t>
            </a:r>
            <a:r>
              <a:rPr lang="uk-UA" sz="2000" b="1" dirty="0" err="1">
                <a:latin typeface="Corbel" panose="020B0503020204020204" pitchFamily="34" charset="0"/>
                <a:ea typeface="Times New Roman" panose="02020603050405020304" pitchFamily="18" charset="0"/>
              </a:rPr>
              <a:t>Холла</a:t>
            </a:r>
            <a:r>
              <a:rPr lang="uk-UA" sz="2000" b="1" dirty="0">
                <a:latin typeface="Corbel" panose="020B0503020204020204" pitchFamily="34" charset="0"/>
                <a:ea typeface="Times New Roman" panose="02020603050405020304" pitchFamily="18" charset="0"/>
              </a:rPr>
              <a:t> – </a:t>
            </a:r>
            <a:r>
              <a:rPr lang="uk-UA" sz="2000" dirty="0">
                <a:latin typeface="Corbel" panose="020B0503020204020204" pitchFamily="34" charset="0"/>
                <a:ea typeface="Times New Roman" panose="02020603050405020304" pitchFamily="18" charset="0"/>
              </a:rPr>
              <a:t>це </a:t>
            </a:r>
            <a:r>
              <a:rPr lang="uk-UA" sz="2000" dirty="0" err="1">
                <a:latin typeface="Corbel" panose="020B0503020204020204" pitchFamily="34" charset="0"/>
                <a:ea typeface="Times New Roman" panose="02020603050405020304" pitchFamily="18" charset="0"/>
              </a:rPr>
              <a:t>гальвано</a:t>
            </a:r>
            <a:r>
              <a:rPr lang="uk-UA" sz="2000" dirty="0">
                <a:latin typeface="Corbel" panose="020B0503020204020204" pitchFamily="34" charset="0"/>
                <a:ea typeface="Times New Roman" panose="02020603050405020304" pitchFamily="18" charset="0"/>
              </a:rPr>
              <a:t> -магнітний ефект,</a:t>
            </a:r>
            <a:r>
              <a:rPr lang="uk-UA" sz="2000" b="1" dirty="0">
                <a:latin typeface="Corbel" panose="020B0503020204020204" pitchFamily="34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Corbel" panose="020B0503020204020204" pitchFamily="34" charset="0"/>
                <a:ea typeface="Times New Roman" panose="02020603050405020304" pitchFamily="18" charset="0"/>
              </a:rPr>
              <a:t>який</a:t>
            </a:r>
            <a:r>
              <a:rPr lang="uk-UA" sz="2000" b="1" dirty="0">
                <a:latin typeface="Corbel" panose="020B0503020204020204" pitchFamily="34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Corbel" panose="020B0503020204020204" pitchFamily="34" charset="0"/>
                <a:ea typeface="Times New Roman" panose="02020603050405020304" pitchFamily="18" charset="0"/>
              </a:rPr>
              <a:t>полягає у тому, що при протіканні струму в напівпровіднику виникає поперечна різниця потенціалів, якщо на цей напівпровідник діє магнітне поле, вектор якого перпендикулярний до напрямку струму. </a:t>
            </a:r>
            <a:endParaRPr lang="uk-UA" sz="2000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58504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37937" y="695536"/>
            <a:ext cx="10972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b="1" dirty="0" err="1">
                <a:latin typeface="Corbel" panose="020B0503020204020204" pitchFamily="34" charset="0"/>
                <a:ea typeface="Times New Roman" panose="02020603050405020304" pitchFamily="18" charset="0"/>
              </a:rPr>
              <a:t>Магнітотиристори</a:t>
            </a:r>
            <a:r>
              <a:rPr lang="uk-UA" sz="2400" b="1" dirty="0">
                <a:latin typeface="Corbel" panose="020B0503020204020204" pitchFamily="34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latin typeface="Corbel" panose="020B0503020204020204" pitchFamily="34" charset="0"/>
                <a:ea typeface="Times New Roman" panose="02020603050405020304" pitchFamily="18" charset="0"/>
              </a:rPr>
              <a:t>–</a:t>
            </a:r>
            <a:r>
              <a:rPr lang="uk-UA" sz="2400" b="1" dirty="0">
                <a:latin typeface="Corbel" panose="020B0503020204020204" pitchFamily="34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latin typeface="Corbel" panose="020B0503020204020204" pitchFamily="34" charset="0"/>
                <a:ea typeface="Times New Roman" panose="02020603050405020304" pitchFamily="18" charset="0"/>
              </a:rPr>
              <a:t>це напівпровідникові тиристори</a:t>
            </a:r>
            <a:r>
              <a:rPr lang="uk-UA" sz="2400" b="1" dirty="0">
                <a:latin typeface="Corbel" panose="020B0503020204020204" pitchFamily="34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latin typeface="Corbel" panose="020B0503020204020204" pitchFamily="34" charset="0"/>
                <a:ea typeface="Times New Roman" panose="02020603050405020304" pitchFamily="18" charset="0"/>
              </a:rPr>
              <a:t>типу </a:t>
            </a:r>
            <a:r>
              <a:rPr lang="uk-UA" sz="2400" i="1" dirty="0">
                <a:latin typeface="Corbel" panose="020B0503020204020204" pitchFamily="34" charset="0"/>
                <a:ea typeface="Times New Roman" panose="02020603050405020304" pitchFamily="18" charset="0"/>
              </a:rPr>
              <a:t>p-n-p-n</a:t>
            </a:r>
            <a:r>
              <a:rPr lang="uk-UA" sz="2400" dirty="0">
                <a:latin typeface="Corbel" panose="020B0503020204020204" pitchFamily="34" charset="0"/>
                <a:ea typeface="Times New Roman" panose="02020603050405020304" pitchFamily="18" charset="0"/>
              </a:rPr>
              <a:t>, в яких напругу ввімкнення можна змінювати, впливаючи зовнішнім магнітним полем.</a:t>
            </a:r>
            <a:endParaRPr lang="uk-UA" sz="2400" dirty="0">
              <a:latin typeface="Corbel" panose="020B0503020204020204" pitchFamily="34" charset="0"/>
            </a:endParaRPr>
          </a:p>
        </p:txBody>
      </p:sp>
      <p:pic>
        <p:nvPicPr>
          <p:cNvPr id="3" name="Picture 5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96878" y="1965658"/>
            <a:ext cx="3828047" cy="3488658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3459079" y="3101902"/>
            <a:ext cx="7427496" cy="6709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527300" marR="25400">
              <a:lnSpc>
                <a:spcPct val="94000"/>
              </a:lnSpc>
              <a:spcAft>
                <a:spcPts val="0"/>
              </a:spcAft>
            </a:pPr>
            <a:r>
              <a:rPr lang="uk-UA" sz="2000" dirty="0">
                <a:latin typeface="Corbel" panose="020B0503020204020204" pitchFamily="34" charset="0"/>
                <a:ea typeface="Times New Roman" panose="02020603050405020304" pitchFamily="18" charset="0"/>
              </a:rPr>
              <a:t>ВАХ </a:t>
            </a:r>
            <a:r>
              <a:rPr lang="uk-UA" sz="2000" dirty="0" err="1">
                <a:latin typeface="Corbel" panose="020B0503020204020204" pitchFamily="34" charset="0"/>
                <a:ea typeface="Times New Roman" panose="02020603050405020304" pitchFamily="18" charset="0"/>
              </a:rPr>
              <a:t>Si</a:t>
            </a:r>
            <a:r>
              <a:rPr lang="uk-UA" sz="2000" dirty="0">
                <a:latin typeface="Corbel" panose="020B0503020204020204" pitchFamily="34" charset="0"/>
                <a:ea typeface="Times New Roman" panose="02020603050405020304" pitchFamily="18" charset="0"/>
              </a:rPr>
              <a:t>- </a:t>
            </a:r>
            <a:r>
              <a:rPr lang="uk-UA" sz="2000" dirty="0" err="1">
                <a:latin typeface="Corbel" panose="020B0503020204020204" pitchFamily="34" charset="0"/>
                <a:ea typeface="Times New Roman" panose="02020603050405020304" pitchFamily="18" charset="0"/>
              </a:rPr>
              <a:t>магнітотиритора</a:t>
            </a:r>
            <a:r>
              <a:rPr lang="uk-UA" sz="2000" dirty="0">
                <a:latin typeface="Corbel" panose="020B0503020204020204" pitchFamily="34" charset="0"/>
                <a:ea typeface="Times New Roman" panose="02020603050405020304" pitchFamily="18" charset="0"/>
              </a:rPr>
              <a:t>, відстань між р-областями 100 </a:t>
            </a:r>
            <a:r>
              <a:rPr lang="uk-UA" sz="2000" dirty="0" err="1">
                <a:latin typeface="Corbel" panose="020B0503020204020204" pitchFamily="34" charset="0"/>
                <a:ea typeface="Times New Roman" panose="02020603050405020304" pitchFamily="18" charset="0"/>
              </a:rPr>
              <a:t>мкм</a:t>
            </a:r>
            <a:r>
              <a:rPr lang="uk-UA" sz="2000" dirty="0">
                <a:latin typeface="Corbel" panose="020B0503020204020204" pitchFamily="34" charset="0"/>
                <a:ea typeface="Times New Roman" panose="02020603050405020304" pitchFamily="18" charset="0"/>
              </a:rPr>
              <a:t>:</a:t>
            </a:r>
            <a:endParaRPr lang="uk-UA" sz="2000" dirty="0">
              <a:effectLst/>
              <a:latin typeface="Corbel" panose="020B0503020204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683669" y="3968840"/>
            <a:ext cx="6096000" cy="1663084"/>
          </a:xfrm>
          <a:prstGeom prst="rect">
            <a:avLst/>
          </a:prstGeom>
        </p:spPr>
        <p:txBody>
          <a:bodyPr>
            <a:spAutoFit/>
          </a:bodyPr>
          <a:lstStyle/>
          <a:p>
            <a:pPr marL="2527300">
              <a:lnSpc>
                <a:spcPct val="94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1 – В=-1 Тл;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527300">
              <a:lnSpc>
                <a:spcPct val="93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2– В = -0,8 Тл;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527300">
              <a:lnSpc>
                <a:spcPct val="93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3 – В=-0,4 Тл;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527300">
              <a:lnSpc>
                <a:spcPct val="94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4 – В = 0;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527300">
              <a:lnSpc>
                <a:spcPct val="93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5 – В = 0,4 Тл;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ts val="5"/>
              </a:lnSpc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527300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6 – В = 0,8 Тл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757110" y="1858485"/>
            <a:ext cx="6096000" cy="1243417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198120" algn="just">
              <a:lnSpc>
                <a:spcPct val="102000"/>
              </a:lnSpc>
              <a:spcAft>
                <a:spcPts val="0"/>
              </a:spcAft>
            </a:pPr>
            <a:r>
              <a:rPr lang="uk-UA" sz="2000" dirty="0">
                <a:latin typeface="Corbel" panose="020B0503020204020204" pitchFamily="34" charset="0"/>
                <a:ea typeface="Times New Roman" panose="02020603050405020304" pitchFamily="18" charset="0"/>
              </a:rPr>
              <a:t>Емітер виконує роль аноду (А), </a:t>
            </a:r>
          </a:p>
          <a:p>
            <a:pPr indent="198120" algn="just">
              <a:lnSpc>
                <a:spcPct val="102000"/>
              </a:lnSpc>
              <a:spcAft>
                <a:spcPts val="0"/>
              </a:spcAft>
            </a:pPr>
            <a:r>
              <a:rPr lang="uk-UA" sz="2000" dirty="0">
                <a:latin typeface="Corbel" panose="020B0503020204020204" pitchFamily="34" charset="0"/>
                <a:ea typeface="Times New Roman" panose="02020603050405020304" pitchFamily="18" charset="0"/>
              </a:rPr>
              <a:t>керуючі і електроди (с1, с2)</a:t>
            </a:r>
          </a:p>
          <a:p>
            <a:b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1082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66582" y="500962"/>
            <a:ext cx="1088373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000" b="1" dirty="0" err="1">
                <a:latin typeface="Corbel" panose="020B0503020204020204" pitchFamily="34" charset="0"/>
                <a:ea typeface="Times New Roman" panose="02020603050405020304" pitchFamily="18" charset="0"/>
              </a:rPr>
              <a:t>Акустоелектроніка</a:t>
            </a:r>
            <a:r>
              <a:rPr lang="uk-UA" sz="2000" b="1" dirty="0">
                <a:latin typeface="Corbel" panose="020B0503020204020204" pitchFamily="34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Corbel" panose="020B0503020204020204" pitchFamily="34" charset="0"/>
                <a:ea typeface="Times New Roman" panose="02020603050405020304" pitchFamily="18" charset="0"/>
              </a:rPr>
              <a:t>-</a:t>
            </a:r>
            <a:r>
              <a:rPr lang="uk-UA" sz="2000" b="1" dirty="0">
                <a:latin typeface="Corbel" panose="020B0503020204020204" pitchFamily="34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Corbel" panose="020B0503020204020204" pitchFamily="34" charset="0"/>
                <a:ea typeface="Times New Roman" panose="02020603050405020304" pitchFamily="18" charset="0"/>
              </a:rPr>
              <a:t>галузь електроніки,</a:t>
            </a:r>
            <a:r>
              <a:rPr lang="uk-UA" sz="2000" b="1" dirty="0">
                <a:latin typeface="Corbel" panose="020B0503020204020204" pitchFamily="34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Corbel" panose="020B0503020204020204" pitchFamily="34" charset="0"/>
                <a:ea typeface="Times New Roman" panose="02020603050405020304" pitchFamily="18" charset="0"/>
              </a:rPr>
              <a:t>яка</a:t>
            </a:r>
            <a:r>
              <a:rPr lang="uk-UA" sz="2000" b="1" dirty="0">
                <a:latin typeface="Corbel" panose="020B0503020204020204" pitchFamily="34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Corbel" panose="020B0503020204020204" pitchFamily="34" charset="0"/>
                <a:ea typeface="Times New Roman" panose="02020603050405020304" pitchFamily="18" charset="0"/>
              </a:rPr>
              <a:t>присвячена теорії і практиці створення пристроїв, заснованих на </a:t>
            </a:r>
            <a:r>
              <a:rPr lang="uk-UA" sz="2000" dirty="0" err="1">
                <a:latin typeface="Corbel" panose="020B0503020204020204" pitchFamily="34" charset="0"/>
                <a:ea typeface="Times New Roman" panose="02020603050405020304" pitchFamily="18" charset="0"/>
              </a:rPr>
              <a:t>акустроелектроній</a:t>
            </a:r>
            <a:r>
              <a:rPr lang="uk-UA" sz="2000" dirty="0">
                <a:latin typeface="Corbel" panose="020B0503020204020204" pitchFamily="34" charset="0"/>
                <a:ea typeface="Times New Roman" panose="02020603050405020304" pitchFamily="18" charset="0"/>
              </a:rPr>
              <a:t> взаємодії, які служать для перетворення та обробки сигналів.</a:t>
            </a:r>
            <a:endParaRPr lang="uk-UA" sz="2000" dirty="0">
              <a:latin typeface="Corbel" panose="020B0503020204020204" pitchFamily="34" charset="0"/>
            </a:endParaRPr>
          </a:p>
        </p:txBody>
      </p:sp>
      <p:pic>
        <p:nvPicPr>
          <p:cNvPr id="3" name="Picture 5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6582" y="1839900"/>
            <a:ext cx="3905418" cy="1762538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3314984" y="1443786"/>
            <a:ext cx="472211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0" marR="241300" indent="-1143000" algn="ctr">
              <a:lnSpc>
                <a:spcPct val="100000"/>
              </a:lnSpc>
              <a:spcAft>
                <a:spcPts val="0"/>
              </a:spcAft>
            </a:pPr>
            <a:r>
              <a:rPr lang="uk-UA" sz="2000" dirty="0">
                <a:latin typeface="Corbel" panose="020B0503020204020204" pitchFamily="34" charset="0"/>
                <a:ea typeface="Times New Roman" panose="02020603050405020304" pitchFamily="18" charset="0"/>
              </a:rPr>
              <a:t> Принцип  будови </a:t>
            </a:r>
            <a:r>
              <a:rPr lang="uk-UA" sz="2000" dirty="0" err="1">
                <a:latin typeface="Corbel" panose="020B0503020204020204" pitchFamily="34" charset="0"/>
                <a:ea typeface="Times New Roman" panose="02020603050405020304" pitchFamily="18" charset="0"/>
              </a:rPr>
              <a:t>акустоелектронного</a:t>
            </a:r>
            <a:r>
              <a:rPr lang="uk-UA" sz="2000" dirty="0">
                <a:latin typeface="Corbel" panose="020B0503020204020204" pitchFamily="34" charset="0"/>
                <a:ea typeface="Times New Roman" panose="02020603050405020304" pitchFamily="18" charset="0"/>
              </a:rPr>
              <a:t> приладу на поверхневих акустичних хвилях</a:t>
            </a:r>
            <a:endParaRPr lang="uk-UA" sz="2000" dirty="0">
              <a:effectLst/>
              <a:latin typeface="Corbel" panose="020B0503020204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957011" y="2694387"/>
            <a:ext cx="637902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000" dirty="0">
                <a:latin typeface="Corbel" panose="020B0503020204020204" pitchFamily="34" charset="0"/>
                <a:ea typeface="Times New Roman" panose="02020603050405020304" pitchFamily="18" charset="0"/>
              </a:rPr>
              <a:t>Основними параметрами перетворювачів на поверхневих акустичних хвилях є: внесене загасання, вхідний та вихідний опір, частотна вибірковість, смуга частот, що пропускаються. </a:t>
            </a:r>
            <a:endParaRPr lang="uk-UA" sz="2000" dirty="0">
              <a:latin typeface="Corbel" panose="020B0503020204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72715" y="4148686"/>
            <a:ext cx="112776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sz="2000" dirty="0">
                <a:latin typeface="Corbel" panose="020B0503020204020204" pitchFamily="34" charset="0"/>
                <a:ea typeface="Times New Roman" panose="02020603050405020304" pitchFamily="18" charset="0"/>
              </a:rPr>
              <a:t>Лінії затримки на поверхневих акустичних хвилях звичайно вносять загасання 0,5 - 1,5 </a:t>
            </a:r>
            <a:r>
              <a:rPr lang="uk-UA" sz="2000" dirty="0" err="1">
                <a:latin typeface="Corbel" panose="020B0503020204020204" pitchFamily="34" charset="0"/>
                <a:ea typeface="Times New Roman" panose="02020603050405020304" pitchFamily="18" charset="0"/>
              </a:rPr>
              <a:t>дБ</a:t>
            </a:r>
            <a:r>
              <a:rPr lang="uk-UA" sz="2000" dirty="0">
                <a:latin typeface="Corbel" panose="020B0503020204020204" pitchFamily="34" charset="0"/>
                <a:ea typeface="Times New Roman" panose="02020603050405020304" pitchFamily="18" charset="0"/>
              </a:rPr>
              <a:t>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sz="2000" dirty="0">
                <a:latin typeface="Corbel" panose="020B0503020204020204" pitchFamily="34" charset="0"/>
                <a:ea typeface="Times New Roman" panose="02020603050405020304" pitchFamily="18" charset="0"/>
              </a:rPr>
              <a:t>Верхня частота, на якій працюють такі лінії, досягає 2 </a:t>
            </a:r>
            <a:r>
              <a:rPr lang="uk-UA" sz="2000" dirty="0" err="1">
                <a:latin typeface="Corbel" panose="020B0503020204020204" pitchFamily="34" charset="0"/>
                <a:ea typeface="Times New Roman" panose="02020603050405020304" pitchFamily="18" charset="0"/>
              </a:rPr>
              <a:t>ГГц</a:t>
            </a:r>
            <a:r>
              <a:rPr lang="uk-UA" sz="2000" dirty="0">
                <a:latin typeface="Corbel" panose="020B0503020204020204" pitchFamily="34" charset="0"/>
                <a:ea typeface="Times New Roman" panose="02020603050405020304" pitchFamily="18" charset="0"/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sz="2000" dirty="0">
                <a:latin typeface="Corbel" panose="020B0503020204020204" pitchFamily="34" charset="0"/>
                <a:ea typeface="Times New Roman" panose="02020603050405020304" pitchFamily="18" charset="0"/>
              </a:rPr>
              <a:t> Відносна смуга пропущення   від часток відсотка до 100%.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sz="2000" dirty="0">
                <a:latin typeface="Corbel" panose="020B0503020204020204" pitchFamily="34" charset="0"/>
                <a:ea typeface="Times New Roman" panose="02020603050405020304" pitchFamily="18" charset="0"/>
              </a:rPr>
              <a:t>Тривалість затримки складає одиниці - сотні мікросекунд.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sz="2000" dirty="0">
                <a:latin typeface="Corbel" panose="020B0503020204020204" pitchFamily="34" charset="0"/>
                <a:ea typeface="Times New Roman" panose="02020603050405020304" pitchFamily="18" charset="0"/>
              </a:rPr>
              <a:t>Затримка може бути фіксованою чи регульованою. </a:t>
            </a:r>
            <a:endParaRPr lang="uk-UA" sz="2000" dirty="0">
              <a:latin typeface="Corbel" panose="020B0503020204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17035" y="5707063"/>
            <a:ext cx="594072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sz="2000" dirty="0">
                <a:latin typeface="Corbel" panose="020B0503020204020204" pitchFamily="34" charset="0"/>
                <a:ea typeface="Times New Roman" panose="02020603050405020304" pitchFamily="18" charset="0"/>
              </a:rPr>
              <a:t>Динамічний діапазон ліній затримки 80 - 120 </a:t>
            </a:r>
            <a:r>
              <a:rPr lang="uk-UA" sz="2000" dirty="0" err="1">
                <a:latin typeface="Corbel" panose="020B0503020204020204" pitchFamily="34" charset="0"/>
                <a:ea typeface="Times New Roman" panose="02020603050405020304" pitchFamily="18" charset="0"/>
              </a:rPr>
              <a:t>дБ</a:t>
            </a:r>
            <a:r>
              <a:rPr lang="uk-UA" sz="2000" dirty="0">
                <a:latin typeface="Corbel" panose="020B0503020204020204" pitchFamily="34" charset="0"/>
                <a:ea typeface="Times New Roman" panose="02020603050405020304" pitchFamily="18" charset="0"/>
              </a:rPr>
              <a:t>. </a:t>
            </a:r>
            <a:endParaRPr lang="uk-UA" sz="2000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31779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97305" y="367319"/>
            <a:ext cx="10972800" cy="12080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515"/>
              </a:lnSpc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indent="179705" algn="just">
              <a:lnSpc>
                <a:spcPct val="150000"/>
              </a:lnSpc>
              <a:spcAft>
                <a:spcPts val="0"/>
              </a:spcAft>
            </a:pPr>
            <a:r>
              <a:rPr lang="uk-UA" sz="2000" b="1" dirty="0">
                <a:latin typeface="Corbel" panose="020B0503020204020204" pitchFamily="34" charset="0"/>
                <a:ea typeface="Times New Roman" panose="02020603050405020304" pitchFamily="18" charset="0"/>
              </a:rPr>
              <a:t>Оптоелектроніка </a:t>
            </a:r>
            <a:r>
              <a:rPr lang="uk-UA" sz="2000" dirty="0">
                <a:latin typeface="Corbel" panose="020B0503020204020204" pitchFamily="34" charset="0"/>
                <a:ea typeface="Times New Roman" panose="02020603050405020304" pitchFamily="18" charset="0"/>
              </a:rPr>
              <a:t>-</a:t>
            </a:r>
            <a:r>
              <a:rPr lang="uk-UA" sz="2000" b="1" dirty="0">
                <a:latin typeface="Corbel" panose="020B0503020204020204" pitchFamily="34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Corbel" panose="020B0503020204020204" pitchFamily="34" charset="0"/>
                <a:ea typeface="Times New Roman" panose="02020603050405020304" pitchFamily="18" charset="0"/>
              </a:rPr>
              <a:t>це галузь електроніки,</a:t>
            </a:r>
            <a:r>
              <a:rPr lang="uk-UA" sz="2000" b="1" dirty="0">
                <a:latin typeface="Corbel" panose="020B0503020204020204" pitchFamily="34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Corbel" panose="020B0503020204020204" pitchFamily="34" charset="0"/>
                <a:ea typeface="Times New Roman" panose="02020603050405020304" pitchFamily="18" charset="0"/>
              </a:rPr>
              <a:t>яка присвячена</a:t>
            </a:r>
            <a:r>
              <a:rPr lang="uk-UA" sz="2000" b="1" dirty="0">
                <a:latin typeface="Corbel" panose="020B0503020204020204" pitchFamily="34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Corbel" panose="020B0503020204020204" pitchFamily="34" charset="0"/>
                <a:ea typeface="Times New Roman" panose="02020603050405020304" pitchFamily="18" charset="0"/>
              </a:rPr>
              <a:t>теорії і практиці створення приладів та пристроїв, заснованих на перетворенні електричних сигналів в оптичні та навпаки.</a:t>
            </a:r>
            <a:endParaRPr lang="uk-UA" sz="2000" dirty="0">
              <a:effectLst/>
              <a:latin typeface="Corbel" panose="020B0503020204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68968" y="1630742"/>
            <a:ext cx="11454064" cy="2887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79705" algn="just">
              <a:lnSpc>
                <a:spcPct val="150000"/>
              </a:lnSpc>
              <a:spcAft>
                <a:spcPts val="0"/>
              </a:spcAft>
            </a:pPr>
            <a:r>
              <a:rPr lang="uk-UA" sz="2000" b="1" dirty="0">
                <a:ea typeface="Times New Roman" panose="02020603050405020304" pitchFamily="18" charset="0"/>
              </a:rPr>
              <a:t>Оптичний напрям </a:t>
            </a:r>
            <a:r>
              <a:rPr lang="uk-UA" sz="2000" dirty="0">
                <a:ea typeface="Times New Roman" panose="02020603050405020304" pitchFamily="18" charset="0"/>
              </a:rPr>
              <a:t>базується на ефектах взаємодії твердого тіла з електромагнітним випромінюванням (голографія ,фотохімія ,електрооптика). </a:t>
            </a:r>
          </a:p>
          <a:p>
            <a:pPr indent="179705" algn="just">
              <a:lnSpc>
                <a:spcPct val="150000"/>
              </a:lnSpc>
              <a:spcAft>
                <a:spcPts val="0"/>
              </a:spcAft>
            </a:pPr>
            <a:r>
              <a:rPr lang="uk-UA" sz="2000" b="1" dirty="0">
                <a:ea typeface="Times New Roman" panose="02020603050405020304" pitchFamily="18" charset="0"/>
              </a:rPr>
              <a:t>Електронно-оптичний</a:t>
            </a:r>
            <a:r>
              <a:rPr lang="uk-UA" sz="2000" dirty="0">
                <a:ea typeface="Times New Roman" panose="02020603050405020304" pitchFamily="18" charset="0"/>
              </a:rPr>
              <a:t> використовує принцип фотоелектричного перетворення при внутрішньому фотоефекті з одного боку, та фотолюмінесценції - з іншого (волоконні лінії зв'язку ).</a:t>
            </a:r>
          </a:p>
          <a:p>
            <a:pPr>
              <a:lnSpc>
                <a:spcPts val="105"/>
              </a:lnSpc>
              <a:spcAft>
                <a:spcPts val="0"/>
              </a:spcAft>
            </a:pPr>
            <a:r>
              <a:rPr lang="uk-UA" sz="2000" dirty="0">
                <a:ea typeface="Times New Roman" panose="02020603050405020304" pitchFamily="18" charset="0"/>
              </a:rPr>
              <a:t> </a:t>
            </a:r>
          </a:p>
          <a:p>
            <a:pPr indent="179705" algn="just">
              <a:lnSpc>
                <a:spcPct val="150000"/>
              </a:lnSpc>
              <a:spcAft>
                <a:spcPts val="0"/>
              </a:spcAft>
            </a:pPr>
            <a:r>
              <a:rPr lang="uk-UA" sz="2000" b="1" dirty="0">
                <a:ea typeface="Times New Roman" panose="02020603050405020304" pitchFamily="18" charset="0"/>
              </a:rPr>
              <a:t>Головна проблема оптоелектроніки </a:t>
            </a:r>
            <a:r>
              <a:rPr lang="uk-UA" sz="2000" dirty="0">
                <a:ea typeface="Times New Roman" panose="02020603050405020304" pitchFamily="18" charset="0"/>
              </a:rPr>
              <a:t>- суттєве зменшення паразитних </a:t>
            </a:r>
            <a:r>
              <a:rPr lang="uk-UA" sz="2000" dirty="0" err="1">
                <a:ea typeface="Times New Roman" panose="02020603050405020304" pitchFamily="18" charset="0"/>
              </a:rPr>
              <a:t>зв'язків</a:t>
            </a:r>
            <a:r>
              <a:rPr lang="uk-UA" sz="2000" dirty="0">
                <a:ea typeface="Times New Roman" panose="02020603050405020304" pitchFamily="18" charset="0"/>
              </a:rPr>
              <a:t> між елементами однієї мікросхеми та між мікросхемами.</a:t>
            </a:r>
          </a:p>
          <a:p>
            <a:pPr>
              <a:lnSpc>
                <a:spcPts val="110"/>
              </a:lnSpc>
              <a:spcAft>
                <a:spcPts val="0"/>
              </a:spcAft>
            </a:pPr>
            <a:r>
              <a:rPr lang="uk-UA" sz="1200" dirty="0">
                <a:ea typeface="Times New Roman" panose="02020603050405020304" pitchFamily="18" charset="0"/>
              </a:rPr>
              <a:t> </a:t>
            </a:r>
            <a:endParaRPr lang="uk-UA" sz="1600" dirty="0">
              <a:ea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4589" y="4548058"/>
            <a:ext cx="1159844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12700" indent="179705" algn="just">
              <a:lnSpc>
                <a:spcPct val="150000"/>
              </a:lnSpc>
              <a:spcAft>
                <a:spcPts val="0"/>
              </a:spcAft>
            </a:pPr>
            <a:r>
              <a:rPr lang="uk-UA" sz="2000" b="1" dirty="0">
                <a:latin typeface="Corbel" panose="020B0503020204020204" pitchFamily="34" charset="0"/>
                <a:ea typeface="Times New Roman" panose="02020603050405020304" pitchFamily="18" charset="0"/>
              </a:rPr>
              <a:t>Найважливішими матеріалами оптоелектроніки</a:t>
            </a:r>
            <a:r>
              <a:rPr lang="uk-UA" sz="2000" dirty="0">
                <a:latin typeface="Corbel" panose="020B0503020204020204" pitchFamily="34" charset="0"/>
                <a:ea typeface="Times New Roman" panose="02020603050405020304" pitchFamily="18" charset="0"/>
              </a:rPr>
              <a:t> є такі речовини, як: </a:t>
            </a:r>
            <a:r>
              <a:rPr lang="uk-UA" sz="2000" dirty="0" err="1">
                <a:latin typeface="Corbel" panose="020B0503020204020204" pitchFamily="34" charset="0"/>
                <a:ea typeface="Times New Roman" panose="02020603050405020304" pitchFamily="18" charset="0"/>
              </a:rPr>
              <a:t>GaAs</a:t>
            </a:r>
            <a:r>
              <a:rPr lang="uk-UA" sz="2000" dirty="0">
                <a:latin typeface="Corbel" panose="020B0503020204020204" pitchFamily="34" charset="0"/>
                <a:ea typeface="Times New Roman" panose="02020603050405020304" pitchFamily="18" charset="0"/>
              </a:rPr>
              <a:t>, BaF</a:t>
            </a:r>
            <a:r>
              <a:rPr lang="uk-UA" sz="2000" baseline="-25000" dirty="0">
                <a:latin typeface="Corbel" panose="020B0503020204020204" pitchFamily="34" charset="0"/>
                <a:ea typeface="Times New Roman" panose="02020603050405020304" pitchFamily="18" charset="0"/>
              </a:rPr>
              <a:t>2</a:t>
            </a:r>
            <a:r>
              <a:rPr lang="uk-UA" sz="2000" dirty="0">
                <a:latin typeface="Corbel" panose="020B0503020204020204" pitchFamily="34" charset="0"/>
                <a:ea typeface="Times New Roman" panose="02020603050405020304" pitchFamily="18" charset="0"/>
              </a:rPr>
              <a:t>, </a:t>
            </a:r>
            <a:r>
              <a:rPr lang="uk-UA" sz="2000" dirty="0" err="1">
                <a:latin typeface="Corbel" panose="020B0503020204020204" pitchFamily="34" charset="0"/>
                <a:ea typeface="Times New Roman" panose="02020603050405020304" pitchFamily="18" charset="0"/>
              </a:rPr>
              <a:t>CdTe</a:t>
            </a:r>
            <a:r>
              <a:rPr lang="uk-UA" sz="2000" dirty="0">
                <a:latin typeface="Corbel" panose="020B0503020204020204" pitchFamily="34" charset="0"/>
                <a:ea typeface="Times New Roman" panose="02020603050405020304" pitchFamily="18" charset="0"/>
              </a:rPr>
              <a:t> (для виготовлення підкладок); структури </a:t>
            </a:r>
            <a:r>
              <a:rPr lang="uk-UA" sz="2000" dirty="0" err="1">
                <a:latin typeface="Corbel" panose="020B0503020204020204" pitchFamily="34" charset="0"/>
                <a:ea typeface="Times New Roman" panose="02020603050405020304" pitchFamily="18" charset="0"/>
              </a:rPr>
              <a:t>GaAlAs</a:t>
            </a:r>
            <a:r>
              <a:rPr lang="uk-UA" sz="2000" dirty="0">
                <a:latin typeface="Corbel" panose="020B0503020204020204" pitchFamily="34" charset="0"/>
                <a:ea typeface="Times New Roman" panose="02020603050405020304" pitchFamily="18" charset="0"/>
              </a:rPr>
              <a:t>/</a:t>
            </a:r>
            <a:r>
              <a:rPr lang="uk-UA" sz="2000" dirty="0" err="1">
                <a:latin typeface="Corbel" panose="020B0503020204020204" pitchFamily="34" charset="0"/>
                <a:ea typeface="Times New Roman" panose="02020603050405020304" pitchFamily="18" charset="0"/>
              </a:rPr>
              <a:t>GaAs</a:t>
            </a:r>
            <a:r>
              <a:rPr lang="uk-UA" sz="2000" dirty="0">
                <a:latin typeface="Corbel" panose="020B0503020204020204" pitchFamily="34" charset="0"/>
                <a:ea typeface="Times New Roman" panose="02020603050405020304" pitchFamily="18" charset="0"/>
              </a:rPr>
              <a:t>/</a:t>
            </a:r>
            <a:r>
              <a:rPr lang="uk-UA" sz="2000" dirty="0" err="1">
                <a:latin typeface="Corbel" panose="020B0503020204020204" pitchFamily="34" charset="0"/>
                <a:ea typeface="Times New Roman" panose="02020603050405020304" pitchFamily="18" charset="0"/>
              </a:rPr>
              <a:t>GaAlAs</a:t>
            </a:r>
            <a:r>
              <a:rPr lang="uk-UA" sz="2000" dirty="0">
                <a:latin typeface="Corbel" panose="020B0503020204020204" pitchFamily="34" charset="0"/>
                <a:ea typeface="Times New Roman" panose="02020603050405020304" pitchFamily="18" charset="0"/>
              </a:rPr>
              <a:t> (електрооптичні модулятори); SiO</a:t>
            </a:r>
            <a:r>
              <a:rPr lang="uk-UA" sz="2000" baseline="-25000" dirty="0">
                <a:latin typeface="Corbel" panose="020B0503020204020204" pitchFamily="34" charset="0"/>
                <a:ea typeface="Times New Roman" panose="02020603050405020304" pitchFamily="18" charset="0"/>
              </a:rPr>
              <a:t>2</a:t>
            </a:r>
            <a:r>
              <a:rPr lang="uk-UA" sz="2000" dirty="0">
                <a:latin typeface="Corbel" panose="020B0503020204020204" pitchFamily="34" charset="0"/>
                <a:ea typeface="Times New Roman" panose="02020603050405020304" pitchFamily="18" charset="0"/>
              </a:rPr>
              <a:t> (матеріал для ізоляції), </a:t>
            </a:r>
            <a:r>
              <a:rPr lang="uk-UA" sz="2000" dirty="0" err="1">
                <a:latin typeface="Corbel" panose="020B0503020204020204" pitchFamily="34" charset="0"/>
                <a:ea typeface="Times New Roman" panose="02020603050405020304" pitchFamily="18" charset="0"/>
              </a:rPr>
              <a:t>Si</a:t>
            </a:r>
            <a:r>
              <a:rPr lang="uk-UA" sz="2000" dirty="0">
                <a:latin typeface="Corbel" panose="020B0503020204020204" pitchFamily="34" charset="0"/>
                <a:ea typeface="Times New Roman" panose="02020603050405020304" pitchFamily="18" charset="0"/>
              </a:rPr>
              <a:t>, </a:t>
            </a:r>
            <a:r>
              <a:rPr lang="uk-UA" sz="2000" dirty="0" err="1">
                <a:latin typeface="Corbel" panose="020B0503020204020204" pitchFamily="34" charset="0"/>
                <a:ea typeface="Times New Roman" panose="02020603050405020304" pitchFamily="18" charset="0"/>
              </a:rPr>
              <a:t>CdHgTe</a:t>
            </a:r>
            <a:r>
              <a:rPr lang="uk-UA" sz="2000" dirty="0">
                <a:latin typeface="Corbel" panose="020B0503020204020204" pitchFamily="34" charset="0"/>
                <a:ea typeface="Times New Roman" panose="02020603050405020304" pitchFamily="18" charset="0"/>
              </a:rPr>
              <a:t>, </a:t>
            </a:r>
            <a:r>
              <a:rPr lang="uk-UA" sz="2000" dirty="0" err="1">
                <a:latin typeface="Corbel" panose="020B0503020204020204" pitchFamily="34" charset="0"/>
                <a:ea typeface="Times New Roman" panose="02020603050405020304" pitchFamily="18" charset="0"/>
              </a:rPr>
              <a:t>PbSnSe</a:t>
            </a:r>
            <a:r>
              <a:rPr lang="uk-UA" sz="2000" dirty="0">
                <a:latin typeface="Corbel" panose="020B0503020204020204" pitchFamily="34" charset="0"/>
                <a:ea typeface="Times New Roman" panose="02020603050405020304" pitchFamily="18" charset="0"/>
              </a:rPr>
              <a:t> (фотодіоди, </a:t>
            </a:r>
            <a:r>
              <a:rPr lang="uk-UA" sz="2000" dirty="0" err="1">
                <a:latin typeface="Corbel" panose="020B0503020204020204" pitchFamily="34" charset="0"/>
                <a:ea typeface="Times New Roman" panose="02020603050405020304" pitchFamily="18" charset="0"/>
              </a:rPr>
              <a:t>фототранзистори</a:t>
            </a:r>
            <a:r>
              <a:rPr lang="uk-UA" sz="2000" dirty="0">
                <a:latin typeface="Corbel" panose="020B0503020204020204" pitchFamily="34" charset="0"/>
                <a:ea typeface="Times New Roman" panose="02020603050405020304" pitchFamily="18" charset="0"/>
              </a:rPr>
              <a:t>). </a:t>
            </a:r>
          </a:p>
          <a:p>
            <a:pPr marR="12700" indent="179705" algn="just">
              <a:lnSpc>
                <a:spcPct val="150000"/>
              </a:lnSpc>
              <a:spcAft>
                <a:spcPts val="0"/>
              </a:spcAft>
            </a:pPr>
            <a:r>
              <a:rPr lang="uk-UA" sz="2000" dirty="0">
                <a:latin typeface="Corbel" panose="020B0503020204020204" pitchFamily="34" charset="0"/>
                <a:ea typeface="Times New Roman" panose="02020603050405020304" pitchFamily="18" charset="0"/>
              </a:rPr>
              <a:t>У деяких ІМС використовуються </a:t>
            </a:r>
            <a:r>
              <a:rPr lang="uk-UA" sz="2000" dirty="0" err="1">
                <a:latin typeface="Corbel" panose="020B0503020204020204" pitchFamily="34" charset="0"/>
                <a:ea typeface="Times New Roman" panose="02020603050405020304" pitchFamily="18" charset="0"/>
              </a:rPr>
              <a:t>Ni</a:t>
            </a:r>
            <a:r>
              <a:rPr lang="uk-UA" sz="2000" dirty="0">
                <a:latin typeface="Corbel" panose="020B0503020204020204" pitchFamily="34" charset="0"/>
                <a:ea typeface="Times New Roman" panose="02020603050405020304" pitchFamily="18" charset="0"/>
              </a:rPr>
              <a:t>, </a:t>
            </a:r>
            <a:r>
              <a:rPr lang="uk-UA" sz="2000" dirty="0" err="1">
                <a:latin typeface="Corbel" panose="020B0503020204020204" pitchFamily="34" charset="0"/>
                <a:ea typeface="Times New Roman" panose="02020603050405020304" pitchFamily="18" charset="0"/>
              </a:rPr>
              <a:t>Cr</a:t>
            </a:r>
            <a:r>
              <a:rPr lang="uk-UA" sz="2000" dirty="0">
                <a:latin typeface="Corbel" panose="020B0503020204020204" pitchFamily="34" charset="0"/>
                <a:ea typeface="Times New Roman" panose="02020603050405020304" pitchFamily="18" charset="0"/>
              </a:rPr>
              <a:t>, та </a:t>
            </a:r>
            <a:r>
              <a:rPr lang="uk-UA" sz="2000" dirty="0" err="1">
                <a:latin typeface="Corbel" panose="020B0503020204020204" pitchFamily="34" charset="0"/>
                <a:ea typeface="Times New Roman" panose="02020603050405020304" pitchFamily="18" charset="0"/>
              </a:rPr>
              <a:t>Ag</a:t>
            </a:r>
            <a:r>
              <a:rPr lang="uk-UA" sz="2000" dirty="0">
                <a:latin typeface="Corbel" panose="020B0503020204020204" pitchFamily="34" charset="0"/>
                <a:ea typeface="Times New Roman" panose="02020603050405020304" pitchFamily="18" charset="0"/>
              </a:rPr>
              <a:t>.</a:t>
            </a:r>
            <a:endParaRPr lang="uk-UA" sz="2000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90547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6663" y="515044"/>
            <a:ext cx="10683441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uk-UA" sz="2000" b="1" dirty="0">
                <a:latin typeface="Corbel" panose="020B0503020204020204" pitchFamily="34" charset="0"/>
                <a:ea typeface="Times New Roman" panose="02020603050405020304" pitchFamily="18" charset="0"/>
              </a:rPr>
              <a:t>Кріогенна електроніка (</a:t>
            </a:r>
            <a:r>
              <a:rPr lang="uk-UA" sz="2000" b="1" dirty="0" err="1">
                <a:latin typeface="Corbel" panose="020B0503020204020204" pitchFamily="34" charset="0"/>
                <a:ea typeface="Times New Roman" panose="02020603050405020304" pitchFamily="18" charset="0"/>
              </a:rPr>
              <a:t>кріотроніка</a:t>
            </a:r>
            <a:r>
              <a:rPr lang="uk-UA" sz="2000" b="1" dirty="0">
                <a:latin typeface="Corbel" panose="020B0503020204020204" pitchFamily="34" charset="0"/>
                <a:ea typeface="Times New Roman" panose="02020603050405020304" pitchFamily="18" charset="0"/>
              </a:rPr>
              <a:t>) -</a:t>
            </a:r>
            <a:r>
              <a:rPr lang="uk-UA" sz="2000" i="1" dirty="0">
                <a:latin typeface="Corbel" panose="020B0503020204020204" pitchFamily="34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Corbel" panose="020B0503020204020204" pitchFamily="34" charset="0"/>
                <a:ea typeface="Times New Roman" panose="02020603050405020304" pitchFamily="18" charset="0"/>
              </a:rPr>
              <a:t>галузь</a:t>
            </a:r>
            <a:r>
              <a:rPr lang="uk-UA" sz="2000" i="1" dirty="0">
                <a:latin typeface="Corbel" panose="020B0503020204020204" pitchFamily="34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Corbel" panose="020B0503020204020204" pitchFamily="34" charset="0"/>
                <a:ea typeface="Times New Roman" panose="02020603050405020304" pitchFamily="18" charset="0"/>
              </a:rPr>
              <a:t>електроніки, що займається питаннями застосування електронних явищ, що відбуваються в різних речовинах при низьких температурах.</a:t>
            </a:r>
            <a:endParaRPr lang="uk-UA" sz="2000" dirty="0">
              <a:latin typeface="Corbel" panose="020B0503020204020204" pitchFamily="34" charset="0"/>
            </a:endParaRPr>
          </a:p>
        </p:txBody>
      </p:sp>
      <p:pic>
        <p:nvPicPr>
          <p:cNvPr id="3" name="Picture 62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49298" y="2245979"/>
            <a:ext cx="3166473" cy="150191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472171" y="3955169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marL="914400">
              <a:spcAft>
                <a:spcPts val="0"/>
              </a:spcAft>
            </a:pPr>
            <a:r>
              <a:rPr lang="uk-UA" sz="2000" dirty="0">
                <a:latin typeface="Corbel" panose="020B0503020204020204" pitchFamily="34" charset="0"/>
                <a:ea typeface="Times New Roman" panose="02020603050405020304" pitchFamily="18" charset="0"/>
              </a:rPr>
              <a:t>Дротовий кріотрон</a:t>
            </a:r>
          </a:p>
          <a:p>
            <a:b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dirty="0"/>
          </a:p>
        </p:txBody>
      </p:sp>
      <p:pic>
        <p:nvPicPr>
          <p:cNvPr id="5" name="Picture 63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04401" y="2269923"/>
            <a:ext cx="3106425" cy="1597283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3907360" y="4073794"/>
            <a:ext cx="4170501" cy="3939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78000" marR="12700">
              <a:lnSpc>
                <a:spcPct val="98000"/>
              </a:lnSpc>
              <a:spcAft>
                <a:spcPts val="0"/>
              </a:spcAft>
            </a:pPr>
            <a:r>
              <a:rPr lang="uk-UA" sz="2000" dirty="0">
                <a:latin typeface="Corbel" panose="020B0503020204020204" pitchFamily="34" charset="0"/>
                <a:ea typeface="Times New Roman" panose="02020603050405020304" pitchFamily="18" charset="0"/>
              </a:rPr>
              <a:t>Плівковий кріотрон</a:t>
            </a:r>
            <a:endParaRPr lang="uk-UA" sz="2000" dirty="0">
              <a:effectLst/>
              <a:latin typeface="Corbel" panose="020B0503020204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905137" y="4818589"/>
            <a:ext cx="8014274" cy="14296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uk-UA" sz="2000" b="1" dirty="0">
                <a:latin typeface="Corbel" panose="020B0503020204020204" pitchFamily="34" charset="0"/>
                <a:ea typeface="Times New Roman" panose="02020603050405020304" pitchFamily="18" charset="0"/>
              </a:rPr>
              <a:t>Біоелектроніка (біоніка) -</a:t>
            </a:r>
            <a:r>
              <a:rPr lang="uk-UA" sz="2000" i="1" dirty="0">
                <a:latin typeface="Corbel" panose="020B0503020204020204" pitchFamily="34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Corbel" panose="020B0503020204020204" pitchFamily="34" charset="0"/>
                <a:ea typeface="Times New Roman" panose="02020603050405020304" pitchFamily="18" charset="0"/>
              </a:rPr>
              <a:t>це один з напрямів біоніки,</a:t>
            </a:r>
            <a:r>
              <a:rPr lang="uk-UA" sz="2000" i="1" dirty="0">
                <a:latin typeface="Corbel" panose="020B0503020204020204" pitchFamily="34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Corbel" panose="020B0503020204020204" pitchFamily="34" charset="0"/>
                <a:ea typeface="Times New Roman" panose="02020603050405020304" pitchFamily="18" charset="0"/>
              </a:rPr>
              <a:t>який вирішує задачі електроніки на основі аналізу структури та життєдіяльності живих  організмів. </a:t>
            </a:r>
            <a:endParaRPr lang="uk-UA" sz="2000" dirty="0">
              <a:latin typeface="Corbel" panose="020B0503020204020204" pitchFamily="34" charset="0"/>
            </a:endParaRPr>
          </a:p>
        </p:txBody>
      </p:sp>
      <p:pic>
        <p:nvPicPr>
          <p:cNvPr id="8" name="Picture 64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266491" y="2871751"/>
            <a:ext cx="1723238" cy="2798040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9266491" y="5969686"/>
            <a:ext cx="186140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>
                <a:latin typeface="Corbel" panose="020B0503020204020204" pitchFamily="34" charset="0"/>
                <a:ea typeface="Times New Roman" panose="02020603050405020304" pitchFamily="18" charset="0"/>
              </a:rPr>
              <a:t>Схема нейрона</a:t>
            </a:r>
            <a:endParaRPr lang="ru-RU" sz="2000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91190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8547" y="288758"/>
            <a:ext cx="11614485" cy="6336631"/>
          </a:xfrm>
        </p:spPr>
        <p:txBody>
          <a:bodyPr>
            <a:normAutofit fontScale="92500" lnSpcReduction="10000"/>
          </a:bodyPr>
          <a:lstStyle/>
          <a:p>
            <a:pPr marL="45722" indent="0" algn="just">
              <a:lnSpc>
                <a:spcPct val="170000"/>
              </a:lnSpc>
              <a:buNone/>
            </a:pPr>
            <a:r>
              <a:rPr lang="uk-UA" dirty="0">
                <a:solidFill>
                  <a:schemeClr val="tx1"/>
                </a:solidFill>
              </a:rPr>
              <a:t>	</a:t>
            </a:r>
            <a:r>
              <a:rPr lang="uk-UA" sz="2900" dirty="0">
                <a:solidFill>
                  <a:schemeClr val="tx1"/>
                </a:solidFill>
              </a:rPr>
              <a:t>Збільшення числа елементів і зростання функціональної густини обумовили створення мікросхем з високим ступенем інтеграції - </a:t>
            </a:r>
            <a:r>
              <a:rPr lang="uk-UA" sz="2900" b="1" dirty="0">
                <a:solidFill>
                  <a:schemeClr val="tx1"/>
                </a:solidFill>
              </a:rPr>
              <a:t>великих інтегральних схем </a:t>
            </a:r>
            <a:r>
              <a:rPr lang="uk-UA" sz="2900" dirty="0">
                <a:solidFill>
                  <a:schemeClr val="tx1"/>
                </a:solidFill>
              </a:rPr>
              <a:t>(ВІС).</a:t>
            </a:r>
          </a:p>
          <a:p>
            <a:pPr marL="45722" indent="0" algn="just">
              <a:lnSpc>
                <a:spcPct val="170000"/>
              </a:lnSpc>
              <a:buNone/>
            </a:pPr>
            <a:r>
              <a:rPr lang="ru-RU" sz="2900" dirty="0">
                <a:solidFill>
                  <a:schemeClr val="tx1"/>
                </a:solidFill>
              </a:rPr>
              <a:t> 	</a:t>
            </a:r>
            <a:r>
              <a:rPr lang="uk-UA" sz="2900" dirty="0">
                <a:solidFill>
                  <a:schemeClr val="tx1"/>
                </a:solidFill>
              </a:rPr>
              <a:t>Основними параметрами, що характеризують </a:t>
            </a:r>
            <a:r>
              <a:rPr lang="uk-UA" sz="2900" dirty="0" err="1">
                <a:solidFill>
                  <a:schemeClr val="tx1"/>
                </a:solidFill>
              </a:rPr>
              <a:t>конструктивно</a:t>
            </a:r>
            <a:r>
              <a:rPr lang="uk-UA" sz="2900" dirty="0">
                <a:solidFill>
                  <a:schemeClr val="tx1"/>
                </a:solidFill>
              </a:rPr>
              <a:t>-технологічні і схематичні особливості ВІС, є:</a:t>
            </a:r>
          </a:p>
          <a:p>
            <a:pPr algn="just">
              <a:lnSpc>
                <a:spcPct val="100000"/>
              </a:lnSpc>
            </a:pPr>
            <a:r>
              <a:rPr lang="uk-UA" sz="2900" dirty="0">
                <a:solidFill>
                  <a:schemeClr val="tx1"/>
                </a:solidFill>
              </a:rPr>
              <a:t> ступінь інтеграції; </a:t>
            </a:r>
          </a:p>
          <a:p>
            <a:pPr algn="just">
              <a:lnSpc>
                <a:spcPct val="100000"/>
              </a:lnSpc>
            </a:pPr>
            <a:r>
              <a:rPr lang="uk-UA" sz="2900" dirty="0">
                <a:solidFill>
                  <a:schemeClr val="tx1"/>
                </a:solidFill>
              </a:rPr>
              <a:t>функціональна складність; </a:t>
            </a:r>
          </a:p>
          <a:p>
            <a:pPr algn="just">
              <a:lnSpc>
                <a:spcPct val="100000"/>
              </a:lnSpc>
            </a:pPr>
            <a:r>
              <a:rPr lang="uk-UA" sz="2900" dirty="0">
                <a:solidFill>
                  <a:schemeClr val="tx1"/>
                </a:solidFill>
              </a:rPr>
              <a:t>інтегральна густина;</a:t>
            </a:r>
          </a:p>
          <a:p>
            <a:pPr algn="just">
              <a:lnSpc>
                <a:spcPct val="100000"/>
              </a:lnSpc>
            </a:pPr>
            <a:r>
              <a:rPr lang="uk-UA" sz="2900" dirty="0">
                <a:solidFill>
                  <a:schemeClr val="tx1"/>
                </a:solidFill>
              </a:rPr>
              <a:t> функціональна густина; </a:t>
            </a:r>
          </a:p>
          <a:p>
            <a:pPr algn="just">
              <a:lnSpc>
                <a:spcPct val="100000"/>
              </a:lnSpc>
            </a:pPr>
            <a:r>
              <a:rPr lang="uk-UA" sz="2900" dirty="0">
                <a:solidFill>
                  <a:schemeClr val="tx1"/>
                </a:solidFill>
              </a:rPr>
              <a:t>інформаційна складність.</a:t>
            </a:r>
          </a:p>
          <a:p>
            <a:pPr marL="45722" indent="0" algn="r">
              <a:lnSpc>
                <a:spcPct val="100000"/>
              </a:lnSpc>
              <a:buNone/>
            </a:pPr>
            <a:endParaRPr lang="uk-UA" dirty="0">
              <a:solidFill>
                <a:schemeClr val="tx1"/>
              </a:solidFill>
            </a:endParaRPr>
          </a:p>
          <a:p>
            <a:pPr marL="45722" indent="0" algn="r">
              <a:lnSpc>
                <a:spcPct val="100000"/>
              </a:lnSpc>
              <a:buNone/>
            </a:pPr>
            <a:endParaRPr lang="uk-UA" dirty="0">
              <a:solidFill>
                <a:schemeClr val="tx1"/>
              </a:solidFill>
            </a:endParaRPr>
          </a:p>
          <a:p>
            <a:pPr marL="45722" indent="0" algn="r">
              <a:lnSpc>
                <a:spcPct val="100000"/>
              </a:lnSpc>
              <a:buNone/>
            </a:pPr>
            <a:endParaRPr lang="uk-UA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8910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04800" y="487169"/>
            <a:ext cx="11197390" cy="8162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99390" algn="just">
              <a:lnSpc>
                <a:spcPct val="98000"/>
              </a:lnSpc>
              <a:spcAft>
                <a:spcPts val="0"/>
              </a:spcAft>
            </a:pPr>
            <a:r>
              <a:rPr lang="uk-UA" sz="2400" b="1" dirty="0">
                <a:latin typeface="Corbel" panose="020B0503020204020204" pitchFamily="34" charset="0"/>
                <a:ea typeface="Times New Roman" panose="02020603050405020304" pitchFamily="18" charset="0"/>
              </a:rPr>
              <a:t>Функціональна складність </a:t>
            </a:r>
            <a:r>
              <a:rPr lang="uk-UA" sz="2400" dirty="0">
                <a:latin typeface="Corbel" panose="020B0503020204020204" pitchFamily="34" charset="0"/>
                <a:ea typeface="Times New Roman" panose="02020603050405020304" pitchFamily="18" charset="0"/>
              </a:rPr>
              <a:t>- середнє число перетворень у мікросхемі, що припадають на одну змінну:</a:t>
            </a:r>
            <a:endParaRPr lang="uk-UA" sz="2400" dirty="0">
              <a:effectLst/>
              <a:latin typeface="Corbel" panose="020B0503020204020204" pitchFamily="34" charset="0"/>
              <a:ea typeface="Times New Roman" panose="02020603050405020304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050241"/>
              </p:ext>
            </p:extLst>
          </p:nvPr>
        </p:nvGraphicFramePr>
        <p:xfrm>
          <a:off x="773801" y="1271038"/>
          <a:ext cx="1727868" cy="11351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888840" imgH="622080" progId="Equation.3">
                  <p:embed/>
                </p:oleObj>
              </mc:Choice>
              <mc:Fallback>
                <p:oleObj name="Equation" r:id="rId2" imgW="888840" imgH="6220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773801" y="1271038"/>
                        <a:ext cx="1727868" cy="113516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9783203"/>
              </p:ext>
            </p:extLst>
          </p:nvPr>
        </p:nvGraphicFramePr>
        <p:xfrm>
          <a:off x="3282451" y="1426480"/>
          <a:ext cx="652711" cy="7877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68280" imgH="444240" progId="Equation.3">
                  <p:embed/>
                </p:oleObj>
              </mc:Choice>
              <mc:Fallback>
                <p:oleObj name="Equation" r:id="rId4" imgW="368280" imgH="4442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282451" y="1426480"/>
                        <a:ext cx="652711" cy="78775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561549"/>
              </p:ext>
            </p:extLst>
          </p:nvPr>
        </p:nvGraphicFramePr>
        <p:xfrm>
          <a:off x="3376697" y="2413926"/>
          <a:ext cx="464218" cy="4477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90440" imgH="228600" progId="Equation.3">
                  <p:embed/>
                </p:oleObj>
              </mc:Choice>
              <mc:Fallback>
                <p:oleObj name="Equation" r:id="rId6" imgW="19044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376697" y="2413926"/>
                        <a:ext cx="464218" cy="44774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8556870"/>
              </p:ext>
            </p:extLst>
          </p:nvPr>
        </p:nvGraphicFramePr>
        <p:xfrm>
          <a:off x="3465663" y="3200071"/>
          <a:ext cx="224022" cy="290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26720" imgH="139680" progId="Equation.3">
                  <p:embed/>
                </p:oleObj>
              </mc:Choice>
              <mc:Fallback>
                <p:oleObj name="Equation" r:id="rId8" imgW="126720" imgH="1396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465663" y="3200071"/>
                        <a:ext cx="224022" cy="2903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3935162" y="1442505"/>
            <a:ext cx="9732711" cy="6925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>
              <a:lnSpc>
                <a:spcPct val="95000"/>
              </a:lnSpc>
              <a:spcAft>
                <a:spcPts val="0"/>
              </a:spcAft>
              <a:tabLst>
                <a:tab pos="647700" algn="l"/>
              </a:tabLst>
            </a:pPr>
            <a:r>
              <a:rPr lang="uk-UA" sz="2000" dirty="0">
                <a:latin typeface="Corbel" panose="020B0503020204020204" pitchFamily="34" charset="0"/>
                <a:ea typeface="Times New Roman" panose="02020603050405020304" pitchFamily="18" charset="0"/>
              </a:rPr>
              <a:t>- кількість </a:t>
            </a:r>
            <a:r>
              <a:rPr lang="uk-UA" sz="2000" dirty="0" err="1">
                <a:latin typeface="Corbel" panose="020B0503020204020204" pitchFamily="34" charset="0"/>
                <a:ea typeface="Times New Roman" panose="02020603050405020304" pitchFamily="18" charset="0"/>
              </a:rPr>
              <a:t>однокаскадних</a:t>
            </a:r>
            <a:r>
              <a:rPr lang="uk-UA" sz="2000" dirty="0">
                <a:latin typeface="Corbel" panose="020B0503020204020204" pitchFamily="34" charset="0"/>
                <a:ea typeface="Times New Roman" panose="02020603050405020304" pitchFamily="18" charset="0"/>
              </a:rPr>
              <a:t> логічних елементів в</a:t>
            </a:r>
          </a:p>
          <a:p>
            <a:pPr>
              <a:lnSpc>
                <a:spcPts val="15"/>
              </a:lnSpc>
              <a:spcAft>
                <a:spcPts val="0"/>
              </a:spcAft>
            </a:pPr>
            <a:r>
              <a:rPr lang="uk-UA" sz="2000" dirty="0">
                <a:latin typeface="Corbel" panose="020B0503020204020204" pitchFamily="34" charset="0"/>
                <a:ea typeface="Times New Roman" panose="02020603050405020304" pitchFamily="18" charset="0"/>
              </a:rPr>
              <a:t> </a:t>
            </a:r>
          </a:p>
          <a:p>
            <a:r>
              <a:rPr lang="uk-UA" sz="2000" dirty="0">
                <a:latin typeface="Corbel" panose="020B0503020204020204" pitchFamily="34" charset="0"/>
                <a:ea typeface="Times New Roman" panose="02020603050405020304" pitchFamily="18" charset="0"/>
              </a:rPr>
              <a:t>інтегральній мікросхемі;</a:t>
            </a:r>
            <a:endParaRPr lang="uk-UA" sz="2000" dirty="0">
              <a:latin typeface="Corbel" panose="020B0503020204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840915" y="2274154"/>
            <a:ext cx="4423609" cy="7335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>
              <a:spcAft>
                <a:spcPts val="0"/>
              </a:spcAft>
              <a:tabLst>
                <a:tab pos="1854200" algn="l"/>
              </a:tabLst>
            </a:pPr>
            <a:r>
              <a:rPr lang="uk-UA" sz="2000" dirty="0">
                <a:latin typeface="+mj-lt"/>
                <a:ea typeface="Times New Roman" panose="02020603050405020304" pitchFamily="18" charset="0"/>
              </a:rPr>
              <a:t>-</a:t>
            </a:r>
            <a:r>
              <a:rPr lang="uk-UA" sz="2000" i="1" dirty="0">
                <a:latin typeface="+mj-lt"/>
                <a:ea typeface="Arial" panose="020B0604020202020204" pitchFamily="34" charset="0"/>
              </a:rPr>
              <a:t> </a:t>
            </a:r>
            <a:r>
              <a:rPr lang="uk-UA" sz="2000" dirty="0">
                <a:latin typeface="+mj-lt"/>
                <a:ea typeface="Times New Roman" panose="02020603050405020304" pitchFamily="18" charset="0"/>
              </a:rPr>
              <a:t>кількість розгалужень на</a:t>
            </a:r>
          </a:p>
          <a:p>
            <a:pPr>
              <a:lnSpc>
                <a:spcPts val="210"/>
              </a:lnSpc>
              <a:spcAft>
                <a:spcPts val="0"/>
              </a:spcAft>
            </a:pPr>
            <a:r>
              <a:rPr lang="uk-UA" sz="2000" dirty="0">
                <a:latin typeface="+mj-lt"/>
                <a:ea typeface="Times New Roman" panose="02020603050405020304" pitchFamily="18" charset="0"/>
              </a:rPr>
              <a:t> </a:t>
            </a:r>
          </a:p>
          <a:p>
            <a:r>
              <a:rPr lang="uk-UA" sz="2000" dirty="0">
                <a:latin typeface="+mj-lt"/>
                <a:ea typeface="Times New Roman" panose="02020603050405020304" pitchFamily="18" charset="0"/>
              </a:rPr>
              <a:t>виході кожного і-го каскаду; </a:t>
            </a:r>
            <a:endParaRPr lang="uk-UA" sz="2000" dirty="0">
              <a:latin typeface="+mj-lt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840915" y="3146775"/>
            <a:ext cx="6096000" cy="695575"/>
          </a:xfrm>
          <a:prstGeom prst="rect">
            <a:avLst/>
          </a:prstGeom>
        </p:spPr>
        <p:txBody>
          <a:bodyPr>
            <a:spAutoFit/>
          </a:bodyPr>
          <a:lstStyle/>
          <a:p>
            <a:pPr marL="12700" marR="12700">
              <a:lnSpc>
                <a:spcPct val="98000"/>
              </a:lnSpc>
              <a:spcAft>
                <a:spcPts val="0"/>
              </a:spcAft>
            </a:pPr>
            <a:r>
              <a:rPr lang="uk-UA" sz="2000" dirty="0">
                <a:latin typeface="Corbel" panose="020B0503020204020204" pitchFamily="34" charset="0"/>
                <a:ea typeface="Times New Roman" panose="02020603050405020304" pitchFamily="18" charset="0"/>
              </a:rPr>
              <a:t>- кількість змінних, поданих на входи інтегральної мікросхеми.</a:t>
            </a:r>
            <a:endParaRPr lang="uk-UA" sz="2000" dirty="0">
              <a:effectLst/>
              <a:latin typeface="Corbel" panose="020B0503020204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03939" y="3828000"/>
            <a:ext cx="11333914" cy="4542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12700" indent="190500" algn="just">
              <a:lnSpc>
                <a:spcPct val="98000"/>
              </a:lnSpc>
              <a:spcAft>
                <a:spcPts val="0"/>
              </a:spcAft>
            </a:pPr>
            <a:r>
              <a:rPr lang="uk-UA" sz="2400" b="1" dirty="0">
                <a:latin typeface="Corbel" panose="020B0503020204020204" pitchFamily="34" charset="0"/>
                <a:ea typeface="Times New Roman" panose="02020603050405020304" pitchFamily="18" charset="0"/>
              </a:rPr>
              <a:t>Інтегральна густина </a:t>
            </a:r>
            <a:r>
              <a:rPr lang="uk-UA" sz="2400" dirty="0">
                <a:latin typeface="Corbel" panose="020B0503020204020204" pitchFamily="34" charset="0"/>
                <a:ea typeface="Times New Roman" panose="02020603050405020304" pitchFamily="18" charset="0"/>
              </a:rPr>
              <a:t>- кількість елементів, які припадають на одиницю площі ВІС:</a:t>
            </a:r>
            <a:endParaRPr lang="uk-UA" sz="2400" dirty="0">
              <a:effectLst/>
              <a:latin typeface="Corbel" panose="020B0503020204020204" pitchFamily="34" charset="0"/>
              <a:ea typeface="Times New Roman" panose="02020603050405020304" pitchFamily="18" charset="0"/>
            </a:endParaRPr>
          </a:p>
        </p:txBody>
      </p:sp>
      <p:graphicFrame>
        <p:nvGraphicFramePr>
          <p:cNvPr id="14" name="Объект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5787332"/>
              </p:ext>
            </p:extLst>
          </p:nvPr>
        </p:nvGraphicFramePr>
        <p:xfrm>
          <a:off x="4696827" y="4263989"/>
          <a:ext cx="1772987" cy="873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850680" imgH="419040" progId="Equation.3">
                  <p:embed/>
                </p:oleObj>
              </mc:Choice>
              <mc:Fallback>
                <p:oleObj name="Equation" r:id="rId10" imgW="850680" imgH="419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4696827" y="4263989"/>
                        <a:ext cx="1772987" cy="8732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Прямоугольник 14"/>
          <p:cNvSpPr/>
          <p:nvPr/>
        </p:nvSpPr>
        <p:spPr>
          <a:xfrm>
            <a:off x="304800" y="5156378"/>
            <a:ext cx="11638714" cy="8162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12700" indent="190500" algn="just">
              <a:lnSpc>
                <a:spcPct val="98000"/>
              </a:lnSpc>
              <a:spcAft>
                <a:spcPts val="0"/>
              </a:spcAft>
            </a:pPr>
            <a:r>
              <a:rPr lang="uk-UA" sz="2400" b="1" dirty="0">
                <a:latin typeface="Corbel" panose="020B0503020204020204" pitchFamily="34" charset="0"/>
                <a:ea typeface="Times New Roman" panose="02020603050405020304" pitchFamily="18" charset="0"/>
              </a:rPr>
              <a:t>Функціональна густина </a:t>
            </a:r>
            <a:r>
              <a:rPr lang="uk-UA" sz="2400" dirty="0">
                <a:latin typeface="Corbel" panose="020B0503020204020204" pitchFamily="34" charset="0"/>
                <a:ea typeface="Times New Roman" panose="02020603050405020304" pitchFamily="18" charset="0"/>
              </a:rPr>
              <a:t>- кількість перетворень з однією змінною, які припадають на одиницю площі ВІС:</a:t>
            </a:r>
            <a:endParaRPr lang="uk-UA" sz="2400" dirty="0">
              <a:effectLst/>
              <a:latin typeface="Corbel" panose="020B0503020204020204" pitchFamily="34" charset="0"/>
              <a:ea typeface="Times New Roman" panose="02020603050405020304" pitchFamily="18" charset="0"/>
            </a:endParaRPr>
          </a:p>
        </p:txBody>
      </p:sp>
      <p:graphicFrame>
        <p:nvGraphicFramePr>
          <p:cNvPr id="17" name="Объект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0362020"/>
              </p:ext>
            </p:extLst>
          </p:nvPr>
        </p:nvGraphicFramePr>
        <p:xfrm>
          <a:off x="4696827" y="5522560"/>
          <a:ext cx="949994" cy="8924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419040" imgH="393480" progId="Equation.3">
                  <p:embed/>
                </p:oleObj>
              </mc:Choice>
              <mc:Fallback>
                <p:oleObj name="Equation" r:id="rId12" imgW="41904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4696827" y="5522560"/>
                        <a:ext cx="949994" cy="8924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724195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17095" y="404769"/>
            <a:ext cx="11197389" cy="1178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90500" algn="just">
              <a:lnSpc>
                <a:spcPct val="98000"/>
              </a:lnSpc>
              <a:spcAft>
                <a:spcPts val="0"/>
              </a:spcAft>
            </a:pPr>
            <a:endParaRPr lang="en-US" sz="2400" b="1" dirty="0">
              <a:latin typeface="Corbel" panose="020B0503020204020204" pitchFamily="34" charset="0"/>
              <a:ea typeface="Times New Roman" panose="02020603050405020304" pitchFamily="18" charset="0"/>
            </a:endParaRPr>
          </a:p>
          <a:p>
            <a:pPr indent="190500" algn="just">
              <a:lnSpc>
                <a:spcPct val="98000"/>
              </a:lnSpc>
              <a:spcAft>
                <a:spcPts val="0"/>
              </a:spcAft>
            </a:pPr>
            <a:r>
              <a:rPr lang="uk-UA" sz="2400" b="1" dirty="0">
                <a:latin typeface="Corbel" panose="020B0503020204020204" pitchFamily="34" charset="0"/>
                <a:ea typeface="Times New Roman" panose="02020603050405020304" pitchFamily="18" charset="0"/>
              </a:rPr>
              <a:t>Інформаційна складність </a:t>
            </a:r>
            <a:r>
              <a:rPr lang="uk-UA" sz="2400" dirty="0">
                <a:latin typeface="Corbel" panose="020B0503020204020204" pitchFamily="34" charset="0"/>
                <a:ea typeface="Times New Roman" panose="02020603050405020304" pitchFamily="18" charset="0"/>
              </a:rPr>
              <a:t>- середня кількість елементів у ВІС, які припадають на перетворення однієї змінної:</a:t>
            </a:r>
            <a:endParaRPr lang="uk-UA" sz="2400" dirty="0">
              <a:effectLst/>
              <a:latin typeface="Corbel" panose="020B0503020204020204" pitchFamily="34" charset="0"/>
              <a:ea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1318159"/>
              </p:ext>
            </p:extLst>
          </p:nvPr>
        </p:nvGraphicFramePr>
        <p:xfrm>
          <a:off x="4620126" y="1779283"/>
          <a:ext cx="2791326" cy="12930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218960" imgH="660240" progId="Equation.3">
                  <p:embed/>
                </p:oleObj>
              </mc:Choice>
              <mc:Fallback>
                <p:oleObj name="Equation" r:id="rId2" imgW="1218960" imgH="6602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4620126" y="1779283"/>
                        <a:ext cx="2791326" cy="129309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04799" y="3214898"/>
            <a:ext cx="11197389" cy="30767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12700" indent="205740" algn="just">
              <a:lnSpc>
                <a:spcPct val="101000"/>
              </a:lnSpc>
              <a:spcAft>
                <a:spcPts val="0"/>
              </a:spcAft>
            </a:pPr>
            <a:r>
              <a:rPr lang="uk-UA" sz="2400" dirty="0">
                <a:latin typeface="Corbel" panose="020B0503020204020204" pitchFamily="34" charset="0"/>
                <a:ea typeface="Times New Roman" panose="02020603050405020304" pitchFamily="18" charset="0"/>
              </a:rPr>
              <a:t>За видом інформації, яка оброблюється, ВІС можна класифікувати </a:t>
            </a:r>
            <a:r>
              <a:rPr lang="uk-UA" sz="2400" b="1" dirty="0">
                <a:latin typeface="Corbel" panose="020B0503020204020204" pitchFamily="34" charset="0"/>
                <a:ea typeface="Times New Roman" panose="02020603050405020304" pitchFamily="18" charset="0"/>
              </a:rPr>
              <a:t>на цифрові й аналогові. </a:t>
            </a:r>
            <a:endParaRPr lang="en-US" sz="2400" b="1" dirty="0">
              <a:latin typeface="Corbel" panose="020B0503020204020204" pitchFamily="34" charset="0"/>
              <a:ea typeface="Times New Roman" panose="02020603050405020304" pitchFamily="18" charset="0"/>
            </a:endParaRPr>
          </a:p>
          <a:p>
            <a:pPr marR="12700" indent="205740" algn="just">
              <a:lnSpc>
                <a:spcPct val="101000"/>
              </a:lnSpc>
              <a:spcAft>
                <a:spcPts val="0"/>
              </a:spcAft>
            </a:pPr>
            <a:r>
              <a:rPr lang="uk-UA" sz="2400" b="1" dirty="0">
                <a:latin typeface="Corbel" panose="020B0503020204020204" pitchFamily="34" charset="0"/>
                <a:ea typeface="Times New Roman" panose="02020603050405020304" pitchFamily="18" charset="0"/>
              </a:rPr>
              <a:t>Цифрові ВІС </a:t>
            </a:r>
            <a:r>
              <a:rPr lang="uk-UA" sz="2400" dirty="0">
                <a:latin typeface="Corbel" panose="020B0503020204020204" pitchFamily="34" charset="0"/>
                <a:ea typeface="Times New Roman" panose="02020603050405020304" pitchFamily="18" charset="0"/>
              </a:rPr>
              <a:t>використовують у пристроях обробки інформації, до яких відносяться напівпровідникові запам'ятовуючі пристрої, </a:t>
            </a:r>
            <a:r>
              <a:rPr lang="uk-UA" sz="2400" dirty="0" err="1">
                <a:latin typeface="Corbel" panose="020B0503020204020204" pitchFamily="34" charset="0"/>
                <a:ea typeface="Times New Roman" panose="02020603050405020304" pitchFamily="18" charset="0"/>
              </a:rPr>
              <a:t>багаторозрядні</a:t>
            </a:r>
            <a:r>
              <a:rPr lang="uk-UA" sz="2400" dirty="0">
                <a:latin typeface="Corbel" panose="020B0503020204020204" pitchFamily="34" charset="0"/>
                <a:ea typeface="Times New Roman" panose="02020603050405020304" pitchFamily="18" charset="0"/>
              </a:rPr>
              <a:t> регістри, лічильники, суматори . </a:t>
            </a:r>
            <a:endParaRPr lang="en-US" sz="2400" dirty="0">
              <a:latin typeface="Corbel" panose="020B0503020204020204" pitchFamily="34" charset="0"/>
              <a:ea typeface="Times New Roman" panose="02020603050405020304" pitchFamily="18" charset="0"/>
            </a:endParaRPr>
          </a:p>
          <a:p>
            <a:pPr marR="12700" indent="205740" algn="just">
              <a:lnSpc>
                <a:spcPct val="101000"/>
              </a:lnSpc>
              <a:spcAft>
                <a:spcPts val="0"/>
              </a:spcAft>
            </a:pPr>
            <a:r>
              <a:rPr lang="uk-UA" sz="2400" dirty="0">
                <a:latin typeface="Corbel" panose="020B0503020204020204" pitchFamily="34" charset="0"/>
                <a:ea typeface="Times New Roman" panose="02020603050405020304" pitchFamily="18" charset="0"/>
              </a:rPr>
              <a:t>Прикладами </a:t>
            </a:r>
            <a:r>
              <a:rPr lang="uk-UA" sz="2400" b="1" dirty="0">
                <a:latin typeface="Corbel" panose="020B0503020204020204" pitchFamily="34" charset="0"/>
                <a:ea typeface="Times New Roman" panose="02020603050405020304" pitchFamily="18" charset="0"/>
              </a:rPr>
              <a:t>аналогових ВІС</a:t>
            </a:r>
            <a:r>
              <a:rPr lang="uk-UA" sz="2400" dirty="0">
                <a:latin typeface="Corbel" panose="020B0503020204020204" pitchFamily="34" charset="0"/>
                <a:ea typeface="Times New Roman" panose="02020603050405020304" pitchFamily="18" charset="0"/>
              </a:rPr>
              <a:t> є перетворювачі напруга - код і код - напруга, блоки апаратури зв'язку (тракти</a:t>
            </a:r>
            <a:r>
              <a:rPr lang="en-US" sz="2400" dirty="0">
                <a:latin typeface="Corbel" panose="020B0503020204020204" pitchFamily="34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latin typeface="Corbel" panose="020B0503020204020204" pitchFamily="34" charset="0"/>
                <a:ea typeface="Times New Roman" panose="02020603050405020304" pitchFamily="18" charset="0"/>
              </a:rPr>
              <a:t>високої і проміжної частот, формувачі сигналів, </a:t>
            </a:r>
            <a:r>
              <a:rPr lang="uk-UA" sz="2400" dirty="0" err="1">
                <a:latin typeface="Corbel" panose="020B0503020204020204" pitchFamily="34" charset="0"/>
                <a:ea typeface="Times New Roman" panose="02020603050405020304" pitchFamily="18" charset="0"/>
              </a:rPr>
              <a:t>багатокаскадні</a:t>
            </a:r>
            <a:r>
              <a:rPr lang="uk-UA" sz="2400" dirty="0">
                <a:latin typeface="Corbel" panose="020B0503020204020204" pitchFamily="34" charset="0"/>
                <a:ea typeface="Times New Roman" panose="02020603050405020304" pitchFamily="18" charset="0"/>
              </a:rPr>
              <a:t> схеми радіопристроїв і </a:t>
            </a:r>
            <a:r>
              <a:rPr lang="uk-UA" sz="2400" dirty="0" err="1">
                <a:latin typeface="Corbel" panose="020B0503020204020204" pitchFamily="34" charset="0"/>
                <a:ea typeface="Times New Roman" panose="02020603050405020304" pitchFamily="18" charset="0"/>
              </a:rPr>
              <a:t>т.д</a:t>
            </a:r>
            <a:r>
              <a:rPr lang="uk-UA" sz="2400" dirty="0">
                <a:latin typeface="Corbel" panose="020B0503020204020204" pitchFamily="34" charset="0"/>
                <a:ea typeface="Times New Roman" panose="02020603050405020304" pitchFamily="18" charset="0"/>
              </a:rPr>
              <a:t>.).</a:t>
            </a:r>
            <a:endParaRPr lang="uk-UA" sz="2400" dirty="0">
              <a:effectLst/>
              <a:latin typeface="Corbel" panose="020B050302020402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21381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36884" y="505500"/>
            <a:ext cx="11438021" cy="53367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5400" indent="204470" algn="just">
              <a:lnSpc>
                <a:spcPct val="102000"/>
              </a:lnSpc>
              <a:spcAft>
                <a:spcPts val="0"/>
              </a:spcAft>
            </a:pPr>
            <a:r>
              <a:rPr lang="uk-UA" sz="2400" dirty="0">
                <a:latin typeface="Corbel" panose="020B0503020204020204" pitchFamily="34" charset="0"/>
                <a:ea typeface="Times New Roman" panose="02020603050405020304" pitchFamily="18" charset="0"/>
              </a:rPr>
              <a:t>	За ступенем </a:t>
            </a:r>
            <a:r>
              <a:rPr lang="uk-UA" sz="2400" dirty="0" err="1">
                <a:latin typeface="Corbel" panose="020B0503020204020204" pitchFamily="34" charset="0"/>
                <a:ea typeface="Times New Roman" panose="02020603050405020304" pitchFamily="18" charset="0"/>
              </a:rPr>
              <a:t>застосованості</a:t>
            </a:r>
            <a:r>
              <a:rPr lang="uk-UA" sz="2400" dirty="0">
                <a:latin typeface="Corbel" panose="020B0503020204020204" pitchFamily="34" charset="0"/>
                <a:ea typeface="Times New Roman" panose="02020603050405020304" pitchFamily="18" charset="0"/>
              </a:rPr>
              <a:t> в розробках апаратури розрізняють ВІС </a:t>
            </a:r>
            <a:r>
              <a:rPr lang="uk-UA" sz="2400" b="1" dirty="0">
                <a:latin typeface="Corbel" panose="020B0503020204020204" pitchFamily="34" charset="0"/>
                <a:ea typeface="Times New Roman" panose="02020603050405020304" pitchFamily="18" charset="0"/>
              </a:rPr>
              <a:t>загального і спеціального призначення.</a:t>
            </a:r>
            <a:r>
              <a:rPr lang="uk-UA" sz="2400" dirty="0">
                <a:latin typeface="Corbel" panose="020B0503020204020204" pitchFamily="34" charset="0"/>
                <a:ea typeface="Times New Roman" panose="02020603050405020304" pitchFamily="18" charset="0"/>
              </a:rPr>
              <a:t> </a:t>
            </a:r>
          </a:p>
          <a:p>
            <a:pPr marL="25400" indent="204470" algn="just">
              <a:lnSpc>
                <a:spcPct val="102000"/>
              </a:lnSpc>
              <a:spcAft>
                <a:spcPts val="0"/>
              </a:spcAft>
            </a:pPr>
            <a:endParaRPr lang="en-US" sz="2400" dirty="0">
              <a:latin typeface="Corbel" panose="020B0503020204020204" pitchFamily="34" charset="0"/>
              <a:ea typeface="Times New Roman" panose="02020603050405020304" pitchFamily="18" charset="0"/>
            </a:endParaRPr>
          </a:p>
          <a:p>
            <a:pPr marL="25400" indent="204470" algn="just">
              <a:lnSpc>
                <a:spcPct val="102000"/>
              </a:lnSpc>
              <a:spcAft>
                <a:spcPts val="0"/>
              </a:spcAft>
            </a:pPr>
            <a:r>
              <a:rPr lang="uk-UA" sz="2400" dirty="0">
                <a:latin typeface="Corbel" panose="020B0503020204020204" pitchFamily="34" charset="0"/>
                <a:ea typeface="Times New Roman" panose="02020603050405020304" pitchFamily="18" charset="0"/>
              </a:rPr>
              <a:t>Цифрові ВІС </a:t>
            </a:r>
            <a:r>
              <a:rPr lang="uk-UA" sz="2400" b="1" dirty="0">
                <a:latin typeface="Corbel" panose="020B0503020204020204" pitchFamily="34" charset="0"/>
                <a:ea typeface="Times New Roman" panose="02020603050405020304" pitchFamily="18" charset="0"/>
              </a:rPr>
              <a:t>загального призначення: </a:t>
            </a:r>
            <a:r>
              <a:rPr lang="uk-UA" sz="2400" dirty="0">
                <a:latin typeface="Corbel" panose="020B0503020204020204" pitchFamily="34" charset="0"/>
                <a:ea typeface="Times New Roman" panose="02020603050405020304" pitchFamily="18" charset="0"/>
              </a:rPr>
              <a:t>напівпровідникові запам'ятовуючі пристрої, регістри, дешифратори. </a:t>
            </a:r>
          </a:p>
          <a:p>
            <a:pPr marL="25400" indent="204470" algn="just">
              <a:lnSpc>
                <a:spcPct val="102000"/>
              </a:lnSpc>
              <a:spcAft>
                <a:spcPts val="0"/>
              </a:spcAft>
            </a:pPr>
            <a:endParaRPr lang="uk-UA" sz="2400" dirty="0">
              <a:latin typeface="Corbel" panose="020B0503020204020204" pitchFamily="34" charset="0"/>
              <a:ea typeface="Times New Roman" panose="02020603050405020304" pitchFamily="18" charset="0"/>
            </a:endParaRPr>
          </a:p>
          <a:p>
            <a:pPr marL="25400" indent="204470" algn="just">
              <a:lnSpc>
                <a:spcPct val="102000"/>
              </a:lnSpc>
              <a:spcAft>
                <a:spcPts val="0"/>
              </a:spcAft>
            </a:pPr>
            <a:r>
              <a:rPr lang="uk-UA" sz="2400" dirty="0">
                <a:latin typeface="Corbel" panose="020B0503020204020204" pitchFamily="34" charset="0"/>
                <a:ea typeface="Times New Roman" panose="02020603050405020304" pitchFamily="18" charset="0"/>
              </a:rPr>
              <a:t>Аналогові ВІС </a:t>
            </a:r>
            <a:r>
              <a:rPr lang="uk-UA" sz="2400" b="1" dirty="0">
                <a:latin typeface="Corbel" panose="020B0503020204020204" pitchFamily="34" charset="0"/>
                <a:ea typeface="Times New Roman" panose="02020603050405020304" pitchFamily="18" charset="0"/>
              </a:rPr>
              <a:t>загального призначення</a:t>
            </a:r>
            <a:r>
              <a:rPr lang="uk-UA" sz="2400" dirty="0">
                <a:latin typeface="Corbel" panose="020B0503020204020204" pitchFamily="34" charset="0"/>
                <a:ea typeface="Times New Roman" panose="02020603050405020304" pitchFamily="18" charset="0"/>
              </a:rPr>
              <a:t> - це системи взаємного перетворення напруги в код, прецизійні операційні підсилювачі вищого класу, підсилювачі для високоякісного відтворення звуку та інші пристрої.</a:t>
            </a:r>
          </a:p>
          <a:p>
            <a:pPr marL="25400" indent="204470" algn="just">
              <a:lnSpc>
                <a:spcPct val="102000"/>
              </a:lnSpc>
              <a:spcAft>
                <a:spcPts val="0"/>
              </a:spcAft>
            </a:pPr>
            <a:endParaRPr lang="uk-UA" sz="2400" dirty="0">
              <a:latin typeface="Corbel" panose="020B0503020204020204" pitchFamily="34" charset="0"/>
              <a:ea typeface="Times New Roman" panose="02020603050405020304" pitchFamily="18" charset="0"/>
            </a:endParaRPr>
          </a:p>
          <a:p>
            <a:r>
              <a:rPr lang="uk-UA" sz="2400" dirty="0" err="1"/>
              <a:t>АналоговІ</a:t>
            </a:r>
            <a:r>
              <a:rPr lang="uk-UA" sz="2400" dirty="0"/>
              <a:t> ВІС </a:t>
            </a:r>
            <a:r>
              <a:rPr lang="uk-UA" sz="2400" b="1" dirty="0"/>
              <a:t>спеціального призначення</a:t>
            </a:r>
            <a:r>
              <a:rPr lang="uk-UA" sz="2400" dirty="0"/>
              <a:t>: підсилювальні тракти радіоприймальних і </a:t>
            </a:r>
            <a:r>
              <a:rPr lang="uk-UA" sz="2400" dirty="0" err="1"/>
              <a:t>радіопередаючих</a:t>
            </a:r>
            <a:r>
              <a:rPr lang="uk-UA" sz="2400" dirty="0"/>
              <a:t> пристроїв на фіксовані частоти.</a:t>
            </a:r>
          </a:p>
          <a:p>
            <a:endParaRPr lang="uk-UA" sz="2400" dirty="0"/>
          </a:p>
          <a:p>
            <a:r>
              <a:rPr lang="uk-UA" sz="2400" dirty="0">
                <a:latin typeface="Corbel" panose="020B0503020204020204" pitchFamily="34" charset="0"/>
                <a:ea typeface="Times New Roman" panose="02020603050405020304" pitchFamily="18" charset="0"/>
              </a:rPr>
              <a:t>Цифрові ВІС</a:t>
            </a:r>
            <a:r>
              <a:rPr lang="uk-UA" sz="2400" b="1" dirty="0"/>
              <a:t> спеціального призначення</a:t>
            </a:r>
            <a:r>
              <a:rPr lang="uk-UA" sz="2400" dirty="0"/>
              <a:t>: мікропроцесори </a:t>
            </a:r>
            <a:r>
              <a:rPr lang="uk-UA" sz="2400" dirty="0" err="1"/>
              <a:t>компьютерів</a:t>
            </a:r>
            <a:r>
              <a:rPr lang="uk-UA" sz="2400" dirty="0"/>
              <a:t>.</a:t>
            </a:r>
            <a:endParaRPr lang="uk-UA" sz="2400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36434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/>
              <a:t>Мікроелектронні пристрої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uk-UA" sz="3200" b="1" dirty="0"/>
              <a:t>Лекція 6. Сучасні напрямки розвитку електроніки</a:t>
            </a:r>
            <a:endParaRPr lang="uk-UA" sz="3200" dirty="0"/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5571463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3769" y="577516"/>
            <a:ext cx="10342104" cy="5518484"/>
          </a:xfrm>
        </p:spPr>
        <p:txBody>
          <a:bodyPr/>
          <a:lstStyle/>
          <a:p>
            <a:pPr marL="45722" indent="0" algn="just">
              <a:buNone/>
            </a:pPr>
            <a:r>
              <a:rPr lang="uk-UA" b="1" dirty="0">
                <a:solidFill>
                  <a:schemeClr val="tx1"/>
                </a:solidFill>
              </a:rPr>
              <a:t>Функціональна мікроелектроніка </a:t>
            </a:r>
            <a:r>
              <a:rPr lang="uk-UA" dirty="0">
                <a:solidFill>
                  <a:schemeClr val="tx1"/>
                </a:solidFill>
              </a:rPr>
              <a:t>-</a:t>
            </a:r>
            <a:r>
              <a:rPr lang="uk-UA" b="1" dirty="0">
                <a:solidFill>
                  <a:schemeClr val="tx1"/>
                </a:solidFill>
              </a:rPr>
              <a:t> </a:t>
            </a:r>
            <a:r>
              <a:rPr lang="uk-UA" dirty="0">
                <a:solidFill>
                  <a:schemeClr val="tx1"/>
                </a:solidFill>
              </a:rPr>
              <a:t>це галузь</a:t>
            </a:r>
            <a:r>
              <a:rPr lang="uk-UA" b="1" dirty="0">
                <a:solidFill>
                  <a:schemeClr val="tx1"/>
                </a:solidFill>
              </a:rPr>
              <a:t> </a:t>
            </a:r>
            <a:r>
              <a:rPr lang="uk-UA" dirty="0">
                <a:solidFill>
                  <a:schemeClr val="tx1"/>
                </a:solidFill>
              </a:rPr>
              <a:t>електроніки, яка дозволяє реалізувати певну функцію апаратури без застосування стандартних базових елементів на основі фізичних явищ у твердих тілах.</a:t>
            </a:r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7195228" y="3621236"/>
            <a:ext cx="4149166" cy="2643206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73243" y="1684420"/>
            <a:ext cx="11205410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b="1" dirty="0"/>
              <a:t>Динамічна неоднорідність </a:t>
            </a:r>
            <a:r>
              <a:rPr lang="uk-UA" sz="2400" dirty="0"/>
              <a:t>представляє собою локальний об'єм на поверхні або всередині середовища зі специфічними властивостями, який не має всередині себе статичних </a:t>
            </a:r>
            <a:r>
              <a:rPr lang="uk-UA" sz="2400" dirty="0" err="1"/>
              <a:t>неоднорідностей</a:t>
            </a:r>
            <a:r>
              <a:rPr lang="uk-UA" sz="2400" dirty="0"/>
              <a:t> та генерується не в процесі виготовлення функціонального пристрою, а в процесі експлуатації або під дією зовнішніх факторів.  </a:t>
            </a:r>
          </a:p>
          <a:p>
            <a:pPr algn="just"/>
            <a:endParaRPr lang="uk-UA" sz="2400" dirty="0"/>
          </a:p>
          <a:p>
            <a:pPr algn="just"/>
            <a:r>
              <a:rPr lang="uk-UA" sz="2400" dirty="0"/>
              <a:t>1- континуальне середовище;</a:t>
            </a:r>
          </a:p>
          <a:p>
            <a:pPr algn="just"/>
            <a:r>
              <a:rPr lang="uk-UA" sz="2400" dirty="0"/>
              <a:t>2-динамічна неоднорідність;</a:t>
            </a:r>
          </a:p>
          <a:p>
            <a:pPr algn="just"/>
            <a:r>
              <a:rPr lang="uk-UA" sz="2400" dirty="0"/>
              <a:t>3-генератор динамічних </a:t>
            </a:r>
            <a:r>
              <a:rPr lang="uk-UA" sz="2400" dirty="0" err="1"/>
              <a:t>неоднорідностей</a:t>
            </a:r>
            <a:r>
              <a:rPr lang="uk-UA" sz="2400" dirty="0"/>
              <a:t>;</a:t>
            </a:r>
          </a:p>
          <a:p>
            <a:pPr algn="just"/>
            <a:r>
              <a:rPr lang="uk-UA" sz="2400" dirty="0"/>
              <a:t>4- детектор динамічних </a:t>
            </a:r>
            <a:r>
              <a:rPr lang="uk-UA" sz="2400" dirty="0" err="1"/>
              <a:t>неоднорідностей</a:t>
            </a:r>
            <a:r>
              <a:rPr lang="uk-UA" sz="2400" dirty="0"/>
              <a:t>;</a:t>
            </a:r>
          </a:p>
          <a:p>
            <a:pPr algn="just"/>
            <a:r>
              <a:rPr lang="uk-UA" sz="2400" dirty="0"/>
              <a:t>5 – пристрій керування.</a:t>
            </a:r>
          </a:p>
          <a:p>
            <a:pPr algn="just"/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val="13015245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3138" y="469231"/>
            <a:ext cx="11405936" cy="6124073"/>
          </a:xfrm>
        </p:spPr>
        <p:txBody>
          <a:bodyPr>
            <a:normAutofit/>
          </a:bodyPr>
          <a:lstStyle/>
          <a:p>
            <a:pPr marL="45722" indent="0" algn="just">
              <a:buNone/>
            </a:pPr>
            <a:r>
              <a:rPr lang="uk-UA" sz="2400" b="1" dirty="0">
                <a:solidFill>
                  <a:schemeClr val="tx1"/>
                </a:solidFill>
              </a:rPr>
              <a:t>Хемотроніка </a:t>
            </a:r>
            <a:r>
              <a:rPr lang="uk-UA" sz="2400" dirty="0">
                <a:solidFill>
                  <a:schemeClr val="tx1"/>
                </a:solidFill>
              </a:rPr>
              <a:t>(іоніка)</a:t>
            </a:r>
            <a:r>
              <a:rPr lang="uk-UA" sz="2400" b="1" dirty="0">
                <a:solidFill>
                  <a:schemeClr val="tx1"/>
                </a:solidFill>
              </a:rPr>
              <a:t> </a:t>
            </a:r>
            <a:r>
              <a:rPr lang="uk-UA" sz="2400" i="1" dirty="0">
                <a:solidFill>
                  <a:schemeClr val="tx1"/>
                </a:solidFill>
              </a:rPr>
              <a:t>-</a:t>
            </a:r>
            <a:r>
              <a:rPr lang="uk-UA" sz="2400" b="1" dirty="0">
                <a:solidFill>
                  <a:schemeClr val="tx1"/>
                </a:solidFill>
              </a:rPr>
              <a:t> </a:t>
            </a:r>
            <a:r>
              <a:rPr lang="uk-UA" sz="2400" dirty="0">
                <a:solidFill>
                  <a:schemeClr val="tx1"/>
                </a:solidFill>
              </a:rPr>
              <a:t>розділ електроніки,</a:t>
            </a:r>
            <a:r>
              <a:rPr lang="uk-UA" sz="2400" b="1" dirty="0">
                <a:solidFill>
                  <a:schemeClr val="tx1"/>
                </a:solidFill>
              </a:rPr>
              <a:t> </a:t>
            </a:r>
            <a:r>
              <a:rPr lang="uk-UA" sz="2400" dirty="0">
                <a:solidFill>
                  <a:schemeClr val="tx1"/>
                </a:solidFill>
              </a:rPr>
              <a:t>змістом</a:t>
            </a:r>
            <a:r>
              <a:rPr lang="uk-UA" sz="2400" b="1" dirty="0">
                <a:solidFill>
                  <a:schemeClr val="tx1"/>
                </a:solidFill>
              </a:rPr>
              <a:t> </a:t>
            </a:r>
            <a:r>
              <a:rPr lang="uk-UA" sz="2400" dirty="0">
                <a:solidFill>
                  <a:schemeClr val="tx1"/>
                </a:solidFill>
              </a:rPr>
              <a:t>якого є теорія і практика електрохімічних перетворювачів для нових типів керуючих, інформаційних, обчислювальних і вимірювальних пристроїв. </a:t>
            </a:r>
          </a:p>
          <a:p>
            <a:pPr algn="just"/>
            <a:r>
              <a:rPr lang="uk-UA" b="1" dirty="0">
                <a:solidFill>
                  <a:schemeClr val="tx1"/>
                </a:solidFill>
              </a:rPr>
              <a:t>Дифузія </a:t>
            </a:r>
            <a:r>
              <a:rPr lang="uk-UA" dirty="0">
                <a:solidFill>
                  <a:schemeClr val="tx1"/>
                </a:solidFill>
              </a:rPr>
              <a:t>-</a:t>
            </a:r>
            <a:r>
              <a:rPr lang="uk-UA" b="1" dirty="0">
                <a:solidFill>
                  <a:schemeClr val="tx1"/>
                </a:solidFill>
              </a:rPr>
              <a:t> </a:t>
            </a:r>
            <a:r>
              <a:rPr lang="uk-UA" dirty="0">
                <a:solidFill>
                  <a:schemeClr val="tx1"/>
                </a:solidFill>
              </a:rPr>
              <a:t>це поширення іонів унаслідок різниці</a:t>
            </a:r>
            <a:r>
              <a:rPr lang="uk-UA" b="1" dirty="0">
                <a:solidFill>
                  <a:schemeClr val="tx1"/>
                </a:solidFill>
              </a:rPr>
              <a:t> </a:t>
            </a:r>
            <a:r>
              <a:rPr lang="uk-UA" dirty="0">
                <a:solidFill>
                  <a:schemeClr val="tx1"/>
                </a:solidFill>
              </a:rPr>
              <a:t>концентрацій.</a:t>
            </a:r>
          </a:p>
          <a:p>
            <a:pPr algn="just"/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b="1" dirty="0">
                <a:solidFill>
                  <a:schemeClr val="tx1"/>
                </a:solidFill>
              </a:rPr>
              <a:t>Конвекція</a:t>
            </a:r>
            <a:r>
              <a:rPr lang="uk-UA" dirty="0">
                <a:solidFill>
                  <a:schemeClr val="tx1"/>
                </a:solidFill>
              </a:rPr>
              <a:t> - переміщення самого розчину за рахунок різниці густини. </a:t>
            </a:r>
          </a:p>
          <a:p>
            <a:pPr algn="just"/>
            <a:r>
              <a:rPr lang="uk-UA" b="1" dirty="0">
                <a:solidFill>
                  <a:schemeClr val="tx1"/>
                </a:solidFill>
              </a:rPr>
              <a:t>Міграція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i="1" dirty="0">
                <a:solidFill>
                  <a:schemeClr val="tx1"/>
                </a:solidFill>
              </a:rPr>
              <a:t>(</a:t>
            </a:r>
            <a:r>
              <a:rPr lang="uk-UA" dirty="0">
                <a:solidFill>
                  <a:schemeClr val="tx1"/>
                </a:solidFill>
              </a:rPr>
              <a:t>аналог дрейфу носіїв заряду) - переміщення іонів під дією електричного поля або поля, створеного різницею потенціалів на електродах. </a:t>
            </a:r>
          </a:p>
          <a:p>
            <a:pPr marL="45722" indent="0" algn="just">
              <a:buNone/>
            </a:pPr>
            <a:endParaRPr lang="uk-UA" dirty="0">
              <a:solidFill>
                <a:schemeClr val="tx1"/>
              </a:solidFill>
            </a:endParaRPr>
          </a:p>
          <a:p>
            <a:pPr marL="45722" indent="0" algn="just">
              <a:buNone/>
            </a:pPr>
            <a:r>
              <a:rPr lang="uk-UA" b="1" dirty="0">
                <a:solidFill>
                  <a:schemeClr val="tx1"/>
                </a:solidFill>
              </a:rPr>
              <a:t>Найпростіша електрохімічна комірка</a:t>
            </a:r>
          </a:p>
          <a:p>
            <a:pPr marL="45722" indent="0" algn="just">
              <a:buNone/>
            </a:pPr>
            <a:endParaRPr lang="uk-UA" b="1" dirty="0">
              <a:solidFill>
                <a:schemeClr val="tx1"/>
              </a:solidFill>
            </a:endParaRPr>
          </a:p>
          <a:p>
            <a:pPr marL="45722" indent="0" algn="r">
              <a:buNone/>
            </a:pPr>
            <a:r>
              <a:rPr lang="uk-UA" b="1" dirty="0">
                <a:solidFill>
                  <a:schemeClr val="tx1"/>
                </a:solidFill>
              </a:rPr>
              <a:t>                                    1,3 – електроди;                                                                        ВАХ симетричної                         </a:t>
            </a:r>
          </a:p>
          <a:p>
            <a:pPr marL="45722" indent="0" algn="r">
              <a:buNone/>
            </a:pPr>
            <a:r>
              <a:rPr lang="uk-UA" b="1" dirty="0">
                <a:solidFill>
                  <a:schemeClr val="tx1"/>
                </a:solidFill>
              </a:rPr>
              <a:t>та несиметричної комірок.</a:t>
            </a:r>
          </a:p>
          <a:p>
            <a:pPr marL="45722" indent="0" algn="just">
              <a:buNone/>
            </a:pPr>
            <a:r>
              <a:rPr lang="uk-UA" b="1" dirty="0">
                <a:solidFill>
                  <a:schemeClr val="tx1"/>
                </a:solidFill>
              </a:rPr>
              <a:t>                                                  2- електроліт.</a:t>
            </a:r>
          </a:p>
        </p:txBody>
      </p:sp>
      <p:pic>
        <p:nvPicPr>
          <p:cNvPr id="4" name="Picture 42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5405" y="4450098"/>
            <a:ext cx="2554890" cy="1902577"/>
          </a:xfrm>
          <a:prstGeom prst="rect">
            <a:avLst/>
          </a:prstGeom>
          <a:noFill/>
        </p:spPr>
      </p:pic>
      <p:pic>
        <p:nvPicPr>
          <p:cNvPr id="5" name="Picture 43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23283" y="3255078"/>
            <a:ext cx="2552299" cy="333822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109946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8123" y="742182"/>
            <a:ext cx="2139666" cy="2514366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-750655" y="3490281"/>
            <a:ext cx="5162233" cy="7448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36040" marR="622300" indent="76200">
              <a:lnSpc>
                <a:spcPct val="106000"/>
              </a:lnSpc>
              <a:spcAft>
                <a:spcPts val="0"/>
              </a:spcAft>
            </a:pPr>
            <a:r>
              <a:rPr lang="ru-RU" sz="2000" dirty="0">
                <a:latin typeface="Corbel" panose="020B0503020204020204" pitchFamily="34" charset="0"/>
                <a:ea typeface="Times New Roman" panose="02020603050405020304" pitchFamily="18" charset="0"/>
              </a:rPr>
              <a:t>          </a:t>
            </a:r>
            <a:r>
              <a:rPr lang="uk-UA" sz="2000" dirty="0">
                <a:latin typeface="Corbel" panose="020B0503020204020204" pitchFamily="34" charset="0"/>
                <a:ea typeface="Times New Roman" panose="02020603050405020304" pitchFamily="18" charset="0"/>
              </a:rPr>
              <a:t>Схема будови електрокінетичної комірки</a:t>
            </a:r>
            <a:endParaRPr lang="uk-UA" sz="2000" dirty="0">
              <a:effectLst/>
              <a:latin typeface="Corbel" panose="020B0503020204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01052" y="4403559"/>
            <a:ext cx="4339975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dirty="0">
                <a:latin typeface="Corbel" panose="020B0503020204020204" pitchFamily="34" charset="0"/>
                <a:ea typeface="Times New Roman" panose="02020603050405020304" pitchFamily="18" charset="0"/>
              </a:rPr>
              <a:t>2, 8 -пориста перегородка;</a:t>
            </a:r>
          </a:p>
          <a:p>
            <a:r>
              <a:rPr lang="uk-UA" sz="2000" dirty="0">
                <a:latin typeface="Corbel" panose="020B0503020204020204" pitchFamily="34" charset="0"/>
                <a:ea typeface="Times New Roman" panose="02020603050405020304" pitchFamily="18" charset="0"/>
              </a:rPr>
              <a:t>1,7 – електроди у вигляді  металевих сіток;</a:t>
            </a:r>
          </a:p>
          <a:p>
            <a:r>
              <a:rPr lang="uk-UA" sz="2000" dirty="0">
                <a:latin typeface="Corbel" panose="020B0503020204020204" pitchFamily="34" charset="0"/>
                <a:ea typeface="Times New Roman" panose="02020603050405020304" pitchFamily="18" charset="0"/>
              </a:rPr>
              <a:t>3,6</a:t>
            </a:r>
            <a:r>
              <a:rPr lang="uk-UA" sz="2000" i="1" dirty="0">
                <a:latin typeface="Corbel" panose="020B0503020204020204" pitchFamily="34" charset="0"/>
                <a:ea typeface="Times New Roman" panose="02020603050405020304" pitchFamily="18" charset="0"/>
              </a:rPr>
              <a:t> - </a:t>
            </a:r>
            <a:r>
              <a:rPr lang="uk-UA" sz="2000" dirty="0">
                <a:latin typeface="Corbel" panose="020B0503020204020204" pitchFamily="34" charset="0"/>
                <a:ea typeface="Times New Roman" panose="02020603050405020304" pitchFamily="18" charset="0"/>
              </a:rPr>
              <a:t>камери, заповнені електролітом;</a:t>
            </a:r>
          </a:p>
          <a:p>
            <a:r>
              <a:rPr lang="uk-UA" sz="2000" dirty="0">
                <a:latin typeface="Corbel" panose="020B0503020204020204" pitchFamily="34" charset="0"/>
                <a:ea typeface="Times New Roman" panose="02020603050405020304" pitchFamily="18" charset="0"/>
              </a:rPr>
              <a:t>4 і 5 - гнучкі мембрани.</a:t>
            </a:r>
            <a:endParaRPr lang="uk-UA" sz="2000" dirty="0">
              <a:latin typeface="Corbel" panose="020B0503020204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154906" y="567178"/>
            <a:ext cx="728311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000" b="1" dirty="0" err="1">
                <a:latin typeface="Corbel" panose="020B0503020204020204" pitchFamily="34" charset="0"/>
                <a:ea typeface="Times New Roman" panose="02020603050405020304" pitchFamily="18" charset="0"/>
              </a:rPr>
              <a:t>Магнітоелектроніка</a:t>
            </a:r>
            <a:r>
              <a:rPr lang="uk-UA" sz="2000" b="1" dirty="0">
                <a:latin typeface="Corbel" panose="020B0503020204020204" pitchFamily="34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Corbel" panose="020B0503020204020204" pitchFamily="34" charset="0"/>
                <a:ea typeface="Times New Roman" panose="02020603050405020304" pitchFamily="18" charset="0"/>
              </a:rPr>
              <a:t>-</a:t>
            </a:r>
            <a:r>
              <a:rPr lang="uk-UA" sz="2000" b="1" dirty="0">
                <a:latin typeface="Corbel" panose="020B0503020204020204" pitchFamily="34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Corbel" panose="020B0503020204020204" pitchFamily="34" charset="0"/>
                <a:ea typeface="Times New Roman" panose="02020603050405020304" pitchFamily="18" charset="0"/>
              </a:rPr>
              <a:t>галузь електроніки,</a:t>
            </a:r>
            <a:r>
              <a:rPr lang="uk-UA" sz="2000" b="1" dirty="0">
                <a:latin typeface="Corbel" panose="020B0503020204020204" pitchFamily="34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Corbel" panose="020B0503020204020204" pitchFamily="34" charset="0"/>
                <a:ea typeface="Times New Roman" panose="02020603050405020304" pitchFamily="18" charset="0"/>
              </a:rPr>
              <a:t>яка</a:t>
            </a:r>
            <a:r>
              <a:rPr lang="uk-UA" sz="2000" b="1" dirty="0">
                <a:latin typeface="Corbel" panose="020B0503020204020204" pitchFamily="34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Corbel" panose="020B0503020204020204" pitchFamily="34" charset="0"/>
                <a:ea typeface="Times New Roman" panose="02020603050405020304" pitchFamily="18" charset="0"/>
              </a:rPr>
              <a:t>присвячена теорії і практиці створення пристроїв, що ґрунтуються на явищах електромагнетизму та магнітної індукції, таких, як намагнічування, перемагнічування, розмагнічування осердь імпульсним або безперервним струмом, виникнення ЕРС в провіднику, який рухається, під дією магнітного поля. </a:t>
            </a:r>
            <a:endParaRPr lang="uk-UA" sz="2000" dirty="0">
              <a:latin typeface="Corbel" panose="020B0503020204020204" pitchFamily="34" charset="0"/>
            </a:endParaRPr>
          </a:p>
        </p:txBody>
      </p:sp>
      <p:pic>
        <p:nvPicPr>
          <p:cNvPr id="6" name="Picture 45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64208" y="2506171"/>
            <a:ext cx="1801813" cy="2627304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5269245" y="2651333"/>
            <a:ext cx="6096000" cy="1335750"/>
          </a:xfrm>
          <a:prstGeom prst="rect">
            <a:avLst/>
          </a:prstGeom>
        </p:spPr>
        <p:txBody>
          <a:bodyPr>
            <a:spAutoFit/>
          </a:bodyPr>
          <a:lstStyle/>
          <a:p>
            <a:pPr marL="1790700" algn="just">
              <a:lnSpc>
                <a:spcPct val="101000"/>
              </a:lnSpc>
              <a:spcAft>
                <a:spcPts val="0"/>
              </a:spcAft>
            </a:pPr>
            <a:r>
              <a:rPr lang="uk-UA" sz="2000" dirty="0">
                <a:latin typeface="Corbel" panose="020B0503020204020204" pitchFamily="34" charset="0"/>
                <a:ea typeface="Times New Roman" panose="02020603050405020304" pitchFamily="18" charset="0"/>
              </a:rPr>
              <a:t>Схема утворення ЦМД: а - домени за відсутності магнітного поля, </a:t>
            </a:r>
          </a:p>
          <a:p>
            <a:pPr marL="1790700" algn="just">
              <a:lnSpc>
                <a:spcPct val="101000"/>
              </a:lnSpc>
              <a:spcAft>
                <a:spcPts val="0"/>
              </a:spcAft>
            </a:pPr>
            <a:r>
              <a:rPr lang="uk-UA" sz="2000" dirty="0">
                <a:latin typeface="Corbel" panose="020B0503020204020204" pitchFamily="34" charset="0"/>
                <a:ea typeface="Times New Roman" panose="02020603050405020304" pitchFamily="18" charset="0"/>
              </a:rPr>
              <a:t>б - ЦМД, які утворилися під дією зовнішнього магнітного поля.</a:t>
            </a:r>
            <a:endParaRPr lang="uk-UA" sz="2000" dirty="0">
              <a:effectLst/>
              <a:latin typeface="Corbel" panose="020B0503020204020204" pitchFamily="34" charset="0"/>
              <a:ea typeface="Times New Roman" panose="02020603050405020304" pitchFamily="18" charset="0"/>
            </a:endParaRPr>
          </a:p>
        </p:txBody>
      </p:sp>
      <p:pic>
        <p:nvPicPr>
          <p:cNvPr id="8" name="Picture 46"/>
          <p:cNvPicPr/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55947" y="4341264"/>
            <a:ext cx="3919371" cy="1339515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3818022" y="5708852"/>
            <a:ext cx="7956884" cy="6518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90700" algn="r">
              <a:lnSpc>
                <a:spcPct val="101000"/>
              </a:lnSpc>
              <a:spcAft>
                <a:spcPts val="0"/>
              </a:spcAft>
            </a:pPr>
            <a:r>
              <a:rPr lang="uk-UA" dirty="0">
                <a:latin typeface="Corbel" panose="020B0503020204020204" pitchFamily="34" charset="0"/>
                <a:ea typeface="Times New Roman" panose="02020603050405020304" pitchFamily="18" charset="0"/>
              </a:rPr>
              <a:t>                      Генератор доменів      </a:t>
            </a:r>
            <a:r>
              <a:rPr lang="uk-UA" dirty="0" err="1">
                <a:latin typeface="Corbel" panose="020B0503020204020204" pitchFamily="34" charset="0"/>
                <a:ea typeface="Times New Roman" panose="02020603050405020304" pitchFamily="18" charset="0"/>
              </a:rPr>
              <a:t>Магніторезистивна</a:t>
            </a:r>
            <a:r>
              <a:rPr lang="uk-UA" dirty="0">
                <a:latin typeface="Corbel" panose="020B0503020204020204" pitchFamily="34" charset="0"/>
                <a:ea typeface="Times New Roman" panose="02020603050405020304" pitchFamily="18" charset="0"/>
              </a:rPr>
              <a:t> петля  для  зчитування інформації.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2329800"/>
      </p:ext>
    </p:extLst>
  </p:cSld>
  <p:clrMapOvr>
    <a:masterClrMapping/>
  </p:clrMapOvr>
</p:sld>
</file>

<file path=ppt/theme/theme1.xml><?xml version="1.0" encoding="utf-8"?>
<a:theme xmlns:a="http://schemas.openxmlformats.org/drawingml/2006/main" name="Базис">
  <a:themeElements>
    <a:clrScheme name="Базис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Базис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Базис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D9D01AC2-EE7D-4E49-99EE-8E62E4E7E8A7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TM03457444[[fn=Основа]]</Template>
  <TotalTime>621</TotalTime>
  <Words>1375</Words>
  <Application>Microsoft Macintosh PowerPoint</Application>
  <PresentationFormat>Широкоэкранный</PresentationFormat>
  <Paragraphs>128</Paragraphs>
  <Slides>17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5" baseType="lpstr">
      <vt:lpstr>Arial</vt:lpstr>
      <vt:lpstr>Calibri</vt:lpstr>
      <vt:lpstr>Corbel</vt:lpstr>
      <vt:lpstr>Symbol</vt:lpstr>
      <vt:lpstr>Times New Roman</vt:lpstr>
      <vt:lpstr>Wingdings</vt:lpstr>
      <vt:lpstr>Базис</vt:lpstr>
      <vt:lpstr>Equation</vt:lpstr>
      <vt:lpstr>Мікроелектронні пристрої</vt:lpstr>
      <vt:lpstr>Презентация PowerPoint</vt:lpstr>
      <vt:lpstr>Презентация PowerPoint</vt:lpstr>
      <vt:lpstr>Презентация PowerPoint</vt:lpstr>
      <vt:lpstr>Презентация PowerPoint</vt:lpstr>
      <vt:lpstr>Мікроелектронні пристрої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Мікроелектронні пристрої</dc:title>
  <dc:creator>User</dc:creator>
  <cp:lastModifiedBy>ivanovvl</cp:lastModifiedBy>
  <cp:revision>66</cp:revision>
  <dcterms:created xsi:type="dcterms:W3CDTF">2018-01-17T09:09:58Z</dcterms:created>
  <dcterms:modified xsi:type="dcterms:W3CDTF">2023-07-13T13:52:59Z</dcterms:modified>
</cp:coreProperties>
</file>