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8"/>
  </p:notesMasterIdLst>
  <p:sldIdLst>
    <p:sldId id="256" r:id="rId2"/>
    <p:sldId id="257" r:id="rId3"/>
    <p:sldId id="259" r:id="rId4"/>
    <p:sldId id="270" r:id="rId5"/>
    <p:sldId id="283" r:id="rId6"/>
    <p:sldId id="258" r:id="rId7"/>
    <p:sldId id="260" r:id="rId8"/>
    <p:sldId id="261" r:id="rId9"/>
    <p:sldId id="263" r:id="rId10"/>
    <p:sldId id="271" r:id="rId11"/>
    <p:sldId id="262" r:id="rId12"/>
    <p:sldId id="264" r:id="rId13"/>
    <p:sldId id="265" r:id="rId14"/>
    <p:sldId id="284" r:id="rId15"/>
    <p:sldId id="266" r:id="rId16"/>
    <p:sldId id="268" r:id="rId17"/>
    <p:sldId id="285" r:id="rId18"/>
    <p:sldId id="272" r:id="rId19"/>
    <p:sldId id="274" r:id="rId20"/>
    <p:sldId id="267" r:id="rId21"/>
    <p:sldId id="276" r:id="rId22"/>
    <p:sldId id="286" r:id="rId23"/>
    <p:sldId id="277" r:id="rId24"/>
    <p:sldId id="279" r:id="rId25"/>
    <p:sldId id="275" r:id="rId26"/>
    <p:sldId id="281" r:id="rId27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9"/>
      <p:bold r:id="rId30"/>
      <p:italic r:id="rId31"/>
      <p:boldItalic r:id="rId32"/>
    </p:embeddedFont>
    <p:embeddedFont>
      <p:font typeface="Arvo" panose="020B0604020202020204" charset="0"/>
      <p:regular r:id="rId33"/>
      <p:bold r:id="rId34"/>
      <p:italic r:id="rId35"/>
      <p:boldItalic r:id="rId36"/>
    </p:embeddedFont>
    <p:embeddedFont>
      <p:font typeface="Roboto Condensed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566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5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25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830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02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298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469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58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149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915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878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78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22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789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114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199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290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642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561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84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70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34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26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11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367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707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377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46303" y="1324837"/>
            <a:ext cx="5888737" cy="9867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uk-UA" sz="3200" dirty="0" smtClean="0"/>
              <a:t>Івент-аналіз як метод обробки нечислових даних</a:t>
            </a:r>
            <a:endParaRPr sz="3200" dirty="0"/>
          </a:p>
        </p:txBody>
      </p:sp>
      <p:sp>
        <p:nvSpPr>
          <p:cNvPr id="3" name="Google Shape;184;p11"/>
          <p:cNvSpPr txBox="1">
            <a:spLocks/>
          </p:cNvSpPr>
          <p:nvPr/>
        </p:nvSpPr>
        <p:spPr>
          <a:xfrm>
            <a:off x="292608" y="2311603"/>
            <a:ext cx="5910682" cy="167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2800" dirty="0" smtClean="0"/>
              <a:t>1</a:t>
            </a:r>
            <a:r>
              <a:rPr lang="uk-UA" sz="2800" dirty="0" smtClean="0"/>
              <a:t>. Сутність методу.</a:t>
            </a:r>
          </a:p>
          <a:p>
            <a:r>
              <a:rPr lang="uk-UA" sz="2800" dirty="0" smtClean="0"/>
              <a:t>2. Процедура і етапи.</a:t>
            </a:r>
          </a:p>
          <a:p>
            <a:r>
              <a:rPr lang="uk-UA" sz="2800" dirty="0" smtClean="0"/>
              <a:t>3. Варіації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95250"/>
            <a:ext cx="8705089" cy="3532782"/>
          </a:xfrm>
        </p:spPr>
        <p:txBody>
          <a:bodyPr/>
          <a:lstStyle/>
          <a:p>
            <a:pPr algn="just"/>
            <a:r>
              <a:rPr lang="uk-UA" sz="1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включає в себе такі етапи: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Виділення класифікаторів. </a:t>
            </a:r>
            <a:endParaRPr lang="uk-UA" sz="1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субʼєкт-ініціатор (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хто?);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сюжет, подія (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що?);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субʼєкт-мішень (про кого, щодо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чого?);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дата події (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коли?).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0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26183"/>
            <a:ext cx="8705089" cy="3341250"/>
          </a:xfrm>
        </p:spPr>
        <p:txBody>
          <a:bodyPr/>
          <a:lstStyle/>
          <a:p>
            <a:pPr algn="just"/>
            <a:r>
              <a:rPr lang="uk-UA" sz="1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включає в себе такі етапи: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Виділення класифікаторів. </a:t>
            </a:r>
            <a:endParaRPr lang="uk-UA" sz="1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Азар запропонував запровадити ще один параметр – оцінка предмета взаємодії,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передбачає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відповідь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питання: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 якого приводу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 дія?».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залежності від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цілей дослідження перелік параметрів може бути розширений: наприклад, може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бути введено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параметр, що відображає контекст події, що аналізується.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 пам'ятати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об'єктом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 є все-таки не самі події, а повідомлення про них, що означає наявність деяких умовностей і спотворень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 етапі в ході систематизації інформації заповнюється робоча таблиця, що містить у собі, зібрану інформацію та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присвоєні їй класифікатори.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82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26183"/>
            <a:ext cx="8705089" cy="3594534"/>
          </a:xfrm>
        </p:spPr>
        <p:txBody>
          <a:bodyPr/>
          <a:lstStyle/>
          <a:p>
            <a:pPr algn="just"/>
            <a:r>
              <a:rPr lang="uk-UA" sz="1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включає в себе такі етапи: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Підрахунок результатів. </a:t>
            </a:r>
            <a:endParaRPr lang="uk-UA" sz="1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даному етапі відбувається формування бланків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карт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кількісних показників, їх підрахунок та переведення в якісні характеристики.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Основною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проблемою даного етапу є складність адекватної трансляції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кількісних індикаторів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описуваних подій у якісні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характеристики.</a:t>
            </a:r>
          </a:p>
          <a:p>
            <a:pPr lvl="0" algn="just">
              <a:buClr>
                <a:srgbClr val="C7D3E6"/>
              </a:buClr>
            </a:pP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Систематизовані дані про різноманітні суспільні події зводяться в матричні таблиці, а потім ранжуються та вимірюються за допомогою комп’ютерних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програм.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Подібний алгоритм дає змогу систематизувати інформацію та акумулювати її в бази даних. 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26182"/>
            <a:ext cx="8705089" cy="3725917"/>
          </a:xfrm>
        </p:spPr>
        <p:txBody>
          <a:bodyPr/>
          <a:lstStyle/>
          <a:p>
            <a:pPr algn="just"/>
            <a:r>
              <a:rPr lang="uk-UA" sz="1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включає в себе такі етапи:</a:t>
            </a: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Порівняння отриманих величин. </a:t>
            </a:r>
            <a:endParaRPr lang="uk-UA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 включає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візуалізацію кількісних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індикаторів для подальшого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аналізу.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цьому етапі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 широко застосовуватись математичні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статистичні методи.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 аналіз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часових рядів, де дані подаються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вигляді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послідовностей вимірювань, упорядкованих у чітко визначені моменти часу.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08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26182"/>
            <a:ext cx="8705089" cy="3725917"/>
          </a:xfrm>
        </p:spPr>
        <p:txBody>
          <a:bodyPr/>
          <a:lstStyle/>
          <a:p>
            <a:pPr algn="just"/>
            <a:r>
              <a:rPr lang="uk-UA" sz="1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включає в себе такі етапи:</a:t>
            </a:r>
          </a:p>
          <a:p>
            <a:pPr algn="just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Порівняння отриманих величин. </a:t>
            </a:r>
            <a:endParaRPr lang="uk-UA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Згодом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вибудовується лінія тренду та сезонність, які є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основними компонентами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часового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ряду.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Потім за результатами отриманих даних можна простежити динаміку змін і спрогнозувати майбутні зміни.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аналізу проводиться з метою зрозуміти і описати механізм, що породжує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якесь значення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ряду, а потім спробувати передбачити його поведінку хоча б у найближчому майбутньому. 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3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26182"/>
            <a:ext cx="8705089" cy="3725917"/>
          </a:xfrm>
        </p:spPr>
        <p:txBody>
          <a:bodyPr/>
          <a:lstStyle/>
          <a:p>
            <a:pPr algn="just"/>
            <a:r>
              <a:rPr lang="uk-UA" sz="1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включає в себе такі етапи:</a:t>
            </a: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Верифікація одержаних результатів. </a:t>
            </a:r>
          </a:p>
          <a:p>
            <a:pPr lvl="0" algn="just">
              <a:buClr>
                <a:srgbClr val="C7D3E6"/>
              </a:buClr>
            </a:pPr>
            <a:r>
              <a:rPr lang="uk-UA" sz="1800" dirty="0">
                <a:solidFill>
                  <a:srgbClr val="2632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цьому етапі у разі успішного підтвердження результатів аналітичної роботи отримані дані заносяться у підсумковий звіт. </a:t>
            </a:r>
            <a:endParaRPr lang="uk-UA" sz="1800" dirty="0" smtClean="0">
              <a:solidFill>
                <a:srgbClr val="26324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C7D3E6"/>
              </a:buClr>
            </a:pPr>
            <a:r>
              <a:rPr lang="uk-UA" sz="1800" dirty="0" smtClean="0">
                <a:solidFill>
                  <a:srgbClr val="2632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1800" dirty="0">
                <a:solidFill>
                  <a:srgbClr val="2632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ході інтерпретації даних важливо зважати на контекстні характеристики подієвої інформації.</a:t>
            </a:r>
          </a:p>
          <a:p>
            <a:pPr marL="101600" indent="0" algn="just">
              <a:buNone/>
            </a:pP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29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5098" y="1200267"/>
            <a:ext cx="7800274" cy="3725917"/>
          </a:xfrm>
        </p:spPr>
        <p:txBody>
          <a:bodyPr/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vent-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може проводитись як індуктивно – «знизу» так і дедуктивно – «згори».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цьому, якщо спочатку переважала практика проведення «загального», неспрямованого аналізу подій, тобто просування до аналітичних висновків «знизу», відштовхуючись від емпіричних даних, то в подальшому все більшої значимості стали набувати нормативні моделі, які висуваються дослідником (цільовий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івент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-аналіз) та їх подальше наповнення фактологічним матеріалом (підхід «згори»).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46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5097" y="1200267"/>
            <a:ext cx="7592169" cy="3725917"/>
          </a:xfrm>
        </p:spPr>
        <p:txBody>
          <a:bodyPr/>
          <a:lstStyle/>
          <a:p>
            <a:pPr algn="just"/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vent-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може проводитись як індуктивно – «знизу» так і дедуктивно – «згори».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першому випадку дослідник заздалегідь не визначає, які саме елементи процесу (ситуації), що вивчається, він буде відмічати перш за все, а визначає в попередньому порядку лише самий безпосередній об’єкт спостереження.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другому випадку дослідження проводиться на основі структурованого підходу до збору інформації. В цих цілях заздалегідь визначається, які з елементів процесу (ситуації), що вивчається, мають найбільше значення для дослідження. Але частіше обидва види спостереження органічно поєднуються.</a:t>
            </a:r>
          </a:p>
        </p:txBody>
      </p:sp>
    </p:spTree>
    <p:extLst>
      <p:ext uri="{BB962C8B-B14F-4D97-AF65-F5344CB8AC3E}">
        <p14:creationId xmlns:p14="http://schemas.microsoft.com/office/powerpoint/2010/main" val="66180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5097" y="1200267"/>
            <a:ext cx="8705089" cy="3725917"/>
          </a:xfrm>
        </p:spPr>
        <p:txBody>
          <a:bodyPr/>
          <a:lstStyle/>
          <a:p>
            <a:pPr marL="101600" indent="0">
              <a:buNone/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Результати, отримані за допомогою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-аналізу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дають змогу зрозуміти:</a:t>
            </a:r>
          </a:p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що відбувається із суспільством загалом, з огляду на проаналізовані конкретні соціальні події;</a:t>
            </a:r>
          </a:p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які чинники і в яких ситуаціях впливають на перебіг і тривалість суспільних подій;</a:t>
            </a:r>
          </a:p>
          <a:p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яку роль відіграють у суспільно важливих подіях ті чи ті соціальні актори.</a:t>
            </a:r>
          </a:p>
        </p:txBody>
      </p:sp>
    </p:spTree>
    <p:extLst>
      <p:ext uri="{BB962C8B-B14F-4D97-AF65-F5344CB8AC3E}">
        <p14:creationId xmlns:p14="http://schemas.microsoft.com/office/powerpoint/2010/main" val="2174699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5097" y="1200267"/>
            <a:ext cx="7894867" cy="3725917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будь-яка прикладна методика, 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-аналіз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сильні та слабкі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переваги: висока міра обʼєктивності, надійність для прийняття практичних управлінських рішень. Висновки івент-аналізу є основою для розроблення прогнозів щодо ймовірності певних соціальних подій.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Утім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якщо в дослідженні використовуються надто узагальнені, неповні дані або припущені помилки при кодуванні одиниць спостереження та опрацювання отриманих даних, результати можуть виявитися неточними. Крім того,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івент-аналіз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доволі трудомістка дослідницька методика, що вимагає високого рівня кваліфікації та відповідної компетентності виконавців.</a:t>
            </a:r>
          </a:p>
        </p:txBody>
      </p:sp>
    </p:spTree>
    <p:extLst>
      <p:ext uri="{BB962C8B-B14F-4D97-AF65-F5344CB8AC3E}">
        <p14:creationId xmlns:p14="http://schemas.microsoft.com/office/powerpoint/2010/main" val="227653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</a:t>
            </a:r>
            <a:r>
              <a:rPr lang="uk-UA" dirty="0" smtClean="0"/>
              <a:t>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8"/>
            <a:ext cx="8705089" cy="3341250"/>
          </a:xfrm>
        </p:spPr>
        <p:txBody>
          <a:bodyPr/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з методів, що дозволяють проаналізувати інформацію, що міститься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ЗМІ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аналіз.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аналіз, у його практичному виконанні, з одного боку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виступає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самостійною та досить ефективною аналітичною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працею;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іншого –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чудовий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 для діагностики перебігу складних проблем, конфліктів, для опису розстановки соціальних сил.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цього методу аналізу даних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 можливість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поглибленого вивчення проблеми, дозволяє простежити всі зміни, що відбуваються в певний період часу, дати об'єктивну оцінку ситуації, що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склалась.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Варіації 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26182"/>
            <a:ext cx="7290985" cy="3725917"/>
          </a:xfrm>
        </p:spPr>
        <p:txBody>
          <a:bodyPr/>
          <a:lstStyle/>
          <a:p>
            <a:pPr algn="just"/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 history analysis</a:t>
            </a:r>
            <a:endParaRPr lang="uk-UA" sz="1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історії подій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 справу з даними, отриманими під час спостереження за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індивідами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протягом тривалого часу,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зосереджується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подіях, що відбуваються для осіб, за якими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ведеться спостереження. 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Важливі сфери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 для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 подій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 людей у демографії,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страхуванні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життя, епідеміології та соціології. Основними даними є час настання подій і типи подій, які відбуваються.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7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Варіації 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26182"/>
            <a:ext cx="7341435" cy="3725917"/>
          </a:xfrm>
        </p:spPr>
        <p:txBody>
          <a:bodyPr/>
          <a:lstStyle/>
          <a:p>
            <a:pPr algn="just"/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 history analysis</a:t>
            </a:r>
            <a:endParaRPr lang="uk-UA" sz="1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Зазвичай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використовується для опису різноманітних статистичних методів, призначених для опису, пояснення або прогнозування настання подій.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соціальними науками ці методи часто називають аналізом виживання через те, що спочатку вони були розроблені біостатистиками для аналізу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 смертності.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незважаючи на своє біомедичне походження,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 ідеально підходять для вивчення широкого спектру соціальних явищ, таких як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народжуваність, шлюбність,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розлучення, звільнення з роботи, підвищення по службі, арешти,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міграції, революції тощо.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17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Варіації 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5" y="1226182"/>
            <a:ext cx="6414422" cy="3725917"/>
          </a:xfrm>
        </p:spPr>
        <p:txBody>
          <a:bodyPr/>
          <a:lstStyle/>
          <a:p>
            <a:pPr algn="just"/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 history analysis</a:t>
            </a:r>
            <a:endParaRPr lang="uk-UA" sz="1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Зазвичай це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фіксація і запис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того, коли події відбулися для окремої особи або вибірки осіб.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історію подій можна побудувати, попросивши вибірку людей повідомити дати будь-яких минулих змін у сімейному стані.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5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Варіації 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5" y="1226182"/>
            <a:ext cx="7082880" cy="3725917"/>
          </a:xfrm>
        </p:spPr>
        <p:txBody>
          <a:bodyPr/>
          <a:lstStyle/>
          <a:p>
            <a:pPr algn="just"/>
            <a:r>
              <a:rPr lang="en-US" sz="18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 history analysis</a:t>
            </a:r>
            <a:endParaRPr lang="uk-UA" sz="18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метою є причинно-наслідковий аналіз, історія подій також повинна включати інформацію про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«пояснювальні фактори».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Деякі з них, такі як раса та стать, будуть постійними з часом, тоді як інші, наприклад дохід,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змінюватися.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 кожної події відомий з великою точністю (наприклад, з точними датами одруження), дані називаються даними безперервного часу. Однак часто відомо, що події відбулися лише протягом певного відносно великого інтервалу часу, наприклад,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роки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шлюбу. Такі дані називаються даними дискретного часу або згрупованими даними.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38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Методики кодування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26182"/>
            <a:ext cx="6805407" cy="3725917"/>
          </a:xfrm>
        </p:spPr>
        <p:txBody>
          <a:bodyPr/>
          <a:lstStyle/>
          <a:p>
            <a:pPr marL="101600" indent="0" algn="just"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кілька основних методик кодування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міжнародних і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політичних подій. Історично, першим було кодування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WEIS</a:t>
            </a: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1600" dirty="0" smtClean="0">
                <a:solidFill>
                  <a:srgbClr val="2632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uk-UA" sz="1600" dirty="0">
                <a:solidFill>
                  <a:srgbClr val="2632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solidFill>
                  <a:srgbClr val="2632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Маклеланда)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яке включає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шість груп подій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вербальне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співробітництво (стверджувати, обіцяти, погоджуватися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запитувати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пропонувати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спільні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дії (поступатися, виділяти грант, винагороджувати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(коментувати, радити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вербальний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 – оборона (відкидати, протестувати, заперечувати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вербальний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 – наступ (звинувачувати, вимагати, попереджати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загрожувати);</a:t>
            </a: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прямий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конфлікт (демонструвати, погіршувати відносини, виключати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захоплювати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примушувати).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40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Література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26182"/>
            <a:ext cx="8705089" cy="3725917"/>
          </a:xfrm>
        </p:spPr>
        <p:txBody>
          <a:bodyPr/>
          <a:lstStyle/>
          <a:p>
            <a:pPr algn="just"/>
            <a:r>
              <a:rPr lang="uk-UA" sz="1400" dirty="0" err="1" smtClean="0">
                <a:solidFill>
                  <a:srgbClr val="222222"/>
                </a:solidFill>
                <a:latin typeface="Roboto"/>
              </a:rPr>
              <a:t>Туленков</a:t>
            </a:r>
            <a:r>
              <a:rPr lang="uk-UA" sz="1400" dirty="0" smtClean="0">
                <a:solidFill>
                  <a:srgbClr val="222222"/>
                </a:solidFill>
                <a:latin typeface="Roboto"/>
              </a:rPr>
              <a:t> М.В. </a:t>
            </a:r>
            <a:r>
              <a:rPr lang="uk-UA" sz="1400" dirty="0" err="1" smtClean="0">
                <a:solidFill>
                  <a:srgbClr val="222222"/>
                </a:solidFill>
                <a:latin typeface="Roboto"/>
              </a:rPr>
              <a:t>Івент</a:t>
            </a:r>
            <a:r>
              <a:rPr lang="uk-UA" sz="1400" dirty="0" smtClean="0">
                <a:solidFill>
                  <a:srgbClr val="222222"/>
                </a:solidFill>
                <a:latin typeface="Roboto"/>
              </a:rPr>
              <a:t>-аналіз</a:t>
            </a:r>
            <a:r>
              <a:rPr lang="uk-UA" sz="1400" dirty="0">
                <a:solidFill>
                  <a:srgbClr val="222222"/>
                </a:solidFill>
                <a:latin typeface="Roboto"/>
              </a:rPr>
              <a:t>, аналіз подієвих даних // Велика українська енциклопедія. </a:t>
            </a:r>
            <a:r>
              <a:rPr lang="en-US" sz="1400" dirty="0">
                <a:solidFill>
                  <a:srgbClr val="222222"/>
                </a:solidFill>
                <a:latin typeface="Roboto"/>
              </a:rPr>
              <a:t>URL: https://vue.gov.ua/</a:t>
            </a:r>
            <a:r>
              <a:rPr lang="uk-UA" sz="1400" dirty="0" err="1">
                <a:solidFill>
                  <a:srgbClr val="222222"/>
                </a:solidFill>
                <a:latin typeface="Roboto"/>
              </a:rPr>
              <a:t>Івент</a:t>
            </a:r>
            <a:r>
              <a:rPr lang="uk-UA" sz="1400" dirty="0">
                <a:solidFill>
                  <a:srgbClr val="222222"/>
                </a:solidFill>
                <a:latin typeface="Roboto"/>
              </a:rPr>
              <a:t>-аналіз, аналіз подієвих даних (дата звернення: 10.11.2021</a:t>
            </a:r>
            <a:r>
              <a:rPr lang="uk-UA" sz="1400" dirty="0" smtClean="0">
                <a:solidFill>
                  <a:srgbClr val="222222"/>
                </a:solidFill>
                <a:latin typeface="Roboto"/>
              </a:rPr>
              <a:t>).</a:t>
            </a:r>
          </a:p>
          <a:p>
            <a:pPr algn="just"/>
            <a:r>
              <a:rPr lang="uk-UA" sz="1400" dirty="0" err="1">
                <a:solidFill>
                  <a:srgbClr val="222222"/>
                </a:solidFill>
                <a:latin typeface="Roboto"/>
              </a:rPr>
              <a:t>Кривошеїн</a:t>
            </a:r>
            <a:r>
              <a:rPr lang="uk-UA" sz="1400" dirty="0">
                <a:solidFill>
                  <a:srgbClr val="222222"/>
                </a:solidFill>
                <a:latin typeface="Roboto"/>
              </a:rPr>
              <a:t> В.В. Теоретико-методологічні засади застосування </a:t>
            </a:r>
            <a:r>
              <a:rPr lang="uk-UA" sz="1400" dirty="0" err="1">
                <a:solidFill>
                  <a:srgbClr val="222222"/>
                </a:solidFill>
                <a:latin typeface="Roboto"/>
              </a:rPr>
              <a:t>івент</a:t>
            </a:r>
            <a:r>
              <a:rPr lang="uk-UA" sz="1400" dirty="0">
                <a:solidFill>
                  <a:srgbClr val="222222"/>
                </a:solidFill>
                <a:latin typeface="Roboto"/>
              </a:rPr>
              <a:t>-аналізу в діяльності патронатної служби органів державного управління. Аспекти публічного </a:t>
            </a:r>
            <a:r>
              <a:rPr lang="uk-UA" sz="1400" dirty="0">
                <a:solidFill>
                  <a:schemeClr val="tx1"/>
                </a:solidFill>
                <a:latin typeface="Roboto"/>
              </a:rPr>
              <a:t>управління</a:t>
            </a: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. </a:t>
            </a:r>
            <a:r>
              <a:rPr lang="uk-UA" sz="1400" dirty="0">
                <a:solidFill>
                  <a:schemeClr val="tx1"/>
                </a:solidFill>
                <a:latin typeface="Roboto"/>
              </a:rPr>
              <a:t>Т. 6. № 3. 2018. С. 12-17</a:t>
            </a: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.</a:t>
            </a:r>
            <a:endParaRPr lang="uk-UA" sz="1400" dirty="0" smtClean="0">
              <a:solidFill>
                <a:schemeClr val="tx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9723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Завдання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1673" y="1261350"/>
            <a:ext cx="8112557" cy="3532950"/>
          </a:xfrm>
        </p:spPr>
        <p:txBody>
          <a:bodyPr/>
          <a:lstStyle/>
          <a:p>
            <a:pPr marL="101600" indent="0" algn="just">
              <a:spcBef>
                <a:spcPts val="0"/>
              </a:spcBef>
              <a:buNone/>
            </a:pPr>
            <a:r>
              <a:rPr lang="uk-UA" sz="1400" b="1" dirty="0" smtClean="0">
                <a:solidFill>
                  <a:schemeClr val="tx1"/>
                </a:solidFill>
                <a:latin typeface="Roboto"/>
              </a:rPr>
              <a:t>Тема проведення івент-аналізу «Карантинні обмеження пов'язані з </a:t>
            </a:r>
            <a:r>
              <a:rPr lang="en-US" sz="1400" b="1" dirty="0" smtClean="0">
                <a:solidFill>
                  <a:schemeClr val="tx1"/>
                </a:solidFill>
                <a:latin typeface="Roboto"/>
              </a:rPr>
              <a:t>COVID-19</a:t>
            </a:r>
            <a:r>
              <a:rPr lang="uk-UA" sz="1400" b="1" dirty="0" smtClean="0">
                <a:solidFill>
                  <a:schemeClr val="tx1"/>
                </a:solidFill>
                <a:latin typeface="Roboto"/>
              </a:rPr>
              <a:t>: хронологія 19-21 </a:t>
            </a:r>
            <a:r>
              <a:rPr lang="uk-UA" sz="1400" b="1" dirty="0" smtClean="0">
                <a:solidFill>
                  <a:schemeClr val="tx1"/>
                </a:solidFill>
                <a:latin typeface="Roboto"/>
              </a:rPr>
              <a:t>рр</a:t>
            </a:r>
            <a:r>
              <a:rPr lang="uk-UA" sz="1400" b="1" dirty="0" smtClean="0">
                <a:solidFill>
                  <a:schemeClr val="tx1"/>
                </a:solidFill>
                <a:latin typeface="Roboto"/>
              </a:rPr>
              <a:t>.»</a:t>
            </a:r>
            <a:endParaRPr lang="uk-UA" sz="1400" b="1" dirty="0">
              <a:solidFill>
                <a:schemeClr val="tx1"/>
              </a:solidFill>
              <a:latin typeface="Roboto"/>
            </a:endParaRP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1. Визначте джерела інформації для аналізу та розподіліть їх у групі (потрібно охопити офіційні джерела (наприклад Уряд, МОЗ</a:t>
            </a:r>
            <a:r>
              <a:rPr lang="uk-UA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тощо); телеканали (загальнонаціональні, що мають найбільші рейтинги аудиторії, можна проаналізувати згадування у тижневих підсумкових випусках новин); інтернет-видання (наприклад УП, </a:t>
            </a:r>
            <a:r>
              <a:rPr lang="en-US" sz="1400" dirty="0" smtClean="0">
                <a:solidFill>
                  <a:schemeClr val="tx1"/>
                </a:solidFill>
                <a:latin typeface="Roboto"/>
              </a:rPr>
              <a:t>Interfax</a:t>
            </a: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, українська служба </a:t>
            </a:r>
            <a:r>
              <a:rPr lang="en-US" sz="1400" dirty="0" smtClean="0">
                <a:solidFill>
                  <a:schemeClr val="tx1"/>
                </a:solidFill>
                <a:latin typeface="Roboto"/>
              </a:rPr>
              <a:t>BBC</a:t>
            </a: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 тощо) та соціальні мережі (</a:t>
            </a:r>
            <a:r>
              <a:rPr lang="uk-UA" sz="1400" dirty="0">
                <a:solidFill>
                  <a:schemeClr val="tx1"/>
                </a:solidFill>
                <a:latin typeface="Roboto"/>
              </a:rPr>
              <a:t>наприклад, за хештегами</a:t>
            </a: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).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2. Розробіть кодувальну картку з категоріями, що підлягають фіксації з зазначенням інтенсивності їх проявів (наприклад, запровадження локдауну з забороною виходити з дому матиме найвищий рівень інтенсивності +10 балів, а зняття всіх обмежень – найнижчий -10 балів).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3. Здійсніть пошук інформації.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4. Розташуйте події у хронологічній послідовності з зазначенням інтенсивності проявів.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5. Порівняйте отримані дані з даними офіційної статистики захворювань за той же часовий проміжок.</a:t>
            </a:r>
          </a:p>
          <a:p>
            <a:pPr marL="101600" indent="0" algn="just">
              <a:spcBef>
                <a:spcPts val="0"/>
              </a:spcBef>
              <a:buNone/>
            </a:pPr>
            <a:r>
              <a:rPr lang="uk-UA" sz="1400" dirty="0" smtClean="0">
                <a:solidFill>
                  <a:schemeClr val="tx1"/>
                </a:solidFill>
                <a:latin typeface="Roboto"/>
              </a:rPr>
              <a:t>5. Зробіть висновок-узагальнення.</a:t>
            </a:r>
          </a:p>
          <a:p>
            <a:pPr marL="101600" indent="0" algn="just">
              <a:buNone/>
            </a:pPr>
            <a:endParaRPr lang="uk-UA" sz="1400" dirty="0">
              <a:solidFill>
                <a:schemeClr val="tx1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524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</a:t>
            </a:r>
            <a:r>
              <a:rPr lang="uk-UA" dirty="0" smtClean="0"/>
              <a:t>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8"/>
            <a:ext cx="8705089" cy="3341250"/>
          </a:xfrm>
        </p:spPr>
        <p:txBody>
          <a:bodyPr/>
          <a:lstStyle/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безліч підходів до визначення поняття 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аналіз»,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 часто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літературі використовується визначення 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аналізу», як методики, що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полягає 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зборі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обробці фактологічної інформації, з метою створення чіткої картини того, що відбувається в чіткій тимчасовій 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послідовності.</a:t>
            </a: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Інший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 до визначення поняття 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 опис глибини дослідження подій, в процесі застосування даної методики: 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методика (називається інакше методом аналізу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подієвих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даних) спрямована на обробку інформації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показує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хто говорить або робить, що говорить або робить, стосовно кого і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говорить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робить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3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</a:t>
            </a:r>
            <a:r>
              <a:rPr lang="uk-UA" dirty="0" smtClean="0"/>
              <a:t>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5097" y="1238541"/>
            <a:ext cx="8705089" cy="3633382"/>
          </a:xfrm>
        </p:spPr>
        <p:txBody>
          <a:bodyPr/>
          <a:lstStyle/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рамках</a:t>
            </a:r>
            <a:r>
              <a:rPr lang="en-US" sz="1800" dirty="0">
                <a:solidFill>
                  <a:srgbClr val="2632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2632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b="1" dirty="0" smtClean="0">
                <a:solidFill>
                  <a:srgbClr val="2632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суспільний процес уявляється як подієвий ряд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представлений, наприклад, у вигляді виступів політичних лідерів, масових демонстрацій, виборів, прийняття нормативних актів, політичних убивств та ін., кожне з яких робить той чи інший вплив на ситуацію в цілому й за кожним із яких стоять конкретні діючі особи (стейкхолдери) зі своїми інтересами тощо. </a:t>
            </a:r>
          </a:p>
        </p:txBody>
      </p:sp>
    </p:spTree>
    <p:extLst>
      <p:ext uri="{BB962C8B-B14F-4D97-AF65-F5344CB8AC3E}">
        <p14:creationId xmlns:p14="http://schemas.microsoft.com/office/powerpoint/2010/main" val="125850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</a:t>
            </a:r>
            <a:r>
              <a:rPr lang="uk-UA" dirty="0" smtClean="0"/>
              <a:t>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5097" y="1238541"/>
            <a:ext cx="8705089" cy="3633382"/>
          </a:xfrm>
        </p:spPr>
        <p:txBody>
          <a:bodyPr/>
          <a:lstStyle/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самим даний метод дозволяє впорядкувати потік соціально-політичних подій (на противагу накладенню готової концептуальної схеми на ситуацію, що часто приводить до неадекватних результатів), пропонуючи методологічний інструментарій, що допомагає структурувати його таким чином, щоб 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крізь низку явищ виявити об’єктивні тенденції, сховані іноді навіть від самих діючих осіб цього процесу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 результаті з’являється можливість виробити об’єктивну оцінку, сформулювати й обґрунтувати прогноз розвитку подій.</a:t>
            </a:r>
            <a:endParaRPr lang="uk-UA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8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</a:t>
            </a:r>
            <a:r>
              <a:rPr lang="uk-UA" dirty="0" smtClean="0"/>
              <a:t>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95250"/>
            <a:ext cx="8705089" cy="3341250"/>
          </a:xfrm>
        </p:spPr>
        <p:txBody>
          <a:bodyPr/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vent-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зародився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1960-х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роках як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політичної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науки.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системний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 його методології та інструментарію міститься у роботах американського вченого Ч. Маклеланда.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Спочатку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формувався у межах політичної науки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Використання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 почалося під впливом робіт Ч. Тіллі, американського соціолога та історика, який сфокусував увагу на частоті та рівні інтенсивності подій.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Тіллі став обробляти джерела інформації у таких аспектах: 1) під кутом зору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чіткої їх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класифікації; 2) у часовій послідовності; 3)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точки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зору інтенсивності подій, що формують взаємодію сторін у межах конкретної ситуації.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3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Сутність </a:t>
            </a:r>
            <a:r>
              <a:rPr lang="uk-UA" dirty="0" smtClean="0"/>
              <a:t>методу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95250"/>
            <a:ext cx="8705089" cy="3341250"/>
          </a:xfrm>
        </p:spPr>
        <p:txBody>
          <a:bodyPr/>
          <a:lstStyle/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даний час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знайшов своє застосування в конфліктології (наприклад, при вивченні зовнішнього середовища конфліктної ситуації або складанні чіткої тимчасової послідовності розвитку конфлікту), у прогнозуванні (наприклад,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аналізі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політичної ситуації, що сприяє виявленню тенденцій подальшого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 подій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у соціології (наприклад, при аналізі настроїв суспільства).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Популярність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 та широка сфера її застосування, пояснюється як високим ступенем оперативності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відносною об'єктивністю отримуваної інформації про події, завдяки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чому 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event-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утримує позиції одного з найактуальніших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 аналізу в соціології.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295250"/>
            <a:ext cx="8705089" cy="3341250"/>
          </a:xfrm>
        </p:spPr>
        <p:txBody>
          <a:bodyPr/>
          <a:lstStyle/>
          <a:p>
            <a:pPr algn="just"/>
            <a:r>
              <a:rPr lang="uk-UA" sz="1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включає в себе такі етапи:</a:t>
            </a:r>
          </a:p>
          <a:p>
            <a:pPr algn="just"/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і впорядкування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інформаційного масиву. </a:t>
            </a:r>
            <a:endParaRPr lang="uk-UA" sz="1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 полягає у складанні банку даних, чи використанні вже існуючих баз даних.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джерело даних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 використовуватись різноманітні матеріали, у тому числі: звіти,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офіційні повідомлення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огляди ЗМІ, статистика різних подій та інші.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етапі </a:t>
            </a:r>
            <a:r>
              <a:rPr lang="uk-UA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 </a:t>
            </a:r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логічно обґрунтувати вибір джерел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враховуючи їх специфіку та надійність наданої ними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інформації.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3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Процедура і етапи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5564" y="1295250"/>
            <a:ext cx="8705089" cy="3532782"/>
          </a:xfrm>
        </p:spPr>
        <p:txBody>
          <a:bodyPr/>
          <a:lstStyle/>
          <a:p>
            <a:pPr algn="just"/>
            <a:r>
              <a:rPr lang="uk-UA" sz="18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включає в себе такі етапи:</a:t>
            </a:r>
          </a:p>
          <a:p>
            <a:pPr algn="just"/>
            <a:r>
              <a:rPr lang="uk-UA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Виділення класифікаторів. </a:t>
            </a:r>
            <a:endParaRPr lang="uk-UA" sz="1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Даний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етап полягає в обробці інформації, її сортуванні відповідно до цілей дослідження. </a:t>
            </a:r>
            <a:endParaRPr lang="uk-UA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Виділяють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чотири основні параметри, запропоновані Ч. Маклеландом, за якими здійснюється подальша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обробка даних:</a:t>
            </a:r>
          </a:p>
          <a:p>
            <a:pPr marL="444500" indent="-342900" algn="just">
              <a:buAutoNum type="arabicParenR"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сюжету (відповідь питанням: «що відбувається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?»)</a:t>
            </a:r>
          </a:p>
          <a:p>
            <a:pPr marL="444500" indent="-342900" algn="just">
              <a:buAutoNum type="arabicParenR"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суб'єкта-ініціатора (відповідь на запитання: «хто за цим стоїть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?»)</a:t>
            </a:r>
          </a:p>
          <a:p>
            <a:pPr marL="444500" indent="-342900" algn="just">
              <a:buAutoNum type="arabicParenR"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об'єкта (відповідь питанням: «стосовно 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кого?»)</a:t>
            </a:r>
          </a:p>
          <a:p>
            <a:pPr marL="444500" indent="-342900" algn="just">
              <a:buAutoNum type="arabicParenR"/>
            </a:pP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</a:t>
            </a:r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часу події (відповідь питання: «коли</a:t>
            </a:r>
            <a:r>
              <a:rPr lang="uk-UA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?»)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658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2063</Words>
  <Application>Microsoft Office PowerPoint</Application>
  <PresentationFormat>Екран (16:9)</PresentationFormat>
  <Paragraphs>145</Paragraphs>
  <Slides>26</Slides>
  <Notes>26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4" baseType="lpstr">
      <vt:lpstr>Times New Roman</vt:lpstr>
      <vt:lpstr>Roboto Condensed Light</vt:lpstr>
      <vt:lpstr>Arial</vt:lpstr>
      <vt:lpstr>Roboto</vt:lpstr>
      <vt:lpstr>Arvo</vt:lpstr>
      <vt:lpstr>Roboto Condensed</vt:lpstr>
      <vt:lpstr>Calibri</vt:lpstr>
      <vt:lpstr>Salerio template</vt:lpstr>
      <vt:lpstr>Івент-аналіз як метод обробки нечислових даних</vt:lpstr>
      <vt:lpstr>Сутність методу</vt:lpstr>
      <vt:lpstr>Сутність методу</vt:lpstr>
      <vt:lpstr>Сутність методу</vt:lpstr>
      <vt:lpstr>Сутність методу</vt:lpstr>
      <vt:lpstr>Сутність методу</vt:lpstr>
      <vt:lpstr>Сутність методу</vt:lpstr>
      <vt:lpstr>Процедура і етапи</vt:lpstr>
      <vt:lpstr>Процедура і етапи</vt:lpstr>
      <vt:lpstr>Процедура і етапи</vt:lpstr>
      <vt:lpstr>Процедура і етапи</vt:lpstr>
      <vt:lpstr>Процедура і етапи</vt:lpstr>
      <vt:lpstr>Процедура і етапи</vt:lpstr>
      <vt:lpstr>Процедура і етапи</vt:lpstr>
      <vt:lpstr>Процедура і етапи</vt:lpstr>
      <vt:lpstr>Процедура і етапи</vt:lpstr>
      <vt:lpstr>Процедура і етапи</vt:lpstr>
      <vt:lpstr>Процедура і етапи</vt:lpstr>
      <vt:lpstr>Процедура і етапи</vt:lpstr>
      <vt:lpstr>Варіації методу</vt:lpstr>
      <vt:lpstr>Варіації методу</vt:lpstr>
      <vt:lpstr>Варіації методу</vt:lpstr>
      <vt:lpstr>Варіації методу</vt:lpstr>
      <vt:lpstr>Методики кодування</vt:lpstr>
      <vt:lpstr>Література</vt:lpstr>
      <vt:lpstr>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Опитування у формі інтерв'ю</dc:title>
  <cp:lastModifiedBy>Taisiia</cp:lastModifiedBy>
  <cp:revision>33</cp:revision>
  <dcterms:modified xsi:type="dcterms:W3CDTF">2023-11-30T09:15:56Z</dcterms:modified>
</cp:coreProperties>
</file>