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2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П'яте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(1984–1990)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Головним</a:t>
            </a:r>
            <a:r>
              <a:rPr lang="ru-RU" dirty="0"/>
              <a:t> приводом для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обчислювальних</a:t>
            </a:r>
            <a:r>
              <a:rPr lang="ru-RU" dirty="0"/>
              <a:t> систем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80-х років у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став </a:t>
            </a:r>
            <a:r>
              <a:rPr lang="ru-RU" dirty="0" err="1"/>
              <a:t>стрімкий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ОС з сотнями </a:t>
            </a:r>
            <a:r>
              <a:rPr lang="ru-RU" dirty="0" err="1"/>
              <a:t>процесорів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стало </a:t>
            </a:r>
            <a:r>
              <a:rPr lang="ru-RU" dirty="0" err="1"/>
              <a:t>спонукальним</a:t>
            </a:r>
            <a:r>
              <a:rPr lang="ru-RU" dirty="0"/>
              <a:t> мотивом для </a:t>
            </a:r>
            <a:r>
              <a:rPr lang="ru-RU" dirty="0" err="1"/>
              <a:t>прогресу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паралельних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.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паралелізм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 </a:t>
            </a:r>
            <a:r>
              <a:rPr lang="ru-RU" dirty="0" err="1"/>
              <a:t>виражався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конвеєризації</a:t>
            </a:r>
            <a:r>
              <a:rPr lang="ru-RU" dirty="0"/>
              <a:t>, </a:t>
            </a:r>
            <a:r>
              <a:rPr lang="ru-RU" dirty="0" err="1"/>
              <a:t>векторної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і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невеликим числом </a:t>
            </a:r>
            <a:r>
              <a:rPr lang="ru-RU" dirty="0" err="1"/>
              <a:t>процесорів</a:t>
            </a:r>
            <a:r>
              <a:rPr lang="ru-RU" dirty="0" smtClean="0"/>
              <a:t>.</a:t>
            </a:r>
          </a:p>
          <a:p>
            <a:r>
              <a:rPr lang="ru-RU" dirty="0"/>
              <a:t>В рамках </a:t>
            </a:r>
            <a:r>
              <a:rPr lang="ru-RU" dirty="0" err="1"/>
              <a:t>п'ятого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в </a:t>
            </a:r>
            <a:r>
              <a:rPr lang="ru-RU" dirty="0" err="1"/>
              <a:t>архітектурі</a:t>
            </a:r>
            <a:r>
              <a:rPr lang="ru-RU" dirty="0"/>
              <a:t> </a:t>
            </a:r>
            <a:r>
              <a:rPr lang="ru-RU" dirty="0" err="1"/>
              <a:t>обчислювальних</a:t>
            </a:r>
            <a:r>
              <a:rPr lang="ru-RU" dirty="0"/>
              <a:t> систем </a:t>
            </a:r>
            <a:r>
              <a:rPr lang="ru-RU" dirty="0" err="1"/>
              <a:t>сформувалися</a:t>
            </a:r>
            <a:r>
              <a:rPr lang="ru-RU" dirty="0"/>
              <a:t> два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: </a:t>
            </a:r>
            <a:r>
              <a:rPr lang="ru-RU" dirty="0" err="1"/>
              <a:t>архітектура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ru-RU" dirty="0" err="1"/>
              <a:t>використовуваною</a:t>
            </a:r>
            <a:r>
              <a:rPr lang="ru-RU" dirty="0"/>
              <a:t> </a:t>
            </a:r>
            <a:r>
              <a:rPr lang="ru-RU" dirty="0" err="1"/>
              <a:t>пам'яттю</a:t>
            </a:r>
            <a:r>
              <a:rPr lang="ru-RU" dirty="0"/>
              <a:t> і </a:t>
            </a:r>
            <a:r>
              <a:rPr lang="ru-RU" dirty="0" err="1"/>
              <a:t>архітектура</a:t>
            </a:r>
            <a:r>
              <a:rPr lang="ru-RU" dirty="0"/>
              <a:t> з </a:t>
            </a:r>
            <a:r>
              <a:rPr lang="ru-RU" dirty="0" err="1"/>
              <a:t>розподіленою</a:t>
            </a:r>
            <a:r>
              <a:rPr lang="ru-RU" dirty="0"/>
              <a:t> </a:t>
            </a:r>
            <a:r>
              <a:rPr lang="ru-RU" dirty="0" err="1"/>
              <a:t>пам'яттю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913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Шосте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(1990 –)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П'яте</a:t>
            </a:r>
            <a:r>
              <a:rPr lang="ru-RU" dirty="0"/>
              <a:t> і </a:t>
            </a:r>
            <a:r>
              <a:rPr lang="ru-RU" dirty="0" err="1"/>
              <a:t>шосте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в </a:t>
            </a:r>
            <a:r>
              <a:rPr lang="ru-RU" dirty="0" err="1"/>
              <a:t>еволюції</a:t>
            </a:r>
            <a:r>
              <a:rPr lang="ru-RU" dirty="0"/>
              <a:t> ОТ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віддзеркалення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послідовного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, </a:t>
            </a:r>
            <a:r>
              <a:rPr lang="ru-RU" dirty="0" err="1"/>
              <a:t>головним</a:t>
            </a:r>
            <a:r>
              <a:rPr lang="ru-RU" dirty="0"/>
              <a:t> чином в </a:t>
            </a:r>
            <a:r>
              <a:rPr lang="ru-RU" dirty="0" err="1"/>
              <a:t>архітектурі</a:t>
            </a:r>
            <a:r>
              <a:rPr lang="ru-RU" dirty="0"/>
              <a:t> </a:t>
            </a:r>
            <a:r>
              <a:rPr lang="ru-RU" dirty="0" err="1"/>
              <a:t>обчислювальних</a:t>
            </a:r>
            <a:r>
              <a:rPr lang="ru-RU" dirty="0"/>
              <a:t> систем і, в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меншій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,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 Приводом для початку </a:t>
            </a:r>
            <a:r>
              <a:rPr lang="ru-RU" dirty="0" err="1"/>
              <a:t>відліку</a:t>
            </a:r>
            <a:r>
              <a:rPr lang="ru-RU" dirty="0"/>
              <a:t> нового </a:t>
            </a:r>
            <a:r>
              <a:rPr lang="ru-RU" dirty="0" err="1"/>
              <a:t>покоління</a:t>
            </a:r>
            <a:r>
              <a:rPr lang="ru-RU" dirty="0"/>
              <a:t> стали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успіхи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паралельних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широким </a:t>
            </a:r>
            <a:r>
              <a:rPr lang="ru-RU" dirty="0" err="1"/>
              <a:t>розповсюдженням</a:t>
            </a:r>
            <a:r>
              <a:rPr lang="ru-RU" dirty="0"/>
              <a:t> </a:t>
            </a:r>
            <a:r>
              <a:rPr lang="ru-RU" dirty="0" err="1"/>
              <a:t>обчислювальних</a:t>
            </a:r>
            <a:r>
              <a:rPr lang="ru-RU" dirty="0"/>
              <a:t> систем з </a:t>
            </a:r>
            <a:r>
              <a:rPr lang="ru-RU" dirty="0" err="1"/>
              <a:t>масовим</a:t>
            </a:r>
            <a:r>
              <a:rPr lang="ru-RU" dirty="0"/>
              <a:t> </a:t>
            </a:r>
            <a:r>
              <a:rPr lang="ru-RU" dirty="0" err="1"/>
              <a:t>паралелізмом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20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Третє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(1963–1972)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4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Нульове покоління (</a:t>
            </a:r>
            <a:r>
              <a:rPr lang="ru-RU" dirty="0" smtClean="0"/>
              <a:t>1492−1945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1026" name="Picture 2" descr="aba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8" y="2451100"/>
            <a:ext cx="5458856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8400" y="266803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Абак(від </a:t>
            </a:r>
            <a:r>
              <a:rPr lang="ru-RU" dirty="0" err="1"/>
              <a:t>грецького</a:t>
            </a:r>
            <a:r>
              <a:rPr lang="ru-RU" dirty="0"/>
              <a:t> </a:t>
            </a:r>
            <a:r>
              <a:rPr lang="en-US" dirty="0" err="1"/>
              <a:t>abax</a:t>
            </a:r>
            <a:r>
              <a:rPr lang="en-US" dirty="0"/>
              <a:t>-</a:t>
            </a:r>
            <a:r>
              <a:rPr lang="ru-RU" dirty="0" err="1"/>
              <a:t>дошка</a:t>
            </a:r>
            <a:r>
              <a:rPr lang="ru-RU" dirty="0"/>
              <a:t>) – </a:t>
            </a:r>
            <a:r>
              <a:rPr lang="ru-RU" dirty="0" err="1"/>
              <a:t>рахункова</a:t>
            </a:r>
            <a:r>
              <a:rPr lang="ru-RU" dirty="0"/>
              <a:t> </a:t>
            </a:r>
            <a:r>
              <a:rPr lang="ru-RU" dirty="0" err="1"/>
              <a:t>дошка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широко </a:t>
            </a:r>
            <a:r>
              <a:rPr lang="ru-RU" dirty="0" err="1"/>
              <a:t>застосовувалася</a:t>
            </a:r>
            <a:r>
              <a:rPr lang="ru-RU" dirty="0"/>
              <a:t> в </a:t>
            </a:r>
            <a:r>
              <a:rPr lang="ru-RU" dirty="0" err="1"/>
              <a:t>Древній</a:t>
            </a:r>
            <a:r>
              <a:rPr lang="ru-RU" dirty="0"/>
              <a:t> </a:t>
            </a:r>
            <a:r>
              <a:rPr lang="ru-RU" dirty="0" err="1"/>
              <a:t>Греції</a:t>
            </a:r>
            <a:r>
              <a:rPr lang="ru-RU" dirty="0"/>
              <a:t>. </a:t>
            </a:r>
            <a:r>
              <a:rPr lang="ru-RU" dirty="0" err="1"/>
              <a:t>Грецький</a:t>
            </a:r>
            <a:r>
              <a:rPr lang="ru-RU" dirty="0"/>
              <a:t> абак являв собою </a:t>
            </a:r>
            <a:r>
              <a:rPr lang="ru-RU" dirty="0" err="1"/>
              <a:t>дошку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паралельні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позначали</a:t>
            </a:r>
            <a:r>
              <a:rPr lang="ru-RU" dirty="0"/>
              <a:t> </a:t>
            </a:r>
            <a:r>
              <a:rPr lang="ru-RU" dirty="0" err="1"/>
              <a:t>розряди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, </a:t>
            </a:r>
            <a:r>
              <a:rPr lang="ru-RU" dirty="0" err="1"/>
              <a:t>десятків</a:t>
            </a:r>
            <a:r>
              <a:rPr lang="ru-RU" dirty="0"/>
              <a:t>, </a:t>
            </a:r>
            <a:r>
              <a:rPr lang="ru-RU" dirty="0" err="1"/>
              <a:t>сотень</a:t>
            </a:r>
            <a:r>
              <a:rPr lang="ru-RU" dirty="0"/>
              <a:t> і т.д. На </a:t>
            </a:r>
            <a:r>
              <a:rPr lang="ru-RU" dirty="0" err="1"/>
              <a:t>лініях</a:t>
            </a:r>
            <a:r>
              <a:rPr lang="ru-RU" dirty="0"/>
              <a:t> </a:t>
            </a:r>
            <a:r>
              <a:rPr lang="ru-RU" dirty="0" err="1"/>
              <a:t>вміщували</a:t>
            </a:r>
            <a:r>
              <a:rPr lang="ru-RU" dirty="0"/>
              <a:t> </a:t>
            </a:r>
            <a:r>
              <a:rPr lang="ru-RU" dirty="0" err="1"/>
              <a:t>відповідне</a:t>
            </a:r>
            <a:r>
              <a:rPr lang="ru-RU" dirty="0"/>
              <a:t> число </a:t>
            </a:r>
            <a:r>
              <a:rPr lang="ru-RU" dirty="0" err="1"/>
              <a:t>жетонів</a:t>
            </a:r>
            <a:r>
              <a:rPr lang="ru-RU" dirty="0"/>
              <a:t> (</a:t>
            </a:r>
            <a:r>
              <a:rPr lang="ru-RU" dirty="0" err="1"/>
              <a:t>камінців</a:t>
            </a:r>
            <a:r>
              <a:rPr lang="ru-RU" dirty="0"/>
              <a:t>, </a:t>
            </a:r>
            <a:r>
              <a:rPr lang="ru-RU" dirty="0" err="1"/>
              <a:t>кісточок</a:t>
            </a:r>
            <a:r>
              <a:rPr lang="ru-RU" dirty="0"/>
              <a:t>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788" y="6325862"/>
            <a:ext cx="5876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винайдені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стародавньому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Вавілоні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3000 років до н. 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34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515116"/>
            <a:ext cx="10571998" cy="970450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Механічна</a:t>
            </a:r>
            <a:r>
              <a:rPr lang="ru-RU" dirty="0"/>
              <a:t>» </a:t>
            </a:r>
            <a:r>
              <a:rPr lang="ru-RU" dirty="0" smtClean="0"/>
              <a:t>ера</a:t>
            </a:r>
            <a:br>
              <a:rPr lang="ru-RU" dirty="0" smtClean="0"/>
            </a:b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Леонардо да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Вінчі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Інформатика 10 кл - Інформатика в школ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81" y="2116440"/>
            <a:ext cx="5421490" cy="23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Лекція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Лекція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Лекція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Історія ЕОМ - komplog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59465"/>
            <a:ext cx="3099689" cy="39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24693" y="2051202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1492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2984" y="46926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одному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щоденників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Леонардо да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Вінчі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приводить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малюнок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тринадцятирозрядного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десяткового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підсумовуючого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пристрою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зубчатих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коліс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26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1623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Вільгельм</a:t>
            </a:r>
            <a:r>
              <a:rPr lang="ru-RU" dirty="0"/>
              <a:t> </a:t>
            </a:r>
            <a:r>
              <a:rPr lang="ru-RU" dirty="0" err="1"/>
              <a:t>Шиккард</a:t>
            </a:r>
            <a:r>
              <a:rPr lang="ru-RU" dirty="0"/>
              <a:t> (</a:t>
            </a:r>
            <a:r>
              <a:rPr lang="ru-RU" dirty="0" err="1"/>
              <a:t>Wilhelm</a:t>
            </a:r>
            <a:r>
              <a:rPr lang="ru-RU" dirty="0"/>
              <a:t> </a:t>
            </a:r>
            <a:r>
              <a:rPr lang="ru-RU" dirty="0" err="1" smtClean="0"/>
              <a:t>Schickard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https://habrastorage.org/r/w1560/files/752/ada/52c/752ada52c35d47fb952c70ef8595bc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78" y="2650779"/>
            <a:ext cx="38100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Шиккард, Вильгельм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1" y="2397966"/>
            <a:ext cx="3350321" cy="421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46839" y="3284576"/>
            <a:ext cx="3840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професор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Тюбінгена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розробляє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пристрій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зубчатих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коліс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рахуючий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годинник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 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віднімання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шестирозрядних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десяткових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чисел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57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1642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Блез</a:t>
            </a:r>
            <a:r>
              <a:rPr lang="ru-RU" dirty="0"/>
              <a:t> Паскаль</a:t>
            </a:r>
            <a:endParaRPr lang="ru-RU" dirty="0"/>
          </a:p>
        </p:txBody>
      </p:sp>
      <p:pic>
        <p:nvPicPr>
          <p:cNvPr id="4098" name="Picture 2" descr="Блез Паскаль - биография математика, открыт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699" y="2679700"/>
            <a:ext cx="5418194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лез Паскаль биография и открытия математика крат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7" y="30694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75371" y="2948673"/>
            <a:ext cx="22704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Паськалін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– перший реально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механічний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обчислювальний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пристрій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популярність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11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1673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Готфрід</a:t>
            </a:r>
            <a:r>
              <a:rPr lang="ru-RU" dirty="0"/>
              <a:t> </a:t>
            </a:r>
            <a:r>
              <a:rPr lang="ru-RU" dirty="0" err="1"/>
              <a:t>Вільгельм</a:t>
            </a:r>
            <a:r>
              <a:rPr lang="ru-RU" dirty="0"/>
              <a:t> </a:t>
            </a:r>
            <a:r>
              <a:rPr lang="ru-RU" dirty="0" err="1"/>
              <a:t>Лейбніц</a:t>
            </a:r>
            <a:r>
              <a:rPr lang="ru-RU" dirty="0"/>
              <a:t> (</a:t>
            </a:r>
            <a:r>
              <a:rPr lang="ru-RU" dirty="0" err="1"/>
              <a:t>Gottfried</a:t>
            </a:r>
            <a:r>
              <a:rPr lang="ru-RU" dirty="0"/>
              <a:t> </a:t>
            </a:r>
            <a:r>
              <a:rPr lang="ru-RU" dirty="0" err="1"/>
              <a:t>Wilhelm</a:t>
            </a:r>
            <a:r>
              <a:rPr lang="ru-RU" dirty="0"/>
              <a:t> </a:t>
            </a:r>
            <a:r>
              <a:rPr lang="ru-RU" dirty="0" err="1" smtClean="0"/>
              <a:t>Leibniz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 descr="Універсальний геній Ґотфрід Вільгельм Лейбніц | КПІ ім. Ігоря Сікорськог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20" y="2590648"/>
            <a:ext cx="5233040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Знаменитые библиотекари — ПолитехЛИ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2285930"/>
            <a:ext cx="2651759" cy="42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37904" y="2883700"/>
            <a:ext cx="2639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покроковий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обчислювач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–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десятковий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пристрій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арифметичних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над 12-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розрядними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десятковими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числами. Результат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представлявся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 цифрами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9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/>
              <a:t>Друге покоління (1954–1962)</a:t>
            </a:r>
          </a:p>
        </p:txBody>
      </p:sp>
      <p:pic>
        <p:nvPicPr>
          <p:cNvPr id="6146" name="Picture 2" descr="АРХІТЕКТУРА КОМП ЮТЕРНИХ СИСТЕМ» - PDF Free Downloa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/>
        </p:blipFill>
        <p:spPr bwMode="auto">
          <a:xfrm>
            <a:off x="745001" y="2964736"/>
            <a:ext cx="8434285" cy="322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84792" y="3433679"/>
            <a:ext cx="2548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ЕОМ,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напівпровідникових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діодах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транзисторах, стала TRADIC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TRAnisitor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5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Третє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(1963–1972)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Третє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ознаменувалося</a:t>
            </a:r>
            <a:r>
              <a:rPr lang="ru-RU" dirty="0"/>
              <a:t> </a:t>
            </a:r>
            <a:r>
              <a:rPr lang="ru-RU" dirty="0" err="1"/>
              <a:t>різким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обчислювальної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ЕОМ, </a:t>
            </a:r>
            <a:r>
              <a:rPr lang="ru-RU" dirty="0" err="1"/>
              <a:t>що</a:t>
            </a:r>
            <a:r>
              <a:rPr lang="ru-RU" dirty="0"/>
              <a:t> стало результатом великих </a:t>
            </a:r>
            <a:r>
              <a:rPr lang="ru-RU" dirty="0" err="1"/>
              <a:t>успіхів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, </a:t>
            </a:r>
            <a:r>
              <a:rPr lang="ru-RU" dirty="0" err="1"/>
              <a:t>технології</a:t>
            </a:r>
            <a:r>
              <a:rPr lang="ru-RU" dirty="0"/>
              <a:t> і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зв’язані</a:t>
            </a:r>
            <a:r>
              <a:rPr lang="ru-RU" dirty="0"/>
              <a:t> з переходом від </a:t>
            </a:r>
            <a:r>
              <a:rPr lang="ru-RU" dirty="0" err="1"/>
              <a:t>дискретних</a:t>
            </a:r>
            <a:r>
              <a:rPr lang="ru-RU" dirty="0"/>
              <a:t> </a:t>
            </a:r>
            <a:r>
              <a:rPr lang="ru-RU" dirty="0" err="1"/>
              <a:t>напівпровідникових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до </a:t>
            </a:r>
            <a:r>
              <a:rPr lang="ru-RU" dirty="0" err="1"/>
              <a:t>інтегральних</a:t>
            </a:r>
            <a:r>
              <a:rPr lang="ru-RU" dirty="0"/>
              <a:t> </a:t>
            </a:r>
            <a:r>
              <a:rPr lang="ru-RU" dirty="0" err="1"/>
              <a:t>мікросхем</a:t>
            </a:r>
            <a:r>
              <a:rPr lang="ru-RU" dirty="0"/>
              <a:t> і початком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напівпровідникових</a:t>
            </a:r>
            <a:r>
              <a:rPr lang="ru-RU" dirty="0"/>
              <a:t> </a:t>
            </a:r>
            <a:r>
              <a:rPr lang="ru-RU" dirty="0" err="1"/>
              <a:t>запам'ятовуючих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почали </a:t>
            </a:r>
            <a:r>
              <a:rPr lang="ru-RU" dirty="0" err="1"/>
              <a:t>витісняти</a:t>
            </a:r>
            <a:r>
              <a:rPr lang="ru-RU" dirty="0"/>
              <a:t> ЗП на </a:t>
            </a:r>
            <a:r>
              <a:rPr lang="ru-RU" dirty="0" err="1"/>
              <a:t>магнітних</a:t>
            </a:r>
            <a:r>
              <a:rPr lang="ru-RU" dirty="0"/>
              <a:t> </a:t>
            </a:r>
            <a:r>
              <a:rPr lang="ru-RU" dirty="0" err="1"/>
              <a:t>комірках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84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Четверте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(1972–1984)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Відлік</a:t>
            </a:r>
            <a:r>
              <a:rPr lang="ru-RU" dirty="0"/>
              <a:t> четвертого </a:t>
            </a:r>
            <a:r>
              <a:rPr lang="ru-RU" dirty="0" err="1"/>
              <a:t>покоління</a:t>
            </a:r>
            <a:r>
              <a:rPr lang="ru-RU" dirty="0"/>
              <a:t> зазвичай </a:t>
            </a:r>
            <a:r>
              <a:rPr lang="ru-RU" dirty="0" err="1"/>
              <a:t>ведуть</a:t>
            </a:r>
            <a:r>
              <a:rPr lang="ru-RU" dirty="0"/>
              <a:t> з переходу на </a:t>
            </a:r>
            <a:r>
              <a:rPr lang="ru-RU" dirty="0" err="1"/>
              <a:t>інтегральні</a:t>
            </a:r>
            <a:r>
              <a:rPr lang="ru-RU" dirty="0"/>
              <a:t> </a:t>
            </a:r>
            <a:r>
              <a:rPr lang="ru-RU" dirty="0" err="1"/>
              <a:t>мікросхеми</a:t>
            </a:r>
            <a:r>
              <a:rPr lang="ru-RU" dirty="0"/>
              <a:t> великого (</a:t>
            </a:r>
            <a:r>
              <a:rPr lang="en-US" dirty="0"/>
              <a:t>large-scale integration, LSI) </a:t>
            </a:r>
            <a:r>
              <a:rPr lang="ru-RU" dirty="0"/>
              <a:t>і </a:t>
            </a:r>
            <a:r>
              <a:rPr lang="ru-RU" dirty="0" err="1"/>
              <a:t>надвеликого</a:t>
            </a:r>
            <a:r>
              <a:rPr lang="ru-RU" dirty="0"/>
              <a:t> (</a:t>
            </a:r>
            <a:r>
              <a:rPr lang="en-US" dirty="0"/>
              <a:t>very large-scale integration, VLSI)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. До перших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близько 1000 </a:t>
            </a:r>
            <a:r>
              <a:rPr lang="ru-RU" dirty="0" err="1"/>
              <a:t>транзисторів</a:t>
            </a:r>
            <a:r>
              <a:rPr lang="ru-RU" dirty="0"/>
              <a:t> на кристалі, </a:t>
            </a:r>
            <a:r>
              <a:rPr lang="ru-RU" dirty="0" err="1"/>
              <a:t>тоді</a:t>
            </a:r>
            <a:r>
              <a:rPr lang="ru-RU" dirty="0"/>
              <a:t> як число </a:t>
            </a:r>
            <a:r>
              <a:rPr lang="ru-RU" dirty="0" err="1"/>
              <a:t>транзисторів</a:t>
            </a:r>
            <a:r>
              <a:rPr lang="ru-RU" dirty="0"/>
              <a:t> на одному кристалі </a:t>
            </a:r>
            <a:r>
              <a:rPr lang="en-US" dirty="0"/>
              <a:t>VLSI </a:t>
            </a:r>
            <a:r>
              <a:rPr lang="ru-RU" dirty="0" err="1"/>
              <a:t>має</a:t>
            </a:r>
            <a:r>
              <a:rPr lang="ru-RU" dirty="0"/>
              <a:t> порядок 100000. За таких рівнів </a:t>
            </a:r>
            <a:r>
              <a:rPr lang="ru-RU" dirty="0" err="1"/>
              <a:t>інтеграції</a:t>
            </a:r>
            <a:r>
              <a:rPr lang="ru-RU" dirty="0"/>
              <a:t> стало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умістити</a:t>
            </a:r>
            <a:r>
              <a:rPr lang="ru-RU" dirty="0"/>
              <a:t> в одну </a:t>
            </a:r>
            <a:r>
              <a:rPr lang="ru-RU" dirty="0" err="1"/>
              <a:t>мікросхему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</a:t>
            </a:r>
            <a:r>
              <a:rPr lang="ru-RU" dirty="0" err="1"/>
              <a:t>процесор</a:t>
            </a:r>
            <a:r>
              <a:rPr lang="ru-RU" dirty="0"/>
              <a:t>, але і </a:t>
            </a:r>
            <a:r>
              <a:rPr lang="ru-RU" dirty="0" err="1"/>
              <a:t>обчислювальну</a:t>
            </a:r>
            <a:r>
              <a:rPr lang="ru-RU" dirty="0"/>
              <a:t> машину (ЦП,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 і систему вводу/</a:t>
            </a:r>
            <a:r>
              <a:rPr lang="ru-RU" dirty="0" err="1"/>
              <a:t>виводу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56276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44</TotalTime>
  <Words>499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2</vt:lpstr>
      <vt:lpstr>Цитаты</vt:lpstr>
      <vt:lpstr>Презентация PowerPoint</vt:lpstr>
      <vt:lpstr>Нульове покоління (1492−1945)</vt:lpstr>
      <vt:lpstr>«Механічна» ера Леонардо да Вінчі </vt:lpstr>
      <vt:lpstr>1623 рік. Вільгельм Шиккард (Wilhelm Schickard)</vt:lpstr>
      <vt:lpstr>1642 рік. Блез Паскаль</vt:lpstr>
      <vt:lpstr>1673 рік. Готфрід Вільгельм Лейбніц (Gottfried Wilhelm Leibniz)</vt:lpstr>
      <vt:lpstr>Друге покоління (1954–1962)</vt:lpstr>
      <vt:lpstr>Третє покоління (1963–1972)</vt:lpstr>
      <vt:lpstr>Четверте покоління (1972–1984)</vt:lpstr>
      <vt:lpstr>П'яте покоління (1984–1990)</vt:lpstr>
      <vt:lpstr>Шосте покоління (1990 –)</vt:lpstr>
      <vt:lpstr>Третє покоління (1963–1972)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5</cp:revision>
  <dcterms:created xsi:type="dcterms:W3CDTF">2021-09-06T21:44:07Z</dcterms:created>
  <dcterms:modified xsi:type="dcterms:W3CDTF">2021-09-06T22:28:35Z</dcterms:modified>
</cp:coreProperties>
</file>