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6" r:id="rId3"/>
    <p:sldMasterId id="2147483686" r:id="rId4"/>
    <p:sldMasterId id="2147483689" r:id="rId5"/>
    <p:sldMasterId id="2147483690" r:id="rId6"/>
    <p:sldMasterId id="2147483692" r:id="rId7"/>
    <p:sldMasterId id="2147483694" r:id="rId8"/>
    <p:sldMasterId id="2147483696" r:id="rId9"/>
    <p:sldMasterId id="2147483698" r:id="rId10"/>
    <p:sldMasterId id="2147483700" r:id="rId11"/>
    <p:sldMasterId id="2147483702" r:id="rId12"/>
    <p:sldMasterId id="2147483704" r:id="rId13"/>
  </p:sldMasterIdLst>
  <p:notesMasterIdLst>
    <p:notesMasterId r:id="rId98"/>
  </p:notesMasterIdLst>
  <p:sldIdLst>
    <p:sldId id="273" r:id="rId14"/>
    <p:sldId id="269" r:id="rId15"/>
    <p:sldId id="435" r:id="rId16"/>
    <p:sldId id="329" r:id="rId17"/>
    <p:sldId id="330" r:id="rId18"/>
    <p:sldId id="331" r:id="rId19"/>
    <p:sldId id="419" r:id="rId20"/>
    <p:sldId id="332" r:id="rId21"/>
    <p:sldId id="448" r:id="rId22"/>
    <p:sldId id="333" r:id="rId23"/>
    <p:sldId id="420" r:id="rId24"/>
    <p:sldId id="422" r:id="rId25"/>
    <p:sldId id="421" r:id="rId26"/>
    <p:sldId id="424" r:id="rId27"/>
    <p:sldId id="444" r:id="rId28"/>
    <p:sldId id="423" r:id="rId29"/>
    <p:sldId id="427" r:id="rId30"/>
    <p:sldId id="425" r:id="rId31"/>
    <p:sldId id="426" r:id="rId32"/>
    <p:sldId id="430" r:id="rId33"/>
    <p:sldId id="428" r:id="rId34"/>
    <p:sldId id="429" r:id="rId35"/>
    <p:sldId id="433" r:id="rId36"/>
    <p:sldId id="437" r:id="rId37"/>
    <p:sldId id="436" r:id="rId38"/>
    <p:sldId id="440" r:id="rId39"/>
    <p:sldId id="441" r:id="rId40"/>
    <p:sldId id="442" r:id="rId41"/>
    <p:sldId id="443" r:id="rId42"/>
    <p:sldId id="450" r:id="rId43"/>
    <p:sldId id="438" r:id="rId44"/>
    <p:sldId id="439" r:id="rId45"/>
    <p:sldId id="451" r:id="rId46"/>
    <p:sldId id="452" r:id="rId47"/>
    <p:sldId id="453" r:id="rId48"/>
    <p:sldId id="454" r:id="rId49"/>
    <p:sldId id="455" r:id="rId50"/>
    <p:sldId id="456" r:id="rId51"/>
    <p:sldId id="457" r:id="rId52"/>
    <p:sldId id="458" r:id="rId53"/>
    <p:sldId id="459" r:id="rId54"/>
    <p:sldId id="460" r:id="rId55"/>
    <p:sldId id="461" r:id="rId56"/>
    <p:sldId id="462" r:id="rId57"/>
    <p:sldId id="463" r:id="rId58"/>
    <p:sldId id="464" r:id="rId59"/>
    <p:sldId id="465" r:id="rId60"/>
    <p:sldId id="466" r:id="rId61"/>
    <p:sldId id="467" r:id="rId62"/>
    <p:sldId id="335" r:id="rId63"/>
    <p:sldId id="337" r:id="rId64"/>
    <p:sldId id="338" r:id="rId65"/>
    <p:sldId id="339" r:id="rId66"/>
    <p:sldId id="340" r:id="rId67"/>
    <p:sldId id="341" r:id="rId68"/>
    <p:sldId id="449" r:id="rId69"/>
    <p:sldId id="342" r:id="rId70"/>
    <p:sldId id="343" r:id="rId71"/>
    <p:sldId id="344" r:id="rId72"/>
    <p:sldId id="357" r:id="rId73"/>
    <p:sldId id="364" r:id="rId74"/>
    <p:sldId id="381" r:id="rId75"/>
    <p:sldId id="369" r:id="rId76"/>
    <p:sldId id="370" r:id="rId77"/>
    <p:sldId id="383" r:id="rId78"/>
    <p:sldId id="374" r:id="rId79"/>
    <p:sldId id="382" r:id="rId80"/>
    <p:sldId id="468" r:id="rId81"/>
    <p:sldId id="388" r:id="rId82"/>
    <p:sldId id="469" r:id="rId83"/>
    <p:sldId id="470" r:id="rId84"/>
    <p:sldId id="389" r:id="rId85"/>
    <p:sldId id="387" r:id="rId86"/>
    <p:sldId id="386" r:id="rId87"/>
    <p:sldId id="445" r:id="rId88"/>
    <p:sldId id="356" r:id="rId89"/>
    <p:sldId id="446" r:id="rId90"/>
    <p:sldId id="404" r:id="rId91"/>
    <p:sldId id="408" r:id="rId92"/>
    <p:sldId id="409" r:id="rId93"/>
    <p:sldId id="410" r:id="rId94"/>
    <p:sldId id="384" r:id="rId95"/>
    <p:sldId id="447" r:id="rId96"/>
    <p:sldId id="278" r:id="rId9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B5"/>
    <a:srgbClr val="954586"/>
    <a:srgbClr val="FFFF99"/>
    <a:srgbClr val="FFFFCC"/>
    <a:srgbClr val="FFFF66"/>
    <a:srgbClr val="FFFF00"/>
    <a:srgbClr val="3333CC"/>
    <a:srgbClr val="81DEFF"/>
    <a:srgbClr val="00FF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6" autoAdjust="0"/>
    <p:restoredTop sz="94667" autoAdjust="0"/>
  </p:normalViewPr>
  <p:slideViewPr>
    <p:cSldViewPr>
      <p:cViewPr>
        <p:scale>
          <a:sx n="63" d="100"/>
          <a:sy n="63" d="100"/>
        </p:scale>
        <p:origin x="-168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97" Type="http://schemas.openxmlformats.org/officeDocument/2006/relationships/slide" Target="slides/slide8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slide" Target="slides/slide74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C9E27-443B-46BF-BBEB-09056BFACB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7DBFED-9EE0-4920-8CB1-10C9CD33FD94}">
      <dgm:prSet/>
      <dgm:spPr>
        <a:solidFill>
          <a:srgbClr val="FFC1C1"/>
        </a:solidFill>
      </dgm:spPr>
      <dgm:t>
        <a:bodyPr/>
        <a:lstStyle/>
        <a:p>
          <a:pPr rtl="0"/>
          <a:r>
            <a:rPr lang="uk-UA" b="1" i="1" noProof="0" dirty="0" smtClean="0">
              <a:solidFill>
                <a:schemeClr val="bg1">
                  <a:lumMod val="10000"/>
                </a:schemeClr>
              </a:solidFill>
            </a:rPr>
            <a:t>Кількісні показники</a:t>
          </a:r>
          <a:endParaRPr lang="uk-UA" noProof="0" dirty="0">
            <a:solidFill>
              <a:schemeClr val="bg1">
                <a:lumMod val="10000"/>
              </a:schemeClr>
            </a:solidFill>
          </a:endParaRPr>
        </a:p>
      </dgm:t>
    </dgm:pt>
    <dgm:pt modelId="{DC122C9E-A03C-48EE-B8EB-ABABAF1DA5F4}" type="parTrans" cxnId="{94EB1725-EAFC-4310-A4A7-07280BD010C8}">
      <dgm:prSet/>
      <dgm:spPr/>
      <dgm:t>
        <a:bodyPr/>
        <a:lstStyle/>
        <a:p>
          <a:endParaRPr lang="uk-UA" noProof="0">
            <a:solidFill>
              <a:schemeClr val="bg1">
                <a:lumMod val="10000"/>
              </a:schemeClr>
            </a:solidFill>
          </a:endParaRPr>
        </a:p>
      </dgm:t>
    </dgm:pt>
    <dgm:pt modelId="{49C0AAE3-D6C0-4BFE-8851-7EF0C18B9B3F}" type="sibTrans" cxnId="{94EB1725-EAFC-4310-A4A7-07280BD010C8}">
      <dgm:prSet/>
      <dgm:spPr/>
      <dgm:t>
        <a:bodyPr/>
        <a:lstStyle/>
        <a:p>
          <a:endParaRPr lang="uk-UA" noProof="0">
            <a:solidFill>
              <a:schemeClr val="bg1">
                <a:lumMod val="10000"/>
              </a:schemeClr>
            </a:solidFill>
          </a:endParaRPr>
        </a:p>
      </dgm:t>
    </dgm:pt>
    <dgm:pt modelId="{286922EF-2255-4D69-B118-57EE592C0248}">
      <dgm:prSet/>
      <dgm:spPr>
        <a:solidFill>
          <a:srgbClr val="00FF00"/>
        </a:solidFill>
      </dgm:spPr>
      <dgm:t>
        <a:bodyPr/>
        <a:lstStyle/>
        <a:p>
          <a:pPr rtl="0"/>
          <a:r>
            <a:rPr lang="uk-UA" b="1" i="1" noProof="0" dirty="0" smtClean="0">
              <a:solidFill>
                <a:schemeClr val="bg1">
                  <a:lumMod val="10000"/>
                </a:schemeClr>
              </a:solidFill>
            </a:rPr>
            <a:t>Якісні показники </a:t>
          </a:r>
          <a:endParaRPr lang="uk-UA" noProof="0" dirty="0">
            <a:solidFill>
              <a:schemeClr val="bg1">
                <a:lumMod val="10000"/>
              </a:schemeClr>
            </a:solidFill>
          </a:endParaRPr>
        </a:p>
      </dgm:t>
    </dgm:pt>
    <dgm:pt modelId="{F4BCA8B3-A439-4E85-88B4-2F79731A62FF}" type="parTrans" cxnId="{9C66807D-6167-4CF5-8176-67EA2E97DB63}">
      <dgm:prSet/>
      <dgm:spPr/>
      <dgm:t>
        <a:bodyPr/>
        <a:lstStyle/>
        <a:p>
          <a:endParaRPr lang="uk-UA" noProof="0">
            <a:solidFill>
              <a:schemeClr val="bg1">
                <a:lumMod val="10000"/>
              </a:schemeClr>
            </a:solidFill>
          </a:endParaRPr>
        </a:p>
      </dgm:t>
    </dgm:pt>
    <dgm:pt modelId="{739F28D1-00D3-4192-AFE7-7EF51791FBA9}" type="sibTrans" cxnId="{9C66807D-6167-4CF5-8176-67EA2E97DB63}">
      <dgm:prSet/>
      <dgm:spPr/>
      <dgm:t>
        <a:bodyPr/>
        <a:lstStyle/>
        <a:p>
          <a:endParaRPr lang="uk-UA" noProof="0">
            <a:solidFill>
              <a:schemeClr val="bg1">
                <a:lumMod val="10000"/>
              </a:schemeClr>
            </a:solidFill>
          </a:endParaRPr>
        </a:p>
      </dgm:t>
    </dgm:pt>
    <dgm:pt modelId="{B6E5891F-844C-48E8-852C-AB241D9C6FD2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b="1" i="1" noProof="0" smtClean="0">
              <a:solidFill>
                <a:schemeClr val="bg1">
                  <a:lumMod val="10000"/>
                </a:schemeClr>
              </a:solidFill>
            </a:rPr>
            <a:t>Безпосередньо очікувані результати </a:t>
          </a:r>
          <a:endParaRPr lang="uk-UA" noProof="0">
            <a:solidFill>
              <a:schemeClr val="bg1">
                <a:lumMod val="10000"/>
              </a:schemeClr>
            </a:solidFill>
          </a:endParaRPr>
        </a:p>
      </dgm:t>
    </dgm:pt>
    <dgm:pt modelId="{5213546D-2B30-48C8-87D6-71E42BC20375}" type="parTrans" cxnId="{5E2BDC9C-60ED-4F49-B1AF-FEB1D93A08E0}">
      <dgm:prSet/>
      <dgm:spPr/>
      <dgm:t>
        <a:bodyPr/>
        <a:lstStyle/>
        <a:p>
          <a:endParaRPr lang="uk-UA" noProof="0">
            <a:solidFill>
              <a:schemeClr val="bg1">
                <a:lumMod val="10000"/>
              </a:schemeClr>
            </a:solidFill>
          </a:endParaRPr>
        </a:p>
      </dgm:t>
    </dgm:pt>
    <dgm:pt modelId="{24F87F46-B2F3-469A-87D0-F3709C16E15A}" type="sibTrans" cxnId="{5E2BDC9C-60ED-4F49-B1AF-FEB1D93A08E0}">
      <dgm:prSet/>
      <dgm:spPr/>
      <dgm:t>
        <a:bodyPr/>
        <a:lstStyle/>
        <a:p>
          <a:endParaRPr lang="uk-UA" noProof="0">
            <a:solidFill>
              <a:schemeClr val="bg1">
                <a:lumMod val="10000"/>
              </a:schemeClr>
            </a:solidFill>
          </a:endParaRPr>
        </a:p>
      </dgm:t>
    </dgm:pt>
    <dgm:pt modelId="{1C123F61-71CD-4472-BEAE-FF3F80F59564}">
      <dgm:prSet/>
      <dgm:spPr>
        <a:solidFill>
          <a:srgbClr val="7DFFFF"/>
        </a:solidFill>
      </dgm:spPr>
      <dgm:t>
        <a:bodyPr/>
        <a:lstStyle/>
        <a:p>
          <a:pPr rtl="0"/>
          <a:r>
            <a:rPr lang="uk-UA" b="1" i="1" noProof="0" smtClean="0">
              <a:solidFill>
                <a:schemeClr val="bg1">
                  <a:lumMod val="10000"/>
                </a:schemeClr>
              </a:solidFill>
            </a:rPr>
            <a:t>Очікувані результати "довгострокової перспективи" </a:t>
          </a:r>
          <a:endParaRPr lang="uk-UA" b="1" i="1" noProof="0">
            <a:solidFill>
              <a:schemeClr val="bg1">
                <a:lumMod val="10000"/>
              </a:schemeClr>
            </a:solidFill>
          </a:endParaRPr>
        </a:p>
      </dgm:t>
    </dgm:pt>
    <dgm:pt modelId="{F8E55184-3A04-4ED8-9D91-83A3836B768F}" type="parTrans" cxnId="{0BDE8FAC-D92E-4042-9CBA-824CE136A16D}">
      <dgm:prSet/>
      <dgm:spPr/>
      <dgm:t>
        <a:bodyPr/>
        <a:lstStyle/>
        <a:p>
          <a:endParaRPr lang="uk-UA" noProof="0">
            <a:solidFill>
              <a:schemeClr val="bg1">
                <a:lumMod val="10000"/>
              </a:schemeClr>
            </a:solidFill>
          </a:endParaRPr>
        </a:p>
      </dgm:t>
    </dgm:pt>
    <dgm:pt modelId="{7598E2FC-E9BB-4833-8DB7-F660551ABE96}" type="sibTrans" cxnId="{0BDE8FAC-D92E-4042-9CBA-824CE136A16D}">
      <dgm:prSet/>
      <dgm:spPr/>
      <dgm:t>
        <a:bodyPr/>
        <a:lstStyle/>
        <a:p>
          <a:endParaRPr lang="uk-UA" noProof="0">
            <a:solidFill>
              <a:schemeClr val="bg1">
                <a:lumMod val="10000"/>
              </a:schemeClr>
            </a:solidFill>
          </a:endParaRPr>
        </a:p>
      </dgm:t>
    </dgm:pt>
    <dgm:pt modelId="{832C86E1-D264-4372-B7BD-327EC7BDB333}" type="pres">
      <dgm:prSet presAssocID="{738C9E27-443B-46BF-BBEB-09056BFAC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CDFF0-CECF-4D18-ABAE-491BE06DFD84}" type="pres">
      <dgm:prSet presAssocID="{267DBFED-9EE0-4920-8CB1-10C9CD33FD94}" presName="parentText" presStyleLbl="node1" presStyleIdx="0" presStyleCnt="4" custScaleY="126046" custLinFactY="-369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E29D6-3993-4F8B-93CA-F0BB56BCDC47}" type="pres">
      <dgm:prSet presAssocID="{49C0AAE3-D6C0-4BFE-8851-7EF0C18B9B3F}" presName="spacer" presStyleCnt="0"/>
      <dgm:spPr/>
    </dgm:pt>
    <dgm:pt modelId="{4EA3AEA6-7AEA-4518-8C4D-FC339B0CD657}" type="pres">
      <dgm:prSet presAssocID="{286922EF-2255-4D69-B118-57EE592C0248}" presName="parentText" presStyleLbl="node1" presStyleIdx="1" presStyleCnt="4" custScaleY="127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2DDBB-C0D8-4F79-8A87-FF355B917CEB}" type="pres">
      <dgm:prSet presAssocID="{739F28D1-00D3-4192-AFE7-7EF51791FBA9}" presName="spacer" presStyleCnt="0"/>
      <dgm:spPr/>
    </dgm:pt>
    <dgm:pt modelId="{B37F6BF1-C82C-43D2-92A7-5DDA1B722A39}" type="pres">
      <dgm:prSet presAssocID="{B6E5891F-844C-48E8-852C-AB241D9C6FD2}" presName="parentText" presStyleLbl="node1" presStyleIdx="2" presStyleCnt="4" custScaleY="122711" custLinFactY="308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F5216-C7DD-487B-81B4-6AD52DF7FAB4}" type="pres">
      <dgm:prSet presAssocID="{24F87F46-B2F3-469A-87D0-F3709C16E15A}" presName="spacer" presStyleCnt="0"/>
      <dgm:spPr/>
    </dgm:pt>
    <dgm:pt modelId="{61960BFC-A7C1-41A2-8C6D-73DF7004111A}" type="pres">
      <dgm:prSet presAssocID="{1C123F61-71CD-4472-BEAE-FF3F80F59564}" presName="parentText" presStyleLbl="node1" presStyleIdx="3" presStyleCnt="4" custScaleY="134839" custLinFactY="711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EB1725-EAFC-4310-A4A7-07280BD010C8}" srcId="{738C9E27-443B-46BF-BBEB-09056BFACB08}" destId="{267DBFED-9EE0-4920-8CB1-10C9CD33FD94}" srcOrd="0" destOrd="0" parTransId="{DC122C9E-A03C-48EE-B8EB-ABABAF1DA5F4}" sibTransId="{49C0AAE3-D6C0-4BFE-8851-7EF0C18B9B3F}"/>
    <dgm:cxn modelId="{7DD2CB3C-DB6D-44C1-90D0-931A5DB575D4}" type="presOf" srcId="{1C123F61-71CD-4472-BEAE-FF3F80F59564}" destId="{61960BFC-A7C1-41A2-8C6D-73DF7004111A}" srcOrd="0" destOrd="0" presId="urn:microsoft.com/office/officeart/2005/8/layout/vList2"/>
    <dgm:cxn modelId="{9C66807D-6167-4CF5-8176-67EA2E97DB63}" srcId="{738C9E27-443B-46BF-BBEB-09056BFACB08}" destId="{286922EF-2255-4D69-B118-57EE592C0248}" srcOrd="1" destOrd="0" parTransId="{F4BCA8B3-A439-4E85-88B4-2F79731A62FF}" sibTransId="{739F28D1-00D3-4192-AFE7-7EF51791FBA9}"/>
    <dgm:cxn modelId="{853EF5D3-D05E-40F8-A11F-1EE765453B26}" type="presOf" srcId="{267DBFED-9EE0-4920-8CB1-10C9CD33FD94}" destId="{172CDFF0-CECF-4D18-ABAE-491BE06DFD84}" srcOrd="0" destOrd="0" presId="urn:microsoft.com/office/officeart/2005/8/layout/vList2"/>
    <dgm:cxn modelId="{E3FB37AB-8EAC-4046-BB40-5132C04F76DA}" type="presOf" srcId="{B6E5891F-844C-48E8-852C-AB241D9C6FD2}" destId="{B37F6BF1-C82C-43D2-92A7-5DDA1B722A39}" srcOrd="0" destOrd="0" presId="urn:microsoft.com/office/officeart/2005/8/layout/vList2"/>
    <dgm:cxn modelId="{A5A9C03F-351F-4E68-8D46-51A6C339E527}" type="presOf" srcId="{738C9E27-443B-46BF-BBEB-09056BFACB08}" destId="{832C86E1-D264-4372-B7BD-327EC7BDB333}" srcOrd="0" destOrd="0" presId="urn:microsoft.com/office/officeart/2005/8/layout/vList2"/>
    <dgm:cxn modelId="{59A8FE45-BA8C-4534-8305-D64C98A58A3C}" type="presOf" srcId="{286922EF-2255-4D69-B118-57EE592C0248}" destId="{4EA3AEA6-7AEA-4518-8C4D-FC339B0CD657}" srcOrd="0" destOrd="0" presId="urn:microsoft.com/office/officeart/2005/8/layout/vList2"/>
    <dgm:cxn modelId="{5E2BDC9C-60ED-4F49-B1AF-FEB1D93A08E0}" srcId="{738C9E27-443B-46BF-BBEB-09056BFACB08}" destId="{B6E5891F-844C-48E8-852C-AB241D9C6FD2}" srcOrd="2" destOrd="0" parTransId="{5213546D-2B30-48C8-87D6-71E42BC20375}" sibTransId="{24F87F46-B2F3-469A-87D0-F3709C16E15A}"/>
    <dgm:cxn modelId="{0BDE8FAC-D92E-4042-9CBA-824CE136A16D}" srcId="{738C9E27-443B-46BF-BBEB-09056BFACB08}" destId="{1C123F61-71CD-4472-BEAE-FF3F80F59564}" srcOrd="3" destOrd="0" parTransId="{F8E55184-3A04-4ED8-9D91-83A3836B768F}" sibTransId="{7598E2FC-E9BB-4833-8DB7-F660551ABE96}"/>
    <dgm:cxn modelId="{A0995CA7-9422-4907-9935-6C470AC67CED}" type="presParOf" srcId="{832C86E1-D264-4372-B7BD-327EC7BDB333}" destId="{172CDFF0-CECF-4D18-ABAE-491BE06DFD84}" srcOrd="0" destOrd="0" presId="urn:microsoft.com/office/officeart/2005/8/layout/vList2"/>
    <dgm:cxn modelId="{FF8D4820-B340-47B2-AD6F-73928AEBDFAE}" type="presParOf" srcId="{832C86E1-D264-4372-B7BD-327EC7BDB333}" destId="{C58E29D6-3993-4F8B-93CA-F0BB56BCDC47}" srcOrd="1" destOrd="0" presId="urn:microsoft.com/office/officeart/2005/8/layout/vList2"/>
    <dgm:cxn modelId="{3D0A556D-6D62-4571-9FBC-86B417365225}" type="presParOf" srcId="{832C86E1-D264-4372-B7BD-327EC7BDB333}" destId="{4EA3AEA6-7AEA-4518-8C4D-FC339B0CD657}" srcOrd="2" destOrd="0" presId="urn:microsoft.com/office/officeart/2005/8/layout/vList2"/>
    <dgm:cxn modelId="{35DAC858-AE77-4CC7-B3AC-A720CA6151B5}" type="presParOf" srcId="{832C86E1-D264-4372-B7BD-327EC7BDB333}" destId="{C832DDBB-C0D8-4F79-8A87-FF355B917CEB}" srcOrd="3" destOrd="0" presId="urn:microsoft.com/office/officeart/2005/8/layout/vList2"/>
    <dgm:cxn modelId="{602853D8-5E72-4D0C-92BA-5ADB95A36A42}" type="presParOf" srcId="{832C86E1-D264-4372-B7BD-327EC7BDB333}" destId="{B37F6BF1-C82C-43D2-92A7-5DDA1B722A39}" srcOrd="4" destOrd="0" presId="urn:microsoft.com/office/officeart/2005/8/layout/vList2"/>
    <dgm:cxn modelId="{01FFF653-AD99-4483-974F-37AA44A37B72}" type="presParOf" srcId="{832C86E1-D264-4372-B7BD-327EC7BDB333}" destId="{E9EF5216-C7DD-487B-81B4-6AD52DF7FAB4}" srcOrd="5" destOrd="0" presId="urn:microsoft.com/office/officeart/2005/8/layout/vList2"/>
    <dgm:cxn modelId="{E3C48149-55E2-4B4C-8633-21E4C51B2F6B}" type="presParOf" srcId="{832C86E1-D264-4372-B7BD-327EC7BDB333}" destId="{61960BFC-A7C1-41A2-8C6D-73DF700411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5DA24-3F56-4ADC-8159-893CC572CABC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94297D-4358-4B2C-8398-3290692680AA}">
      <dgm:prSet phldrT="[Текст]" custT="1"/>
      <dgm:spPr>
        <a:solidFill>
          <a:srgbClr val="00B0F0"/>
        </a:solidFill>
        <a:ln>
          <a:solidFill>
            <a:srgbClr val="81DEFF"/>
          </a:solidFill>
        </a:ln>
      </dgm:spPr>
      <dgm:t>
        <a:bodyPr/>
        <a:lstStyle/>
        <a:p>
          <a:pPr algn="just"/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Бюджет проекту складається з 3</a:t>
          </a:r>
          <a:r>
            <a:rPr lang="uk-UA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частин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B84008-B28F-43D6-803D-794879A91B5A}" type="parTrans" cxnId="{C833963C-A4A3-4B98-9559-17FB000EB662}">
      <dgm:prSet/>
      <dgm:spPr/>
      <dgm:t>
        <a:bodyPr/>
        <a:lstStyle/>
        <a:p>
          <a:endParaRPr lang="ru-RU"/>
        </a:p>
      </dgm:t>
    </dgm:pt>
    <dgm:pt modelId="{395A55B0-64F2-41DE-9204-883A9FBC7F74}" type="sibTrans" cxnId="{C833963C-A4A3-4B98-9559-17FB000EB662}">
      <dgm:prSet/>
      <dgm:spPr/>
      <dgm:t>
        <a:bodyPr/>
        <a:lstStyle/>
        <a:p>
          <a:endParaRPr lang="ru-RU"/>
        </a:p>
      </dgm:t>
    </dgm:pt>
    <dgm:pt modelId="{19CF6FAC-E3A5-4D4F-AE15-2143DB7D06D0}">
      <dgm:prSet phldrT="[Текст]" custT="1"/>
      <dgm:spPr>
        <a:solidFill>
          <a:srgbClr val="FFFF66">
            <a:alpha val="89804"/>
          </a:srgbClr>
        </a:solidFill>
        <a:ln w="28575">
          <a:solidFill>
            <a:srgbClr val="FFFF00"/>
          </a:solidFill>
        </a:ln>
      </dgm:spPr>
      <dgm:t>
        <a:bodyPr/>
        <a:lstStyle/>
        <a:p>
          <a:pPr marL="0" indent="441325" algn="just"/>
          <a:r>
            <a:rPr lang="uk-UA" sz="2800" b="1" noProof="0" dirty="0" smtClean="0">
              <a:effectLst/>
            </a:rPr>
            <a:t>Оплата роботи</a:t>
          </a:r>
        </a:p>
      </dgm:t>
    </dgm:pt>
    <dgm:pt modelId="{11DF042C-5D1A-4458-BBCD-39E3BD5FDCC3}" type="parTrans" cxnId="{9E15D219-9C29-4DAE-8475-1F76BA3B359E}">
      <dgm:prSet/>
      <dgm:spPr>
        <a:ln>
          <a:solidFill>
            <a:srgbClr val="3333CC"/>
          </a:solidFill>
        </a:ln>
      </dgm:spPr>
      <dgm:t>
        <a:bodyPr/>
        <a:lstStyle/>
        <a:p>
          <a:endParaRPr lang="ru-RU"/>
        </a:p>
      </dgm:t>
    </dgm:pt>
    <dgm:pt modelId="{8D494E80-A165-4756-8FD0-EE16D442E623}" type="sibTrans" cxnId="{9E15D219-9C29-4DAE-8475-1F76BA3B359E}">
      <dgm:prSet/>
      <dgm:spPr/>
      <dgm:t>
        <a:bodyPr/>
        <a:lstStyle/>
        <a:p>
          <a:endParaRPr lang="ru-RU"/>
        </a:p>
      </dgm:t>
    </dgm:pt>
    <dgm:pt modelId="{CC7808DE-D01F-45F5-A4DF-779ABD90DB4F}">
      <dgm:prSet phldrT="[Текст]" custT="1"/>
      <dgm:spPr>
        <a:solidFill>
          <a:srgbClr val="66FF99">
            <a:alpha val="89804"/>
          </a:srgbClr>
        </a:solidFill>
        <a:ln w="28575">
          <a:solidFill>
            <a:srgbClr val="00FF00"/>
          </a:solidFill>
        </a:ln>
      </dgm:spPr>
      <dgm:t>
        <a:bodyPr/>
        <a:lstStyle/>
        <a:p>
          <a:pPr marL="0" indent="441325" algn="just"/>
          <a:r>
            <a:rPr lang="uk-UA" sz="2800" b="1" noProof="0" smtClean="0">
              <a:effectLst/>
            </a:rPr>
            <a:t>Основні витрати</a:t>
          </a:r>
        </a:p>
      </dgm:t>
    </dgm:pt>
    <dgm:pt modelId="{CB30F7CD-9744-472C-9923-58F78A4B2D9E}" type="parTrans" cxnId="{5904EDD2-66C2-4B0F-A6D5-C41660B81816}">
      <dgm:prSet/>
      <dgm:spPr>
        <a:ln>
          <a:solidFill>
            <a:srgbClr val="3333CC"/>
          </a:solidFill>
        </a:ln>
      </dgm:spPr>
      <dgm:t>
        <a:bodyPr/>
        <a:lstStyle/>
        <a:p>
          <a:endParaRPr lang="ru-RU"/>
        </a:p>
      </dgm:t>
    </dgm:pt>
    <dgm:pt modelId="{A82E9A0E-9D0A-40C3-8D2D-D14CB7240FA8}" type="sibTrans" cxnId="{5904EDD2-66C2-4B0F-A6D5-C41660B81816}">
      <dgm:prSet/>
      <dgm:spPr/>
      <dgm:t>
        <a:bodyPr/>
        <a:lstStyle/>
        <a:p>
          <a:endParaRPr lang="ru-RU"/>
        </a:p>
      </dgm:t>
    </dgm:pt>
    <dgm:pt modelId="{9D7D3749-A253-4608-AFEC-59D59F459CD3}">
      <dgm:prSet custT="1"/>
      <dgm:spPr>
        <a:solidFill>
          <a:srgbClr val="FF66FF">
            <a:alpha val="90000"/>
          </a:srgbClr>
        </a:solidFill>
        <a:ln w="28575">
          <a:solidFill>
            <a:srgbClr val="FF00FF"/>
          </a:solidFill>
        </a:ln>
      </dgm:spPr>
      <dgm:t>
        <a:bodyPr/>
        <a:lstStyle/>
        <a:p>
          <a:pPr marL="0" indent="441325" algn="just"/>
          <a:r>
            <a:rPr lang="uk-UA" sz="2800" b="1" noProof="0" dirty="0" smtClean="0">
              <a:effectLst/>
            </a:rPr>
            <a:t>Непрямі витрати</a:t>
          </a:r>
        </a:p>
      </dgm:t>
    </dgm:pt>
    <dgm:pt modelId="{C4E12D60-5E93-4B4E-8FEF-CFC1D4501D3B}" type="parTrans" cxnId="{EC54EE36-63BE-4E2C-B557-AD4B27CB1C18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solidFill>
          <a:srgbClr val="3333CC"/>
        </a:solidFill>
        <a:ln>
          <a:solidFill>
            <a:srgbClr val="3333CC"/>
          </a:solidFill>
        </a:ln>
      </dgm:spPr>
      <dgm:t>
        <a:bodyPr/>
        <a:lstStyle/>
        <a:p>
          <a:endParaRPr lang="ru-RU"/>
        </a:p>
      </dgm:t>
    </dgm:pt>
    <dgm:pt modelId="{A93C0C55-7E4F-41EC-A8A3-B22C16BC8685}" type="sibTrans" cxnId="{EC54EE36-63BE-4E2C-B557-AD4B27CB1C18}">
      <dgm:prSet/>
      <dgm:spPr/>
      <dgm:t>
        <a:bodyPr/>
        <a:lstStyle/>
        <a:p>
          <a:endParaRPr lang="ru-RU"/>
        </a:p>
      </dgm:t>
    </dgm:pt>
    <dgm:pt modelId="{369EDCB8-1218-422E-BC88-B0D14F9FBC4F}" type="pres">
      <dgm:prSet presAssocID="{5AF5DA24-3F56-4ADC-8159-893CC572CA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0E7B7F-C9C6-41AA-AC80-C81D94987522}" type="pres">
      <dgm:prSet presAssocID="{1594297D-4358-4B2C-8398-3290692680AA}" presName="root" presStyleCnt="0"/>
      <dgm:spPr/>
    </dgm:pt>
    <dgm:pt modelId="{D913E907-66CD-4A40-9860-769B97581421}" type="pres">
      <dgm:prSet presAssocID="{1594297D-4358-4B2C-8398-3290692680AA}" presName="rootComposite" presStyleCnt="0"/>
      <dgm:spPr/>
    </dgm:pt>
    <dgm:pt modelId="{67CDA4E8-4974-4D79-87FF-C266CB9319C7}" type="pres">
      <dgm:prSet presAssocID="{1594297D-4358-4B2C-8398-3290692680AA}" presName="rootText" presStyleLbl="node1" presStyleIdx="0" presStyleCnt="1" custScaleX="312142" custScaleY="79763" custLinFactNeighborX="-316" custLinFactNeighborY="460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99082F9-F9EC-40FA-BD4F-84BDDEA5B804}" type="pres">
      <dgm:prSet presAssocID="{1594297D-4358-4B2C-8398-3290692680AA}" presName="rootConnector" presStyleLbl="node1" presStyleIdx="0" presStyleCnt="1"/>
      <dgm:spPr/>
      <dgm:t>
        <a:bodyPr/>
        <a:lstStyle/>
        <a:p>
          <a:endParaRPr lang="ru-RU"/>
        </a:p>
      </dgm:t>
    </dgm:pt>
    <dgm:pt modelId="{D6816B9A-6EFE-4C7D-9BAA-D0B5E28D1DF7}" type="pres">
      <dgm:prSet presAssocID="{1594297D-4358-4B2C-8398-3290692680AA}" presName="childShape" presStyleCnt="0"/>
      <dgm:spPr/>
    </dgm:pt>
    <dgm:pt modelId="{447E160A-3B47-4A9C-87BC-A709F11AB305}" type="pres">
      <dgm:prSet presAssocID="{11DF042C-5D1A-4458-BBCD-39E3BD5FDCC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E9C47C6-75A8-47C0-B557-2F6A0D183762}" type="pres">
      <dgm:prSet presAssocID="{19CF6FAC-E3A5-4D4F-AE15-2143DB7D06D0}" presName="childText" presStyleLbl="bgAcc1" presStyleIdx="0" presStyleCnt="3" custScaleX="372106" custScaleY="76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EFFD5-AE15-4F32-BB19-E05F0D9DF7C8}" type="pres">
      <dgm:prSet presAssocID="{CB30F7CD-9744-472C-9923-58F78A4B2D9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23EBD7E-20A4-4142-A787-D29C9E7CA7BC}" type="pres">
      <dgm:prSet presAssocID="{CC7808DE-D01F-45F5-A4DF-779ABD90DB4F}" presName="childText" presStyleLbl="bgAcc1" presStyleIdx="1" presStyleCnt="3" custScaleX="372106" custScaleY="76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78F45-B9DF-4F5D-9B64-E93F2E0379F4}" type="pres">
      <dgm:prSet presAssocID="{C4E12D60-5E93-4B4E-8FEF-CFC1D4501D3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17EE9AF0-B147-4911-93DC-8E3836F8D062}" type="pres">
      <dgm:prSet presAssocID="{9D7D3749-A253-4608-AFEC-59D59F459CD3}" presName="childText" presStyleLbl="bgAcc1" presStyleIdx="2" presStyleCnt="3" custScaleX="372106" custScaleY="76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1BAFE-0C7C-4D93-871F-C7BC01D057DD}" type="presOf" srcId="{1594297D-4358-4B2C-8398-3290692680AA}" destId="{67CDA4E8-4974-4D79-87FF-C266CB9319C7}" srcOrd="0" destOrd="0" presId="urn:microsoft.com/office/officeart/2005/8/layout/hierarchy3"/>
    <dgm:cxn modelId="{FD7D85C8-CA9F-439B-B57C-1BA541E42B13}" type="presOf" srcId="{19CF6FAC-E3A5-4D4F-AE15-2143DB7D06D0}" destId="{9E9C47C6-75A8-47C0-B557-2F6A0D183762}" srcOrd="0" destOrd="0" presId="urn:microsoft.com/office/officeart/2005/8/layout/hierarchy3"/>
    <dgm:cxn modelId="{13A3A47F-0E13-4C5A-88B9-404E006F047D}" type="presOf" srcId="{CC7808DE-D01F-45F5-A4DF-779ABD90DB4F}" destId="{423EBD7E-20A4-4142-A787-D29C9E7CA7BC}" srcOrd="0" destOrd="0" presId="urn:microsoft.com/office/officeart/2005/8/layout/hierarchy3"/>
    <dgm:cxn modelId="{797AD61E-C17D-46BA-942A-284ACDF0F529}" type="presOf" srcId="{5AF5DA24-3F56-4ADC-8159-893CC572CABC}" destId="{369EDCB8-1218-422E-BC88-B0D14F9FBC4F}" srcOrd="0" destOrd="0" presId="urn:microsoft.com/office/officeart/2005/8/layout/hierarchy3"/>
    <dgm:cxn modelId="{60F1044D-7604-41E3-B52A-13F5E1CF1582}" type="presOf" srcId="{11DF042C-5D1A-4458-BBCD-39E3BD5FDCC3}" destId="{447E160A-3B47-4A9C-87BC-A709F11AB305}" srcOrd="0" destOrd="0" presId="urn:microsoft.com/office/officeart/2005/8/layout/hierarchy3"/>
    <dgm:cxn modelId="{C833963C-A4A3-4B98-9559-17FB000EB662}" srcId="{5AF5DA24-3F56-4ADC-8159-893CC572CABC}" destId="{1594297D-4358-4B2C-8398-3290692680AA}" srcOrd="0" destOrd="0" parTransId="{9FB84008-B28F-43D6-803D-794879A91B5A}" sibTransId="{395A55B0-64F2-41DE-9204-883A9FBC7F74}"/>
    <dgm:cxn modelId="{9E15D219-9C29-4DAE-8475-1F76BA3B359E}" srcId="{1594297D-4358-4B2C-8398-3290692680AA}" destId="{19CF6FAC-E3A5-4D4F-AE15-2143DB7D06D0}" srcOrd="0" destOrd="0" parTransId="{11DF042C-5D1A-4458-BBCD-39E3BD5FDCC3}" sibTransId="{8D494E80-A165-4756-8FD0-EE16D442E623}"/>
    <dgm:cxn modelId="{C9F4FF28-3F6E-4B65-866E-97A586F8B1CE}" type="presOf" srcId="{CB30F7CD-9744-472C-9923-58F78A4B2D9E}" destId="{33AEFFD5-AE15-4F32-BB19-E05F0D9DF7C8}" srcOrd="0" destOrd="0" presId="urn:microsoft.com/office/officeart/2005/8/layout/hierarchy3"/>
    <dgm:cxn modelId="{5904EDD2-66C2-4B0F-A6D5-C41660B81816}" srcId="{1594297D-4358-4B2C-8398-3290692680AA}" destId="{CC7808DE-D01F-45F5-A4DF-779ABD90DB4F}" srcOrd="1" destOrd="0" parTransId="{CB30F7CD-9744-472C-9923-58F78A4B2D9E}" sibTransId="{A82E9A0E-9D0A-40C3-8D2D-D14CB7240FA8}"/>
    <dgm:cxn modelId="{3680E6D3-8B01-4ECA-889D-E8E639CDFEB1}" type="presOf" srcId="{1594297D-4358-4B2C-8398-3290692680AA}" destId="{E99082F9-F9EC-40FA-BD4F-84BDDEA5B804}" srcOrd="1" destOrd="0" presId="urn:microsoft.com/office/officeart/2005/8/layout/hierarchy3"/>
    <dgm:cxn modelId="{2C0DE60C-FEF8-4553-92C7-FF134BC26765}" type="presOf" srcId="{9D7D3749-A253-4608-AFEC-59D59F459CD3}" destId="{17EE9AF0-B147-4911-93DC-8E3836F8D062}" srcOrd="0" destOrd="0" presId="urn:microsoft.com/office/officeart/2005/8/layout/hierarchy3"/>
    <dgm:cxn modelId="{EC54EE36-63BE-4E2C-B557-AD4B27CB1C18}" srcId="{1594297D-4358-4B2C-8398-3290692680AA}" destId="{9D7D3749-A253-4608-AFEC-59D59F459CD3}" srcOrd="2" destOrd="0" parTransId="{C4E12D60-5E93-4B4E-8FEF-CFC1D4501D3B}" sibTransId="{A93C0C55-7E4F-41EC-A8A3-B22C16BC8685}"/>
    <dgm:cxn modelId="{F3805642-A324-4392-9839-A809058117D7}" type="presOf" srcId="{C4E12D60-5E93-4B4E-8FEF-CFC1D4501D3B}" destId="{43778F45-B9DF-4F5D-9B64-E93F2E0379F4}" srcOrd="0" destOrd="0" presId="urn:microsoft.com/office/officeart/2005/8/layout/hierarchy3"/>
    <dgm:cxn modelId="{BFE56F48-86AA-4DF1-89F4-B1E939D71518}" type="presParOf" srcId="{369EDCB8-1218-422E-BC88-B0D14F9FBC4F}" destId="{0C0E7B7F-C9C6-41AA-AC80-C81D94987522}" srcOrd="0" destOrd="0" presId="urn:microsoft.com/office/officeart/2005/8/layout/hierarchy3"/>
    <dgm:cxn modelId="{8DF95545-829B-4A0D-8AF8-7611FF9B33B2}" type="presParOf" srcId="{0C0E7B7F-C9C6-41AA-AC80-C81D94987522}" destId="{D913E907-66CD-4A40-9860-769B97581421}" srcOrd="0" destOrd="0" presId="urn:microsoft.com/office/officeart/2005/8/layout/hierarchy3"/>
    <dgm:cxn modelId="{79F89571-5BEA-4B81-845D-78CFD19B745D}" type="presParOf" srcId="{D913E907-66CD-4A40-9860-769B97581421}" destId="{67CDA4E8-4974-4D79-87FF-C266CB9319C7}" srcOrd="0" destOrd="0" presId="urn:microsoft.com/office/officeart/2005/8/layout/hierarchy3"/>
    <dgm:cxn modelId="{CBE5F9AD-563F-451D-8885-35197B11C788}" type="presParOf" srcId="{D913E907-66CD-4A40-9860-769B97581421}" destId="{E99082F9-F9EC-40FA-BD4F-84BDDEA5B804}" srcOrd="1" destOrd="0" presId="urn:microsoft.com/office/officeart/2005/8/layout/hierarchy3"/>
    <dgm:cxn modelId="{C296E138-92DB-478B-A0C7-5E9EB7A8EB7A}" type="presParOf" srcId="{0C0E7B7F-C9C6-41AA-AC80-C81D94987522}" destId="{D6816B9A-6EFE-4C7D-9BAA-D0B5E28D1DF7}" srcOrd="1" destOrd="0" presId="urn:microsoft.com/office/officeart/2005/8/layout/hierarchy3"/>
    <dgm:cxn modelId="{0714C4A2-4A03-4B95-BAB6-B683A76CB354}" type="presParOf" srcId="{D6816B9A-6EFE-4C7D-9BAA-D0B5E28D1DF7}" destId="{447E160A-3B47-4A9C-87BC-A709F11AB305}" srcOrd="0" destOrd="0" presId="urn:microsoft.com/office/officeart/2005/8/layout/hierarchy3"/>
    <dgm:cxn modelId="{25E841A0-C5C2-4D1A-B345-D0D89BDFAE6B}" type="presParOf" srcId="{D6816B9A-6EFE-4C7D-9BAA-D0B5E28D1DF7}" destId="{9E9C47C6-75A8-47C0-B557-2F6A0D183762}" srcOrd="1" destOrd="0" presId="urn:microsoft.com/office/officeart/2005/8/layout/hierarchy3"/>
    <dgm:cxn modelId="{1F45DF3E-568C-4A4A-A36A-83076AD89E01}" type="presParOf" srcId="{D6816B9A-6EFE-4C7D-9BAA-D0B5E28D1DF7}" destId="{33AEFFD5-AE15-4F32-BB19-E05F0D9DF7C8}" srcOrd="2" destOrd="0" presId="urn:microsoft.com/office/officeart/2005/8/layout/hierarchy3"/>
    <dgm:cxn modelId="{B7F7A3FE-F2C0-4B35-9E60-5E5C9A09127E}" type="presParOf" srcId="{D6816B9A-6EFE-4C7D-9BAA-D0B5E28D1DF7}" destId="{423EBD7E-20A4-4142-A787-D29C9E7CA7BC}" srcOrd="3" destOrd="0" presId="urn:microsoft.com/office/officeart/2005/8/layout/hierarchy3"/>
    <dgm:cxn modelId="{EB0A3DF5-EDAB-4573-8A75-FFC0D31AEB1C}" type="presParOf" srcId="{D6816B9A-6EFE-4C7D-9BAA-D0B5E28D1DF7}" destId="{43778F45-B9DF-4F5D-9B64-E93F2E0379F4}" srcOrd="4" destOrd="0" presId="urn:microsoft.com/office/officeart/2005/8/layout/hierarchy3"/>
    <dgm:cxn modelId="{8C1CC5BF-99FA-4CAC-BBC0-36A8DA80547B}" type="presParOf" srcId="{D6816B9A-6EFE-4C7D-9BAA-D0B5E28D1DF7}" destId="{17EE9AF0-B147-4911-93DC-8E3836F8D06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CDFF0-CECF-4D18-ABAE-491BE06DFD84}">
      <dsp:nvSpPr>
        <dsp:cNvPr id="0" name=""/>
        <dsp:cNvSpPr/>
      </dsp:nvSpPr>
      <dsp:spPr>
        <a:xfrm>
          <a:off x="0" y="161830"/>
          <a:ext cx="8229600" cy="766863"/>
        </a:xfrm>
        <a:prstGeom prst="roundRect">
          <a:avLst/>
        </a:prstGeom>
        <a:solidFill>
          <a:srgbClr val="FFC1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noProof="0" dirty="0" smtClean="0">
              <a:solidFill>
                <a:schemeClr val="bg1">
                  <a:lumMod val="10000"/>
                </a:schemeClr>
              </a:solidFill>
            </a:rPr>
            <a:t>Кількісні показники</a:t>
          </a:r>
          <a:endParaRPr lang="uk-UA" sz="2600" kern="1200" noProof="0" dirty="0">
            <a:solidFill>
              <a:schemeClr val="bg1">
                <a:lumMod val="10000"/>
              </a:schemeClr>
            </a:solidFill>
          </a:endParaRPr>
        </a:p>
      </dsp:txBody>
      <dsp:txXfrm>
        <a:off x="37435" y="199265"/>
        <a:ext cx="8154730" cy="691993"/>
      </dsp:txXfrm>
    </dsp:sp>
    <dsp:sp modelId="{4EA3AEA6-7AEA-4518-8C4D-FC339B0CD657}">
      <dsp:nvSpPr>
        <dsp:cNvPr id="0" name=""/>
        <dsp:cNvSpPr/>
      </dsp:nvSpPr>
      <dsp:spPr>
        <a:xfrm>
          <a:off x="0" y="1303227"/>
          <a:ext cx="8229600" cy="776269"/>
        </a:xfrm>
        <a:prstGeom prst="roundRect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noProof="0" dirty="0" smtClean="0">
              <a:solidFill>
                <a:schemeClr val="bg1">
                  <a:lumMod val="10000"/>
                </a:schemeClr>
              </a:solidFill>
            </a:rPr>
            <a:t>Якісні показники </a:t>
          </a:r>
          <a:endParaRPr lang="uk-UA" sz="2600" kern="1200" noProof="0" dirty="0">
            <a:solidFill>
              <a:schemeClr val="bg1">
                <a:lumMod val="10000"/>
              </a:schemeClr>
            </a:solidFill>
          </a:endParaRPr>
        </a:p>
      </dsp:txBody>
      <dsp:txXfrm>
        <a:off x="37894" y="1341121"/>
        <a:ext cx="8153812" cy="700481"/>
      </dsp:txXfrm>
    </dsp:sp>
    <dsp:sp modelId="{B37F6BF1-C82C-43D2-92A7-5DDA1B722A39}">
      <dsp:nvSpPr>
        <dsp:cNvPr id="0" name=""/>
        <dsp:cNvSpPr/>
      </dsp:nvSpPr>
      <dsp:spPr>
        <a:xfrm>
          <a:off x="0" y="2416991"/>
          <a:ext cx="8229600" cy="746573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noProof="0" smtClean="0">
              <a:solidFill>
                <a:schemeClr val="bg1">
                  <a:lumMod val="10000"/>
                </a:schemeClr>
              </a:solidFill>
            </a:rPr>
            <a:t>Безпосередньо очікувані результати </a:t>
          </a:r>
          <a:endParaRPr lang="uk-UA" sz="2600" kern="1200" noProof="0">
            <a:solidFill>
              <a:schemeClr val="bg1">
                <a:lumMod val="10000"/>
              </a:schemeClr>
            </a:solidFill>
          </a:endParaRPr>
        </a:p>
      </dsp:txBody>
      <dsp:txXfrm>
        <a:off x="36445" y="2453436"/>
        <a:ext cx="8156710" cy="673683"/>
      </dsp:txXfrm>
    </dsp:sp>
    <dsp:sp modelId="{61960BFC-A7C1-41A2-8C6D-73DF7004111A}">
      <dsp:nvSpPr>
        <dsp:cNvPr id="0" name=""/>
        <dsp:cNvSpPr/>
      </dsp:nvSpPr>
      <dsp:spPr>
        <a:xfrm>
          <a:off x="0" y="3437315"/>
          <a:ext cx="8229600" cy="820360"/>
        </a:xfrm>
        <a:prstGeom prst="roundRect">
          <a:avLst/>
        </a:prstGeom>
        <a:solidFill>
          <a:srgbClr val="7D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noProof="0" smtClean="0">
              <a:solidFill>
                <a:schemeClr val="bg1">
                  <a:lumMod val="10000"/>
                </a:schemeClr>
              </a:solidFill>
            </a:rPr>
            <a:t>Очікувані результати "довгострокової перспективи" </a:t>
          </a:r>
          <a:endParaRPr lang="uk-UA" sz="2600" b="1" i="1" kern="1200" noProof="0">
            <a:solidFill>
              <a:schemeClr val="bg1">
                <a:lumMod val="10000"/>
              </a:schemeClr>
            </a:solidFill>
          </a:endParaRPr>
        </a:p>
      </dsp:txBody>
      <dsp:txXfrm>
        <a:off x="40047" y="3477362"/>
        <a:ext cx="8149506" cy="740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DA4E8-4974-4D79-87FF-C266CB9319C7}">
      <dsp:nvSpPr>
        <dsp:cNvPr id="0" name=""/>
        <dsp:cNvSpPr/>
      </dsp:nvSpPr>
      <dsp:spPr>
        <a:xfrm>
          <a:off x="0" y="519808"/>
          <a:ext cx="6493654" cy="82967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rgbClr val="81DE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Бюджет проекту складається з 3</a:t>
          </a:r>
          <a:r>
            <a:rPr lang="uk-UA" sz="2800" b="1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частин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01" y="560309"/>
        <a:ext cx="6412652" cy="748673"/>
      </dsp:txXfrm>
    </dsp:sp>
    <dsp:sp modelId="{447E160A-3B47-4A9C-87BC-A709F11AB305}">
      <dsp:nvSpPr>
        <dsp:cNvPr id="0" name=""/>
        <dsp:cNvSpPr/>
      </dsp:nvSpPr>
      <dsp:spPr>
        <a:xfrm>
          <a:off x="649365" y="1349484"/>
          <a:ext cx="654048" cy="608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076"/>
              </a:lnTo>
              <a:lnTo>
                <a:pt x="654048" y="608076"/>
              </a:lnTo>
            </a:path>
          </a:pathLst>
        </a:custGeom>
        <a:noFill/>
        <a:ln w="25400" cap="flat" cmpd="sng" algn="ctr">
          <a:solidFill>
            <a:srgbClr val="33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C47C6-75A8-47C0-B557-2F6A0D183762}">
      <dsp:nvSpPr>
        <dsp:cNvPr id="0" name=""/>
        <dsp:cNvSpPr/>
      </dsp:nvSpPr>
      <dsp:spPr>
        <a:xfrm>
          <a:off x="1303413" y="1561628"/>
          <a:ext cx="6192893" cy="791865"/>
        </a:xfrm>
        <a:prstGeom prst="roundRect">
          <a:avLst>
            <a:gd name="adj" fmla="val 10000"/>
          </a:avLst>
        </a:prstGeom>
        <a:solidFill>
          <a:srgbClr val="FFFF66">
            <a:alpha val="89804"/>
          </a:srgbClr>
        </a:solidFill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441325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>
              <a:effectLst/>
            </a:rPr>
            <a:t>Оплата роботи</a:t>
          </a:r>
        </a:p>
      </dsp:txBody>
      <dsp:txXfrm>
        <a:off x="1326606" y="1584821"/>
        <a:ext cx="6146507" cy="745479"/>
      </dsp:txXfrm>
    </dsp:sp>
    <dsp:sp modelId="{33AEFFD5-AE15-4F32-BB19-E05F0D9DF7C8}">
      <dsp:nvSpPr>
        <dsp:cNvPr id="0" name=""/>
        <dsp:cNvSpPr/>
      </dsp:nvSpPr>
      <dsp:spPr>
        <a:xfrm>
          <a:off x="649365" y="1349484"/>
          <a:ext cx="654048" cy="165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986"/>
              </a:lnTo>
              <a:lnTo>
                <a:pt x="654048" y="1659986"/>
              </a:lnTo>
            </a:path>
          </a:pathLst>
        </a:custGeom>
        <a:noFill/>
        <a:ln w="25400" cap="flat" cmpd="sng" algn="ctr">
          <a:solidFill>
            <a:srgbClr val="33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EBD7E-20A4-4142-A787-D29C9E7CA7BC}">
      <dsp:nvSpPr>
        <dsp:cNvPr id="0" name=""/>
        <dsp:cNvSpPr/>
      </dsp:nvSpPr>
      <dsp:spPr>
        <a:xfrm>
          <a:off x="1303413" y="2613538"/>
          <a:ext cx="6192893" cy="791865"/>
        </a:xfrm>
        <a:prstGeom prst="roundRect">
          <a:avLst>
            <a:gd name="adj" fmla="val 10000"/>
          </a:avLst>
        </a:prstGeom>
        <a:solidFill>
          <a:srgbClr val="66FF99">
            <a:alpha val="89804"/>
          </a:srgbClr>
        </a:solidFill>
        <a:ln w="28575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441325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smtClean="0">
              <a:effectLst/>
            </a:rPr>
            <a:t>Основні витрати</a:t>
          </a:r>
        </a:p>
      </dsp:txBody>
      <dsp:txXfrm>
        <a:off x="1326606" y="2636731"/>
        <a:ext cx="6146507" cy="745479"/>
      </dsp:txXfrm>
    </dsp:sp>
    <dsp:sp modelId="{43778F45-B9DF-4F5D-9B64-E93F2E0379F4}">
      <dsp:nvSpPr>
        <dsp:cNvPr id="0" name=""/>
        <dsp:cNvSpPr/>
      </dsp:nvSpPr>
      <dsp:spPr>
        <a:xfrm>
          <a:off x="649365" y="1349484"/>
          <a:ext cx="654048" cy="2711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1895"/>
              </a:lnTo>
              <a:lnTo>
                <a:pt x="654048" y="2711895"/>
              </a:lnTo>
            </a:path>
          </a:pathLst>
        </a:custGeom>
        <a:noFill/>
        <a:ln w="25400" cap="flat" cmpd="sng" algn="ctr">
          <a:solidFill>
            <a:srgbClr val="3333CC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17EE9AF0-B147-4911-93DC-8E3836F8D062}">
      <dsp:nvSpPr>
        <dsp:cNvPr id="0" name=""/>
        <dsp:cNvSpPr/>
      </dsp:nvSpPr>
      <dsp:spPr>
        <a:xfrm>
          <a:off x="1303413" y="3665447"/>
          <a:ext cx="6192893" cy="791865"/>
        </a:xfrm>
        <a:prstGeom prst="roundRect">
          <a:avLst>
            <a:gd name="adj" fmla="val 10000"/>
          </a:avLst>
        </a:prstGeom>
        <a:solidFill>
          <a:srgbClr val="FF66FF">
            <a:alpha val="90000"/>
          </a:srgbClr>
        </a:solidFill>
        <a:ln w="28575" cap="flat" cmpd="sng" algn="ctr">
          <a:solidFill>
            <a:srgbClr val="FF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441325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>
              <a:effectLst/>
            </a:rPr>
            <a:t>Непрямі витрати</a:t>
          </a:r>
        </a:p>
      </dsp:txBody>
      <dsp:txXfrm>
        <a:off x="1326606" y="3688640"/>
        <a:ext cx="6146507" cy="745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BBFDC-356E-4A83-BEDB-46B5501751B8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787DD-82D2-4FA5-8A01-06850A343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2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 smtClean="0"/>
              <a:t>Пономаренко Е.В., д.держ.упр., доцент</a:t>
            </a:r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FA84C2-F648-49F5-9150-9E914D37772F}" type="slidenum">
              <a:rPr lang="ru-RU" sz="1200" smtClean="0"/>
              <a:pPr/>
              <a:t>38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5D1A-B5C7-4126-BF9A-CA224AF66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65CAD-4129-4378-8B6C-4F1385517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D28FC9-490A-45B2-ADE0-028BF5E91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B37352-D657-4BC9-85F7-9566461FE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>
              <a:defRPr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Segoe Print" pitchFamily="2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8077200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777777"/>
                </a:solidFill>
              </a:rPr>
              <a:t>Designed by TheTemplateMart.com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0F10-D997-449C-99B4-DD4383CF5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3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0F10-D997-449C-99B4-DD4383CF5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3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5CB1-44AD-4F6B-9575-A140F4F9150B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4AB6-91A6-4AF4-901C-9181FB9F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28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77FC6B3-2F6F-420A-B73C-7A541B1793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328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3358EE1-6A33-4D12-82C1-41A4071D7A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BD0F060A-1A97-43BF-B91F-5E659D977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3322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2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24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2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26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3328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2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30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3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32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333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3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36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3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3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3340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4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42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4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44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3346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47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48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49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50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3353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5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3356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5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3359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6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3362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6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4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3365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6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5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3368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6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6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3371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72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7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3374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75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82B8DA0C-A670-4C55-B675-D0EF07C2E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5CB1-44AD-4F6B-9575-A140F4F915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4AB6-91A6-4AF4-901C-9181FB9FF8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10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28596" y="1785926"/>
            <a:ext cx="829945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uk-UA" sz="6000" b="1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Основи проектного менеджменту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55848" y="428604"/>
            <a:ext cx="3259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ПРОЕКТ </a:t>
            </a:r>
            <a:r>
              <a:rPr lang="ru-RU" sz="28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і</a:t>
            </a: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 ПРОЦЕС</a:t>
            </a:r>
            <a:endParaRPr lang="uk-UA" sz="2800" dirty="0" smtClean="0">
              <a:latin typeface="Century Gothic" pitchFamily="34" charset="0"/>
            </a:endParaRPr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720725" y="1182688"/>
            <a:ext cx="7651750" cy="2359025"/>
            <a:chOff x="720000" y="685800"/>
            <a:chExt cx="7651720" cy="2358662"/>
          </a:xfrm>
          <a:effectLst/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30" t="7520" b="18797"/>
            <a:stretch>
              <a:fillRect/>
            </a:stretch>
          </p:blipFill>
          <p:spPr bwMode="auto">
            <a:xfrm>
              <a:off x="734406" y="722131"/>
              <a:ext cx="7637314" cy="23223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720000" y="685800"/>
              <a:ext cx="1800218" cy="360307"/>
            </a:xfrm>
            <a:prstGeom prst="round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Процес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838200" y="3886200"/>
            <a:ext cx="7543800" cy="2322513"/>
            <a:chOff x="685800" y="3809999"/>
            <a:chExt cx="7543800" cy="23223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520" r="51535" b="18797"/>
            <a:stretch>
              <a:fillRect/>
            </a:stretch>
          </p:blipFill>
          <p:spPr bwMode="auto">
            <a:xfrm>
              <a:off x="685800" y="3809999"/>
              <a:ext cx="7543800" cy="23223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720725" y="3809999"/>
              <a:ext cx="1798638" cy="360335"/>
            </a:xfrm>
            <a:prstGeom prst="round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Проект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43108" y="500042"/>
            <a:ext cx="5309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ПРОЕКТИ В ІСТОРІЇ ЛЮДСТВА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4232" y="1246584"/>
            <a:ext cx="91297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230px-Chichen-Itza-Observatory-Platfor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48075"/>
            <a:ext cx="42672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hichenitza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6330" y="3151584"/>
            <a:ext cx="5899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50px-El_Castillo_Stitch_2008_Edit_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2705" y="1241806"/>
            <a:ext cx="696277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08520" y="1598996"/>
            <a:ext cx="8939356" cy="4786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5848" y="428604"/>
            <a:ext cx="2896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 ПРОЕКТ  </a:t>
            </a:r>
            <a:r>
              <a:rPr lang="ru-RU" sz="2800" b="1" dirty="0" smtClean="0">
                <a:solidFill>
                  <a:srgbClr val="009999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…</a:t>
            </a:r>
            <a:endParaRPr lang="uk-UA" sz="2800" dirty="0" smtClean="0">
              <a:effectLst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158" y="1285860"/>
            <a:ext cx="4816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i="1" dirty="0" smtClean="0">
                <a:solidFill>
                  <a:srgbClr val="000000"/>
                </a:solidFill>
                <a:latin typeface="Garamond" pitchFamily="18" charset="0"/>
              </a:rPr>
              <a:t>Кто прожекты </a:t>
            </a:r>
            <a:r>
              <a:rPr lang="en-US" sz="4400" i="1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ru-RU" sz="4400" i="1" dirty="0" smtClean="0">
                <a:solidFill>
                  <a:srgbClr val="000000"/>
                </a:solidFill>
                <a:latin typeface="Garamond" pitchFamily="18" charset="0"/>
              </a:rPr>
              <a:t>будет абы как </a:t>
            </a:r>
            <a:r>
              <a:rPr lang="en-US" sz="4400" i="1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ru-RU" sz="4400" i="1" dirty="0" smtClean="0">
                <a:solidFill>
                  <a:srgbClr val="000000"/>
                </a:solidFill>
                <a:latin typeface="Garamond" pitchFamily="18" charset="0"/>
              </a:rPr>
              <a:t>ляпать, того </a:t>
            </a:r>
            <a:r>
              <a:rPr lang="en-US" sz="4400" i="1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ru-RU" sz="4400" i="1" dirty="0" smtClean="0">
                <a:solidFill>
                  <a:srgbClr val="000000"/>
                </a:solidFill>
                <a:latin typeface="Garamond" pitchFamily="18" charset="0"/>
              </a:rPr>
              <a:t>чина лишу и </a:t>
            </a:r>
            <a:r>
              <a:rPr lang="en-US" sz="4400" i="1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ru-RU" sz="4400" i="1" dirty="0" smtClean="0">
                <a:solidFill>
                  <a:srgbClr val="000000"/>
                </a:solidFill>
                <a:latin typeface="Garamond" pitchFamily="18" charset="0"/>
              </a:rPr>
              <a:t>кнутом драть велю – в назидание </a:t>
            </a:r>
            <a:r>
              <a:rPr lang="en-US" sz="4400" i="1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ru-RU" sz="4400" i="1" dirty="0" smtClean="0">
                <a:solidFill>
                  <a:srgbClr val="000000"/>
                </a:solidFill>
                <a:latin typeface="Garamond" pitchFamily="18" charset="0"/>
              </a:rPr>
              <a:t>потомкам</a:t>
            </a:r>
          </a:p>
        </p:txBody>
      </p:sp>
      <p:pic>
        <p:nvPicPr>
          <p:cNvPr id="8" name="Picture 5" descr="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588758"/>
            <a:ext cx="3429024" cy="448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57554" y="4572008"/>
            <a:ext cx="1709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dirty="0" smtClean="0">
                <a:solidFill>
                  <a:srgbClr val="000000"/>
                </a:solidFill>
                <a:latin typeface="Garamond" pitchFamily="18" charset="0"/>
              </a:rPr>
              <a:t>Петр І</a:t>
            </a:r>
            <a:endParaRPr lang="uk-UA" sz="4400" i="1" dirty="0" smtClean="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5848" y="428604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… </a:t>
            </a:r>
            <a:r>
              <a:rPr lang="ru-RU" sz="28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і</a:t>
            </a: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 ПРОЕКТУВАННЯ</a:t>
            </a:r>
            <a:endParaRPr lang="uk-UA" sz="2800" dirty="0" smtClean="0">
              <a:latin typeface="Century Gothic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2396" y="1214210"/>
            <a:ext cx="7200000" cy="18217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defRPr/>
            </a:pP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“Людей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слід вчити найголовнішим чином тому, щоб вони черпали знання не із книг, а досліджували і проектували самі предмети, а не пам'ятали б тільки чужі спостереження та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пояснення”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ts val="600"/>
              </a:spcBef>
              <a:defRPr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Я. А.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Коменський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3400" y="3035985"/>
            <a:ext cx="7200000" cy="116797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defRPr/>
            </a:pP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“Найкраще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людині доводиться завжди проектувати, і педагог це зобов'язаний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робити”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ts val="600"/>
              </a:spcBef>
              <a:defRPr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С. Макаренко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86842" y="4178993"/>
            <a:ext cx="7200000" cy="18217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defRPr/>
            </a:pP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“Проектування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це діяльність, під якою розуміється в гранично стислій характеристиці обміркування того, що повинне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бути”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225" algn="just">
              <a:lnSpc>
                <a:spcPct val="80000"/>
              </a:lnSpc>
              <a:spcBef>
                <a:spcPts val="600"/>
              </a:spcBef>
              <a:defRPr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Тезаурус ЮНЕСКО по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образованию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ЮНЕСКО, 1993, с.76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55848" y="428604"/>
            <a:ext cx="2781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ПРОЕКТ – “5 П”</a:t>
            </a:r>
          </a:p>
        </p:txBody>
      </p:sp>
      <p:grpSp>
        <p:nvGrpSpPr>
          <p:cNvPr id="6" name="Группа 64"/>
          <p:cNvGrpSpPr>
            <a:grpSpLocks/>
          </p:cNvGrpSpPr>
          <p:nvPr/>
        </p:nvGrpSpPr>
        <p:grpSpPr bwMode="auto">
          <a:xfrm>
            <a:off x="2286000" y="1524000"/>
            <a:ext cx="4495800" cy="4419600"/>
            <a:chOff x="2286000" y="1600200"/>
            <a:chExt cx="4495800" cy="4419600"/>
          </a:xfrm>
        </p:grpSpPr>
        <p:grpSp>
          <p:nvGrpSpPr>
            <p:cNvPr id="7" name="Группа 61"/>
            <p:cNvGrpSpPr>
              <a:grpSpLocks/>
            </p:cNvGrpSpPr>
            <p:nvPr/>
          </p:nvGrpSpPr>
          <p:grpSpPr bwMode="auto">
            <a:xfrm>
              <a:off x="2574000" y="2059800"/>
              <a:ext cx="3960000" cy="3960000"/>
              <a:chOff x="2574000" y="2059800"/>
              <a:chExt cx="3960000" cy="3960000"/>
            </a:xfrm>
          </p:grpSpPr>
          <p:sp>
            <p:nvSpPr>
              <p:cNvPr id="55" name="Oval 2"/>
              <p:cNvSpPr>
                <a:spLocks noChangeArrowheads="1"/>
              </p:cNvSpPr>
              <p:nvPr/>
            </p:nvSpPr>
            <p:spPr bwMode="gray">
              <a:xfrm>
                <a:off x="2574000" y="2059800"/>
                <a:ext cx="3960000" cy="3960000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6" name="Group 4"/>
              <p:cNvGrpSpPr>
                <a:grpSpLocks/>
              </p:cNvGrpSpPr>
              <p:nvPr/>
            </p:nvGrpSpPr>
            <p:grpSpPr bwMode="auto">
              <a:xfrm>
                <a:off x="3505200" y="2997200"/>
                <a:ext cx="2123531" cy="2123440"/>
                <a:chOff x="2016" y="1920"/>
                <a:chExt cx="1734" cy="1672"/>
              </a:xfrm>
            </p:grpSpPr>
            <p:sp>
              <p:nvSpPr>
                <p:cNvPr id="57" name="Oval 5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734" cy="16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99"/>
                    </a:gs>
                    <a:gs pos="100000">
                      <a:srgbClr val="005D46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Freeform 6"/>
                <p:cNvSpPr>
                  <a:spLocks/>
                </p:cNvSpPr>
                <p:nvPr/>
              </p:nvSpPr>
              <p:spPr bwMode="gray">
                <a:xfrm>
                  <a:off x="2240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Группа 62"/>
            <p:cNvGrpSpPr>
              <a:grpSpLocks/>
            </p:cNvGrpSpPr>
            <p:nvPr/>
          </p:nvGrpSpPr>
          <p:grpSpPr bwMode="auto">
            <a:xfrm>
              <a:off x="2286000" y="1600200"/>
              <a:ext cx="4495800" cy="4287838"/>
              <a:chOff x="2362200" y="1600200"/>
              <a:chExt cx="4495800" cy="4287838"/>
            </a:xfrm>
          </p:grpSpPr>
          <p:grpSp>
            <p:nvGrpSpPr>
              <p:cNvPr id="9" name="Группа 54"/>
              <p:cNvGrpSpPr>
                <a:grpSpLocks/>
              </p:cNvGrpSpPr>
              <p:nvPr/>
            </p:nvGrpSpPr>
            <p:grpSpPr bwMode="auto">
              <a:xfrm>
                <a:off x="2895600" y="4938713"/>
                <a:ext cx="973150" cy="949325"/>
                <a:chOff x="2895600" y="5065713"/>
                <a:chExt cx="973150" cy="949325"/>
              </a:xfrm>
            </p:grpSpPr>
            <p:grpSp>
              <p:nvGrpSpPr>
                <p:cNvPr id="47" name="Group 13"/>
                <p:cNvGrpSpPr>
                  <a:grpSpLocks/>
                </p:cNvGrpSpPr>
                <p:nvPr/>
              </p:nvGrpSpPr>
              <p:grpSpPr bwMode="auto">
                <a:xfrm>
                  <a:off x="3549661" y="5065713"/>
                  <a:ext cx="319089" cy="279400"/>
                  <a:chOff x="2236" y="3191"/>
                  <a:chExt cx="201" cy="176"/>
                </a:xfrm>
              </p:grpSpPr>
              <p:sp>
                <p:nvSpPr>
                  <p:cNvPr id="53" name="Oval 14"/>
                  <p:cNvSpPr>
                    <a:spLocks noChangeArrowheads="1"/>
                  </p:cNvSpPr>
                  <p:nvPr/>
                </p:nvSpPr>
                <p:spPr bwMode="gray">
                  <a:xfrm rot="-3372907">
                    <a:off x="2239" y="3282"/>
                    <a:ext cx="82" cy="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CCCC"/>
                      </a:gs>
                      <a:gs pos="100000">
                        <a:srgbClr val="22888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Oval 15"/>
                  <p:cNvSpPr>
                    <a:spLocks noChangeArrowheads="1"/>
                  </p:cNvSpPr>
                  <p:nvPr/>
                </p:nvSpPr>
                <p:spPr bwMode="gray">
                  <a:xfrm rot="-3372907">
                    <a:off x="2353" y="3188"/>
                    <a:ext cx="82" cy="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CCCC"/>
                      </a:gs>
                      <a:gs pos="100000">
                        <a:srgbClr val="22888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" name="Group 16"/>
                <p:cNvGrpSpPr>
                  <a:grpSpLocks/>
                </p:cNvGrpSpPr>
                <p:nvPr/>
              </p:nvGrpSpPr>
              <p:grpSpPr bwMode="auto">
                <a:xfrm>
                  <a:off x="2895600" y="5329238"/>
                  <a:ext cx="685800" cy="685800"/>
                  <a:chOff x="1824" y="3357"/>
                  <a:chExt cx="432" cy="432"/>
                </a:xfrm>
              </p:grpSpPr>
              <p:grpSp>
                <p:nvGrpSpPr>
                  <p:cNvPr id="4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824" y="3357"/>
                    <a:ext cx="432" cy="432"/>
                    <a:chOff x="2016" y="1920"/>
                    <a:chExt cx="1680" cy="1680"/>
                  </a:xfrm>
                </p:grpSpPr>
                <p:sp>
                  <p:nvSpPr>
                    <p:cNvPr id="51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1920"/>
                      <a:ext cx="1680" cy="168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CCCC"/>
                        </a:gs>
                        <a:gs pos="100000">
                          <a:srgbClr val="0C3232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" name="Freeform 19"/>
                    <p:cNvSpPr>
                      <a:spLocks/>
                    </p:cNvSpPr>
                    <p:nvPr/>
                  </p:nvSpPr>
                  <p:spPr bwMode="gray">
                    <a:xfrm>
                      <a:off x="2208" y="1948"/>
                      <a:ext cx="1296" cy="634"/>
                    </a:xfrm>
                    <a:custGeom>
                      <a:avLst/>
                      <a:gdLst>
                        <a:gd name="T0" fmla="*/ 1252 w 1321"/>
                        <a:gd name="T1" fmla="*/ 318 h 712"/>
                        <a:gd name="T2" fmla="*/ 1268 w 1321"/>
                        <a:gd name="T3" fmla="*/ 351 h 712"/>
                        <a:gd name="T4" fmla="*/ 1271 w 1321"/>
                        <a:gd name="T5" fmla="*/ 381 h 712"/>
                        <a:gd name="T6" fmla="*/ 1266 w 1321"/>
                        <a:gd name="T7" fmla="*/ 409 h 712"/>
                        <a:gd name="T8" fmla="*/ 1249 w 1321"/>
                        <a:gd name="T9" fmla="*/ 436 h 712"/>
                        <a:gd name="T10" fmla="*/ 1224 w 1321"/>
                        <a:gd name="T11" fmla="*/ 459 h 712"/>
                        <a:gd name="T12" fmla="*/ 1193 w 1321"/>
                        <a:gd name="T13" fmla="*/ 479 h 712"/>
                        <a:gd name="T14" fmla="*/ 1151 w 1321"/>
                        <a:gd name="T15" fmla="*/ 498 h 712"/>
                        <a:gd name="T16" fmla="*/ 1104 w 1321"/>
                        <a:gd name="T17" fmla="*/ 515 h 712"/>
                        <a:gd name="T18" fmla="*/ 1051 w 1321"/>
                        <a:gd name="T19" fmla="*/ 529 h 712"/>
                        <a:gd name="T20" fmla="*/ 992 w 1321"/>
                        <a:gd name="T21" fmla="*/ 541 h 712"/>
                        <a:gd name="T22" fmla="*/ 931 w 1321"/>
                        <a:gd name="T23" fmla="*/ 550 h 712"/>
                        <a:gd name="T24" fmla="*/ 862 w 1321"/>
                        <a:gd name="T25" fmla="*/ 558 h 712"/>
                        <a:gd name="T26" fmla="*/ 793 w 1321"/>
                        <a:gd name="T27" fmla="*/ 563 h 712"/>
                        <a:gd name="T28" fmla="*/ 765 w 1321"/>
                        <a:gd name="T29" fmla="*/ 565 h 712"/>
                        <a:gd name="T30" fmla="*/ 458 w 1321"/>
                        <a:gd name="T31" fmla="*/ 565 h 712"/>
                        <a:gd name="T32" fmla="*/ 454 w 1321"/>
                        <a:gd name="T33" fmla="*/ 565 h 712"/>
                        <a:gd name="T34" fmla="*/ 393 w 1321"/>
                        <a:gd name="T35" fmla="*/ 561 h 712"/>
                        <a:gd name="T36" fmla="*/ 335 w 1321"/>
                        <a:gd name="T37" fmla="*/ 558 h 712"/>
                        <a:gd name="T38" fmla="*/ 280 w 1321"/>
                        <a:gd name="T39" fmla="*/ 552 h 712"/>
                        <a:gd name="T40" fmla="*/ 227 w 1321"/>
                        <a:gd name="T41" fmla="*/ 547 h 712"/>
                        <a:gd name="T42" fmla="*/ 179 w 1321"/>
                        <a:gd name="T43" fmla="*/ 537 h 712"/>
                        <a:gd name="T44" fmla="*/ 135 w 1321"/>
                        <a:gd name="T45" fmla="*/ 525 h 712"/>
                        <a:gd name="T46" fmla="*/ 98 w 1321"/>
                        <a:gd name="T47" fmla="*/ 514 h 712"/>
                        <a:gd name="T48" fmla="*/ 65 w 1321"/>
                        <a:gd name="T49" fmla="*/ 500 h 712"/>
                        <a:gd name="T50" fmla="*/ 37 w 1321"/>
                        <a:gd name="T51" fmla="*/ 482 h 712"/>
                        <a:gd name="T52" fmla="*/ 18 w 1321"/>
                        <a:gd name="T53" fmla="*/ 462 h 712"/>
                        <a:gd name="T54" fmla="*/ 6 w 1321"/>
                        <a:gd name="T55" fmla="*/ 439 h 712"/>
                        <a:gd name="T56" fmla="*/ 0 w 1321"/>
                        <a:gd name="T57" fmla="*/ 416 h 712"/>
                        <a:gd name="T58" fmla="*/ 0 w 1321"/>
                        <a:gd name="T59" fmla="*/ 412 h 712"/>
                        <a:gd name="T60" fmla="*/ 4 w 1321"/>
                        <a:gd name="T61" fmla="*/ 386 h 712"/>
                        <a:gd name="T62" fmla="*/ 16 w 1321"/>
                        <a:gd name="T63" fmla="*/ 354 h 712"/>
                        <a:gd name="T64" fmla="*/ 49 w 1321"/>
                        <a:gd name="T65" fmla="*/ 293 h 712"/>
                        <a:gd name="T66" fmla="*/ 90 w 1321"/>
                        <a:gd name="T67" fmla="*/ 237 h 712"/>
                        <a:gd name="T68" fmla="*/ 141 w 1321"/>
                        <a:gd name="T69" fmla="*/ 186 h 712"/>
                        <a:gd name="T70" fmla="*/ 196 w 1321"/>
                        <a:gd name="T71" fmla="*/ 140 h 712"/>
                        <a:gd name="T72" fmla="*/ 260 w 1321"/>
                        <a:gd name="T73" fmla="*/ 99 h 712"/>
                        <a:gd name="T74" fmla="*/ 329 w 1321"/>
                        <a:gd name="T75" fmla="*/ 65 h 712"/>
                        <a:gd name="T76" fmla="*/ 399 w 1321"/>
                        <a:gd name="T77" fmla="*/ 37 h 712"/>
                        <a:gd name="T78" fmla="*/ 479 w 1321"/>
                        <a:gd name="T79" fmla="*/ 17 h 712"/>
                        <a:gd name="T80" fmla="*/ 559 w 1321"/>
                        <a:gd name="T81" fmla="*/ 4 h 712"/>
                        <a:gd name="T82" fmla="*/ 642 w 1321"/>
                        <a:gd name="T83" fmla="*/ 0 h 712"/>
                        <a:gd name="T84" fmla="*/ 642 w 1321"/>
                        <a:gd name="T85" fmla="*/ 0 h 712"/>
                        <a:gd name="T86" fmla="*/ 731 w 1321"/>
                        <a:gd name="T87" fmla="*/ 4 h 712"/>
                        <a:gd name="T88" fmla="*/ 815 w 1321"/>
                        <a:gd name="T89" fmla="*/ 18 h 712"/>
                        <a:gd name="T90" fmla="*/ 897 w 1321"/>
                        <a:gd name="T91" fmla="*/ 42 h 712"/>
                        <a:gd name="T92" fmla="*/ 972 w 1321"/>
                        <a:gd name="T93" fmla="*/ 71 h 712"/>
                        <a:gd name="T94" fmla="*/ 1042 w 1321"/>
                        <a:gd name="T95" fmla="*/ 109 h 712"/>
                        <a:gd name="T96" fmla="*/ 1106 w 1321"/>
                        <a:gd name="T97" fmla="*/ 154 h 712"/>
                        <a:gd name="T98" fmla="*/ 1163 w 1321"/>
                        <a:gd name="T99" fmla="*/ 203 h 712"/>
                        <a:gd name="T100" fmla="*/ 1211 w 1321"/>
                        <a:gd name="T101" fmla="*/ 257 h 712"/>
                        <a:gd name="T102" fmla="*/ 1252 w 1321"/>
                        <a:gd name="T103" fmla="*/ 318 h 712"/>
                        <a:gd name="T104" fmla="*/ 1252 w 1321"/>
                        <a:gd name="T105" fmla="*/ 318 h 712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321"/>
                        <a:gd name="T160" fmla="*/ 0 h 712"/>
                        <a:gd name="T161" fmla="*/ 1321 w 1321"/>
                        <a:gd name="T162" fmla="*/ 712 h 712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321" h="712">
                          <a:moveTo>
                            <a:pt x="1301" y="401"/>
                          </a:moveTo>
                          <a:lnTo>
                            <a:pt x="1317" y="442"/>
                          </a:lnTo>
                          <a:lnTo>
                            <a:pt x="1321" y="481"/>
                          </a:lnTo>
                          <a:lnTo>
                            <a:pt x="1315" y="516"/>
                          </a:lnTo>
                          <a:lnTo>
                            <a:pt x="1298" y="550"/>
                          </a:lnTo>
                          <a:lnTo>
                            <a:pt x="1272" y="579"/>
                          </a:lnTo>
                          <a:lnTo>
                            <a:pt x="1239" y="604"/>
                          </a:lnTo>
                          <a:lnTo>
                            <a:pt x="1196" y="628"/>
                          </a:lnTo>
                          <a:lnTo>
                            <a:pt x="1147" y="649"/>
                          </a:lnTo>
                          <a:lnTo>
                            <a:pt x="1092" y="667"/>
                          </a:lnTo>
                          <a:lnTo>
                            <a:pt x="1031" y="683"/>
                          </a:lnTo>
                          <a:lnTo>
                            <a:pt x="967" y="694"/>
                          </a:lnTo>
                          <a:lnTo>
                            <a:pt x="896" y="704"/>
                          </a:lnTo>
                          <a:lnTo>
                            <a:pt x="824" y="710"/>
                          </a:lnTo>
                          <a:lnTo>
                            <a:pt x="795" y="712"/>
                          </a:lnTo>
                          <a:lnTo>
                            <a:pt x="476" y="712"/>
                          </a:lnTo>
                          <a:lnTo>
                            <a:pt x="472" y="712"/>
                          </a:lnTo>
                          <a:lnTo>
                            <a:pt x="409" y="708"/>
                          </a:lnTo>
                          <a:lnTo>
                            <a:pt x="348" y="704"/>
                          </a:lnTo>
                          <a:lnTo>
                            <a:pt x="290" y="696"/>
                          </a:lnTo>
                          <a:lnTo>
                            <a:pt x="235" y="689"/>
                          </a:lnTo>
                          <a:lnTo>
                            <a:pt x="186" y="677"/>
                          </a:lnTo>
                          <a:lnTo>
                            <a:pt x="141" y="663"/>
                          </a:lnTo>
                          <a:lnTo>
                            <a:pt x="102" y="648"/>
                          </a:lnTo>
                          <a:lnTo>
                            <a:pt x="67" y="630"/>
                          </a:lnTo>
                          <a:lnTo>
                            <a:pt x="39" y="608"/>
                          </a:lnTo>
                          <a:lnTo>
                            <a:pt x="18" y="583"/>
                          </a:lnTo>
                          <a:lnTo>
                            <a:pt x="6" y="554"/>
                          </a:lnTo>
                          <a:lnTo>
                            <a:pt x="0" y="524"/>
                          </a:lnTo>
                          <a:lnTo>
                            <a:pt x="0" y="520"/>
                          </a:lnTo>
                          <a:lnTo>
                            <a:pt x="4" y="487"/>
                          </a:lnTo>
                          <a:lnTo>
                            <a:pt x="16" y="446"/>
                          </a:lnTo>
                          <a:lnTo>
                            <a:pt x="51" y="370"/>
                          </a:lnTo>
                          <a:lnTo>
                            <a:pt x="94" y="299"/>
                          </a:lnTo>
                          <a:lnTo>
                            <a:pt x="147" y="235"/>
                          </a:lnTo>
                          <a:lnTo>
                            <a:pt x="204" y="176"/>
                          </a:lnTo>
                          <a:lnTo>
                            <a:pt x="270" y="125"/>
                          </a:lnTo>
                          <a:lnTo>
                            <a:pt x="341" y="82"/>
                          </a:lnTo>
                          <a:lnTo>
                            <a:pt x="415" y="47"/>
                          </a:lnTo>
                          <a:lnTo>
                            <a:pt x="497" y="21"/>
                          </a:lnTo>
                          <a:lnTo>
                            <a:pt x="581" y="6"/>
                          </a:lnTo>
                          <a:lnTo>
                            <a:pt x="667" y="0"/>
                          </a:lnTo>
                          <a:lnTo>
                            <a:pt x="759" y="6"/>
                          </a:lnTo>
                          <a:lnTo>
                            <a:pt x="847" y="23"/>
                          </a:lnTo>
                          <a:lnTo>
                            <a:pt x="932" y="53"/>
                          </a:lnTo>
                          <a:lnTo>
                            <a:pt x="1010" y="90"/>
                          </a:lnTo>
                          <a:lnTo>
                            <a:pt x="1082" y="137"/>
                          </a:lnTo>
                          <a:lnTo>
                            <a:pt x="1149" y="194"/>
                          </a:lnTo>
                          <a:lnTo>
                            <a:pt x="1208" y="256"/>
                          </a:lnTo>
                          <a:lnTo>
                            <a:pt x="1258" y="325"/>
                          </a:lnTo>
                          <a:lnTo>
                            <a:pt x="1301" y="401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33CCCC"/>
                        </a:gs>
                      </a:gsLst>
                      <a:lin ang="5400000" scaled="1"/>
                    </a:gradFill>
                    <a:ln w="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0" name="Text Box 20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908" y="3438"/>
                    <a:ext cx="253" cy="28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24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rPr>
                      <a:t>4</a:t>
                    </a:r>
                    <a:endParaRPr 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Verdana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Группа 51"/>
              <p:cNvGrpSpPr>
                <a:grpSpLocks/>
              </p:cNvGrpSpPr>
              <p:nvPr/>
            </p:nvGrpSpPr>
            <p:grpSpPr bwMode="auto">
              <a:xfrm>
                <a:off x="5410200" y="4902200"/>
                <a:ext cx="882650" cy="893763"/>
                <a:chOff x="5410200" y="5029200"/>
                <a:chExt cx="882650" cy="893763"/>
              </a:xfrm>
            </p:grpSpPr>
            <p:grpSp>
              <p:nvGrpSpPr>
                <p:cNvPr id="40" name="Group 26"/>
                <p:cNvGrpSpPr>
                  <a:grpSpLocks/>
                </p:cNvGrpSpPr>
                <p:nvPr/>
              </p:nvGrpSpPr>
              <p:grpSpPr bwMode="auto">
                <a:xfrm>
                  <a:off x="5638800" y="5300663"/>
                  <a:ext cx="654050" cy="622300"/>
                  <a:chOff x="3552" y="3339"/>
                  <a:chExt cx="412" cy="392"/>
                </a:xfrm>
              </p:grpSpPr>
              <p:grpSp>
                <p:nvGrpSpPr>
                  <p:cNvPr id="4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552" y="3339"/>
                    <a:ext cx="412" cy="392"/>
                    <a:chOff x="2016" y="1920"/>
                    <a:chExt cx="1680" cy="1680"/>
                  </a:xfrm>
                </p:grpSpPr>
                <p:sp>
                  <p:nvSpPr>
                    <p:cNvPr id="45" name="Oval 2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1920"/>
                      <a:ext cx="1680" cy="168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9966FF"/>
                        </a:gs>
                        <a:gs pos="100000">
                          <a:srgbClr val="462E74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" name="Freeform 29"/>
                    <p:cNvSpPr>
                      <a:spLocks/>
                    </p:cNvSpPr>
                    <p:nvPr/>
                  </p:nvSpPr>
                  <p:spPr bwMode="gray">
                    <a:xfrm>
                      <a:off x="2208" y="1948"/>
                      <a:ext cx="1296" cy="634"/>
                    </a:xfrm>
                    <a:custGeom>
                      <a:avLst/>
                      <a:gdLst>
                        <a:gd name="T0" fmla="*/ 1252 w 1321"/>
                        <a:gd name="T1" fmla="*/ 318 h 712"/>
                        <a:gd name="T2" fmla="*/ 1268 w 1321"/>
                        <a:gd name="T3" fmla="*/ 351 h 712"/>
                        <a:gd name="T4" fmla="*/ 1271 w 1321"/>
                        <a:gd name="T5" fmla="*/ 381 h 712"/>
                        <a:gd name="T6" fmla="*/ 1266 w 1321"/>
                        <a:gd name="T7" fmla="*/ 409 h 712"/>
                        <a:gd name="T8" fmla="*/ 1249 w 1321"/>
                        <a:gd name="T9" fmla="*/ 436 h 712"/>
                        <a:gd name="T10" fmla="*/ 1224 w 1321"/>
                        <a:gd name="T11" fmla="*/ 459 h 712"/>
                        <a:gd name="T12" fmla="*/ 1193 w 1321"/>
                        <a:gd name="T13" fmla="*/ 479 h 712"/>
                        <a:gd name="T14" fmla="*/ 1151 w 1321"/>
                        <a:gd name="T15" fmla="*/ 498 h 712"/>
                        <a:gd name="T16" fmla="*/ 1104 w 1321"/>
                        <a:gd name="T17" fmla="*/ 515 h 712"/>
                        <a:gd name="T18" fmla="*/ 1051 w 1321"/>
                        <a:gd name="T19" fmla="*/ 529 h 712"/>
                        <a:gd name="T20" fmla="*/ 992 w 1321"/>
                        <a:gd name="T21" fmla="*/ 541 h 712"/>
                        <a:gd name="T22" fmla="*/ 931 w 1321"/>
                        <a:gd name="T23" fmla="*/ 550 h 712"/>
                        <a:gd name="T24" fmla="*/ 862 w 1321"/>
                        <a:gd name="T25" fmla="*/ 558 h 712"/>
                        <a:gd name="T26" fmla="*/ 793 w 1321"/>
                        <a:gd name="T27" fmla="*/ 563 h 712"/>
                        <a:gd name="T28" fmla="*/ 765 w 1321"/>
                        <a:gd name="T29" fmla="*/ 565 h 712"/>
                        <a:gd name="T30" fmla="*/ 458 w 1321"/>
                        <a:gd name="T31" fmla="*/ 565 h 712"/>
                        <a:gd name="T32" fmla="*/ 454 w 1321"/>
                        <a:gd name="T33" fmla="*/ 565 h 712"/>
                        <a:gd name="T34" fmla="*/ 393 w 1321"/>
                        <a:gd name="T35" fmla="*/ 561 h 712"/>
                        <a:gd name="T36" fmla="*/ 335 w 1321"/>
                        <a:gd name="T37" fmla="*/ 558 h 712"/>
                        <a:gd name="T38" fmla="*/ 280 w 1321"/>
                        <a:gd name="T39" fmla="*/ 552 h 712"/>
                        <a:gd name="T40" fmla="*/ 227 w 1321"/>
                        <a:gd name="T41" fmla="*/ 547 h 712"/>
                        <a:gd name="T42" fmla="*/ 179 w 1321"/>
                        <a:gd name="T43" fmla="*/ 537 h 712"/>
                        <a:gd name="T44" fmla="*/ 135 w 1321"/>
                        <a:gd name="T45" fmla="*/ 525 h 712"/>
                        <a:gd name="T46" fmla="*/ 98 w 1321"/>
                        <a:gd name="T47" fmla="*/ 514 h 712"/>
                        <a:gd name="T48" fmla="*/ 65 w 1321"/>
                        <a:gd name="T49" fmla="*/ 500 h 712"/>
                        <a:gd name="T50" fmla="*/ 37 w 1321"/>
                        <a:gd name="T51" fmla="*/ 482 h 712"/>
                        <a:gd name="T52" fmla="*/ 18 w 1321"/>
                        <a:gd name="T53" fmla="*/ 462 h 712"/>
                        <a:gd name="T54" fmla="*/ 6 w 1321"/>
                        <a:gd name="T55" fmla="*/ 439 h 712"/>
                        <a:gd name="T56" fmla="*/ 0 w 1321"/>
                        <a:gd name="T57" fmla="*/ 416 h 712"/>
                        <a:gd name="T58" fmla="*/ 0 w 1321"/>
                        <a:gd name="T59" fmla="*/ 412 h 712"/>
                        <a:gd name="T60" fmla="*/ 4 w 1321"/>
                        <a:gd name="T61" fmla="*/ 386 h 712"/>
                        <a:gd name="T62" fmla="*/ 16 w 1321"/>
                        <a:gd name="T63" fmla="*/ 354 h 712"/>
                        <a:gd name="T64" fmla="*/ 49 w 1321"/>
                        <a:gd name="T65" fmla="*/ 293 h 712"/>
                        <a:gd name="T66" fmla="*/ 90 w 1321"/>
                        <a:gd name="T67" fmla="*/ 237 h 712"/>
                        <a:gd name="T68" fmla="*/ 141 w 1321"/>
                        <a:gd name="T69" fmla="*/ 186 h 712"/>
                        <a:gd name="T70" fmla="*/ 196 w 1321"/>
                        <a:gd name="T71" fmla="*/ 140 h 712"/>
                        <a:gd name="T72" fmla="*/ 260 w 1321"/>
                        <a:gd name="T73" fmla="*/ 99 h 712"/>
                        <a:gd name="T74" fmla="*/ 329 w 1321"/>
                        <a:gd name="T75" fmla="*/ 65 h 712"/>
                        <a:gd name="T76" fmla="*/ 399 w 1321"/>
                        <a:gd name="T77" fmla="*/ 37 h 712"/>
                        <a:gd name="T78" fmla="*/ 479 w 1321"/>
                        <a:gd name="T79" fmla="*/ 17 h 712"/>
                        <a:gd name="T80" fmla="*/ 559 w 1321"/>
                        <a:gd name="T81" fmla="*/ 4 h 712"/>
                        <a:gd name="T82" fmla="*/ 642 w 1321"/>
                        <a:gd name="T83" fmla="*/ 0 h 712"/>
                        <a:gd name="T84" fmla="*/ 642 w 1321"/>
                        <a:gd name="T85" fmla="*/ 0 h 712"/>
                        <a:gd name="T86" fmla="*/ 731 w 1321"/>
                        <a:gd name="T87" fmla="*/ 4 h 712"/>
                        <a:gd name="T88" fmla="*/ 815 w 1321"/>
                        <a:gd name="T89" fmla="*/ 18 h 712"/>
                        <a:gd name="T90" fmla="*/ 897 w 1321"/>
                        <a:gd name="T91" fmla="*/ 42 h 712"/>
                        <a:gd name="T92" fmla="*/ 972 w 1321"/>
                        <a:gd name="T93" fmla="*/ 71 h 712"/>
                        <a:gd name="T94" fmla="*/ 1042 w 1321"/>
                        <a:gd name="T95" fmla="*/ 109 h 712"/>
                        <a:gd name="T96" fmla="*/ 1106 w 1321"/>
                        <a:gd name="T97" fmla="*/ 154 h 712"/>
                        <a:gd name="T98" fmla="*/ 1163 w 1321"/>
                        <a:gd name="T99" fmla="*/ 203 h 712"/>
                        <a:gd name="T100" fmla="*/ 1211 w 1321"/>
                        <a:gd name="T101" fmla="*/ 257 h 712"/>
                        <a:gd name="T102" fmla="*/ 1252 w 1321"/>
                        <a:gd name="T103" fmla="*/ 318 h 712"/>
                        <a:gd name="T104" fmla="*/ 1252 w 1321"/>
                        <a:gd name="T105" fmla="*/ 318 h 712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321"/>
                        <a:gd name="T160" fmla="*/ 0 h 712"/>
                        <a:gd name="T161" fmla="*/ 1321 w 1321"/>
                        <a:gd name="T162" fmla="*/ 712 h 712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321" h="712">
                          <a:moveTo>
                            <a:pt x="1301" y="401"/>
                          </a:moveTo>
                          <a:lnTo>
                            <a:pt x="1317" y="442"/>
                          </a:lnTo>
                          <a:lnTo>
                            <a:pt x="1321" y="481"/>
                          </a:lnTo>
                          <a:lnTo>
                            <a:pt x="1315" y="516"/>
                          </a:lnTo>
                          <a:lnTo>
                            <a:pt x="1298" y="550"/>
                          </a:lnTo>
                          <a:lnTo>
                            <a:pt x="1272" y="579"/>
                          </a:lnTo>
                          <a:lnTo>
                            <a:pt x="1239" y="604"/>
                          </a:lnTo>
                          <a:lnTo>
                            <a:pt x="1196" y="628"/>
                          </a:lnTo>
                          <a:lnTo>
                            <a:pt x="1147" y="649"/>
                          </a:lnTo>
                          <a:lnTo>
                            <a:pt x="1092" y="667"/>
                          </a:lnTo>
                          <a:lnTo>
                            <a:pt x="1031" y="683"/>
                          </a:lnTo>
                          <a:lnTo>
                            <a:pt x="967" y="694"/>
                          </a:lnTo>
                          <a:lnTo>
                            <a:pt x="896" y="704"/>
                          </a:lnTo>
                          <a:lnTo>
                            <a:pt x="824" y="710"/>
                          </a:lnTo>
                          <a:lnTo>
                            <a:pt x="795" y="712"/>
                          </a:lnTo>
                          <a:lnTo>
                            <a:pt x="476" y="712"/>
                          </a:lnTo>
                          <a:lnTo>
                            <a:pt x="472" y="712"/>
                          </a:lnTo>
                          <a:lnTo>
                            <a:pt x="409" y="708"/>
                          </a:lnTo>
                          <a:lnTo>
                            <a:pt x="348" y="704"/>
                          </a:lnTo>
                          <a:lnTo>
                            <a:pt x="290" y="696"/>
                          </a:lnTo>
                          <a:lnTo>
                            <a:pt x="235" y="689"/>
                          </a:lnTo>
                          <a:lnTo>
                            <a:pt x="186" y="677"/>
                          </a:lnTo>
                          <a:lnTo>
                            <a:pt x="141" y="663"/>
                          </a:lnTo>
                          <a:lnTo>
                            <a:pt x="102" y="648"/>
                          </a:lnTo>
                          <a:lnTo>
                            <a:pt x="67" y="630"/>
                          </a:lnTo>
                          <a:lnTo>
                            <a:pt x="39" y="608"/>
                          </a:lnTo>
                          <a:lnTo>
                            <a:pt x="18" y="583"/>
                          </a:lnTo>
                          <a:lnTo>
                            <a:pt x="6" y="554"/>
                          </a:lnTo>
                          <a:lnTo>
                            <a:pt x="0" y="524"/>
                          </a:lnTo>
                          <a:lnTo>
                            <a:pt x="0" y="520"/>
                          </a:lnTo>
                          <a:lnTo>
                            <a:pt x="4" y="487"/>
                          </a:lnTo>
                          <a:lnTo>
                            <a:pt x="16" y="446"/>
                          </a:lnTo>
                          <a:lnTo>
                            <a:pt x="51" y="370"/>
                          </a:lnTo>
                          <a:lnTo>
                            <a:pt x="94" y="299"/>
                          </a:lnTo>
                          <a:lnTo>
                            <a:pt x="147" y="235"/>
                          </a:lnTo>
                          <a:lnTo>
                            <a:pt x="204" y="176"/>
                          </a:lnTo>
                          <a:lnTo>
                            <a:pt x="270" y="125"/>
                          </a:lnTo>
                          <a:lnTo>
                            <a:pt x="341" y="82"/>
                          </a:lnTo>
                          <a:lnTo>
                            <a:pt x="415" y="47"/>
                          </a:lnTo>
                          <a:lnTo>
                            <a:pt x="497" y="21"/>
                          </a:lnTo>
                          <a:lnTo>
                            <a:pt x="581" y="6"/>
                          </a:lnTo>
                          <a:lnTo>
                            <a:pt x="667" y="0"/>
                          </a:lnTo>
                          <a:lnTo>
                            <a:pt x="759" y="6"/>
                          </a:lnTo>
                          <a:lnTo>
                            <a:pt x="847" y="23"/>
                          </a:lnTo>
                          <a:lnTo>
                            <a:pt x="932" y="53"/>
                          </a:lnTo>
                          <a:lnTo>
                            <a:pt x="1010" y="90"/>
                          </a:lnTo>
                          <a:lnTo>
                            <a:pt x="1082" y="137"/>
                          </a:lnTo>
                          <a:lnTo>
                            <a:pt x="1149" y="194"/>
                          </a:lnTo>
                          <a:lnTo>
                            <a:pt x="1208" y="256"/>
                          </a:lnTo>
                          <a:lnTo>
                            <a:pt x="1258" y="325"/>
                          </a:lnTo>
                          <a:lnTo>
                            <a:pt x="1301" y="401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9966FF"/>
                        </a:gs>
                      </a:gsLst>
                      <a:lin ang="5400000" scaled="1"/>
                    </a:gradFill>
                    <a:ln w="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4" name="Text Box 30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3652" y="3360"/>
                    <a:ext cx="253" cy="28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24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rPr>
                      <a:t>3</a:t>
                    </a:r>
                    <a:endParaRPr 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Verdana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41" name="Oval 36"/>
                <p:cNvSpPr>
                  <a:spLocks noChangeArrowheads="1"/>
                </p:cNvSpPr>
                <p:nvPr/>
              </p:nvSpPr>
              <p:spPr bwMode="gray">
                <a:xfrm rot="-3372907">
                  <a:off x="5566569" y="5177631"/>
                  <a:ext cx="130175" cy="138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6644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Oval 37"/>
                <p:cNvSpPr>
                  <a:spLocks noChangeArrowheads="1"/>
                </p:cNvSpPr>
                <p:nvPr/>
              </p:nvSpPr>
              <p:spPr bwMode="gray">
                <a:xfrm rot="-3372907">
                  <a:off x="5414169" y="5025231"/>
                  <a:ext cx="130175" cy="138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6644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Группа 53"/>
              <p:cNvGrpSpPr>
                <a:grpSpLocks/>
              </p:cNvGrpSpPr>
              <p:nvPr/>
            </p:nvGrpSpPr>
            <p:grpSpPr bwMode="auto">
              <a:xfrm>
                <a:off x="2362200" y="2997200"/>
                <a:ext cx="1128723" cy="685800"/>
                <a:chOff x="2362200" y="3124200"/>
                <a:chExt cx="1128723" cy="685800"/>
              </a:xfrm>
            </p:grpSpPr>
            <p:grpSp>
              <p:nvGrpSpPr>
                <p:cNvPr id="32" name="Group 31"/>
                <p:cNvGrpSpPr>
                  <a:grpSpLocks/>
                </p:cNvGrpSpPr>
                <p:nvPr/>
              </p:nvGrpSpPr>
              <p:grpSpPr bwMode="auto">
                <a:xfrm>
                  <a:off x="2362200" y="3124200"/>
                  <a:ext cx="685800" cy="685800"/>
                  <a:chOff x="1488" y="1968"/>
                  <a:chExt cx="432" cy="432"/>
                </a:xfrm>
              </p:grpSpPr>
              <p:grpSp>
                <p:nvGrpSpPr>
                  <p:cNvPr id="3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488" y="1968"/>
                    <a:ext cx="432" cy="432"/>
                    <a:chOff x="2016" y="1920"/>
                    <a:chExt cx="1680" cy="1680"/>
                  </a:xfrm>
                </p:grpSpPr>
                <p:sp>
                  <p:nvSpPr>
                    <p:cNvPr id="38" name="Oval 3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1920"/>
                      <a:ext cx="1680" cy="168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9900"/>
                        </a:gs>
                        <a:gs pos="100000">
                          <a:srgbClr val="7446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9" name="Freeform 34"/>
                    <p:cNvSpPr>
                      <a:spLocks/>
                    </p:cNvSpPr>
                    <p:nvPr/>
                  </p:nvSpPr>
                  <p:spPr bwMode="gray">
                    <a:xfrm>
                      <a:off x="2208" y="1948"/>
                      <a:ext cx="1296" cy="634"/>
                    </a:xfrm>
                    <a:custGeom>
                      <a:avLst/>
                      <a:gdLst>
                        <a:gd name="T0" fmla="*/ 1252 w 1321"/>
                        <a:gd name="T1" fmla="*/ 318 h 712"/>
                        <a:gd name="T2" fmla="*/ 1268 w 1321"/>
                        <a:gd name="T3" fmla="*/ 351 h 712"/>
                        <a:gd name="T4" fmla="*/ 1271 w 1321"/>
                        <a:gd name="T5" fmla="*/ 381 h 712"/>
                        <a:gd name="T6" fmla="*/ 1266 w 1321"/>
                        <a:gd name="T7" fmla="*/ 409 h 712"/>
                        <a:gd name="T8" fmla="*/ 1249 w 1321"/>
                        <a:gd name="T9" fmla="*/ 436 h 712"/>
                        <a:gd name="T10" fmla="*/ 1224 w 1321"/>
                        <a:gd name="T11" fmla="*/ 459 h 712"/>
                        <a:gd name="T12" fmla="*/ 1193 w 1321"/>
                        <a:gd name="T13" fmla="*/ 479 h 712"/>
                        <a:gd name="T14" fmla="*/ 1151 w 1321"/>
                        <a:gd name="T15" fmla="*/ 498 h 712"/>
                        <a:gd name="T16" fmla="*/ 1104 w 1321"/>
                        <a:gd name="T17" fmla="*/ 515 h 712"/>
                        <a:gd name="T18" fmla="*/ 1051 w 1321"/>
                        <a:gd name="T19" fmla="*/ 529 h 712"/>
                        <a:gd name="T20" fmla="*/ 992 w 1321"/>
                        <a:gd name="T21" fmla="*/ 541 h 712"/>
                        <a:gd name="T22" fmla="*/ 931 w 1321"/>
                        <a:gd name="T23" fmla="*/ 550 h 712"/>
                        <a:gd name="T24" fmla="*/ 862 w 1321"/>
                        <a:gd name="T25" fmla="*/ 558 h 712"/>
                        <a:gd name="T26" fmla="*/ 793 w 1321"/>
                        <a:gd name="T27" fmla="*/ 563 h 712"/>
                        <a:gd name="T28" fmla="*/ 765 w 1321"/>
                        <a:gd name="T29" fmla="*/ 565 h 712"/>
                        <a:gd name="T30" fmla="*/ 458 w 1321"/>
                        <a:gd name="T31" fmla="*/ 565 h 712"/>
                        <a:gd name="T32" fmla="*/ 454 w 1321"/>
                        <a:gd name="T33" fmla="*/ 565 h 712"/>
                        <a:gd name="T34" fmla="*/ 393 w 1321"/>
                        <a:gd name="T35" fmla="*/ 561 h 712"/>
                        <a:gd name="T36" fmla="*/ 335 w 1321"/>
                        <a:gd name="T37" fmla="*/ 558 h 712"/>
                        <a:gd name="T38" fmla="*/ 280 w 1321"/>
                        <a:gd name="T39" fmla="*/ 552 h 712"/>
                        <a:gd name="T40" fmla="*/ 227 w 1321"/>
                        <a:gd name="T41" fmla="*/ 547 h 712"/>
                        <a:gd name="T42" fmla="*/ 179 w 1321"/>
                        <a:gd name="T43" fmla="*/ 537 h 712"/>
                        <a:gd name="T44" fmla="*/ 135 w 1321"/>
                        <a:gd name="T45" fmla="*/ 525 h 712"/>
                        <a:gd name="T46" fmla="*/ 98 w 1321"/>
                        <a:gd name="T47" fmla="*/ 514 h 712"/>
                        <a:gd name="T48" fmla="*/ 65 w 1321"/>
                        <a:gd name="T49" fmla="*/ 500 h 712"/>
                        <a:gd name="T50" fmla="*/ 37 w 1321"/>
                        <a:gd name="T51" fmla="*/ 482 h 712"/>
                        <a:gd name="T52" fmla="*/ 18 w 1321"/>
                        <a:gd name="T53" fmla="*/ 462 h 712"/>
                        <a:gd name="T54" fmla="*/ 6 w 1321"/>
                        <a:gd name="T55" fmla="*/ 439 h 712"/>
                        <a:gd name="T56" fmla="*/ 0 w 1321"/>
                        <a:gd name="T57" fmla="*/ 416 h 712"/>
                        <a:gd name="T58" fmla="*/ 0 w 1321"/>
                        <a:gd name="T59" fmla="*/ 412 h 712"/>
                        <a:gd name="T60" fmla="*/ 4 w 1321"/>
                        <a:gd name="T61" fmla="*/ 386 h 712"/>
                        <a:gd name="T62" fmla="*/ 16 w 1321"/>
                        <a:gd name="T63" fmla="*/ 354 h 712"/>
                        <a:gd name="T64" fmla="*/ 49 w 1321"/>
                        <a:gd name="T65" fmla="*/ 293 h 712"/>
                        <a:gd name="T66" fmla="*/ 90 w 1321"/>
                        <a:gd name="T67" fmla="*/ 237 h 712"/>
                        <a:gd name="T68" fmla="*/ 141 w 1321"/>
                        <a:gd name="T69" fmla="*/ 186 h 712"/>
                        <a:gd name="T70" fmla="*/ 196 w 1321"/>
                        <a:gd name="T71" fmla="*/ 140 h 712"/>
                        <a:gd name="T72" fmla="*/ 260 w 1321"/>
                        <a:gd name="T73" fmla="*/ 99 h 712"/>
                        <a:gd name="T74" fmla="*/ 329 w 1321"/>
                        <a:gd name="T75" fmla="*/ 65 h 712"/>
                        <a:gd name="T76" fmla="*/ 399 w 1321"/>
                        <a:gd name="T77" fmla="*/ 37 h 712"/>
                        <a:gd name="T78" fmla="*/ 479 w 1321"/>
                        <a:gd name="T79" fmla="*/ 17 h 712"/>
                        <a:gd name="T80" fmla="*/ 559 w 1321"/>
                        <a:gd name="T81" fmla="*/ 4 h 712"/>
                        <a:gd name="T82" fmla="*/ 642 w 1321"/>
                        <a:gd name="T83" fmla="*/ 0 h 712"/>
                        <a:gd name="T84" fmla="*/ 642 w 1321"/>
                        <a:gd name="T85" fmla="*/ 0 h 712"/>
                        <a:gd name="T86" fmla="*/ 731 w 1321"/>
                        <a:gd name="T87" fmla="*/ 4 h 712"/>
                        <a:gd name="T88" fmla="*/ 815 w 1321"/>
                        <a:gd name="T89" fmla="*/ 18 h 712"/>
                        <a:gd name="T90" fmla="*/ 897 w 1321"/>
                        <a:gd name="T91" fmla="*/ 42 h 712"/>
                        <a:gd name="T92" fmla="*/ 972 w 1321"/>
                        <a:gd name="T93" fmla="*/ 71 h 712"/>
                        <a:gd name="T94" fmla="*/ 1042 w 1321"/>
                        <a:gd name="T95" fmla="*/ 109 h 712"/>
                        <a:gd name="T96" fmla="*/ 1106 w 1321"/>
                        <a:gd name="T97" fmla="*/ 154 h 712"/>
                        <a:gd name="T98" fmla="*/ 1163 w 1321"/>
                        <a:gd name="T99" fmla="*/ 203 h 712"/>
                        <a:gd name="T100" fmla="*/ 1211 w 1321"/>
                        <a:gd name="T101" fmla="*/ 257 h 712"/>
                        <a:gd name="T102" fmla="*/ 1252 w 1321"/>
                        <a:gd name="T103" fmla="*/ 318 h 712"/>
                        <a:gd name="T104" fmla="*/ 1252 w 1321"/>
                        <a:gd name="T105" fmla="*/ 318 h 712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321"/>
                        <a:gd name="T160" fmla="*/ 0 h 712"/>
                        <a:gd name="T161" fmla="*/ 1321 w 1321"/>
                        <a:gd name="T162" fmla="*/ 712 h 712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321" h="712">
                          <a:moveTo>
                            <a:pt x="1301" y="401"/>
                          </a:moveTo>
                          <a:lnTo>
                            <a:pt x="1317" y="442"/>
                          </a:lnTo>
                          <a:lnTo>
                            <a:pt x="1321" y="481"/>
                          </a:lnTo>
                          <a:lnTo>
                            <a:pt x="1315" y="516"/>
                          </a:lnTo>
                          <a:lnTo>
                            <a:pt x="1298" y="550"/>
                          </a:lnTo>
                          <a:lnTo>
                            <a:pt x="1272" y="579"/>
                          </a:lnTo>
                          <a:lnTo>
                            <a:pt x="1239" y="604"/>
                          </a:lnTo>
                          <a:lnTo>
                            <a:pt x="1196" y="628"/>
                          </a:lnTo>
                          <a:lnTo>
                            <a:pt x="1147" y="649"/>
                          </a:lnTo>
                          <a:lnTo>
                            <a:pt x="1092" y="667"/>
                          </a:lnTo>
                          <a:lnTo>
                            <a:pt x="1031" y="683"/>
                          </a:lnTo>
                          <a:lnTo>
                            <a:pt x="967" y="694"/>
                          </a:lnTo>
                          <a:lnTo>
                            <a:pt x="896" y="704"/>
                          </a:lnTo>
                          <a:lnTo>
                            <a:pt x="824" y="710"/>
                          </a:lnTo>
                          <a:lnTo>
                            <a:pt x="795" y="712"/>
                          </a:lnTo>
                          <a:lnTo>
                            <a:pt x="476" y="712"/>
                          </a:lnTo>
                          <a:lnTo>
                            <a:pt x="472" y="712"/>
                          </a:lnTo>
                          <a:lnTo>
                            <a:pt x="409" y="708"/>
                          </a:lnTo>
                          <a:lnTo>
                            <a:pt x="348" y="704"/>
                          </a:lnTo>
                          <a:lnTo>
                            <a:pt x="290" y="696"/>
                          </a:lnTo>
                          <a:lnTo>
                            <a:pt x="235" y="689"/>
                          </a:lnTo>
                          <a:lnTo>
                            <a:pt x="186" y="677"/>
                          </a:lnTo>
                          <a:lnTo>
                            <a:pt x="141" y="663"/>
                          </a:lnTo>
                          <a:lnTo>
                            <a:pt x="102" y="648"/>
                          </a:lnTo>
                          <a:lnTo>
                            <a:pt x="67" y="630"/>
                          </a:lnTo>
                          <a:lnTo>
                            <a:pt x="39" y="608"/>
                          </a:lnTo>
                          <a:lnTo>
                            <a:pt x="18" y="583"/>
                          </a:lnTo>
                          <a:lnTo>
                            <a:pt x="6" y="554"/>
                          </a:lnTo>
                          <a:lnTo>
                            <a:pt x="0" y="524"/>
                          </a:lnTo>
                          <a:lnTo>
                            <a:pt x="0" y="520"/>
                          </a:lnTo>
                          <a:lnTo>
                            <a:pt x="4" y="487"/>
                          </a:lnTo>
                          <a:lnTo>
                            <a:pt x="16" y="446"/>
                          </a:lnTo>
                          <a:lnTo>
                            <a:pt x="51" y="370"/>
                          </a:lnTo>
                          <a:lnTo>
                            <a:pt x="94" y="299"/>
                          </a:lnTo>
                          <a:lnTo>
                            <a:pt x="147" y="235"/>
                          </a:lnTo>
                          <a:lnTo>
                            <a:pt x="204" y="176"/>
                          </a:lnTo>
                          <a:lnTo>
                            <a:pt x="270" y="125"/>
                          </a:lnTo>
                          <a:lnTo>
                            <a:pt x="341" y="82"/>
                          </a:lnTo>
                          <a:lnTo>
                            <a:pt x="415" y="47"/>
                          </a:lnTo>
                          <a:lnTo>
                            <a:pt x="497" y="21"/>
                          </a:lnTo>
                          <a:lnTo>
                            <a:pt x="581" y="6"/>
                          </a:lnTo>
                          <a:lnTo>
                            <a:pt x="667" y="0"/>
                          </a:lnTo>
                          <a:lnTo>
                            <a:pt x="759" y="6"/>
                          </a:lnTo>
                          <a:lnTo>
                            <a:pt x="847" y="23"/>
                          </a:lnTo>
                          <a:lnTo>
                            <a:pt x="932" y="53"/>
                          </a:lnTo>
                          <a:lnTo>
                            <a:pt x="1010" y="90"/>
                          </a:lnTo>
                          <a:lnTo>
                            <a:pt x="1082" y="137"/>
                          </a:lnTo>
                          <a:lnTo>
                            <a:pt x="1149" y="194"/>
                          </a:lnTo>
                          <a:lnTo>
                            <a:pt x="1208" y="256"/>
                          </a:lnTo>
                          <a:lnTo>
                            <a:pt x="1258" y="325"/>
                          </a:lnTo>
                          <a:lnTo>
                            <a:pt x="1301" y="401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9900"/>
                        </a:gs>
                      </a:gsLst>
                      <a:lin ang="5400000" scaled="1"/>
                    </a:gradFill>
                    <a:ln w="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7" name="Text Box 35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586" y="2016"/>
                    <a:ext cx="253" cy="28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24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rPr>
                      <a:t>5</a:t>
                    </a:r>
                    <a:endParaRPr lang="en-US" sz="2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Verdana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33" name="Group 38"/>
                <p:cNvGrpSpPr>
                  <a:grpSpLocks/>
                </p:cNvGrpSpPr>
                <p:nvPr/>
              </p:nvGrpSpPr>
              <p:grpSpPr bwMode="auto">
                <a:xfrm>
                  <a:off x="3124209" y="3581400"/>
                  <a:ext cx="366714" cy="206375"/>
                  <a:chOff x="2016" y="2304"/>
                  <a:chExt cx="231" cy="130"/>
                </a:xfrm>
              </p:grpSpPr>
              <p:sp>
                <p:nvSpPr>
                  <p:cNvPr id="34" name="Oval 39"/>
                  <p:cNvSpPr>
                    <a:spLocks noChangeArrowheads="1"/>
                  </p:cNvSpPr>
                  <p:nvPr/>
                </p:nvSpPr>
                <p:spPr bwMode="gray">
                  <a:xfrm rot="-3372907">
                    <a:off x="2019" y="2301"/>
                    <a:ext cx="82" cy="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AA66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" name="Oval 40"/>
                  <p:cNvSpPr>
                    <a:spLocks noChangeArrowheads="1"/>
                  </p:cNvSpPr>
                  <p:nvPr/>
                </p:nvSpPr>
                <p:spPr bwMode="gray">
                  <a:xfrm rot="-3372907">
                    <a:off x="2163" y="2349"/>
                    <a:ext cx="82" cy="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AA66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" name="Группа 52"/>
              <p:cNvGrpSpPr>
                <a:grpSpLocks/>
              </p:cNvGrpSpPr>
              <p:nvPr/>
            </p:nvGrpSpPr>
            <p:grpSpPr bwMode="auto">
              <a:xfrm>
                <a:off x="4191000" y="1600200"/>
                <a:ext cx="685800" cy="1244600"/>
                <a:chOff x="4191000" y="1727200"/>
                <a:chExt cx="685800" cy="1244600"/>
              </a:xfrm>
            </p:grpSpPr>
            <p:grpSp>
              <p:nvGrpSpPr>
                <p:cNvPr id="21" name="Group 8"/>
                <p:cNvGrpSpPr>
                  <a:grpSpLocks/>
                </p:cNvGrpSpPr>
                <p:nvPr/>
              </p:nvGrpSpPr>
              <p:grpSpPr bwMode="auto">
                <a:xfrm>
                  <a:off x="4191000" y="1727200"/>
                  <a:ext cx="685800" cy="658813"/>
                  <a:chOff x="2640" y="1088"/>
                  <a:chExt cx="432" cy="415"/>
                </a:xfrm>
              </p:grpSpPr>
              <p:grpSp>
                <p:nvGrpSpPr>
                  <p:cNvPr id="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640" y="1088"/>
                    <a:ext cx="432" cy="415"/>
                    <a:chOff x="2016" y="1920"/>
                    <a:chExt cx="1680" cy="1680"/>
                  </a:xfrm>
                </p:grpSpPr>
                <p:sp>
                  <p:nvSpPr>
                    <p:cNvPr id="27" name="Oval 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1920"/>
                      <a:ext cx="1680" cy="168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6C5600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" name="Freeform 11"/>
                    <p:cNvSpPr>
                      <a:spLocks/>
                    </p:cNvSpPr>
                    <p:nvPr/>
                  </p:nvSpPr>
                  <p:spPr bwMode="gray">
                    <a:xfrm>
                      <a:off x="2208" y="1948"/>
                      <a:ext cx="1296" cy="634"/>
                    </a:xfrm>
                    <a:custGeom>
                      <a:avLst/>
                      <a:gdLst>
                        <a:gd name="T0" fmla="*/ 1252 w 1321"/>
                        <a:gd name="T1" fmla="*/ 318 h 712"/>
                        <a:gd name="T2" fmla="*/ 1268 w 1321"/>
                        <a:gd name="T3" fmla="*/ 351 h 712"/>
                        <a:gd name="T4" fmla="*/ 1271 w 1321"/>
                        <a:gd name="T5" fmla="*/ 381 h 712"/>
                        <a:gd name="T6" fmla="*/ 1266 w 1321"/>
                        <a:gd name="T7" fmla="*/ 409 h 712"/>
                        <a:gd name="T8" fmla="*/ 1249 w 1321"/>
                        <a:gd name="T9" fmla="*/ 436 h 712"/>
                        <a:gd name="T10" fmla="*/ 1224 w 1321"/>
                        <a:gd name="T11" fmla="*/ 459 h 712"/>
                        <a:gd name="T12" fmla="*/ 1193 w 1321"/>
                        <a:gd name="T13" fmla="*/ 479 h 712"/>
                        <a:gd name="T14" fmla="*/ 1151 w 1321"/>
                        <a:gd name="T15" fmla="*/ 498 h 712"/>
                        <a:gd name="T16" fmla="*/ 1104 w 1321"/>
                        <a:gd name="T17" fmla="*/ 515 h 712"/>
                        <a:gd name="T18" fmla="*/ 1051 w 1321"/>
                        <a:gd name="T19" fmla="*/ 529 h 712"/>
                        <a:gd name="T20" fmla="*/ 992 w 1321"/>
                        <a:gd name="T21" fmla="*/ 541 h 712"/>
                        <a:gd name="T22" fmla="*/ 931 w 1321"/>
                        <a:gd name="T23" fmla="*/ 550 h 712"/>
                        <a:gd name="T24" fmla="*/ 862 w 1321"/>
                        <a:gd name="T25" fmla="*/ 558 h 712"/>
                        <a:gd name="T26" fmla="*/ 793 w 1321"/>
                        <a:gd name="T27" fmla="*/ 563 h 712"/>
                        <a:gd name="T28" fmla="*/ 765 w 1321"/>
                        <a:gd name="T29" fmla="*/ 565 h 712"/>
                        <a:gd name="T30" fmla="*/ 458 w 1321"/>
                        <a:gd name="T31" fmla="*/ 565 h 712"/>
                        <a:gd name="T32" fmla="*/ 454 w 1321"/>
                        <a:gd name="T33" fmla="*/ 565 h 712"/>
                        <a:gd name="T34" fmla="*/ 393 w 1321"/>
                        <a:gd name="T35" fmla="*/ 561 h 712"/>
                        <a:gd name="T36" fmla="*/ 335 w 1321"/>
                        <a:gd name="T37" fmla="*/ 558 h 712"/>
                        <a:gd name="T38" fmla="*/ 280 w 1321"/>
                        <a:gd name="T39" fmla="*/ 552 h 712"/>
                        <a:gd name="T40" fmla="*/ 227 w 1321"/>
                        <a:gd name="T41" fmla="*/ 547 h 712"/>
                        <a:gd name="T42" fmla="*/ 179 w 1321"/>
                        <a:gd name="T43" fmla="*/ 537 h 712"/>
                        <a:gd name="T44" fmla="*/ 135 w 1321"/>
                        <a:gd name="T45" fmla="*/ 525 h 712"/>
                        <a:gd name="T46" fmla="*/ 98 w 1321"/>
                        <a:gd name="T47" fmla="*/ 514 h 712"/>
                        <a:gd name="T48" fmla="*/ 65 w 1321"/>
                        <a:gd name="T49" fmla="*/ 500 h 712"/>
                        <a:gd name="T50" fmla="*/ 37 w 1321"/>
                        <a:gd name="T51" fmla="*/ 482 h 712"/>
                        <a:gd name="T52" fmla="*/ 18 w 1321"/>
                        <a:gd name="T53" fmla="*/ 462 h 712"/>
                        <a:gd name="T54" fmla="*/ 6 w 1321"/>
                        <a:gd name="T55" fmla="*/ 439 h 712"/>
                        <a:gd name="T56" fmla="*/ 0 w 1321"/>
                        <a:gd name="T57" fmla="*/ 416 h 712"/>
                        <a:gd name="T58" fmla="*/ 0 w 1321"/>
                        <a:gd name="T59" fmla="*/ 412 h 712"/>
                        <a:gd name="T60" fmla="*/ 4 w 1321"/>
                        <a:gd name="T61" fmla="*/ 386 h 712"/>
                        <a:gd name="T62" fmla="*/ 16 w 1321"/>
                        <a:gd name="T63" fmla="*/ 354 h 712"/>
                        <a:gd name="T64" fmla="*/ 49 w 1321"/>
                        <a:gd name="T65" fmla="*/ 293 h 712"/>
                        <a:gd name="T66" fmla="*/ 90 w 1321"/>
                        <a:gd name="T67" fmla="*/ 237 h 712"/>
                        <a:gd name="T68" fmla="*/ 141 w 1321"/>
                        <a:gd name="T69" fmla="*/ 186 h 712"/>
                        <a:gd name="T70" fmla="*/ 196 w 1321"/>
                        <a:gd name="T71" fmla="*/ 140 h 712"/>
                        <a:gd name="T72" fmla="*/ 260 w 1321"/>
                        <a:gd name="T73" fmla="*/ 99 h 712"/>
                        <a:gd name="T74" fmla="*/ 329 w 1321"/>
                        <a:gd name="T75" fmla="*/ 65 h 712"/>
                        <a:gd name="T76" fmla="*/ 399 w 1321"/>
                        <a:gd name="T77" fmla="*/ 37 h 712"/>
                        <a:gd name="T78" fmla="*/ 479 w 1321"/>
                        <a:gd name="T79" fmla="*/ 17 h 712"/>
                        <a:gd name="T80" fmla="*/ 559 w 1321"/>
                        <a:gd name="T81" fmla="*/ 4 h 712"/>
                        <a:gd name="T82" fmla="*/ 642 w 1321"/>
                        <a:gd name="T83" fmla="*/ 0 h 712"/>
                        <a:gd name="T84" fmla="*/ 642 w 1321"/>
                        <a:gd name="T85" fmla="*/ 0 h 712"/>
                        <a:gd name="T86" fmla="*/ 731 w 1321"/>
                        <a:gd name="T87" fmla="*/ 4 h 712"/>
                        <a:gd name="T88" fmla="*/ 815 w 1321"/>
                        <a:gd name="T89" fmla="*/ 18 h 712"/>
                        <a:gd name="T90" fmla="*/ 897 w 1321"/>
                        <a:gd name="T91" fmla="*/ 42 h 712"/>
                        <a:gd name="T92" fmla="*/ 972 w 1321"/>
                        <a:gd name="T93" fmla="*/ 71 h 712"/>
                        <a:gd name="T94" fmla="*/ 1042 w 1321"/>
                        <a:gd name="T95" fmla="*/ 109 h 712"/>
                        <a:gd name="T96" fmla="*/ 1106 w 1321"/>
                        <a:gd name="T97" fmla="*/ 154 h 712"/>
                        <a:gd name="T98" fmla="*/ 1163 w 1321"/>
                        <a:gd name="T99" fmla="*/ 203 h 712"/>
                        <a:gd name="T100" fmla="*/ 1211 w 1321"/>
                        <a:gd name="T101" fmla="*/ 257 h 712"/>
                        <a:gd name="T102" fmla="*/ 1252 w 1321"/>
                        <a:gd name="T103" fmla="*/ 318 h 712"/>
                        <a:gd name="T104" fmla="*/ 1252 w 1321"/>
                        <a:gd name="T105" fmla="*/ 318 h 712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321"/>
                        <a:gd name="T160" fmla="*/ 0 h 712"/>
                        <a:gd name="T161" fmla="*/ 1321 w 1321"/>
                        <a:gd name="T162" fmla="*/ 712 h 712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321" h="712">
                          <a:moveTo>
                            <a:pt x="1301" y="401"/>
                          </a:moveTo>
                          <a:lnTo>
                            <a:pt x="1317" y="442"/>
                          </a:lnTo>
                          <a:lnTo>
                            <a:pt x="1321" y="481"/>
                          </a:lnTo>
                          <a:lnTo>
                            <a:pt x="1315" y="516"/>
                          </a:lnTo>
                          <a:lnTo>
                            <a:pt x="1298" y="550"/>
                          </a:lnTo>
                          <a:lnTo>
                            <a:pt x="1272" y="579"/>
                          </a:lnTo>
                          <a:lnTo>
                            <a:pt x="1239" y="604"/>
                          </a:lnTo>
                          <a:lnTo>
                            <a:pt x="1196" y="628"/>
                          </a:lnTo>
                          <a:lnTo>
                            <a:pt x="1147" y="649"/>
                          </a:lnTo>
                          <a:lnTo>
                            <a:pt x="1092" y="667"/>
                          </a:lnTo>
                          <a:lnTo>
                            <a:pt x="1031" y="683"/>
                          </a:lnTo>
                          <a:lnTo>
                            <a:pt x="967" y="694"/>
                          </a:lnTo>
                          <a:lnTo>
                            <a:pt x="896" y="704"/>
                          </a:lnTo>
                          <a:lnTo>
                            <a:pt x="824" y="710"/>
                          </a:lnTo>
                          <a:lnTo>
                            <a:pt x="795" y="712"/>
                          </a:lnTo>
                          <a:lnTo>
                            <a:pt x="476" y="712"/>
                          </a:lnTo>
                          <a:lnTo>
                            <a:pt x="472" y="712"/>
                          </a:lnTo>
                          <a:lnTo>
                            <a:pt x="409" y="708"/>
                          </a:lnTo>
                          <a:lnTo>
                            <a:pt x="348" y="704"/>
                          </a:lnTo>
                          <a:lnTo>
                            <a:pt x="290" y="696"/>
                          </a:lnTo>
                          <a:lnTo>
                            <a:pt x="235" y="689"/>
                          </a:lnTo>
                          <a:lnTo>
                            <a:pt x="186" y="677"/>
                          </a:lnTo>
                          <a:lnTo>
                            <a:pt x="141" y="663"/>
                          </a:lnTo>
                          <a:lnTo>
                            <a:pt x="102" y="648"/>
                          </a:lnTo>
                          <a:lnTo>
                            <a:pt x="67" y="630"/>
                          </a:lnTo>
                          <a:lnTo>
                            <a:pt x="39" y="608"/>
                          </a:lnTo>
                          <a:lnTo>
                            <a:pt x="18" y="583"/>
                          </a:lnTo>
                          <a:lnTo>
                            <a:pt x="6" y="554"/>
                          </a:lnTo>
                          <a:lnTo>
                            <a:pt x="0" y="524"/>
                          </a:lnTo>
                          <a:lnTo>
                            <a:pt x="0" y="520"/>
                          </a:lnTo>
                          <a:lnTo>
                            <a:pt x="4" y="487"/>
                          </a:lnTo>
                          <a:lnTo>
                            <a:pt x="16" y="446"/>
                          </a:lnTo>
                          <a:lnTo>
                            <a:pt x="51" y="370"/>
                          </a:lnTo>
                          <a:lnTo>
                            <a:pt x="94" y="299"/>
                          </a:lnTo>
                          <a:lnTo>
                            <a:pt x="147" y="235"/>
                          </a:lnTo>
                          <a:lnTo>
                            <a:pt x="204" y="176"/>
                          </a:lnTo>
                          <a:lnTo>
                            <a:pt x="270" y="125"/>
                          </a:lnTo>
                          <a:lnTo>
                            <a:pt x="341" y="82"/>
                          </a:lnTo>
                          <a:lnTo>
                            <a:pt x="415" y="47"/>
                          </a:lnTo>
                          <a:lnTo>
                            <a:pt x="497" y="21"/>
                          </a:lnTo>
                          <a:lnTo>
                            <a:pt x="581" y="6"/>
                          </a:lnTo>
                          <a:lnTo>
                            <a:pt x="667" y="0"/>
                          </a:lnTo>
                          <a:lnTo>
                            <a:pt x="759" y="6"/>
                          </a:lnTo>
                          <a:lnTo>
                            <a:pt x="847" y="23"/>
                          </a:lnTo>
                          <a:lnTo>
                            <a:pt x="932" y="53"/>
                          </a:lnTo>
                          <a:lnTo>
                            <a:pt x="1010" y="90"/>
                          </a:lnTo>
                          <a:lnTo>
                            <a:pt x="1082" y="137"/>
                          </a:lnTo>
                          <a:lnTo>
                            <a:pt x="1149" y="194"/>
                          </a:lnTo>
                          <a:lnTo>
                            <a:pt x="1208" y="256"/>
                          </a:lnTo>
                          <a:lnTo>
                            <a:pt x="1258" y="325"/>
                          </a:lnTo>
                          <a:lnTo>
                            <a:pt x="1301" y="401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  <a:ln w="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6" name="Text Box 12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738" y="1152"/>
                    <a:ext cx="253" cy="28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24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rPr>
                      <a:t>1</a:t>
                    </a:r>
                    <a:endParaRPr lang="en-US" sz="24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Verdana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22" name="Group 41"/>
                <p:cNvGrpSpPr>
                  <a:grpSpLocks/>
                </p:cNvGrpSpPr>
                <p:nvPr/>
              </p:nvGrpSpPr>
              <p:grpSpPr bwMode="auto">
                <a:xfrm>
                  <a:off x="4495800" y="2559050"/>
                  <a:ext cx="138113" cy="412750"/>
                  <a:chOff x="2832" y="1612"/>
                  <a:chExt cx="87" cy="260"/>
                </a:xfrm>
              </p:grpSpPr>
              <p:sp>
                <p:nvSpPr>
                  <p:cNvPr id="23" name="Oval 42"/>
                  <p:cNvSpPr>
                    <a:spLocks noChangeArrowheads="1"/>
                  </p:cNvSpPr>
                  <p:nvPr/>
                </p:nvSpPr>
                <p:spPr bwMode="gray">
                  <a:xfrm rot="-3372907">
                    <a:off x="2835" y="1609"/>
                    <a:ext cx="82" cy="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AA88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" name="Oval 43"/>
                  <p:cNvSpPr>
                    <a:spLocks noChangeArrowheads="1"/>
                  </p:cNvSpPr>
                  <p:nvPr/>
                </p:nvSpPr>
                <p:spPr bwMode="gray">
                  <a:xfrm rot="-3372907">
                    <a:off x="2835" y="1787"/>
                    <a:ext cx="82" cy="8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CC00"/>
                      </a:gs>
                      <a:gs pos="100000">
                        <a:srgbClr val="AA88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3" name="Группа 50"/>
              <p:cNvGrpSpPr>
                <a:grpSpLocks/>
              </p:cNvGrpSpPr>
              <p:nvPr/>
            </p:nvGrpSpPr>
            <p:grpSpPr bwMode="auto">
              <a:xfrm>
                <a:off x="5638800" y="2997200"/>
                <a:ext cx="1219200" cy="739775"/>
                <a:chOff x="5715000" y="3124200"/>
                <a:chExt cx="1219200" cy="739775"/>
              </a:xfrm>
            </p:grpSpPr>
            <p:grpSp>
              <p:nvGrpSpPr>
                <p:cNvPr id="14" name="Group 21"/>
                <p:cNvGrpSpPr>
                  <a:grpSpLocks/>
                </p:cNvGrpSpPr>
                <p:nvPr/>
              </p:nvGrpSpPr>
              <p:grpSpPr bwMode="auto">
                <a:xfrm>
                  <a:off x="6253163" y="3124200"/>
                  <a:ext cx="681037" cy="693738"/>
                  <a:chOff x="3938" y="1968"/>
                  <a:chExt cx="430" cy="437"/>
                </a:xfrm>
              </p:grpSpPr>
              <p:grpSp>
                <p:nvGrpSpPr>
                  <p:cNvPr id="1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938" y="1968"/>
                    <a:ext cx="430" cy="437"/>
                    <a:chOff x="2016" y="1920"/>
                    <a:chExt cx="1680" cy="1680"/>
                  </a:xfrm>
                </p:grpSpPr>
                <p:sp>
                  <p:nvSpPr>
                    <p:cNvPr id="19" name="Oval 2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1920"/>
                      <a:ext cx="1680" cy="168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996E3"/>
                        </a:gs>
                        <a:gs pos="100000">
                          <a:srgbClr val="214467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" name="Freeform 24"/>
                    <p:cNvSpPr>
                      <a:spLocks/>
                    </p:cNvSpPr>
                    <p:nvPr/>
                  </p:nvSpPr>
                  <p:spPr bwMode="gray">
                    <a:xfrm>
                      <a:off x="2208" y="1948"/>
                      <a:ext cx="1296" cy="634"/>
                    </a:xfrm>
                    <a:custGeom>
                      <a:avLst/>
                      <a:gdLst>
                        <a:gd name="T0" fmla="*/ 1252 w 1321"/>
                        <a:gd name="T1" fmla="*/ 318 h 712"/>
                        <a:gd name="T2" fmla="*/ 1268 w 1321"/>
                        <a:gd name="T3" fmla="*/ 351 h 712"/>
                        <a:gd name="T4" fmla="*/ 1271 w 1321"/>
                        <a:gd name="T5" fmla="*/ 381 h 712"/>
                        <a:gd name="T6" fmla="*/ 1266 w 1321"/>
                        <a:gd name="T7" fmla="*/ 409 h 712"/>
                        <a:gd name="T8" fmla="*/ 1249 w 1321"/>
                        <a:gd name="T9" fmla="*/ 436 h 712"/>
                        <a:gd name="T10" fmla="*/ 1224 w 1321"/>
                        <a:gd name="T11" fmla="*/ 459 h 712"/>
                        <a:gd name="T12" fmla="*/ 1193 w 1321"/>
                        <a:gd name="T13" fmla="*/ 479 h 712"/>
                        <a:gd name="T14" fmla="*/ 1151 w 1321"/>
                        <a:gd name="T15" fmla="*/ 498 h 712"/>
                        <a:gd name="T16" fmla="*/ 1104 w 1321"/>
                        <a:gd name="T17" fmla="*/ 515 h 712"/>
                        <a:gd name="T18" fmla="*/ 1051 w 1321"/>
                        <a:gd name="T19" fmla="*/ 529 h 712"/>
                        <a:gd name="T20" fmla="*/ 992 w 1321"/>
                        <a:gd name="T21" fmla="*/ 541 h 712"/>
                        <a:gd name="T22" fmla="*/ 931 w 1321"/>
                        <a:gd name="T23" fmla="*/ 550 h 712"/>
                        <a:gd name="T24" fmla="*/ 862 w 1321"/>
                        <a:gd name="T25" fmla="*/ 558 h 712"/>
                        <a:gd name="T26" fmla="*/ 793 w 1321"/>
                        <a:gd name="T27" fmla="*/ 563 h 712"/>
                        <a:gd name="T28" fmla="*/ 765 w 1321"/>
                        <a:gd name="T29" fmla="*/ 565 h 712"/>
                        <a:gd name="T30" fmla="*/ 458 w 1321"/>
                        <a:gd name="T31" fmla="*/ 565 h 712"/>
                        <a:gd name="T32" fmla="*/ 454 w 1321"/>
                        <a:gd name="T33" fmla="*/ 565 h 712"/>
                        <a:gd name="T34" fmla="*/ 393 w 1321"/>
                        <a:gd name="T35" fmla="*/ 561 h 712"/>
                        <a:gd name="T36" fmla="*/ 335 w 1321"/>
                        <a:gd name="T37" fmla="*/ 558 h 712"/>
                        <a:gd name="T38" fmla="*/ 280 w 1321"/>
                        <a:gd name="T39" fmla="*/ 552 h 712"/>
                        <a:gd name="T40" fmla="*/ 227 w 1321"/>
                        <a:gd name="T41" fmla="*/ 547 h 712"/>
                        <a:gd name="T42" fmla="*/ 179 w 1321"/>
                        <a:gd name="T43" fmla="*/ 537 h 712"/>
                        <a:gd name="T44" fmla="*/ 135 w 1321"/>
                        <a:gd name="T45" fmla="*/ 525 h 712"/>
                        <a:gd name="T46" fmla="*/ 98 w 1321"/>
                        <a:gd name="T47" fmla="*/ 514 h 712"/>
                        <a:gd name="T48" fmla="*/ 65 w 1321"/>
                        <a:gd name="T49" fmla="*/ 500 h 712"/>
                        <a:gd name="T50" fmla="*/ 37 w 1321"/>
                        <a:gd name="T51" fmla="*/ 482 h 712"/>
                        <a:gd name="T52" fmla="*/ 18 w 1321"/>
                        <a:gd name="T53" fmla="*/ 462 h 712"/>
                        <a:gd name="T54" fmla="*/ 6 w 1321"/>
                        <a:gd name="T55" fmla="*/ 439 h 712"/>
                        <a:gd name="T56" fmla="*/ 0 w 1321"/>
                        <a:gd name="T57" fmla="*/ 416 h 712"/>
                        <a:gd name="T58" fmla="*/ 0 w 1321"/>
                        <a:gd name="T59" fmla="*/ 412 h 712"/>
                        <a:gd name="T60" fmla="*/ 4 w 1321"/>
                        <a:gd name="T61" fmla="*/ 386 h 712"/>
                        <a:gd name="T62" fmla="*/ 16 w 1321"/>
                        <a:gd name="T63" fmla="*/ 354 h 712"/>
                        <a:gd name="T64" fmla="*/ 49 w 1321"/>
                        <a:gd name="T65" fmla="*/ 293 h 712"/>
                        <a:gd name="T66" fmla="*/ 90 w 1321"/>
                        <a:gd name="T67" fmla="*/ 237 h 712"/>
                        <a:gd name="T68" fmla="*/ 141 w 1321"/>
                        <a:gd name="T69" fmla="*/ 186 h 712"/>
                        <a:gd name="T70" fmla="*/ 196 w 1321"/>
                        <a:gd name="T71" fmla="*/ 140 h 712"/>
                        <a:gd name="T72" fmla="*/ 260 w 1321"/>
                        <a:gd name="T73" fmla="*/ 99 h 712"/>
                        <a:gd name="T74" fmla="*/ 329 w 1321"/>
                        <a:gd name="T75" fmla="*/ 65 h 712"/>
                        <a:gd name="T76" fmla="*/ 399 w 1321"/>
                        <a:gd name="T77" fmla="*/ 37 h 712"/>
                        <a:gd name="T78" fmla="*/ 479 w 1321"/>
                        <a:gd name="T79" fmla="*/ 17 h 712"/>
                        <a:gd name="T80" fmla="*/ 559 w 1321"/>
                        <a:gd name="T81" fmla="*/ 4 h 712"/>
                        <a:gd name="T82" fmla="*/ 642 w 1321"/>
                        <a:gd name="T83" fmla="*/ 0 h 712"/>
                        <a:gd name="T84" fmla="*/ 642 w 1321"/>
                        <a:gd name="T85" fmla="*/ 0 h 712"/>
                        <a:gd name="T86" fmla="*/ 731 w 1321"/>
                        <a:gd name="T87" fmla="*/ 4 h 712"/>
                        <a:gd name="T88" fmla="*/ 815 w 1321"/>
                        <a:gd name="T89" fmla="*/ 18 h 712"/>
                        <a:gd name="T90" fmla="*/ 897 w 1321"/>
                        <a:gd name="T91" fmla="*/ 42 h 712"/>
                        <a:gd name="T92" fmla="*/ 972 w 1321"/>
                        <a:gd name="T93" fmla="*/ 71 h 712"/>
                        <a:gd name="T94" fmla="*/ 1042 w 1321"/>
                        <a:gd name="T95" fmla="*/ 109 h 712"/>
                        <a:gd name="T96" fmla="*/ 1106 w 1321"/>
                        <a:gd name="T97" fmla="*/ 154 h 712"/>
                        <a:gd name="T98" fmla="*/ 1163 w 1321"/>
                        <a:gd name="T99" fmla="*/ 203 h 712"/>
                        <a:gd name="T100" fmla="*/ 1211 w 1321"/>
                        <a:gd name="T101" fmla="*/ 257 h 712"/>
                        <a:gd name="T102" fmla="*/ 1252 w 1321"/>
                        <a:gd name="T103" fmla="*/ 318 h 712"/>
                        <a:gd name="T104" fmla="*/ 1252 w 1321"/>
                        <a:gd name="T105" fmla="*/ 318 h 712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321"/>
                        <a:gd name="T160" fmla="*/ 0 h 712"/>
                        <a:gd name="T161" fmla="*/ 1321 w 1321"/>
                        <a:gd name="T162" fmla="*/ 712 h 712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321" h="712">
                          <a:moveTo>
                            <a:pt x="1301" y="401"/>
                          </a:moveTo>
                          <a:lnTo>
                            <a:pt x="1317" y="442"/>
                          </a:lnTo>
                          <a:lnTo>
                            <a:pt x="1321" y="481"/>
                          </a:lnTo>
                          <a:lnTo>
                            <a:pt x="1315" y="516"/>
                          </a:lnTo>
                          <a:lnTo>
                            <a:pt x="1298" y="550"/>
                          </a:lnTo>
                          <a:lnTo>
                            <a:pt x="1272" y="579"/>
                          </a:lnTo>
                          <a:lnTo>
                            <a:pt x="1239" y="604"/>
                          </a:lnTo>
                          <a:lnTo>
                            <a:pt x="1196" y="628"/>
                          </a:lnTo>
                          <a:lnTo>
                            <a:pt x="1147" y="649"/>
                          </a:lnTo>
                          <a:lnTo>
                            <a:pt x="1092" y="667"/>
                          </a:lnTo>
                          <a:lnTo>
                            <a:pt x="1031" y="683"/>
                          </a:lnTo>
                          <a:lnTo>
                            <a:pt x="967" y="694"/>
                          </a:lnTo>
                          <a:lnTo>
                            <a:pt x="896" y="704"/>
                          </a:lnTo>
                          <a:lnTo>
                            <a:pt x="824" y="710"/>
                          </a:lnTo>
                          <a:lnTo>
                            <a:pt x="795" y="712"/>
                          </a:lnTo>
                          <a:lnTo>
                            <a:pt x="476" y="712"/>
                          </a:lnTo>
                          <a:lnTo>
                            <a:pt x="472" y="712"/>
                          </a:lnTo>
                          <a:lnTo>
                            <a:pt x="409" y="708"/>
                          </a:lnTo>
                          <a:lnTo>
                            <a:pt x="348" y="704"/>
                          </a:lnTo>
                          <a:lnTo>
                            <a:pt x="290" y="696"/>
                          </a:lnTo>
                          <a:lnTo>
                            <a:pt x="235" y="689"/>
                          </a:lnTo>
                          <a:lnTo>
                            <a:pt x="186" y="677"/>
                          </a:lnTo>
                          <a:lnTo>
                            <a:pt x="141" y="663"/>
                          </a:lnTo>
                          <a:lnTo>
                            <a:pt x="102" y="648"/>
                          </a:lnTo>
                          <a:lnTo>
                            <a:pt x="67" y="630"/>
                          </a:lnTo>
                          <a:lnTo>
                            <a:pt x="39" y="608"/>
                          </a:lnTo>
                          <a:lnTo>
                            <a:pt x="18" y="583"/>
                          </a:lnTo>
                          <a:lnTo>
                            <a:pt x="6" y="554"/>
                          </a:lnTo>
                          <a:lnTo>
                            <a:pt x="0" y="524"/>
                          </a:lnTo>
                          <a:lnTo>
                            <a:pt x="0" y="520"/>
                          </a:lnTo>
                          <a:lnTo>
                            <a:pt x="4" y="487"/>
                          </a:lnTo>
                          <a:lnTo>
                            <a:pt x="16" y="446"/>
                          </a:lnTo>
                          <a:lnTo>
                            <a:pt x="51" y="370"/>
                          </a:lnTo>
                          <a:lnTo>
                            <a:pt x="94" y="299"/>
                          </a:lnTo>
                          <a:lnTo>
                            <a:pt x="147" y="235"/>
                          </a:lnTo>
                          <a:lnTo>
                            <a:pt x="204" y="176"/>
                          </a:lnTo>
                          <a:lnTo>
                            <a:pt x="270" y="125"/>
                          </a:lnTo>
                          <a:lnTo>
                            <a:pt x="341" y="82"/>
                          </a:lnTo>
                          <a:lnTo>
                            <a:pt x="415" y="47"/>
                          </a:lnTo>
                          <a:lnTo>
                            <a:pt x="497" y="21"/>
                          </a:lnTo>
                          <a:lnTo>
                            <a:pt x="581" y="6"/>
                          </a:lnTo>
                          <a:lnTo>
                            <a:pt x="667" y="0"/>
                          </a:lnTo>
                          <a:lnTo>
                            <a:pt x="759" y="6"/>
                          </a:lnTo>
                          <a:lnTo>
                            <a:pt x="847" y="23"/>
                          </a:lnTo>
                          <a:lnTo>
                            <a:pt x="932" y="53"/>
                          </a:lnTo>
                          <a:lnTo>
                            <a:pt x="1010" y="90"/>
                          </a:lnTo>
                          <a:lnTo>
                            <a:pt x="1082" y="137"/>
                          </a:lnTo>
                          <a:lnTo>
                            <a:pt x="1149" y="194"/>
                          </a:lnTo>
                          <a:lnTo>
                            <a:pt x="1208" y="256"/>
                          </a:lnTo>
                          <a:lnTo>
                            <a:pt x="1258" y="325"/>
                          </a:lnTo>
                          <a:lnTo>
                            <a:pt x="1301" y="401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6A7E8"/>
                        </a:gs>
                      </a:gsLst>
                      <a:lin ang="5400000" scaled="1"/>
                    </a:gradFill>
                    <a:ln w="0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" name="Text Box 25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4020" y="2028"/>
                    <a:ext cx="255" cy="28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sz="24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+mn-cs"/>
                      </a:rPr>
                      <a:t>2</a:t>
                    </a:r>
                    <a:endParaRPr lang="en-US" sz="24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Verdana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15" name="Oval 44"/>
                <p:cNvSpPr>
                  <a:spLocks noChangeArrowheads="1"/>
                </p:cNvSpPr>
                <p:nvPr/>
              </p:nvSpPr>
              <p:spPr bwMode="gray">
                <a:xfrm rot="-3372907">
                  <a:off x="5966619" y="3606006"/>
                  <a:ext cx="130175" cy="138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/>
                    </a:gs>
                    <a:gs pos="100000">
                      <a:srgbClr val="0066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Oval 45"/>
                <p:cNvSpPr>
                  <a:spLocks noChangeArrowheads="1"/>
                </p:cNvSpPr>
                <p:nvPr/>
              </p:nvSpPr>
              <p:spPr bwMode="gray">
                <a:xfrm rot="-3372907">
                  <a:off x="5718969" y="3729831"/>
                  <a:ext cx="130175" cy="1381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/>
                    </a:gs>
                    <a:gs pos="100000">
                      <a:srgbClr val="0066AA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457200" y="32004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000" b="1">
                <a:solidFill>
                  <a:srgbClr val="CC6600"/>
                </a:solidFill>
              </a:rPr>
              <a:t>презентація</a:t>
            </a:r>
            <a:endParaRPr lang="en-US" sz="2000" b="1">
              <a:solidFill>
                <a:srgbClr val="CC6600"/>
              </a:solidFill>
            </a:endParaRP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3505200" y="11430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CC9900"/>
                </a:solidFill>
              </a:rPr>
              <a:t>проблема</a:t>
            </a:r>
            <a:endParaRPr lang="ru-RU" sz="2000" b="1" dirty="0">
              <a:solidFill>
                <a:srgbClr val="CC9900"/>
              </a:solidFill>
            </a:endParaRP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6781800" y="32766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33CC"/>
                </a:solidFill>
              </a:rPr>
              <a:t>планування</a:t>
            </a:r>
            <a:endParaRPr lang="en-US" sz="2000" b="1">
              <a:solidFill>
                <a:srgbClr val="0033CC"/>
              </a:solidFill>
            </a:endParaRPr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914400" y="54864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000" b="1">
                <a:solidFill>
                  <a:srgbClr val="006699"/>
                </a:solidFill>
              </a:rPr>
              <a:t>продукт</a:t>
            </a:r>
            <a:endParaRPr lang="ru-RU" b="1">
              <a:solidFill>
                <a:srgbClr val="006699"/>
              </a:solidFill>
            </a:endParaRPr>
          </a:p>
        </p:txBody>
      </p:sp>
      <p:sp>
        <p:nvSpPr>
          <p:cNvPr id="63" name="Text Box 50"/>
          <p:cNvSpPr txBox="1">
            <a:spLocks noChangeArrowheads="1"/>
          </p:cNvSpPr>
          <p:nvPr/>
        </p:nvSpPr>
        <p:spPr bwMode="auto">
          <a:xfrm>
            <a:off x="6248400" y="54102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7030A0"/>
                </a:solidFill>
              </a:rPr>
              <a:t>пошук інформації</a:t>
            </a:r>
            <a:endParaRPr lang="ru-RU" sz="2000" b="1">
              <a:solidFill>
                <a:srgbClr val="7030A0"/>
              </a:solidFill>
            </a:endParaRPr>
          </a:p>
        </p:txBody>
      </p:sp>
      <p:sp>
        <p:nvSpPr>
          <p:cNvPr id="64" name="Левая фигурная скобка 63"/>
          <p:cNvSpPr/>
          <p:nvPr/>
        </p:nvSpPr>
        <p:spPr>
          <a:xfrm rot="16200000">
            <a:off x="4381500" y="3086100"/>
            <a:ext cx="381000" cy="5943600"/>
          </a:xfrm>
          <a:prstGeom prst="leftBrace">
            <a:avLst>
              <a:gd name="adj1" fmla="val 103717"/>
              <a:gd name="adj2" fmla="val 49724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Text Box 48"/>
          <p:cNvSpPr txBox="1">
            <a:spLocks noChangeArrowheads="1"/>
          </p:cNvSpPr>
          <p:nvPr/>
        </p:nvSpPr>
        <p:spPr bwMode="auto">
          <a:xfrm>
            <a:off x="3581400" y="61722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F0000"/>
                </a:solidFill>
              </a:rPr>
              <a:t>портфоліо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 animBg="1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00100" y="2071678"/>
            <a:ext cx="7070538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uk-UA" sz="5400" b="1" i="1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Проектна діяльність у ЗНЗ</a:t>
            </a:r>
            <a:endParaRPr lang="en-US" sz="5400" b="1" i="1" dirty="0" smtClean="0">
              <a:solidFill>
                <a:srgbClr val="FFFF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6" y="1142984"/>
            <a:ext cx="8215338" cy="520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500042"/>
            <a:ext cx="3502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ІЄРАРХІЯ ПРОЕКТІВ</a:t>
            </a:r>
            <a:endParaRPr lang="ru-RU" sz="28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476888"/>
            <a:ext cx="6192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ПРОЕКТУВАННЯ ОСВІТНІХ СИСТЕМ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784350" y="2209800"/>
            <a:ext cx="5530850" cy="21336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8F8CD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676400" y="15240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Педагогічна система</a:t>
            </a:r>
            <a:endParaRPr lang="en-US" sz="28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8" name="Text Box 11"/>
          <p:cNvSpPr>
            <a:spLocks noChangeArrowheads="1"/>
          </p:cNvSpPr>
          <p:nvPr/>
        </p:nvSpPr>
        <p:spPr bwMode="gray">
          <a:xfrm>
            <a:off x="914400" y="4648200"/>
            <a:ext cx="2339975" cy="10572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200" b="1">
                <a:latin typeface="Arial Narrow" pitchFamily="34" charset="0"/>
              </a:rPr>
              <a:t>концепція виховання вченого</a:t>
            </a:r>
            <a:endParaRPr lang="en-US" sz="2200" b="1">
              <a:latin typeface="Arial Narrow" pitchFamily="34" charset="0"/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582738" y="3581400"/>
            <a:ext cx="1008062" cy="1079500"/>
            <a:chOff x="555" y="2823"/>
            <a:chExt cx="973" cy="1065"/>
          </a:xfrm>
        </p:grpSpPr>
        <p:pic>
          <p:nvPicPr>
            <p:cNvPr id="10" name="Picture 1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5858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616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6F6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17" descr="Picture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18"/>
          <p:cNvSpPr>
            <a:spLocks noChangeArrowheads="1"/>
          </p:cNvSpPr>
          <p:nvPr/>
        </p:nvSpPr>
        <p:spPr bwMode="gray">
          <a:xfrm>
            <a:off x="3352800" y="4648200"/>
            <a:ext cx="2339975" cy="10572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200" b="1">
                <a:latin typeface="Arial Narrow" pitchFamily="34" charset="0"/>
              </a:rPr>
              <a:t>педагогічна системи суспільства</a:t>
            </a:r>
            <a:endParaRPr lang="en-US" sz="2200" b="1">
              <a:latin typeface="Arial Narrow" pitchFamily="34" charset="0"/>
            </a:endParaRP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038600" y="3581400"/>
            <a:ext cx="1008063" cy="1079500"/>
            <a:chOff x="555" y="2823"/>
            <a:chExt cx="973" cy="1065"/>
          </a:xfrm>
        </p:grpSpPr>
        <p:pic>
          <p:nvPicPr>
            <p:cNvPr id="17" name="Picture 20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1D58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206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256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" name="Picture 24" descr="Picture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6383338" y="3581400"/>
            <a:ext cx="1008062" cy="1079500"/>
            <a:chOff x="555" y="2823"/>
            <a:chExt cx="973" cy="1065"/>
          </a:xfrm>
        </p:grpSpPr>
        <p:pic>
          <p:nvPicPr>
            <p:cNvPr id="23" name="Picture 2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480753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50085C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5B0969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" name="Picture 31" descr="Picture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Скругленный прямоугольник 27"/>
          <p:cNvSpPr>
            <a:spLocks noChangeArrowheads="1"/>
          </p:cNvSpPr>
          <p:nvPr/>
        </p:nvSpPr>
        <p:spPr bwMode="auto">
          <a:xfrm>
            <a:off x="5791200" y="4648200"/>
            <a:ext cx="2339975" cy="1057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200" b="1">
                <a:latin typeface="Arial Narrow" pitchFamily="34" charset="0"/>
              </a:rPr>
              <a:t>складний об'єкт, що складається з елементів</a:t>
            </a:r>
            <a:endParaRPr lang="ru-RU" sz="2200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55848" y="428604"/>
            <a:ext cx="2940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ІЄРАРХІЯ ЦІЛЕЙ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698750" y="2181225"/>
            <a:ext cx="3954463" cy="3694113"/>
            <a:chOff x="1655" y="1647"/>
            <a:chExt cx="2490" cy="2327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1660" y="2336"/>
              <a:ext cx="912" cy="1231"/>
            </a:xfrm>
            <a:custGeom>
              <a:avLst/>
              <a:gdLst>
                <a:gd name="T0" fmla="*/ 675 w 1233"/>
                <a:gd name="T1" fmla="*/ 167 h 1764"/>
                <a:gd name="T2" fmla="*/ 226 w 1233"/>
                <a:gd name="T3" fmla="*/ 859 h 1764"/>
                <a:gd name="T4" fmla="*/ 0 w 1233"/>
                <a:gd name="T5" fmla="*/ 597 h 1764"/>
                <a:gd name="T6" fmla="*/ 3 w 1233"/>
                <a:gd name="T7" fmla="*/ 535 h 1764"/>
                <a:gd name="T8" fmla="*/ 349 w 1233"/>
                <a:gd name="T9" fmla="*/ 0 h 1764"/>
                <a:gd name="T10" fmla="*/ 675 w 1233"/>
                <a:gd name="T11" fmla="*/ 167 h 1764"/>
                <a:gd name="T12" fmla="*/ 675 w 1233"/>
                <a:gd name="T13" fmla="*/ 167 h 17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3"/>
                <a:gd name="T22" fmla="*/ 0 h 1764"/>
                <a:gd name="T23" fmla="*/ 1233 w 1233"/>
                <a:gd name="T24" fmla="*/ 1764 h 17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005E47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 rot="7200000">
              <a:off x="2726" y="1655"/>
              <a:ext cx="860" cy="1305"/>
            </a:xfrm>
            <a:custGeom>
              <a:avLst/>
              <a:gdLst>
                <a:gd name="T0" fmla="*/ 600 w 1233"/>
                <a:gd name="T1" fmla="*/ 188 h 1764"/>
                <a:gd name="T2" fmla="*/ 201 w 1233"/>
                <a:gd name="T3" fmla="*/ 965 h 1764"/>
                <a:gd name="T4" fmla="*/ 0 w 1233"/>
                <a:gd name="T5" fmla="*/ 671 h 1764"/>
                <a:gd name="T6" fmla="*/ 3 w 1233"/>
                <a:gd name="T7" fmla="*/ 601 h 1764"/>
                <a:gd name="T8" fmla="*/ 310 w 1233"/>
                <a:gd name="T9" fmla="*/ 0 h 1764"/>
                <a:gd name="T10" fmla="*/ 600 w 1233"/>
                <a:gd name="T11" fmla="*/ 188 h 1764"/>
                <a:gd name="T12" fmla="*/ 600 w 1233"/>
                <a:gd name="T13" fmla="*/ 188 h 17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3"/>
                <a:gd name="T22" fmla="*/ 0 h 1764"/>
                <a:gd name="T23" fmla="*/ 1233 w 1233"/>
                <a:gd name="T24" fmla="*/ 1764 h 17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close/>
                </a:path>
              </a:pathLst>
            </a:cu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712" y="1647"/>
              <a:ext cx="1480" cy="1302"/>
              <a:chOff x="1712" y="1389"/>
              <a:chExt cx="1480" cy="1302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 rot="-9000000">
                <a:off x="1712" y="2311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gray">
              <a:xfrm rot="7200000">
                <a:off x="1961" y="1810"/>
                <a:ext cx="948" cy="508"/>
              </a:xfrm>
              <a:custGeom>
                <a:avLst/>
                <a:gdLst>
                  <a:gd name="T0" fmla="*/ 1198 w 750"/>
                  <a:gd name="T1" fmla="*/ 0 h 378"/>
                  <a:gd name="T2" fmla="*/ 0 w 750"/>
                  <a:gd name="T3" fmla="*/ 0 h 378"/>
                  <a:gd name="T4" fmla="*/ 4 w 750"/>
                  <a:gd name="T5" fmla="*/ 351 h 378"/>
                  <a:gd name="T6" fmla="*/ 44 w 750"/>
                  <a:gd name="T7" fmla="*/ 683 h 378"/>
                  <a:gd name="T8" fmla="*/ 1198 w 750"/>
                  <a:gd name="T9" fmla="*/ 683 h 378"/>
                  <a:gd name="T10" fmla="*/ 1198 w 750"/>
                  <a:gd name="T11" fmla="*/ 0 h 378"/>
                  <a:gd name="T12" fmla="*/ 1198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gray">
              <a:xfrm rot="7200000">
                <a:off x="2637" y="1226"/>
                <a:ext cx="392" cy="718"/>
              </a:xfrm>
              <a:custGeom>
                <a:avLst/>
                <a:gdLst>
                  <a:gd name="T0" fmla="*/ 310 w 495"/>
                  <a:gd name="T1" fmla="*/ 156 h 971"/>
                  <a:gd name="T2" fmla="*/ 310 w 495"/>
                  <a:gd name="T3" fmla="*/ 531 h 971"/>
                  <a:gd name="T4" fmla="*/ 290 w 495"/>
                  <a:gd name="T5" fmla="*/ 527 h 971"/>
                  <a:gd name="T6" fmla="*/ 270 w 495"/>
                  <a:gd name="T7" fmla="*/ 521 h 971"/>
                  <a:gd name="T8" fmla="*/ 252 w 495"/>
                  <a:gd name="T9" fmla="*/ 509 h 971"/>
                  <a:gd name="T10" fmla="*/ 234 w 495"/>
                  <a:gd name="T11" fmla="*/ 491 h 971"/>
                  <a:gd name="T12" fmla="*/ 212 w 495"/>
                  <a:gd name="T13" fmla="*/ 467 h 971"/>
                  <a:gd name="T14" fmla="*/ 192 w 495"/>
                  <a:gd name="T15" fmla="*/ 438 h 971"/>
                  <a:gd name="T16" fmla="*/ 169 w 495"/>
                  <a:gd name="T17" fmla="*/ 400 h 971"/>
                  <a:gd name="T18" fmla="*/ 143 w 495"/>
                  <a:gd name="T19" fmla="*/ 354 h 971"/>
                  <a:gd name="T20" fmla="*/ 115 w 495"/>
                  <a:gd name="T21" fmla="*/ 303 h 971"/>
                  <a:gd name="T22" fmla="*/ 81 w 495"/>
                  <a:gd name="T23" fmla="*/ 240 h 971"/>
                  <a:gd name="T24" fmla="*/ 60 w 495"/>
                  <a:gd name="T25" fmla="*/ 202 h 971"/>
                  <a:gd name="T26" fmla="*/ 18 w 495"/>
                  <a:gd name="T27" fmla="*/ 115 h 971"/>
                  <a:gd name="T28" fmla="*/ 2 w 495"/>
                  <a:gd name="T29" fmla="*/ 70 h 971"/>
                  <a:gd name="T30" fmla="*/ 0 w 495"/>
                  <a:gd name="T31" fmla="*/ 33 h 971"/>
                  <a:gd name="T32" fmla="*/ 10 w 495"/>
                  <a:gd name="T33" fmla="*/ 0 h 971"/>
                  <a:gd name="T34" fmla="*/ 10 w 495"/>
                  <a:gd name="T35" fmla="*/ 24 h 971"/>
                  <a:gd name="T36" fmla="*/ 10 w 495"/>
                  <a:gd name="T37" fmla="*/ 39 h 971"/>
                  <a:gd name="T38" fmla="*/ 10 w 495"/>
                  <a:gd name="T39" fmla="*/ 54 h 971"/>
                  <a:gd name="T40" fmla="*/ 11 w 495"/>
                  <a:gd name="T41" fmla="*/ 69 h 971"/>
                  <a:gd name="T42" fmla="*/ 18 w 495"/>
                  <a:gd name="T43" fmla="*/ 89 h 971"/>
                  <a:gd name="T44" fmla="*/ 33 w 495"/>
                  <a:gd name="T45" fmla="*/ 108 h 971"/>
                  <a:gd name="T46" fmla="*/ 53 w 495"/>
                  <a:gd name="T47" fmla="*/ 126 h 971"/>
                  <a:gd name="T48" fmla="*/ 78 w 495"/>
                  <a:gd name="T49" fmla="*/ 142 h 971"/>
                  <a:gd name="T50" fmla="*/ 113 w 495"/>
                  <a:gd name="T51" fmla="*/ 152 h 971"/>
                  <a:gd name="T52" fmla="*/ 154 w 495"/>
                  <a:gd name="T53" fmla="*/ 155 h 971"/>
                  <a:gd name="T54" fmla="*/ 310 w 495"/>
                  <a:gd name="T55" fmla="*/ 156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Freeform 10"/>
            <p:cNvSpPr>
              <a:spLocks/>
            </p:cNvSpPr>
            <p:nvPr/>
          </p:nvSpPr>
          <p:spPr bwMode="gray">
            <a:xfrm rot="-7200000">
              <a:off x="2798" y="2823"/>
              <a:ext cx="860" cy="1305"/>
            </a:xfrm>
            <a:custGeom>
              <a:avLst/>
              <a:gdLst>
                <a:gd name="T0" fmla="*/ 600 w 1233"/>
                <a:gd name="T1" fmla="*/ 188 h 1764"/>
                <a:gd name="T2" fmla="*/ 201 w 1233"/>
                <a:gd name="T3" fmla="*/ 965 h 1764"/>
                <a:gd name="T4" fmla="*/ 0 w 1233"/>
                <a:gd name="T5" fmla="*/ 671 h 1764"/>
                <a:gd name="T6" fmla="*/ 3 w 1233"/>
                <a:gd name="T7" fmla="*/ 601 h 1764"/>
                <a:gd name="T8" fmla="*/ 310 w 1233"/>
                <a:gd name="T9" fmla="*/ 0 h 1764"/>
                <a:gd name="T10" fmla="*/ 600 w 1233"/>
                <a:gd name="T11" fmla="*/ 188 h 1764"/>
                <a:gd name="T12" fmla="*/ 600 w 1233"/>
                <a:gd name="T13" fmla="*/ 188 h 17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3"/>
                <a:gd name="T22" fmla="*/ 0 h 1764"/>
                <a:gd name="T23" fmla="*/ 1233 w 1233"/>
                <a:gd name="T24" fmla="*/ 1764 h 17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2849" y="2249"/>
              <a:ext cx="1296" cy="1381"/>
              <a:chOff x="2854" y="1996"/>
              <a:chExt cx="1296" cy="1381"/>
            </a:xfrm>
          </p:grpSpPr>
          <p:sp>
            <p:nvSpPr>
              <p:cNvPr id="16" name="AutoShape 12"/>
              <p:cNvSpPr>
                <a:spLocks noChangeArrowheads="1"/>
              </p:cNvSpPr>
              <p:nvPr/>
            </p:nvSpPr>
            <p:spPr bwMode="gray">
              <a:xfrm rot="-1800000">
                <a:off x="2854" y="1996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gray">
              <a:xfrm rot="-7200000">
                <a:off x="3102" y="2371"/>
                <a:ext cx="948" cy="507"/>
              </a:xfrm>
              <a:custGeom>
                <a:avLst/>
                <a:gdLst>
                  <a:gd name="T0" fmla="*/ 1198 w 750"/>
                  <a:gd name="T1" fmla="*/ 0 h 378"/>
                  <a:gd name="T2" fmla="*/ 0 w 750"/>
                  <a:gd name="T3" fmla="*/ 0 h 378"/>
                  <a:gd name="T4" fmla="*/ 4 w 750"/>
                  <a:gd name="T5" fmla="*/ 349 h 378"/>
                  <a:gd name="T6" fmla="*/ 44 w 750"/>
                  <a:gd name="T7" fmla="*/ 680 h 378"/>
                  <a:gd name="T8" fmla="*/ 1198 w 750"/>
                  <a:gd name="T9" fmla="*/ 680 h 378"/>
                  <a:gd name="T10" fmla="*/ 1198 w 750"/>
                  <a:gd name="T11" fmla="*/ 0 h 378"/>
                  <a:gd name="T12" fmla="*/ 1198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gray">
              <a:xfrm rot="-7200000">
                <a:off x="3618" y="2845"/>
                <a:ext cx="346" cy="718"/>
              </a:xfrm>
              <a:custGeom>
                <a:avLst/>
                <a:gdLst>
                  <a:gd name="T0" fmla="*/ 242 w 495"/>
                  <a:gd name="T1" fmla="*/ 156 h 971"/>
                  <a:gd name="T2" fmla="*/ 242 w 495"/>
                  <a:gd name="T3" fmla="*/ 531 h 971"/>
                  <a:gd name="T4" fmla="*/ 226 w 495"/>
                  <a:gd name="T5" fmla="*/ 527 h 971"/>
                  <a:gd name="T6" fmla="*/ 210 w 495"/>
                  <a:gd name="T7" fmla="*/ 521 h 971"/>
                  <a:gd name="T8" fmla="*/ 196 w 495"/>
                  <a:gd name="T9" fmla="*/ 509 h 971"/>
                  <a:gd name="T10" fmla="*/ 182 w 495"/>
                  <a:gd name="T11" fmla="*/ 491 h 971"/>
                  <a:gd name="T12" fmla="*/ 166 w 495"/>
                  <a:gd name="T13" fmla="*/ 467 h 971"/>
                  <a:gd name="T14" fmla="*/ 150 w 495"/>
                  <a:gd name="T15" fmla="*/ 438 h 971"/>
                  <a:gd name="T16" fmla="*/ 132 w 495"/>
                  <a:gd name="T17" fmla="*/ 400 h 971"/>
                  <a:gd name="T18" fmla="*/ 111 w 495"/>
                  <a:gd name="T19" fmla="*/ 354 h 971"/>
                  <a:gd name="T20" fmla="*/ 89 w 495"/>
                  <a:gd name="T21" fmla="*/ 303 h 971"/>
                  <a:gd name="T22" fmla="*/ 63 w 495"/>
                  <a:gd name="T23" fmla="*/ 240 h 971"/>
                  <a:gd name="T24" fmla="*/ 47 w 495"/>
                  <a:gd name="T25" fmla="*/ 202 h 971"/>
                  <a:gd name="T26" fmla="*/ 14 w 495"/>
                  <a:gd name="T27" fmla="*/ 115 h 971"/>
                  <a:gd name="T28" fmla="*/ 1 w 495"/>
                  <a:gd name="T29" fmla="*/ 70 h 971"/>
                  <a:gd name="T30" fmla="*/ 0 w 495"/>
                  <a:gd name="T31" fmla="*/ 33 h 971"/>
                  <a:gd name="T32" fmla="*/ 7 w 495"/>
                  <a:gd name="T33" fmla="*/ 0 h 971"/>
                  <a:gd name="T34" fmla="*/ 7 w 495"/>
                  <a:gd name="T35" fmla="*/ 24 h 971"/>
                  <a:gd name="T36" fmla="*/ 7 w 495"/>
                  <a:gd name="T37" fmla="*/ 39 h 971"/>
                  <a:gd name="T38" fmla="*/ 7 w 495"/>
                  <a:gd name="T39" fmla="*/ 54 h 971"/>
                  <a:gd name="T40" fmla="*/ 9 w 495"/>
                  <a:gd name="T41" fmla="*/ 69 h 971"/>
                  <a:gd name="T42" fmla="*/ 14 w 495"/>
                  <a:gd name="T43" fmla="*/ 89 h 971"/>
                  <a:gd name="T44" fmla="*/ 26 w 495"/>
                  <a:gd name="T45" fmla="*/ 108 h 971"/>
                  <a:gd name="T46" fmla="*/ 41 w 495"/>
                  <a:gd name="T47" fmla="*/ 126 h 971"/>
                  <a:gd name="T48" fmla="*/ 61 w 495"/>
                  <a:gd name="T49" fmla="*/ 142 h 971"/>
                  <a:gd name="T50" fmla="*/ 88 w 495"/>
                  <a:gd name="T51" fmla="*/ 152 h 971"/>
                  <a:gd name="T52" fmla="*/ 120 w 495"/>
                  <a:gd name="T53" fmla="*/ 155 h 971"/>
                  <a:gd name="T54" fmla="*/ 242 w 495"/>
                  <a:gd name="T55" fmla="*/ 156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655" y="3095"/>
              <a:ext cx="1571" cy="879"/>
              <a:chOff x="1655" y="2837"/>
              <a:chExt cx="1571" cy="879"/>
            </a:xfrm>
          </p:grpSpPr>
          <p:sp>
            <p:nvSpPr>
              <p:cNvPr id="13" name="Freeform 16"/>
              <p:cNvSpPr>
                <a:spLocks/>
              </p:cNvSpPr>
              <p:nvPr/>
            </p:nvSpPr>
            <p:spPr bwMode="gray">
              <a:xfrm>
                <a:off x="1655" y="2837"/>
                <a:ext cx="366" cy="692"/>
              </a:xfrm>
              <a:custGeom>
                <a:avLst/>
                <a:gdLst>
                  <a:gd name="T0" fmla="*/ 271 w 495"/>
                  <a:gd name="T1" fmla="*/ 145 h 971"/>
                  <a:gd name="T2" fmla="*/ 271 w 495"/>
                  <a:gd name="T3" fmla="*/ 493 h 971"/>
                  <a:gd name="T4" fmla="*/ 253 w 495"/>
                  <a:gd name="T5" fmla="*/ 490 h 971"/>
                  <a:gd name="T6" fmla="*/ 235 w 495"/>
                  <a:gd name="T7" fmla="*/ 484 h 971"/>
                  <a:gd name="T8" fmla="*/ 219 w 495"/>
                  <a:gd name="T9" fmla="*/ 472 h 971"/>
                  <a:gd name="T10" fmla="*/ 203 w 495"/>
                  <a:gd name="T11" fmla="*/ 456 h 971"/>
                  <a:gd name="T12" fmla="*/ 186 w 495"/>
                  <a:gd name="T13" fmla="*/ 434 h 971"/>
                  <a:gd name="T14" fmla="*/ 167 w 495"/>
                  <a:gd name="T15" fmla="*/ 407 h 971"/>
                  <a:gd name="T16" fmla="*/ 148 w 495"/>
                  <a:gd name="T17" fmla="*/ 372 h 971"/>
                  <a:gd name="T18" fmla="*/ 124 w 495"/>
                  <a:gd name="T19" fmla="*/ 329 h 971"/>
                  <a:gd name="T20" fmla="*/ 100 w 495"/>
                  <a:gd name="T21" fmla="*/ 282 h 971"/>
                  <a:gd name="T22" fmla="*/ 70 w 495"/>
                  <a:gd name="T23" fmla="*/ 222 h 971"/>
                  <a:gd name="T24" fmla="*/ 52 w 495"/>
                  <a:gd name="T25" fmla="*/ 187 h 971"/>
                  <a:gd name="T26" fmla="*/ 16 w 495"/>
                  <a:gd name="T27" fmla="*/ 107 h 971"/>
                  <a:gd name="T28" fmla="*/ 1 w 495"/>
                  <a:gd name="T29" fmla="*/ 65 h 971"/>
                  <a:gd name="T30" fmla="*/ 0 w 495"/>
                  <a:gd name="T31" fmla="*/ 31 h 971"/>
                  <a:gd name="T32" fmla="*/ 8 w 495"/>
                  <a:gd name="T33" fmla="*/ 0 h 971"/>
                  <a:gd name="T34" fmla="*/ 8 w 495"/>
                  <a:gd name="T35" fmla="*/ 22 h 971"/>
                  <a:gd name="T36" fmla="*/ 8 w 495"/>
                  <a:gd name="T37" fmla="*/ 36 h 971"/>
                  <a:gd name="T38" fmla="*/ 8 w 495"/>
                  <a:gd name="T39" fmla="*/ 51 h 971"/>
                  <a:gd name="T40" fmla="*/ 10 w 495"/>
                  <a:gd name="T41" fmla="*/ 64 h 971"/>
                  <a:gd name="T42" fmla="*/ 16 w 495"/>
                  <a:gd name="T43" fmla="*/ 82 h 971"/>
                  <a:gd name="T44" fmla="*/ 29 w 495"/>
                  <a:gd name="T45" fmla="*/ 100 h 971"/>
                  <a:gd name="T46" fmla="*/ 47 w 495"/>
                  <a:gd name="T47" fmla="*/ 118 h 971"/>
                  <a:gd name="T48" fmla="*/ 68 w 495"/>
                  <a:gd name="T49" fmla="*/ 132 h 971"/>
                  <a:gd name="T50" fmla="*/ 98 w 495"/>
                  <a:gd name="T51" fmla="*/ 141 h 971"/>
                  <a:gd name="T52" fmla="*/ 134 w 495"/>
                  <a:gd name="T53" fmla="*/ 143 h 971"/>
                  <a:gd name="T54" fmla="*/ 271 w 495"/>
                  <a:gd name="T55" fmla="*/ 145 h 9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95"/>
                  <a:gd name="T85" fmla="*/ 0 h 971"/>
                  <a:gd name="T86" fmla="*/ 495 w 495"/>
                  <a:gd name="T87" fmla="*/ 971 h 9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00CC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AutoShape 17"/>
              <p:cNvSpPr>
                <a:spLocks noChangeArrowheads="1"/>
              </p:cNvSpPr>
              <p:nvPr/>
            </p:nvSpPr>
            <p:spPr bwMode="gray">
              <a:xfrm rot="5400000">
                <a:off x="2589" y="3078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rgbClr val="00CC99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gray">
              <a:xfrm>
                <a:off x="1985" y="3040"/>
                <a:ext cx="1005" cy="489"/>
              </a:xfrm>
              <a:custGeom>
                <a:avLst/>
                <a:gdLst>
                  <a:gd name="T0" fmla="*/ 1347 w 750"/>
                  <a:gd name="T1" fmla="*/ 0 h 378"/>
                  <a:gd name="T2" fmla="*/ 0 w 750"/>
                  <a:gd name="T3" fmla="*/ 0 h 378"/>
                  <a:gd name="T4" fmla="*/ 4 w 750"/>
                  <a:gd name="T5" fmla="*/ 325 h 378"/>
                  <a:gd name="T6" fmla="*/ 51 w 750"/>
                  <a:gd name="T7" fmla="*/ 633 h 378"/>
                  <a:gd name="T8" fmla="*/ 1347 w 750"/>
                  <a:gd name="T9" fmla="*/ 633 h 378"/>
                  <a:gd name="T10" fmla="*/ 1347 w 750"/>
                  <a:gd name="T11" fmla="*/ 0 h 378"/>
                  <a:gd name="T12" fmla="*/ 1347 w 750"/>
                  <a:gd name="T13" fmla="*/ 0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0"/>
                  <a:gd name="T22" fmla="*/ 0 h 378"/>
                  <a:gd name="T23" fmla="*/ 750 w 75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CC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0" y="3886200"/>
            <a:ext cx="2879725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008000"/>
                </a:solidFill>
              </a:rPr>
              <a:t>Рівень</a:t>
            </a:r>
            <a:r>
              <a:rPr lang="ru-RU" sz="2400" b="1" dirty="0">
                <a:solidFill>
                  <a:srgbClr val="008000"/>
                </a:solidFill>
              </a:rPr>
              <a:t> 3 </a:t>
            </a:r>
            <a:r>
              <a:rPr lang="uk-UA" sz="2400" b="1" dirty="0">
                <a:solidFill>
                  <a:srgbClr val="008000"/>
                </a:solidFill>
              </a:rPr>
              <a:t>– педагогічні цілі, </a:t>
            </a:r>
            <a:endParaRPr lang="uk-UA" sz="2400" b="1" dirty="0" smtClean="0">
              <a:solidFill>
                <a:srgbClr val="00800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які </a:t>
            </a:r>
            <a:r>
              <a:rPr lang="uk-UA" sz="2400" b="1" dirty="0">
                <a:solidFill>
                  <a:srgbClr val="008000"/>
                </a:solidFill>
              </a:rPr>
              <a:t>реалізуються повсякденно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243638" y="3810000"/>
            <a:ext cx="2879725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CC3300"/>
                </a:solidFill>
              </a:rPr>
              <a:t>Рівень 2 – </a:t>
            </a:r>
            <a:endParaRPr lang="uk-UA" sz="2400" b="1" dirty="0" smtClean="0">
              <a:solidFill>
                <a:srgbClr val="CC330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CC3300"/>
                </a:solidFill>
              </a:rPr>
              <a:t>освітня </a:t>
            </a:r>
            <a:r>
              <a:rPr lang="uk-UA" sz="2400" b="1" dirty="0">
                <a:solidFill>
                  <a:srgbClr val="CC3300"/>
                </a:solidFill>
              </a:rPr>
              <a:t>мета для кожної освітньої </a:t>
            </a:r>
            <a:endParaRPr lang="uk-UA" sz="2400" b="1" dirty="0" smtClean="0">
              <a:solidFill>
                <a:srgbClr val="CC330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CC3300"/>
                </a:solidFill>
              </a:rPr>
              <a:t>програми</a:t>
            </a:r>
            <a:endParaRPr lang="uk-UA" sz="2400" b="1" dirty="0">
              <a:solidFill>
                <a:srgbClr val="CC3300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438400" y="1447800"/>
            <a:ext cx="42672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0033CC"/>
                </a:solidFill>
              </a:rPr>
              <a:t>Рівень 1 – соціальне замовлення суспільства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428604"/>
            <a:ext cx="6700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ПРОЕКТУВАННЯ ОСВІТНЬОЇ СИСТЕМИ</a:t>
            </a:r>
            <a:endParaRPr lang="uk-UA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1752600"/>
            <a:ext cx="8645271" cy="396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762000"/>
          </a:xfrm>
        </p:spPr>
        <p:txBody>
          <a:bodyPr/>
          <a:lstStyle/>
          <a:p>
            <a:r>
              <a:rPr lang="ru-RU" sz="2800" b="1" dirty="0" smtClean="0">
                <a:latin typeface="Century Gothic" pitchFamily="34" charset="0"/>
              </a:rPr>
              <a:t>ПИТАННЯ ДЛЯ РОЗГЛЯДУ</a:t>
            </a:r>
            <a:endParaRPr lang="en-US" sz="2800" b="1" dirty="0">
              <a:latin typeface="Century Gothic" pitchFamily="34" charset="0"/>
            </a:endParaRPr>
          </a:p>
        </p:txBody>
      </p: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571472" y="1785926"/>
            <a:ext cx="8164873" cy="922859"/>
            <a:chOff x="1248" y="1344"/>
            <a:chExt cx="3447" cy="419"/>
          </a:xfrm>
        </p:grpSpPr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34" name="AutoShape 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AutoShape 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utoShape 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24" cy="1212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710" y="1416"/>
              <a:ext cx="298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uk-UA" sz="3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Сутність поняття "проектування"</a:t>
              </a:r>
              <a:endPara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gray">
            <a:xfrm>
              <a:off x="1399" y="1441"/>
              <a:ext cx="171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71472" y="2899851"/>
            <a:ext cx="8284984" cy="922859"/>
            <a:chOff x="571472" y="2899851"/>
            <a:chExt cx="8284984" cy="922859"/>
          </a:xfrm>
        </p:grpSpPr>
        <p:grpSp>
          <p:nvGrpSpPr>
            <p:cNvPr id="41" name="Группа 35"/>
            <p:cNvGrpSpPr/>
            <p:nvPr/>
          </p:nvGrpSpPr>
          <p:grpSpPr>
            <a:xfrm>
              <a:off x="571472" y="2899851"/>
              <a:ext cx="8072494" cy="922859"/>
              <a:chOff x="571472" y="2899851"/>
              <a:chExt cx="8072494" cy="922859"/>
            </a:xfrm>
          </p:grpSpPr>
          <p:grpSp>
            <p:nvGrpSpPr>
              <p:cNvPr id="43" name="Group 12"/>
              <p:cNvGrpSpPr>
                <a:grpSpLocks/>
              </p:cNvGrpSpPr>
              <p:nvPr/>
            </p:nvGrpSpPr>
            <p:grpSpPr bwMode="auto">
              <a:xfrm>
                <a:off x="571472" y="2899851"/>
                <a:ext cx="1136971" cy="922859"/>
                <a:chOff x="3187" y="2650"/>
                <a:chExt cx="1555" cy="1349"/>
              </a:xfrm>
            </p:grpSpPr>
            <p:sp>
              <p:nvSpPr>
                <p:cNvPr id="46" name="AutoShape 13"/>
                <p:cNvSpPr>
                  <a:spLocks noChangeArrowheads="1"/>
                </p:cNvSpPr>
                <p:nvPr/>
              </p:nvSpPr>
              <p:spPr bwMode="gray">
                <a:xfrm>
                  <a:off x="3200" y="2673"/>
                  <a:ext cx="1542" cy="1326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utoShape 14"/>
                <p:cNvSpPr>
                  <a:spLocks noChangeArrowheads="1"/>
                </p:cNvSpPr>
                <p:nvPr/>
              </p:nvSpPr>
              <p:spPr bwMode="gray">
                <a:xfrm>
                  <a:off x="3187" y="2650"/>
                  <a:ext cx="1477" cy="1210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AutoShape 15"/>
                <p:cNvSpPr>
                  <a:spLocks noChangeArrowheads="1"/>
                </p:cNvSpPr>
                <p:nvPr/>
              </p:nvSpPr>
              <p:spPr bwMode="gray">
                <a:xfrm>
                  <a:off x="3277" y="2693"/>
                  <a:ext cx="1329" cy="1210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CC7032"/>
                    </a:gs>
                    <a:gs pos="100000">
                      <a:srgbClr val="84482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4" name="Line 16"/>
              <p:cNvSpPr>
                <a:spLocks noChangeShapeType="1"/>
              </p:cNvSpPr>
              <p:nvPr/>
            </p:nvSpPr>
            <p:spPr bwMode="auto">
              <a:xfrm>
                <a:off x="1481049" y="3745622"/>
                <a:ext cx="7162917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Text Box 18"/>
              <p:cNvSpPr txBox="1">
                <a:spLocks noChangeArrowheads="1"/>
              </p:cNvSpPr>
              <p:nvPr/>
            </p:nvSpPr>
            <p:spPr bwMode="gray">
              <a:xfrm>
                <a:off x="928662" y="3143248"/>
                <a:ext cx="405046" cy="4625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1785918" y="3214686"/>
              <a:ext cx="7070538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uk-UA" sz="3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Проектна діяльність у ЗНЗ</a:t>
              </a:r>
              <a:endPara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71472" y="4006339"/>
            <a:ext cx="8072494" cy="922859"/>
            <a:chOff x="571472" y="4006339"/>
            <a:chExt cx="8072494" cy="922859"/>
          </a:xfrm>
        </p:grpSpPr>
        <p:grpSp>
          <p:nvGrpSpPr>
            <p:cNvPr id="50" name="Group 19"/>
            <p:cNvGrpSpPr>
              <a:grpSpLocks/>
            </p:cNvGrpSpPr>
            <p:nvPr/>
          </p:nvGrpSpPr>
          <p:grpSpPr bwMode="auto">
            <a:xfrm>
              <a:off x="571472" y="4006339"/>
              <a:ext cx="8072494" cy="922859"/>
              <a:chOff x="1248" y="2482"/>
              <a:chExt cx="3408" cy="419"/>
            </a:xfrm>
          </p:grpSpPr>
          <p:grpSp>
            <p:nvGrpSpPr>
              <p:cNvPr id="52" name="Group 20"/>
              <p:cNvGrpSpPr>
                <a:grpSpLocks/>
              </p:cNvGrpSpPr>
              <p:nvPr/>
            </p:nvGrpSpPr>
            <p:grpSpPr bwMode="auto">
              <a:xfrm>
                <a:off x="1248" y="2482"/>
                <a:ext cx="480" cy="419"/>
                <a:chOff x="1110" y="2656"/>
                <a:chExt cx="1549" cy="1351"/>
              </a:xfrm>
            </p:grpSpPr>
            <p:sp>
              <p:nvSpPr>
                <p:cNvPr id="55" name="AutoShape 21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22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AutoShape 23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24" cy="1212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4B443"/>
                    </a:gs>
                    <a:gs pos="100000">
                      <a:srgbClr val="115D16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>
                <a:off x="1632" y="2866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Text Box 26"/>
              <p:cNvSpPr txBox="1">
                <a:spLocks noChangeArrowheads="1"/>
              </p:cNvSpPr>
              <p:nvPr/>
            </p:nvSpPr>
            <p:spPr bwMode="gray">
              <a:xfrm>
                <a:off x="1399" y="2577"/>
                <a:ext cx="171" cy="2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1857356" y="4334540"/>
              <a:ext cx="470673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uk-UA" sz="3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Проектний менеджмент</a:t>
              </a:r>
              <a:endParaRPr lang="en-US" sz="3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</p:txBody>
        </p:sp>
      </p:grpSp>
      <p:pic>
        <p:nvPicPr>
          <p:cNvPr id="58" name="Рисунок 57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59" name="Рисунок 58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60" name="Рисунок 59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500042"/>
            <a:ext cx="6388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СТРУКТУРА ПРОЕКТНОЇ ДІЯЛЬНОСТІ</a:t>
            </a:r>
            <a:endParaRPr lang="uk-UA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6" name="Freeform 3"/>
          <p:cNvSpPr>
            <a:spLocks noEditPoints="1"/>
          </p:cNvSpPr>
          <p:nvPr/>
        </p:nvSpPr>
        <p:spPr bwMode="gray">
          <a:xfrm>
            <a:off x="304800" y="1752600"/>
            <a:ext cx="8534400" cy="4124325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grpSp>
        <p:nvGrpSpPr>
          <p:cNvPr id="7" name="Группа 65"/>
          <p:cNvGrpSpPr>
            <a:grpSpLocks/>
          </p:cNvGrpSpPr>
          <p:nvPr/>
        </p:nvGrpSpPr>
        <p:grpSpPr bwMode="auto">
          <a:xfrm>
            <a:off x="2667000" y="4038600"/>
            <a:ext cx="1779588" cy="1716088"/>
            <a:chOff x="3300413" y="3773395"/>
            <a:chExt cx="1779140" cy="1716198"/>
          </a:xfrm>
        </p:grpSpPr>
        <p:sp>
          <p:nvSpPr>
            <p:cNvPr id="8" name="Oval 36"/>
            <p:cNvSpPr>
              <a:spLocks noChangeAspect="1" noChangeArrowheads="1"/>
            </p:cNvSpPr>
            <p:nvPr/>
          </p:nvSpPr>
          <p:spPr bwMode="gray">
            <a:xfrm>
              <a:off x="3300413" y="3773395"/>
              <a:ext cx="1573428" cy="157489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9" name="Группа 64"/>
            <p:cNvGrpSpPr>
              <a:grpSpLocks/>
            </p:cNvGrpSpPr>
            <p:nvPr/>
          </p:nvGrpSpPr>
          <p:grpSpPr bwMode="auto">
            <a:xfrm>
              <a:off x="3300413" y="3779612"/>
              <a:ext cx="1779140" cy="1709981"/>
              <a:chOff x="3300413" y="3779612"/>
              <a:chExt cx="1779140" cy="1709981"/>
            </a:xfrm>
          </p:grpSpPr>
          <p:sp>
            <p:nvSpPr>
              <p:cNvPr id="10" name="Oval 35"/>
              <p:cNvSpPr>
                <a:spLocks noChangeAspect="1" noChangeArrowheads="1"/>
              </p:cNvSpPr>
              <p:nvPr/>
            </p:nvSpPr>
            <p:spPr bwMode="gray">
              <a:xfrm rot="-723406">
                <a:off x="3454638" y="4922177"/>
                <a:ext cx="1224000" cy="56741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Oval 37"/>
              <p:cNvSpPr>
                <a:spLocks noChangeAspect="1" noChangeArrowheads="1"/>
              </p:cNvSpPr>
              <p:nvPr/>
            </p:nvSpPr>
            <p:spPr bwMode="gray">
              <a:xfrm>
                <a:off x="3321050" y="3779612"/>
                <a:ext cx="1536803" cy="15353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" name="Oval 38"/>
              <p:cNvSpPr>
                <a:spLocks noChangeAspect="1" noChangeArrowheads="1"/>
              </p:cNvSpPr>
              <p:nvPr/>
            </p:nvSpPr>
            <p:spPr bwMode="gray">
              <a:xfrm>
                <a:off x="3338513" y="3787159"/>
                <a:ext cx="1462087" cy="1435716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" name="Oval 39"/>
              <p:cNvSpPr>
                <a:spLocks noChangeAspect="1" noChangeArrowheads="1"/>
              </p:cNvSpPr>
              <p:nvPr/>
            </p:nvSpPr>
            <p:spPr bwMode="gray">
              <a:xfrm>
                <a:off x="3430587" y="3808949"/>
                <a:ext cx="1300935" cy="116468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" name="Text Box 40"/>
              <p:cNvSpPr txBox="1">
                <a:spLocks noChangeArrowheads="1"/>
              </p:cNvSpPr>
              <p:nvPr/>
            </p:nvSpPr>
            <p:spPr bwMode="gray">
              <a:xfrm>
                <a:off x="3300413" y="4306829"/>
                <a:ext cx="1779140" cy="4619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 b="1" dirty="0" err="1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Arial" charset="0"/>
                    <a:sym typeface="Symbol"/>
                  </a:rPr>
                  <a:t>Реалізація</a:t>
                </a:r>
                <a:endParaRPr lang="en-US" sz="24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Arial" charset="0"/>
                  <a:sym typeface="Symbol"/>
                </a:endParaRPr>
              </a:p>
            </p:txBody>
          </p:sp>
        </p:grpSp>
      </p:grpSp>
      <p:grpSp>
        <p:nvGrpSpPr>
          <p:cNvPr id="15" name="Группа 63"/>
          <p:cNvGrpSpPr>
            <a:grpSpLocks/>
          </p:cNvGrpSpPr>
          <p:nvPr/>
        </p:nvGrpSpPr>
        <p:grpSpPr bwMode="auto">
          <a:xfrm>
            <a:off x="533400" y="3429000"/>
            <a:ext cx="2176463" cy="1600200"/>
            <a:chOff x="1447759" y="3260725"/>
            <a:chExt cx="2176317" cy="1600200"/>
          </a:xfrm>
        </p:grpSpPr>
        <p:sp>
          <p:nvSpPr>
            <p:cNvPr id="16" name="Oval 41"/>
            <p:cNvSpPr>
              <a:spLocks noChangeArrowheads="1"/>
            </p:cNvSpPr>
            <p:nvPr/>
          </p:nvSpPr>
          <p:spPr bwMode="gray">
            <a:xfrm rot="-772996">
              <a:off x="1525588" y="4251325"/>
              <a:ext cx="1133475" cy="609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42"/>
            <p:cNvGrpSpPr>
              <a:grpSpLocks/>
            </p:cNvGrpSpPr>
            <p:nvPr/>
          </p:nvGrpSpPr>
          <p:grpSpPr bwMode="auto">
            <a:xfrm>
              <a:off x="1447759" y="3260725"/>
              <a:ext cx="2176317" cy="1441450"/>
              <a:chOff x="731" y="2112"/>
              <a:chExt cx="1336" cy="860"/>
            </a:xfrm>
          </p:grpSpPr>
          <p:sp>
            <p:nvSpPr>
              <p:cNvPr id="18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1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Text Box 47"/>
              <p:cNvSpPr txBox="1">
                <a:spLocks noChangeArrowheads="1"/>
              </p:cNvSpPr>
              <p:nvPr/>
            </p:nvSpPr>
            <p:spPr bwMode="gray">
              <a:xfrm>
                <a:off x="731" y="2385"/>
                <a:ext cx="1336" cy="2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uk-UA" sz="2400" b="1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Arial" charset="0"/>
                    <a:sym typeface="Symbol"/>
                  </a:rPr>
                  <a:t>Дослідження</a:t>
                </a:r>
                <a:endParaRPr lang="en-US" sz="24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Arial" charset="0"/>
                  <a:sym typeface="Symbol"/>
                </a:endParaRPr>
              </a:p>
            </p:txBody>
          </p:sp>
        </p:grpSp>
      </p:grpSp>
      <p:sp>
        <p:nvSpPr>
          <p:cNvPr id="23" name="Text Box 59"/>
          <p:cNvSpPr txBox="1">
            <a:spLocks noChangeArrowheads="1"/>
          </p:cNvSpPr>
          <p:nvPr/>
        </p:nvSpPr>
        <p:spPr bwMode="gray">
          <a:xfrm>
            <a:off x="4175955" y="1295400"/>
            <a:ext cx="39679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charset="0"/>
                <a:sym typeface="Symbol"/>
              </a:rPr>
              <a:t>Незадоволеність</a:t>
            </a:r>
            <a:r>
              <a:rPr lang="ru-RU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charset="0"/>
                <a:sym typeface="Symbol"/>
              </a:rPr>
              <a:t> станом</a:t>
            </a:r>
          </a:p>
        </p:txBody>
      </p:sp>
      <p:grpSp>
        <p:nvGrpSpPr>
          <p:cNvPr id="24" name="Группа 69"/>
          <p:cNvGrpSpPr>
            <a:grpSpLocks/>
          </p:cNvGrpSpPr>
          <p:nvPr/>
        </p:nvGrpSpPr>
        <p:grpSpPr bwMode="auto">
          <a:xfrm>
            <a:off x="4876800" y="3810000"/>
            <a:ext cx="2046288" cy="2220913"/>
            <a:chOff x="5345112" y="3581400"/>
            <a:chExt cx="2046288" cy="2220749"/>
          </a:xfrm>
        </p:grpSpPr>
        <p:grpSp>
          <p:nvGrpSpPr>
            <p:cNvPr id="25" name="Группа 68"/>
            <p:cNvGrpSpPr>
              <a:grpSpLocks/>
            </p:cNvGrpSpPr>
            <p:nvPr/>
          </p:nvGrpSpPr>
          <p:grpSpPr bwMode="auto">
            <a:xfrm>
              <a:off x="5345112" y="3581400"/>
              <a:ext cx="2046288" cy="2220749"/>
              <a:chOff x="5345112" y="3581400"/>
              <a:chExt cx="2046288" cy="2220749"/>
            </a:xfrm>
          </p:grpSpPr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 rot="-723406">
                <a:off x="5383597" y="5135399"/>
                <a:ext cx="1816848" cy="66675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8" name="Группа 66"/>
              <p:cNvGrpSpPr>
                <a:grpSpLocks/>
              </p:cNvGrpSpPr>
              <p:nvPr/>
            </p:nvGrpSpPr>
            <p:grpSpPr bwMode="auto">
              <a:xfrm>
                <a:off x="5345112" y="3581400"/>
                <a:ext cx="2046288" cy="2008751"/>
                <a:chOff x="5345112" y="3733799"/>
                <a:chExt cx="2046288" cy="2008751"/>
              </a:xfrm>
            </p:grpSpPr>
            <p:sp>
              <p:nvSpPr>
                <p:cNvPr id="32" name="Oval 37"/>
                <p:cNvSpPr>
                  <a:spLocks noChangeArrowheads="1"/>
                </p:cNvSpPr>
                <p:nvPr/>
              </p:nvSpPr>
              <p:spPr bwMode="gray">
                <a:xfrm>
                  <a:off x="5345112" y="3733799"/>
                  <a:ext cx="2046288" cy="20087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38"/>
                <p:cNvSpPr>
                  <a:spLocks noChangeArrowheads="1"/>
                </p:cNvSpPr>
                <p:nvPr/>
              </p:nvSpPr>
              <p:spPr bwMode="gray">
                <a:xfrm>
                  <a:off x="5362574" y="3760388"/>
                  <a:ext cx="1946801" cy="18784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34" name="Oval 39"/>
                <p:cNvSpPr>
                  <a:spLocks noChangeArrowheads="1"/>
                </p:cNvSpPr>
                <p:nvPr/>
              </p:nvSpPr>
              <p:spPr bwMode="gray">
                <a:xfrm>
                  <a:off x="5454649" y="3833982"/>
                  <a:ext cx="1732224" cy="15238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6" name="Text Box 40"/>
            <p:cNvSpPr txBox="1">
              <a:spLocks noChangeArrowheads="1"/>
            </p:cNvSpPr>
            <p:nvPr/>
          </p:nvSpPr>
          <p:spPr bwMode="gray">
            <a:xfrm>
              <a:off x="5486400" y="4419538"/>
              <a:ext cx="1697037" cy="4619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Arial" charset="0"/>
                  <a:sym typeface="Symbol"/>
                </a:rPr>
                <a:t>Результат</a:t>
              </a:r>
              <a:endParaRPr 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charset="0"/>
                <a:sym typeface="Symbol"/>
              </a:endParaRPr>
            </a:p>
          </p:txBody>
        </p:sp>
      </p:grpSp>
      <p:grpSp>
        <p:nvGrpSpPr>
          <p:cNvPr id="35" name="Группа 50"/>
          <p:cNvGrpSpPr>
            <a:grpSpLocks/>
          </p:cNvGrpSpPr>
          <p:nvPr/>
        </p:nvGrpSpPr>
        <p:grpSpPr bwMode="auto">
          <a:xfrm>
            <a:off x="1747830" y="1447800"/>
            <a:ext cx="1752600" cy="746125"/>
            <a:chOff x="2238391" y="1447800"/>
            <a:chExt cx="1752600" cy="746125"/>
          </a:xfrm>
        </p:grpSpPr>
        <p:grpSp>
          <p:nvGrpSpPr>
            <p:cNvPr id="36" name="Группа 49"/>
            <p:cNvGrpSpPr>
              <a:grpSpLocks/>
            </p:cNvGrpSpPr>
            <p:nvPr/>
          </p:nvGrpSpPr>
          <p:grpSpPr bwMode="auto">
            <a:xfrm>
              <a:off x="2614613" y="1447800"/>
              <a:ext cx="804862" cy="746125"/>
              <a:chOff x="2614613" y="1447800"/>
              <a:chExt cx="804862" cy="746125"/>
            </a:xfrm>
          </p:grpSpPr>
          <p:grpSp>
            <p:nvGrpSpPr>
              <p:cNvPr id="38" name="Группа 48"/>
              <p:cNvGrpSpPr>
                <a:grpSpLocks/>
              </p:cNvGrpSpPr>
              <p:nvPr/>
            </p:nvGrpSpPr>
            <p:grpSpPr bwMode="auto">
              <a:xfrm>
                <a:off x="2614613" y="1447800"/>
                <a:ext cx="804862" cy="746125"/>
                <a:chOff x="2614613" y="1447800"/>
                <a:chExt cx="804862" cy="746125"/>
              </a:xfrm>
            </p:grpSpPr>
            <p:sp>
              <p:nvSpPr>
                <p:cNvPr id="43" name="Oval 55"/>
                <p:cNvSpPr>
                  <a:spLocks noChangeArrowheads="1"/>
                </p:cNvSpPr>
                <p:nvPr/>
              </p:nvSpPr>
              <p:spPr bwMode="gray">
                <a:xfrm>
                  <a:off x="2736850" y="1447800"/>
                  <a:ext cx="682625" cy="6826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gray">
                <a:xfrm>
                  <a:off x="2614613" y="1965325"/>
                  <a:ext cx="685800" cy="228600"/>
                </a:xfrm>
                <a:prstGeom prst="ellipse">
                  <a:avLst/>
                </a:prstGeom>
                <a:solidFill>
                  <a:srgbClr val="0F2145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9" name="Группа 47"/>
              <p:cNvGrpSpPr>
                <a:grpSpLocks/>
              </p:cNvGrpSpPr>
              <p:nvPr/>
            </p:nvGrpSpPr>
            <p:grpSpPr bwMode="auto">
              <a:xfrm>
                <a:off x="2743200" y="1447800"/>
                <a:ext cx="665163" cy="666750"/>
                <a:chOff x="2746375" y="1435100"/>
                <a:chExt cx="665163" cy="666750"/>
              </a:xfrm>
            </p:grpSpPr>
            <p:sp>
              <p:nvSpPr>
                <p:cNvPr id="40" name="Oval 56"/>
                <p:cNvSpPr>
                  <a:spLocks noChangeArrowheads="1"/>
                </p:cNvSpPr>
                <p:nvPr/>
              </p:nvSpPr>
              <p:spPr bwMode="gray">
                <a:xfrm>
                  <a:off x="2746375" y="1435100"/>
                  <a:ext cx="665163" cy="666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1" name="Oval 57"/>
                <p:cNvSpPr>
                  <a:spLocks noChangeArrowheads="1"/>
                </p:cNvSpPr>
                <p:nvPr/>
              </p:nvSpPr>
              <p:spPr bwMode="gray">
                <a:xfrm>
                  <a:off x="2752725" y="1441450"/>
                  <a:ext cx="633413" cy="6223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2" name="Oval 58"/>
                <p:cNvSpPr>
                  <a:spLocks noChangeArrowheads="1"/>
                </p:cNvSpPr>
                <p:nvPr/>
              </p:nvSpPr>
              <p:spPr bwMode="gray">
                <a:xfrm>
                  <a:off x="2789238" y="1460500"/>
                  <a:ext cx="563562" cy="5032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7" name="Text Box 59"/>
            <p:cNvSpPr txBox="1">
              <a:spLocks noChangeArrowheads="1"/>
            </p:cNvSpPr>
            <p:nvPr/>
          </p:nvSpPr>
          <p:spPr bwMode="gray">
            <a:xfrm>
              <a:off x="2238391" y="1524000"/>
              <a:ext cx="1752600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+mn-cs"/>
                  <a:sym typeface="Symbol"/>
                </a:rPr>
                <a:t>Проблема</a:t>
              </a:r>
              <a:r>
                <a:rPr lang="ru-RU" sz="2400" b="1" dirty="0">
                  <a:solidFill>
                    <a:srgbClr val="66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 </a:t>
              </a:r>
              <a:r>
                <a:rPr lang="ru-RU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 </a:t>
              </a:r>
              <a:endPara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45" name="Группа 71"/>
          <p:cNvGrpSpPr>
            <a:grpSpLocks/>
          </p:cNvGrpSpPr>
          <p:nvPr/>
        </p:nvGrpSpPr>
        <p:grpSpPr bwMode="auto">
          <a:xfrm>
            <a:off x="381000" y="1905000"/>
            <a:ext cx="1252538" cy="1143000"/>
            <a:chOff x="381000" y="1905000"/>
            <a:chExt cx="1252537" cy="1143000"/>
          </a:xfrm>
        </p:grpSpPr>
        <p:grpSp>
          <p:nvGrpSpPr>
            <p:cNvPr id="46" name="Группа 67"/>
            <p:cNvGrpSpPr>
              <a:grpSpLocks/>
            </p:cNvGrpSpPr>
            <p:nvPr/>
          </p:nvGrpSpPr>
          <p:grpSpPr bwMode="auto">
            <a:xfrm>
              <a:off x="381000" y="1905000"/>
              <a:ext cx="1252537" cy="1143000"/>
              <a:chOff x="609600" y="2057400"/>
              <a:chExt cx="1252537" cy="1143000"/>
            </a:xfrm>
          </p:grpSpPr>
          <p:sp>
            <p:nvSpPr>
              <p:cNvPr id="48" name="Oval 51"/>
              <p:cNvSpPr>
                <a:spLocks noChangeArrowheads="1"/>
              </p:cNvSpPr>
              <p:nvPr/>
            </p:nvSpPr>
            <p:spPr bwMode="gray">
              <a:xfrm>
                <a:off x="838200" y="2057400"/>
                <a:ext cx="950913" cy="93345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grpSp>
            <p:nvGrpSpPr>
              <p:cNvPr id="49" name="Группа 60"/>
              <p:cNvGrpSpPr>
                <a:grpSpLocks/>
              </p:cNvGrpSpPr>
              <p:nvPr/>
            </p:nvGrpSpPr>
            <p:grpSpPr bwMode="auto">
              <a:xfrm>
                <a:off x="609600" y="2057400"/>
                <a:ext cx="1252537" cy="1143000"/>
                <a:chOff x="1195388" y="1889125"/>
                <a:chExt cx="1252537" cy="1143000"/>
              </a:xfrm>
            </p:grpSpPr>
            <p:grpSp>
              <p:nvGrpSpPr>
                <p:cNvPr id="50" name="Группа 58"/>
                <p:cNvGrpSpPr>
                  <a:grpSpLocks/>
                </p:cNvGrpSpPr>
                <p:nvPr/>
              </p:nvGrpSpPr>
              <p:grpSpPr bwMode="auto">
                <a:xfrm>
                  <a:off x="1195388" y="1889125"/>
                  <a:ext cx="1252537" cy="1143000"/>
                  <a:chOff x="1195388" y="1889125"/>
                  <a:chExt cx="1252537" cy="1143000"/>
                </a:xfrm>
              </p:grpSpPr>
              <p:sp>
                <p:nvSpPr>
                  <p:cNvPr id="52" name="Oval 49"/>
                  <p:cNvSpPr>
                    <a:spLocks noChangeArrowheads="1"/>
                  </p:cNvSpPr>
                  <p:nvPr/>
                </p:nvSpPr>
                <p:spPr bwMode="gray">
                  <a:xfrm>
                    <a:off x="1423988" y="1889125"/>
                    <a:ext cx="1023937" cy="10239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Oval 48"/>
                  <p:cNvSpPr>
                    <a:spLocks noChangeArrowheads="1"/>
                  </p:cNvSpPr>
                  <p:nvPr/>
                </p:nvSpPr>
                <p:spPr bwMode="gray">
                  <a:xfrm>
                    <a:off x="1195388" y="2498725"/>
                    <a:ext cx="914400" cy="533400"/>
                  </a:xfrm>
                  <a:prstGeom prst="ellipse">
                    <a:avLst/>
                  </a:prstGeom>
                  <a:solidFill>
                    <a:srgbClr val="0F2145">
                      <a:alpha val="30196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1524000" y="1905000"/>
                    <a:ext cx="847725" cy="7572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1" name="Oval 50"/>
                <p:cNvSpPr>
                  <a:spLocks noChangeArrowheads="1"/>
                </p:cNvSpPr>
                <p:nvPr/>
              </p:nvSpPr>
              <p:spPr bwMode="gray">
                <a:xfrm>
                  <a:off x="1436688" y="1893888"/>
                  <a:ext cx="1000125" cy="10001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7" name="Text Box 53"/>
            <p:cNvSpPr txBox="1">
              <a:spLocks noChangeArrowheads="1"/>
            </p:cNvSpPr>
            <p:nvPr/>
          </p:nvSpPr>
          <p:spPr bwMode="gray">
            <a:xfrm>
              <a:off x="609600" y="2133600"/>
              <a:ext cx="990599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 err="1">
                  <a:ln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Arial" charset="0"/>
                  <a:sym typeface="Symbol"/>
                </a:rPr>
                <a:t>Ціль</a:t>
              </a:r>
              <a:endParaRPr lang="en-US" sz="24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charset="0"/>
                <a:sym typeface="Symbo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1023" y="476888"/>
            <a:ext cx="720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spc="-15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ПРОЕКТУВАННЯ – ОРГАНІЗАЦІЙНИЙ АСПЕКТ </a:t>
            </a:r>
            <a:endParaRPr lang="uk-UA" sz="2800" b="1" spc="-15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6" name="Freeform 2"/>
          <p:cNvSpPr>
            <a:spLocks noEditPoints="1"/>
          </p:cNvSpPr>
          <p:nvPr/>
        </p:nvSpPr>
        <p:spPr bwMode="gray">
          <a:xfrm rot="-645533">
            <a:off x="2499241" y="2866910"/>
            <a:ext cx="3384550" cy="3035300"/>
          </a:xfrm>
          <a:custGeom>
            <a:avLst/>
            <a:gdLst>
              <a:gd name="T0" fmla="*/ 1572991271 w 2820"/>
              <a:gd name="T1" fmla="*/ 54323738 h 2912"/>
              <a:gd name="T2" fmla="*/ 1184064304 w 2820"/>
              <a:gd name="T3" fmla="*/ 182527644 h 2912"/>
              <a:gd name="T4" fmla="*/ 855638248 w 2820"/>
              <a:gd name="T5" fmla="*/ 325943502 h 2912"/>
              <a:gd name="T6" fmla="*/ 584829784 w 2820"/>
              <a:gd name="T7" fmla="*/ 484569144 h 2912"/>
              <a:gd name="T8" fmla="*/ 365879480 w 2820"/>
              <a:gd name="T9" fmla="*/ 656232526 h 2912"/>
              <a:gd name="T10" fmla="*/ 201665176 w 2820"/>
              <a:gd name="T11" fmla="*/ 838760105 h 2912"/>
              <a:gd name="T12" fmla="*/ 86428452 w 2820"/>
              <a:gd name="T13" fmla="*/ 1025634249 h 2912"/>
              <a:gd name="T14" fmla="*/ 20166880 w 2820"/>
              <a:gd name="T15" fmla="*/ 1219027459 h 2912"/>
              <a:gd name="T16" fmla="*/ 0 w 2820"/>
              <a:gd name="T17" fmla="*/ 1412420408 h 2912"/>
              <a:gd name="T18" fmla="*/ 25929014 w 2820"/>
              <a:gd name="T19" fmla="*/ 1603640074 h 2912"/>
              <a:gd name="T20" fmla="*/ 92189387 w 2820"/>
              <a:gd name="T21" fmla="*/ 1792686458 h 2912"/>
              <a:gd name="T22" fmla="*/ 198784709 w 2820"/>
              <a:gd name="T23" fmla="*/ 1975215080 h 2912"/>
              <a:gd name="T24" fmla="*/ 342830942 w 2820"/>
              <a:gd name="T25" fmla="*/ 2147483647 h 2912"/>
              <a:gd name="T26" fmla="*/ 524330374 w 2820"/>
              <a:gd name="T27" fmla="*/ 2147483647 h 2912"/>
              <a:gd name="T28" fmla="*/ 737519894 w 2820"/>
              <a:gd name="T29" fmla="*/ 2147483647 h 2912"/>
              <a:gd name="T30" fmla="*/ 985279670 w 2820"/>
              <a:gd name="T31" fmla="*/ 2147483647 h 2912"/>
              <a:gd name="T32" fmla="*/ 1258968750 w 2820"/>
              <a:gd name="T33" fmla="*/ 2147483647 h 2912"/>
              <a:gd name="T34" fmla="*/ 1564348670 w 2820"/>
              <a:gd name="T35" fmla="*/ 2147483647 h 2912"/>
              <a:gd name="T36" fmla="*/ 1892774726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1686212298 h 2912"/>
              <a:gd name="T50" fmla="*/ 2147483647 w 2820"/>
              <a:gd name="T51" fmla="*/ 2079515958 h 2912"/>
              <a:gd name="T52" fmla="*/ 2147483647 w 2820"/>
              <a:gd name="T53" fmla="*/ 2103418937 h 2912"/>
              <a:gd name="T54" fmla="*/ 2147483647 w 2820"/>
              <a:gd name="T55" fmla="*/ 2101245655 h 2912"/>
              <a:gd name="T56" fmla="*/ 2077154625 w 2820"/>
              <a:gd name="T57" fmla="*/ 2077343718 h 2912"/>
              <a:gd name="T58" fmla="*/ 1832275316 w 2820"/>
              <a:gd name="T59" fmla="*/ 2033884324 h 2912"/>
              <a:gd name="T60" fmla="*/ 1596038609 w 2820"/>
              <a:gd name="T61" fmla="*/ 1968696275 h 2912"/>
              <a:gd name="T62" fmla="*/ 1371326170 w 2820"/>
              <a:gd name="T63" fmla="*/ 1886124051 h 2912"/>
              <a:gd name="T64" fmla="*/ 1166779101 w 2820"/>
              <a:gd name="T65" fmla="*/ 1788340936 h 2912"/>
              <a:gd name="T66" fmla="*/ 985279670 w 2820"/>
              <a:gd name="T67" fmla="*/ 1675346928 h 2912"/>
              <a:gd name="T68" fmla="*/ 832590910 w 2820"/>
              <a:gd name="T69" fmla="*/ 1551488593 h 2912"/>
              <a:gd name="T70" fmla="*/ 711590889 w 2820"/>
              <a:gd name="T71" fmla="*/ 1416765930 h 2912"/>
              <a:gd name="T72" fmla="*/ 630924609 w 2820"/>
              <a:gd name="T73" fmla="*/ 1271177898 h 2912"/>
              <a:gd name="T74" fmla="*/ 590591919 w 2820"/>
              <a:gd name="T75" fmla="*/ 1121244343 h 2912"/>
              <a:gd name="T76" fmla="*/ 599234520 w 2820"/>
              <a:gd name="T77" fmla="*/ 964791723 h 2912"/>
              <a:gd name="T78" fmla="*/ 662615748 w 2820"/>
              <a:gd name="T79" fmla="*/ 806166081 h 2912"/>
              <a:gd name="T80" fmla="*/ 783614569 w 2820"/>
              <a:gd name="T81" fmla="*/ 643194916 h 2912"/>
              <a:gd name="T82" fmla="*/ 965114000 w 2820"/>
              <a:gd name="T83" fmla="*/ 482395861 h 2912"/>
              <a:gd name="T84" fmla="*/ 1215755443 w 2820"/>
              <a:gd name="T85" fmla="*/ 323770219 h 2912"/>
              <a:gd name="T86" fmla="*/ 1541301333 w 2820"/>
              <a:gd name="T87" fmla="*/ 167317795 h 2912"/>
              <a:gd name="T88" fmla="*/ 1941751068 w 2820"/>
              <a:gd name="T89" fmla="*/ 17383140 h 2912"/>
              <a:gd name="T90" fmla="*/ 1791942776 w 2820"/>
              <a:gd name="T91" fmla="*/ 0 h 2912"/>
              <a:gd name="T92" fmla="*/ 2147483647 w 2820"/>
              <a:gd name="T93" fmla="*/ 2101245655 h 2912"/>
              <a:gd name="T94" fmla="*/ 2147483647 w 2820"/>
              <a:gd name="T95" fmla="*/ 2101245655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CC9900"/>
              </a:gs>
              <a:gs pos="50000">
                <a:srgbClr val="EAD88A"/>
              </a:gs>
              <a:gs pos="100000">
                <a:srgbClr val="CC99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Front">
              <a:rot lat="1500000" lon="20099994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" name="Freeform 3"/>
          <p:cNvSpPr>
            <a:spLocks noEditPoints="1"/>
          </p:cNvSpPr>
          <p:nvPr/>
        </p:nvSpPr>
        <p:spPr bwMode="gray">
          <a:xfrm rot="10552877">
            <a:off x="3967679" y="1479435"/>
            <a:ext cx="3505200" cy="2897188"/>
          </a:xfrm>
          <a:custGeom>
            <a:avLst/>
            <a:gdLst>
              <a:gd name="T0" fmla="*/ 1687136077 w 2820"/>
              <a:gd name="T1" fmla="*/ 49492964 h 2912"/>
              <a:gd name="T2" fmla="*/ 1269986036 w 2820"/>
              <a:gd name="T3" fmla="*/ 166294817 h 2912"/>
              <a:gd name="T4" fmla="*/ 917727231 w 2820"/>
              <a:gd name="T5" fmla="*/ 296955825 h 2912"/>
              <a:gd name="T6" fmla="*/ 627267908 w 2820"/>
              <a:gd name="T7" fmla="*/ 441473922 h 2912"/>
              <a:gd name="T8" fmla="*/ 392429533 w 2820"/>
              <a:gd name="T9" fmla="*/ 597871405 h 2912"/>
              <a:gd name="T10" fmla="*/ 216299431 w 2820"/>
              <a:gd name="T11" fmla="*/ 764166160 h 2912"/>
              <a:gd name="T12" fmla="*/ 92700117 w 2820"/>
              <a:gd name="T13" fmla="*/ 934420669 h 2912"/>
              <a:gd name="T14" fmla="*/ 21630318 w 2820"/>
              <a:gd name="T15" fmla="*/ 1110615058 h 2912"/>
              <a:gd name="T16" fmla="*/ 0 w 2820"/>
              <a:gd name="T17" fmla="*/ 1286809198 h 2912"/>
              <a:gd name="T18" fmla="*/ 27810406 w 2820"/>
              <a:gd name="T19" fmla="*/ 1461022466 h 2912"/>
              <a:gd name="T20" fmla="*/ 98880205 w 2820"/>
              <a:gd name="T21" fmla="*/ 1633256853 h 2912"/>
              <a:gd name="T22" fmla="*/ 213209387 w 2820"/>
              <a:gd name="T23" fmla="*/ 1799552602 h 2912"/>
              <a:gd name="T24" fmla="*/ 367709181 w 2820"/>
              <a:gd name="T25" fmla="*/ 1957928843 h 2912"/>
              <a:gd name="T26" fmla="*/ 562378226 w 2820"/>
              <a:gd name="T27" fmla="*/ 2104427314 h 2912"/>
              <a:gd name="T28" fmla="*/ 791037911 w 2820"/>
              <a:gd name="T29" fmla="*/ 2147483647 h 2912"/>
              <a:gd name="T30" fmla="*/ 1056776726 w 2820"/>
              <a:gd name="T31" fmla="*/ 2147483647 h 2912"/>
              <a:gd name="T32" fmla="*/ 1350326249 w 2820"/>
              <a:gd name="T33" fmla="*/ 2147483647 h 2912"/>
              <a:gd name="T34" fmla="*/ 1677865945 w 2820"/>
              <a:gd name="T35" fmla="*/ 2147483647 h 2912"/>
              <a:gd name="T36" fmla="*/ 2030124750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1536251828 h 2912"/>
              <a:gd name="T50" fmla="*/ 2147483647 w 2820"/>
              <a:gd name="T51" fmla="*/ 1894577750 h 2912"/>
              <a:gd name="T52" fmla="*/ 2147483647 w 2820"/>
              <a:gd name="T53" fmla="*/ 1916354409 h 2912"/>
              <a:gd name="T54" fmla="*/ 2147483647 w 2820"/>
              <a:gd name="T55" fmla="*/ 1914374531 h 2912"/>
              <a:gd name="T56" fmla="*/ 2147483647 w 2820"/>
              <a:gd name="T57" fmla="*/ 1892597873 h 2912"/>
              <a:gd name="T58" fmla="*/ 1965235068 w 2820"/>
              <a:gd name="T59" fmla="*/ 1853004310 h 2912"/>
              <a:gd name="T60" fmla="*/ 1711856429 w 2820"/>
              <a:gd name="T61" fmla="*/ 1793612971 h 2912"/>
              <a:gd name="T62" fmla="*/ 1470836723 w 2820"/>
              <a:gd name="T63" fmla="*/ 1718384605 h 2912"/>
              <a:gd name="T64" fmla="*/ 1251447015 w 2820"/>
              <a:gd name="T65" fmla="*/ 1629297098 h 2912"/>
              <a:gd name="T66" fmla="*/ 1056776726 w 2820"/>
              <a:gd name="T67" fmla="*/ 1526353437 h 2912"/>
              <a:gd name="T68" fmla="*/ 893008121 w 2820"/>
              <a:gd name="T69" fmla="*/ 1413509395 h 2912"/>
              <a:gd name="T70" fmla="*/ 763227515 w 2820"/>
              <a:gd name="T71" fmla="*/ 1290767957 h 2912"/>
              <a:gd name="T72" fmla="*/ 676708768 w 2820"/>
              <a:gd name="T73" fmla="*/ 1158128129 h 2912"/>
              <a:gd name="T74" fmla="*/ 633447996 w 2820"/>
              <a:gd name="T75" fmla="*/ 1021528298 h 2912"/>
              <a:gd name="T76" fmla="*/ 642718128 w 2820"/>
              <a:gd name="T77" fmla="*/ 878989084 h 2912"/>
              <a:gd name="T78" fmla="*/ 710698009 w 2820"/>
              <a:gd name="T79" fmla="*/ 734470987 h 2912"/>
              <a:gd name="T80" fmla="*/ 840477373 w 2820"/>
              <a:gd name="T81" fmla="*/ 585993137 h 2912"/>
              <a:gd name="T82" fmla="*/ 1035147661 w 2820"/>
              <a:gd name="T83" fmla="*/ 439495039 h 2912"/>
              <a:gd name="T84" fmla="*/ 1303976831 w 2820"/>
              <a:gd name="T85" fmla="*/ 294975948 h 2912"/>
              <a:gd name="T86" fmla="*/ 1653145592 w 2820"/>
              <a:gd name="T87" fmla="*/ 152437667 h 2912"/>
              <a:gd name="T88" fmla="*/ 2082654256 w 2820"/>
              <a:gd name="T89" fmla="*/ 15838026 h 2912"/>
              <a:gd name="T90" fmla="*/ 1921975695 w 2820"/>
              <a:gd name="T91" fmla="*/ 0 h 2912"/>
              <a:gd name="T92" fmla="*/ 2147483647 w 2820"/>
              <a:gd name="T93" fmla="*/ 1914374531 h 2912"/>
              <a:gd name="T94" fmla="*/ 2147483647 w 2820"/>
              <a:gd name="T95" fmla="*/ 1914374531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4996E3"/>
              </a:gs>
              <a:gs pos="50000">
                <a:srgbClr val="AFCEF7"/>
              </a:gs>
              <a:gs pos="100000">
                <a:srgbClr val="4996E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Front">
              <a:rot lat="1500000" lon="20099994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4996E3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9058" y="1219200"/>
            <a:ext cx="3810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Взяти готовий наявний матеріал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(</a:t>
            </a:r>
            <a:r>
              <a:rPr lang="uk-UA" sz="2800" b="1" u="sng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впровадження</a:t>
            </a:r>
            <a:r>
              <a:rPr lang="uk-UA" sz="28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)</a:t>
            </a:r>
            <a:endParaRPr lang="en-US" sz="28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429256" y="4071942"/>
            <a:ext cx="335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Добути нові результати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(</a:t>
            </a:r>
            <a:r>
              <a:rPr lang="uk-UA" sz="2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експеримент</a:t>
            </a: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)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57214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"проект" ↔ </a:t>
            </a:r>
            <a:r>
              <a:rPr lang="uk-UA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"науково-експериментальна </a:t>
            </a:r>
            <a:r>
              <a:rPr lang="uk-UA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робота"</a:t>
            </a:r>
            <a:endParaRPr lang="ru-RU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500042"/>
            <a:ext cx="7330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ПРОЕКТНО-ДОСЛІДНИЦЬКА ДІЯЛЬНІСТЬ</a:t>
            </a:r>
          </a:p>
        </p:txBody>
      </p:sp>
      <p:grpSp>
        <p:nvGrpSpPr>
          <p:cNvPr id="6" name="Группа 30"/>
          <p:cNvGrpSpPr>
            <a:grpSpLocks/>
          </p:cNvGrpSpPr>
          <p:nvPr/>
        </p:nvGrpSpPr>
        <p:grpSpPr bwMode="auto">
          <a:xfrm>
            <a:off x="228626" y="2924184"/>
            <a:ext cx="7986712" cy="1719262"/>
            <a:chOff x="179388" y="3068638"/>
            <a:chExt cx="7986712" cy="171880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33400" y="3371769"/>
              <a:ext cx="7632700" cy="1415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Проектування</a:t>
              </a: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,</a:t>
              </a:r>
              <a:r>
                <a:rPr lang="ru-RU" sz="2800" dirty="0">
                  <a:solidFill>
                    <a:srgbClr val="FF99FF"/>
                  </a:solidFill>
                  <a:latin typeface="Calibri" pitchFamily="34" charset="0"/>
                  <a:cs typeface="+mn-cs"/>
                </a:rPr>
                <a:t> </a:t>
              </a:r>
              <a:r>
                <a:rPr lang="ru-RU" sz="28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складове</a:t>
              </a:r>
              <a:r>
                <a:rPr lang="ru-RU" sz="28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 ядро </a:t>
              </a:r>
              <a:r>
                <a:rPr lang="ru-RU" sz="28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діяльності</a:t>
              </a:r>
              <a:r>
                <a:rPr lang="ru-RU" sz="28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, </a:t>
              </a:r>
              <a:r>
                <a:rPr lang="ru-RU" sz="28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випереджається</a:t>
              </a:r>
              <a:r>
                <a:rPr lang="ru-RU" sz="28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 </a:t>
              </a:r>
              <a:r>
                <a:rPr lang="ru-RU" sz="2800" b="1" dirty="0" err="1">
                  <a:solidFill>
                    <a:srgbClr val="00B050"/>
                  </a:solidFill>
                  <a:latin typeface="Calibri" pitchFamily="34" charset="0"/>
                  <a:cs typeface="+mn-cs"/>
                </a:rPr>
                <a:t>досл</a:t>
              </a:r>
              <a:r>
                <a:rPr lang="uk-UA" sz="2800" b="1" dirty="0">
                  <a:solidFill>
                    <a:srgbClr val="00B050"/>
                  </a:solidFill>
                  <a:latin typeface="Calibri" pitchFamily="34" charset="0"/>
                  <a:cs typeface="+mn-cs"/>
                </a:rPr>
                <a:t>і</a:t>
              </a:r>
              <a:r>
                <a:rPr lang="ru-RU" sz="2800" b="1" dirty="0" err="1">
                  <a:solidFill>
                    <a:srgbClr val="00B050"/>
                  </a:solidFill>
                  <a:latin typeface="Calibri" pitchFamily="34" charset="0"/>
                  <a:cs typeface="+mn-cs"/>
                </a:rPr>
                <a:t>дженням</a:t>
              </a:r>
              <a:r>
                <a:rPr lang="ru-RU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cs typeface="+mn-cs"/>
                </a:rPr>
                <a:t> </a:t>
              </a:r>
              <a:r>
                <a:rPr lang="ru-RU" sz="2000" b="1" dirty="0">
                  <a:solidFill>
                    <a:srgbClr val="3333CC"/>
                  </a:solidFill>
                  <a:latin typeface="Calibri" pitchFamily="34" charset="0"/>
                  <a:cs typeface="+mn-cs"/>
                </a:rPr>
                <a:t>(</a:t>
              </a:r>
              <a:r>
                <a:rPr lang="ru-RU" sz="20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наприклад</a:t>
              </a:r>
              <a:r>
                <a:rPr lang="ru-RU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: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збором</a:t>
              </a:r>
              <a:r>
                <a:rPr lang="ru-RU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 </a:t>
              </a:r>
              <a:r>
                <a:rPr lang="ru-RU" sz="20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даних</a:t>
              </a:r>
              <a:r>
                <a:rPr lang="ru-RU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,  </a:t>
              </a:r>
              <a:r>
                <a:rPr lang="ru-RU" sz="20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опитуванням</a:t>
              </a:r>
              <a:r>
                <a:rPr lang="ru-RU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 </a:t>
              </a:r>
              <a:r>
                <a:rPr lang="ru-RU" sz="20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громадської</a:t>
              </a:r>
              <a:r>
                <a:rPr lang="ru-RU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 думки)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79388" y="3068638"/>
              <a:ext cx="1871662" cy="45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u="sng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  <a:cs typeface="+mn-cs"/>
                </a:rPr>
                <a:t>2 </a:t>
              </a:r>
              <a:r>
                <a:rPr lang="ru-RU" sz="2400" b="1" u="sng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  <a:cs typeface="+mn-cs"/>
                </a:rPr>
                <a:t>варіант</a:t>
              </a:r>
              <a:endParaRPr lang="ru-RU" sz="2400" b="1" u="sng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9" name="Группа 31"/>
          <p:cNvGrpSpPr>
            <a:grpSpLocks/>
          </p:cNvGrpSpPr>
          <p:nvPr/>
        </p:nvGrpSpPr>
        <p:grpSpPr bwMode="auto">
          <a:xfrm>
            <a:off x="250825" y="4514870"/>
            <a:ext cx="6226175" cy="1771650"/>
            <a:chOff x="250825" y="4857750"/>
            <a:chExt cx="6226175" cy="1771650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71500" y="5244405"/>
              <a:ext cx="59055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3333CC"/>
                  </a:solidFill>
                  <a:latin typeface="Calibri" pitchFamily="34" charset="0"/>
                </a:rPr>
                <a:t>У структурі діяльності частки </a:t>
              </a:r>
              <a:r>
                <a:rPr lang="ru-RU" sz="2800" b="1">
                  <a:solidFill>
                    <a:srgbClr val="00B050"/>
                  </a:solidFill>
                  <a:latin typeface="Calibri" pitchFamily="34" charset="0"/>
                </a:rPr>
                <a:t>дослідження</a:t>
              </a:r>
              <a:r>
                <a:rPr lang="ru-RU" sz="2800" b="1">
                  <a:solidFill>
                    <a:srgbClr val="75FFB3"/>
                  </a:solidFill>
                  <a:latin typeface="Calibri" pitchFamily="34" charset="0"/>
                </a:rPr>
                <a:t> </a:t>
              </a:r>
              <a:r>
                <a:rPr lang="ru-RU" sz="2800" b="1">
                  <a:solidFill>
                    <a:srgbClr val="3333CC"/>
                  </a:solidFill>
                  <a:latin typeface="Calibri" pitchFamily="34" charset="0"/>
                </a:rPr>
                <a:t>і</a:t>
              </a:r>
              <a:r>
                <a:rPr lang="ru-RU" sz="2800" b="1">
                  <a:latin typeface="Calibri" pitchFamily="34" charset="0"/>
                </a:rPr>
                <a:t> </a:t>
              </a:r>
              <a:r>
                <a:rPr lang="ru-RU" sz="2800" b="1">
                  <a:solidFill>
                    <a:srgbClr val="FF0000"/>
                  </a:solidFill>
                  <a:latin typeface="Calibri" pitchFamily="34" charset="0"/>
                </a:rPr>
                <a:t>проектування рівнозначні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50825" y="4857750"/>
              <a:ext cx="1871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u="sng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  <a:cs typeface="+mn-cs"/>
                </a:rPr>
                <a:t>3 </a:t>
              </a:r>
              <a:r>
                <a:rPr lang="ru-RU" sz="2400" b="1" u="sng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  <a:cs typeface="+mn-cs"/>
                </a:rPr>
                <a:t>варіант</a:t>
              </a:r>
              <a:endParaRPr lang="ru-RU" sz="2400" b="1" u="sng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12" name="Группа 29"/>
          <p:cNvGrpSpPr>
            <a:grpSpLocks/>
          </p:cNvGrpSpPr>
          <p:nvPr/>
        </p:nvGrpSpPr>
        <p:grpSpPr bwMode="auto">
          <a:xfrm>
            <a:off x="357158" y="1142984"/>
            <a:ext cx="6713538" cy="1689100"/>
            <a:chOff x="228600" y="1295400"/>
            <a:chExt cx="6713538" cy="1689795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28600" y="1295400"/>
              <a:ext cx="1871663" cy="4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u="sng" dirty="0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  <a:cs typeface="+mn-cs"/>
                </a:rPr>
                <a:t>1 </a:t>
              </a:r>
              <a:r>
                <a:rPr lang="ru-RU" sz="2400" b="1" u="sng" dirty="0" err="1">
                  <a:solidFill>
                    <a:schemeClr val="accent1">
                      <a:lumMod val="25000"/>
                    </a:schemeClr>
                  </a:solidFill>
                  <a:latin typeface="Calibri" pitchFamily="34" charset="0"/>
                  <a:cs typeface="+mn-cs"/>
                </a:rPr>
                <a:t>варіант</a:t>
              </a:r>
              <a:endParaRPr lang="ru-RU" sz="2400" b="1" u="sng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33400" y="1600325"/>
              <a:ext cx="6408738" cy="1384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8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Дослідження</a:t>
              </a:r>
              <a:r>
                <a:rPr lang="ru-RU" sz="2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, </a:t>
              </a:r>
              <a:r>
                <a:rPr lang="ru-RU" sz="28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якому</a:t>
              </a:r>
              <a:r>
                <a:rPr lang="ru-RU" sz="28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 </a:t>
              </a:r>
              <a:r>
                <a:rPr lang="ru-RU" sz="28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присвячена</a:t>
              </a:r>
              <a:r>
                <a:rPr lang="ru-RU" sz="28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 </a:t>
              </a:r>
              <a:r>
                <a:rPr lang="ru-RU" sz="28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більша</a:t>
              </a:r>
              <a:r>
                <a:rPr lang="ru-RU" sz="28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 </a:t>
              </a:r>
              <a:r>
                <a:rPr lang="ru-RU" sz="28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частина</a:t>
              </a:r>
              <a:r>
                <a:rPr lang="ru-RU" sz="28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 часу, </a:t>
              </a:r>
              <a:r>
                <a:rPr lang="ru-RU" sz="28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завершується</a:t>
              </a:r>
              <a:r>
                <a:rPr lang="ru-RU" sz="28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 </a:t>
              </a: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+mn-cs"/>
                </a:rPr>
                <a:t>проектом</a:t>
              </a:r>
            </a:p>
          </p:txBody>
        </p:sp>
      </p:grpSp>
      <p:grpSp>
        <p:nvGrpSpPr>
          <p:cNvPr id="15" name="Группа 28"/>
          <p:cNvGrpSpPr>
            <a:grpSpLocks/>
          </p:cNvGrpSpPr>
          <p:nvPr/>
        </p:nvGrpSpPr>
        <p:grpSpPr bwMode="auto">
          <a:xfrm>
            <a:off x="6948488" y="1628775"/>
            <a:ext cx="1695450" cy="1008063"/>
            <a:chOff x="6948488" y="1628775"/>
            <a:chExt cx="1695450" cy="100806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8001000" y="2109788"/>
              <a:ext cx="323850" cy="0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6948488" y="1628775"/>
              <a:ext cx="1079500" cy="1008063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pPr>
                <a:defRPr/>
              </a:pPr>
              <a:endParaRPr lang="uk-UA">
                <a:latin typeface="Calibri" pitchFamily="34" charset="0"/>
                <a:cs typeface="+mn-cs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8283575" y="1928813"/>
              <a:ext cx="360363" cy="360362"/>
            </a:xfrm>
            <a:prstGeom prst="ellipse">
              <a:avLst/>
            </a:prstGeom>
            <a:solidFill>
              <a:srgbClr val="CC66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pPr>
                <a:defRPr/>
              </a:pPr>
              <a:endParaRPr lang="uk-UA"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19" name="Группа 27"/>
          <p:cNvGrpSpPr>
            <a:grpSpLocks/>
          </p:cNvGrpSpPr>
          <p:nvPr/>
        </p:nvGrpSpPr>
        <p:grpSpPr bwMode="auto">
          <a:xfrm>
            <a:off x="6426230" y="4857760"/>
            <a:ext cx="2432050" cy="1008062"/>
            <a:chOff x="6388100" y="5589588"/>
            <a:chExt cx="2432050" cy="1008062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7448550" y="6096000"/>
              <a:ext cx="323850" cy="0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6388100" y="5589588"/>
              <a:ext cx="2432050" cy="1008062"/>
              <a:chOff x="3933" y="3249"/>
              <a:chExt cx="1532" cy="635"/>
            </a:xfrm>
          </p:grpSpPr>
          <p:sp>
            <p:nvSpPr>
              <p:cNvPr id="22" name="Oval 13"/>
              <p:cNvSpPr>
                <a:spLocks noChangeArrowheads="1"/>
              </p:cNvSpPr>
              <p:nvPr/>
            </p:nvSpPr>
            <p:spPr bwMode="auto">
              <a:xfrm>
                <a:off x="4785" y="3249"/>
                <a:ext cx="680" cy="635"/>
              </a:xfrm>
              <a:prstGeom prst="ellipse">
                <a:avLst/>
              </a:prstGeom>
              <a:solidFill>
                <a:srgbClr val="CC66FF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3" name="Oval 14"/>
              <p:cNvSpPr>
                <a:spLocks noChangeArrowheads="1"/>
              </p:cNvSpPr>
              <p:nvPr/>
            </p:nvSpPr>
            <p:spPr bwMode="auto">
              <a:xfrm>
                <a:off x="3933" y="3249"/>
                <a:ext cx="680" cy="635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Calibri" pitchFamily="34" charset="0"/>
                  <a:cs typeface="+mn-cs"/>
                </a:endParaRPr>
              </a:p>
            </p:txBody>
          </p:sp>
        </p:grpSp>
      </p:grpSp>
      <p:grpSp>
        <p:nvGrpSpPr>
          <p:cNvPr id="24" name="Группа 26"/>
          <p:cNvGrpSpPr>
            <a:grpSpLocks/>
          </p:cNvGrpSpPr>
          <p:nvPr/>
        </p:nvGrpSpPr>
        <p:grpSpPr bwMode="auto">
          <a:xfrm>
            <a:off x="7072330" y="3429000"/>
            <a:ext cx="1758950" cy="1008063"/>
            <a:chOff x="7107236" y="3789363"/>
            <a:chExt cx="1758950" cy="1008062"/>
          </a:xfrm>
        </p:grpSpPr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7107236" y="3789363"/>
              <a:ext cx="1758950" cy="1008062"/>
              <a:chOff x="4386" y="2069"/>
              <a:chExt cx="1108" cy="635"/>
            </a:xfrm>
          </p:grpSpPr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4814" y="2069"/>
                <a:ext cx="680" cy="635"/>
              </a:xfrm>
              <a:prstGeom prst="ellipse">
                <a:avLst/>
              </a:prstGeom>
              <a:solidFill>
                <a:srgbClr val="CC66FF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4386" y="2251"/>
                <a:ext cx="227" cy="227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Calibri" pitchFamily="34" charset="0"/>
                  <a:cs typeface="+mn-cs"/>
                </a:endParaRPr>
              </a:p>
            </p:txBody>
          </p:sp>
        </p:grp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7448549" y="4267201"/>
              <a:ext cx="323850" cy="0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7743" y="428604"/>
            <a:ext cx="5423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ПЕДАГОГІЧНИЙ ЕКСПЕРИМЕНТ</a:t>
            </a:r>
            <a:endParaRPr lang="uk-UA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1079500" y="1214422"/>
            <a:ext cx="1800225" cy="1800225"/>
            <a:chOff x="728662" y="963612"/>
            <a:chExt cx="2166938" cy="2160588"/>
          </a:xfrm>
        </p:grpSpPr>
        <p:grpSp>
          <p:nvGrpSpPr>
            <p:cNvPr id="7" name="Группа 43"/>
            <p:cNvGrpSpPr>
              <a:grpSpLocks/>
            </p:cNvGrpSpPr>
            <p:nvPr/>
          </p:nvGrpSpPr>
          <p:grpSpPr bwMode="auto">
            <a:xfrm>
              <a:off x="728662" y="963612"/>
              <a:ext cx="2166938" cy="2160588"/>
              <a:chOff x="755650" y="887412"/>
              <a:chExt cx="2166938" cy="2160588"/>
            </a:xfrm>
          </p:grpSpPr>
          <p:sp>
            <p:nvSpPr>
              <p:cNvPr id="9" name="Oval 12"/>
              <p:cNvSpPr>
                <a:spLocks noChangeArrowheads="1"/>
              </p:cNvSpPr>
              <p:nvPr/>
            </p:nvSpPr>
            <p:spPr bwMode="gray">
              <a:xfrm>
                <a:off x="837818" y="1066508"/>
                <a:ext cx="1878395" cy="1878606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grpSp>
            <p:nvGrpSpPr>
              <p:cNvPr id="10" name="Группа 42"/>
              <p:cNvGrpSpPr>
                <a:grpSpLocks/>
              </p:cNvGrpSpPr>
              <p:nvPr/>
            </p:nvGrpSpPr>
            <p:grpSpPr bwMode="auto">
              <a:xfrm>
                <a:off x="755650" y="887412"/>
                <a:ext cx="2166938" cy="2160588"/>
                <a:chOff x="755650" y="887412"/>
                <a:chExt cx="2166938" cy="2160588"/>
              </a:xfrm>
            </p:grpSpPr>
            <p:grpSp>
              <p:nvGrpSpPr>
                <p:cNvPr id="11" name="Группа 41"/>
                <p:cNvGrpSpPr>
                  <a:grpSpLocks/>
                </p:cNvGrpSpPr>
                <p:nvPr/>
              </p:nvGrpSpPr>
              <p:grpSpPr bwMode="auto">
                <a:xfrm>
                  <a:off x="761384" y="887412"/>
                  <a:ext cx="2161204" cy="2160588"/>
                  <a:chOff x="755034" y="1898650"/>
                  <a:chExt cx="2161204" cy="2160588"/>
                </a:xfrm>
              </p:grpSpPr>
              <p:sp>
                <p:nvSpPr>
                  <p:cNvPr id="20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755034" y="1898650"/>
                    <a:ext cx="2161204" cy="21605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>
                          <a:gamma/>
                          <a:tint val="0"/>
                          <a:invGamma/>
                        </a:schemeClr>
                      </a:gs>
                      <a:gs pos="50000">
                        <a:schemeClr val="folHlink"/>
                      </a:gs>
                      <a:gs pos="100000">
                        <a:schemeClr val="folHlink">
                          <a:gamma/>
                          <a:tint val="0"/>
                          <a:invGamma/>
                        </a:schemeClr>
                      </a:gs>
                    </a:gsLst>
                    <a:lin ang="2700000" scaled="1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21" name="Oval 13"/>
                  <p:cNvSpPr>
                    <a:spLocks noChangeArrowheads="1"/>
                  </p:cNvSpPr>
                  <p:nvPr/>
                </p:nvSpPr>
                <p:spPr bwMode="gray">
                  <a:xfrm>
                    <a:off x="898349" y="2043451"/>
                    <a:ext cx="1878395" cy="187860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>
                          <a:gamma/>
                          <a:shade val="63529"/>
                          <a:invGamma/>
                        </a:schemeClr>
                      </a:gs>
                      <a:gs pos="100000">
                        <a:schemeClr val="folHlink">
                          <a:alpha val="0"/>
                        </a:schemeClr>
                      </a:gs>
                    </a:gsLst>
                    <a:lin ang="2700000" scaled="1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12" name="Группа 40"/>
                <p:cNvGrpSpPr>
                  <a:grpSpLocks/>
                </p:cNvGrpSpPr>
                <p:nvPr/>
              </p:nvGrpSpPr>
              <p:grpSpPr bwMode="auto">
                <a:xfrm>
                  <a:off x="755650" y="887412"/>
                  <a:ext cx="2161206" cy="2160588"/>
                  <a:chOff x="755650" y="887412"/>
                  <a:chExt cx="2161206" cy="2160588"/>
                </a:xfrm>
              </p:grpSpPr>
              <p:sp>
                <p:nvSpPr>
                  <p:cNvPr id="13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755650" y="887412"/>
                    <a:ext cx="2161206" cy="21605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>
                          <a:alpha val="32001"/>
                        </a:schemeClr>
                      </a:gs>
                      <a:gs pos="100000">
                        <a:schemeClr val="folHlink">
                          <a:gamma/>
                          <a:shade val="0"/>
                          <a:invGamma/>
                          <a:alpha val="89999"/>
                        </a:schemeClr>
                      </a:gs>
                    </a:gsLst>
                    <a:lin ang="2700000" scaled="1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4" name="Oval 14"/>
                  <p:cNvSpPr>
                    <a:spLocks noChangeArrowheads="1"/>
                  </p:cNvSpPr>
                  <p:nvPr/>
                </p:nvSpPr>
                <p:spPr bwMode="gray">
                  <a:xfrm>
                    <a:off x="990600" y="1122362"/>
                    <a:ext cx="1690688" cy="169068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38100" algn="ctr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017588" y="1147762"/>
                    <a:ext cx="1636712" cy="1636713"/>
                    <a:chOff x="4166" y="1706"/>
                    <a:chExt cx="1252" cy="1252"/>
                  </a:xfrm>
                </p:grpSpPr>
                <p:sp>
                  <p:nvSpPr>
                    <p:cNvPr id="16" name="Oval 1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6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36869"/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" name="Oval 1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" name="Oval 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5" y="1725"/>
                      <a:ext cx="1162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" name="Oval 1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8" name="Text Box 38"/>
            <p:cNvSpPr txBox="1">
              <a:spLocks noChangeArrowheads="1"/>
            </p:cNvSpPr>
            <p:nvPr/>
          </p:nvSpPr>
          <p:spPr bwMode="gray">
            <a:xfrm>
              <a:off x="1355431" y="1643798"/>
              <a:ext cx="934421" cy="7011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32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Е</a:t>
              </a:r>
              <a:r>
                <a:rPr lang="ru-RU" sz="3200" b="1" i="1" baseline="-25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вх</a:t>
              </a:r>
              <a:endParaRPr lang="en-US" sz="32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22" name="Группа 20"/>
          <p:cNvGrpSpPr>
            <a:grpSpLocks/>
          </p:cNvGrpSpPr>
          <p:nvPr/>
        </p:nvGrpSpPr>
        <p:grpSpPr bwMode="auto">
          <a:xfrm>
            <a:off x="1079500" y="3786190"/>
            <a:ext cx="1800225" cy="1800225"/>
            <a:chOff x="735012" y="3733800"/>
            <a:chExt cx="2160588" cy="2160588"/>
          </a:xfrm>
        </p:grpSpPr>
        <p:grpSp>
          <p:nvGrpSpPr>
            <p:cNvPr id="23" name="Группа 62"/>
            <p:cNvGrpSpPr>
              <a:grpSpLocks/>
            </p:cNvGrpSpPr>
            <p:nvPr/>
          </p:nvGrpSpPr>
          <p:grpSpPr bwMode="auto">
            <a:xfrm>
              <a:off x="735012" y="3733800"/>
              <a:ext cx="2160588" cy="2160588"/>
              <a:chOff x="1800000" y="1800000"/>
              <a:chExt cx="2160588" cy="2160588"/>
            </a:xfrm>
          </p:grpSpPr>
          <p:grpSp>
            <p:nvGrpSpPr>
              <p:cNvPr id="25" name="Группа 61"/>
              <p:cNvGrpSpPr>
                <a:grpSpLocks/>
              </p:cNvGrpSpPr>
              <p:nvPr/>
            </p:nvGrpSpPr>
            <p:grpSpPr bwMode="auto">
              <a:xfrm>
                <a:off x="1800000" y="1800000"/>
                <a:ext cx="2160588" cy="2160588"/>
                <a:chOff x="3492500" y="1905000"/>
                <a:chExt cx="2160588" cy="2160588"/>
              </a:xfrm>
            </p:grpSpPr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gray">
                <a:xfrm>
                  <a:off x="3492500" y="1905000"/>
                  <a:ext cx="2160588" cy="21605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9" name="Oval 22"/>
                <p:cNvSpPr>
                  <a:spLocks noChangeArrowheads="1"/>
                </p:cNvSpPr>
                <p:nvPr/>
              </p:nvSpPr>
              <p:spPr bwMode="gray">
                <a:xfrm>
                  <a:off x="3633491" y="2045991"/>
                  <a:ext cx="1878606" cy="18786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26" name="Группа 60"/>
              <p:cNvGrpSpPr>
                <a:grpSpLocks/>
              </p:cNvGrpSpPr>
              <p:nvPr/>
            </p:nvGrpSpPr>
            <p:grpSpPr bwMode="auto">
              <a:xfrm>
                <a:off x="1800000" y="1800000"/>
                <a:ext cx="2160588" cy="2160588"/>
                <a:chOff x="3492500" y="1905000"/>
                <a:chExt cx="2160588" cy="2160588"/>
              </a:xfrm>
            </p:grpSpPr>
            <p:sp>
              <p:nvSpPr>
                <p:cNvPr id="27" name="Oval 21"/>
                <p:cNvSpPr>
                  <a:spLocks noChangeArrowheads="1"/>
                </p:cNvSpPr>
                <p:nvPr/>
              </p:nvSpPr>
              <p:spPr bwMode="gray">
                <a:xfrm>
                  <a:off x="3492500" y="1905000"/>
                  <a:ext cx="2160588" cy="21605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8" name="Oval 23"/>
                <p:cNvSpPr>
                  <a:spLocks noChangeArrowheads="1"/>
                </p:cNvSpPr>
                <p:nvPr/>
              </p:nvSpPr>
              <p:spPr bwMode="gray">
                <a:xfrm>
                  <a:off x="3635397" y="2049801"/>
                  <a:ext cx="1878606" cy="18786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2" name="Oval 24"/>
                <p:cNvSpPr>
                  <a:spLocks noChangeArrowheads="1"/>
                </p:cNvSpPr>
                <p:nvPr/>
              </p:nvSpPr>
              <p:spPr bwMode="gray">
                <a:xfrm>
                  <a:off x="3727450" y="2139950"/>
                  <a:ext cx="1690688" cy="169068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33" name="Group 25"/>
                <p:cNvGrpSpPr>
                  <a:grpSpLocks/>
                </p:cNvGrpSpPr>
                <p:nvPr/>
              </p:nvGrpSpPr>
              <p:grpSpPr bwMode="auto">
                <a:xfrm>
                  <a:off x="3754438" y="2159000"/>
                  <a:ext cx="1636712" cy="1636713"/>
                  <a:chOff x="4166" y="1706"/>
                  <a:chExt cx="1252" cy="1252"/>
                </a:xfrm>
              </p:grpSpPr>
              <p:sp>
                <p:nvSpPr>
                  <p:cNvPr id="34" name="Oval 2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" name="Oval 2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" name="Oval 2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Oval 2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4" name="Text Box 39"/>
            <p:cNvSpPr txBox="1">
              <a:spLocks noChangeArrowheads="1"/>
            </p:cNvSpPr>
            <p:nvPr/>
          </p:nvSpPr>
          <p:spPr bwMode="gray">
            <a:xfrm>
              <a:off x="1177037" y="4431133"/>
              <a:ext cx="1227001" cy="703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32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Е</a:t>
              </a:r>
              <a:r>
                <a:rPr lang="ru-RU" sz="3200" b="1" i="1" baseline="-25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підс</a:t>
              </a:r>
              <a:endParaRPr lang="en-US" sz="32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40" name="Группа 75"/>
          <p:cNvGrpSpPr>
            <a:grpSpLocks/>
          </p:cNvGrpSpPr>
          <p:nvPr/>
        </p:nvGrpSpPr>
        <p:grpSpPr bwMode="auto">
          <a:xfrm>
            <a:off x="6264275" y="1214422"/>
            <a:ext cx="1800225" cy="1800225"/>
            <a:chOff x="6264000" y="1440000"/>
            <a:chExt cx="1800000" cy="1800000"/>
          </a:xfrm>
        </p:grpSpPr>
        <p:grpSp>
          <p:nvGrpSpPr>
            <p:cNvPr id="41" name="Группа 67"/>
            <p:cNvGrpSpPr>
              <a:grpSpLocks/>
            </p:cNvGrpSpPr>
            <p:nvPr/>
          </p:nvGrpSpPr>
          <p:grpSpPr bwMode="auto">
            <a:xfrm>
              <a:off x="6264000" y="1440000"/>
              <a:ext cx="1800000" cy="1800000"/>
              <a:chOff x="4320000" y="4320000"/>
              <a:chExt cx="2160587" cy="2160588"/>
            </a:xfrm>
          </p:grpSpPr>
          <p:grpSp>
            <p:nvGrpSpPr>
              <p:cNvPr id="43" name="Группа 66"/>
              <p:cNvGrpSpPr>
                <a:grpSpLocks/>
              </p:cNvGrpSpPr>
              <p:nvPr/>
            </p:nvGrpSpPr>
            <p:grpSpPr bwMode="auto">
              <a:xfrm>
                <a:off x="4320000" y="4320000"/>
                <a:ext cx="2160587" cy="2160588"/>
                <a:chOff x="6227763" y="1905000"/>
                <a:chExt cx="2160587" cy="2160588"/>
              </a:xfrm>
            </p:grpSpPr>
            <p:sp>
              <p:nvSpPr>
                <p:cNvPr id="53" name="Oval 5"/>
                <p:cNvSpPr>
                  <a:spLocks noChangeArrowheads="1"/>
                </p:cNvSpPr>
                <p:nvPr/>
              </p:nvSpPr>
              <p:spPr bwMode="gray">
                <a:xfrm>
                  <a:off x="6227763" y="1905000"/>
                  <a:ext cx="2160587" cy="21605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4" name="Oval 9"/>
                <p:cNvSpPr>
                  <a:spLocks noChangeArrowheads="1"/>
                </p:cNvSpPr>
                <p:nvPr/>
              </p:nvSpPr>
              <p:spPr bwMode="gray">
                <a:xfrm>
                  <a:off x="6470650" y="2139950"/>
                  <a:ext cx="1690688" cy="169068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4" name="Группа 65"/>
              <p:cNvGrpSpPr>
                <a:grpSpLocks/>
              </p:cNvGrpSpPr>
              <p:nvPr/>
            </p:nvGrpSpPr>
            <p:grpSpPr bwMode="auto">
              <a:xfrm>
                <a:off x="4320000" y="4320000"/>
                <a:ext cx="2160587" cy="2160588"/>
                <a:chOff x="6227763" y="1905000"/>
                <a:chExt cx="2160587" cy="2160588"/>
              </a:xfrm>
            </p:grpSpPr>
            <p:sp>
              <p:nvSpPr>
                <p:cNvPr id="45" name="Oval 6"/>
                <p:cNvSpPr>
                  <a:spLocks noChangeArrowheads="1"/>
                </p:cNvSpPr>
                <p:nvPr/>
              </p:nvSpPr>
              <p:spPr bwMode="gray">
                <a:xfrm>
                  <a:off x="6227763" y="1905000"/>
                  <a:ext cx="2160587" cy="21605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6" name="Oval 7"/>
                <p:cNvSpPr>
                  <a:spLocks noChangeArrowheads="1"/>
                </p:cNvSpPr>
                <p:nvPr/>
              </p:nvSpPr>
              <p:spPr bwMode="gray">
                <a:xfrm>
                  <a:off x="6368754" y="2045991"/>
                  <a:ext cx="1878606" cy="18786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7" name="Oval 8"/>
                <p:cNvSpPr>
                  <a:spLocks noChangeArrowheads="1"/>
                </p:cNvSpPr>
                <p:nvPr/>
              </p:nvSpPr>
              <p:spPr bwMode="gray">
                <a:xfrm>
                  <a:off x="6401144" y="2057422"/>
                  <a:ext cx="1878606" cy="18786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grpSp>
              <p:nvGrpSpPr>
                <p:cNvPr id="48" name="Group 30"/>
                <p:cNvGrpSpPr>
                  <a:grpSpLocks/>
                </p:cNvGrpSpPr>
                <p:nvPr/>
              </p:nvGrpSpPr>
              <p:grpSpPr bwMode="auto">
                <a:xfrm>
                  <a:off x="6500813" y="2159000"/>
                  <a:ext cx="1636712" cy="1636713"/>
                  <a:chOff x="4166" y="1706"/>
                  <a:chExt cx="1252" cy="1252"/>
                </a:xfrm>
              </p:grpSpPr>
              <p:sp>
                <p:nvSpPr>
                  <p:cNvPr id="49" name="Oval 3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0" name="Oval 3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Oval 3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gray">
            <a:xfrm>
              <a:off x="6857651" y="2057461"/>
              <a:ext cx="776191" cy="584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32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К</a:t>
              </a:r>
              <a:r>
                <a:rPr lang="ru-RU" sz="3200" b="1" i="1" baseline="-25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вх</a:t>
              </a:r>
              <a:endParaRPr lang="en-US" sz="32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55" name="Группа 76"/>
          <p:cNvGrpSpPr>
            <a:grpSpLocks/>
          </p:cNvGrpSpPr>
          <p:nvPr/>
        </p:nvGrpSpPr>
        <p:grpSpPr bwMode="auto">
          <a:xfrm>
            <a:off x="6264275" y="3786190"/>
            <a:ext cx="1800225" cy="1800225"/>
            <a:chOff x="6264000" y="4320000"/>
            <a:chExt cx="1800000" cy="1800000"/>
          </a:xfrm>
        </p:grpSpPr>
        <p:grpSp>
          <p:nvGrpSpPr>
            <p:cNvPr id="56" name="Группа 88"/>
            <p:cNvGrpSpPr>
              <a:grpSpLocks/>
            </p:cNvGrpSpPr>
            <p:nvPr/>
          </p:nvGrpSpPr>
          <p:grpSpPr bwMode="auto">
            <a:xfrm>
              <a:off x="6264000" y="4320000"/>
              <a:ext cx="1800000" cy="1800000"/>
              <a:chOff x="6480000" y="4320000"/>
              <a:chExt cx="2160587" cy="2160588"/>
            </a:xfrm>
          </p:grpSpPr>
          <p:grpSp>
            <p:nvGrpSpPr>
              <p:cNvPr id="58" name="Группа 87"/>
              <p:cNvGrpSpPr>
                <a:grpSpLocks/>
              </p:cNvGrpSpPr>
              <p:nvPr/>
            </p:nvGrpSpPr>
            <p:grpSpPr bwMode="auto">
              <a:xfrm>
                <a:off x="6480000" y="4320000"/>
                <a:ext cx="2160587" cy="2160588"/>
                <a:chOff x="3276600" y="3657600"/>
                <a:chExt cx="2160587" cy="2160588"/>
              </a:xfrm>
            </p:grpSpPr>
            <p:sp>
              <p:nvSpPr>
                <p:cNvPr id="70" name="Oval 5"/>
                <p:cNvSpPr>
                  <a:spLocks noChangeArrowheads="1"/>
                </p:cNvSpPr>
                <p:nvPr/>
              </p:nvSpPr>
              <p:spPr bwMode="gray">
                <a:xfrm>
                  <a:off x="3276600" y="3657600"/>
                  <a:ext cx="2160587" cy="21605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rgbClr val="00B0F0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gray">
                <a:xfrm>
                  <a:off x="3519487" y="3892550"/>
                  <a:ext cx="1690688" cy="169068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9" name="Группа 86"/>
              <p:cNvGrpSpPr>
                <a:grpSpLocks/>
              </p:cNvGrpSpPr>
              <p:nvPr/>
            </p:nvGrpSpPr>
            <p:grpSpPr bwMode="auto">
              <a:xfrm>
                <a:off x="6480000" y="4320000"/>
                <a:ext cx="2160587" cy="2160588"/>
                <a:chOff x="6907213" y="3581400"/>
                <a:chExt cx="2160587" cy="2160588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gray">
                <a:xfrm>
                  <a:off x="6907213" y="3581400"/>
                  <a:ext cx="2160587" cy="21605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B0F0"/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grpSp>
              <p:nvGrpSpPr>
                <p:cNvPr id="61" name="Группа 85"/>
                <p:cNvGrpSpPr>
                  <a:grpSpLocks/>
                </p:cNvGrpSpPr>
                <p:nvPr/>
              </p:nvGrpSpPr>
              <p:grpSpPr bwMode="auto">
                <a:xfrm>
                  <a:off x="7037387" y="3722688"/>
                  <a:ext cx="1878013" cy="1889125"/>
                  <a:chOff x="7037387" y="3722688"/>
                  <a:chExt cx="1878013" cy="1889125"/>
                </a:xfrm>
              </p:grpSpPr>
              <p:sp>
                <p:nvSpPr>
                  <p:cNvPr id="62" name="Oval 7"/>
                  <p:cNvSpPr>
                    <a:spLocks noChangeArrowheads="1"/>
                  </p:cNvSpPr>
                  <p:nvPr/>
                </p:nvSpPr>
                <p:spPr bwMode="gray">
                  <a:xfrm>
                    <a:off x="7037387" y="3722688"/>
                    <a:ext cx="1878013" cy="1878012"/>
                  </a:xfrm>
                  <a:prstGeom prst="ellipse">
                    <a:avLst/>
                  </a:prstGeom>
                  <a:solidFill>
                    <a:srgbClr val="0070C0"/>
                  </a:solidFill>
                  <a:ln w="38100" algn="ctr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63" name="Группа 84"/>
                  <p:cNvGrpSpPr>
                    <a:grpSpLocks/>
                  </p:cNvGrpSpPr>
                  <p:nvPr/>
                </p:nvGrpSpPr>
                <p:grpSpPr bwMode="auto">
                  <a:xfrm>
                    <a:off x="7037387" y="3733800"/>
                    <a:ext cx="1878013" cy="1878013"/>
                    <a:chOff x="6480000" y="3733800"/>
                    <a:chExt cx="1878013" cy="1878013"/>
                  </a:xfrm>
                </p:grpSpPr>
                <p:sp>
                  <p:nvSpPr>
                    <p:cNvPr id="64" name="Oval 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480000" y="3733800"/>
                      <a:ext cx="1878013" cy="187801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66FF"/>
                        </a:gs>
                        <a:gs pos="100000">
                          <a:schemeClr val="hlink">
                            <a:alpha val="0"/>
                          </a:schemeClr>
                        </a:gs>
                      </a:gsLst>
                      <a:lin ang="2700000" scaled="1"/>
                    </a:gradFill>
                    <a:ln w="38100" algn="ctr">
                      <a:noFill/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65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92888" y="3835400"/>
                      <a:ext cx="1636712" cy="1636713"/>
                      <a:chOff x="4166" y="1706"/>
                      <a:chExt cx="1252" cy="1252"/>
                    </a:xfrm>
                  </p:grpSpPr>
                  <p:sp>
                    <p:nvSpPr>
                      <p:cNvPr id="66" name="Oval 31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4166" y="1706"/>
                        <a:ext cx="1252" cy="1252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636869"/>
                          </a:gs>
                          <a:gs pos="100000">
                            <a:srgbClr val="D6E1E2"/>
                          </a:gs>
                        </a:gsLst>
                        <a:lin ang="5400000" scaled="1"/>
                      </a:gradFill>
                      <a:ln w="9525" algn="ctr">
                        <a:noFill/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7" name="Oval 32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4182" y="1713"/>
                        <a:ext cx="1222" cy="1221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D6E1E2">
                              <a:alpha val="0"/>
                            </a:srgbClr>
                          </a:gs>
                          <a:gs pos="100000">
                            <a:srgbClr val="F1F5F5"/>
                          </a:gs>
                        </a:gsLst>
                        <a:lin ang="5400000" scaled="1"/>
                      </a:gradFill>
                      <a:ln w="9525" algn="ctr">
                        <a:noFill/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8" name="Oval 33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4195" y="1725"/>
                        <a:ext cx="1162" cy="1141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AAB2B3"/>
                          </a:gs>
                          <a:gs pos="100000">
                            <a:srgbClr val="D6E1E2">
                              <a:alpha val="48000"/>
                            </a:srgbClr>
                          </a:gs>
                        </a:gsLst>
                        <a:lin ang="5400000" scaled="1"/>
                      </a:gradFill>
                      <a:ln w="9525" algn="ctr">
                        <a:noFill/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9" name="Oval 34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4263" y="1757"/>
                        <a:ext cx="1033" cy="926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D6E1E2">
                              <a:alpha val="37999"/>
                            </a:srgbClr>
                          </a:gs>
                        </a:gsLst>
                        <a:lin ang="5400000" scaled="1"/>
                      </a:gradFill>
                      <a:ln w="9525" algn="ctr">
                        <a:noFill/>
                        <a:round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</p:grpSp>
        <p:sp>
          <p:nvSpPr>
            <p:cNvPr id="57" name="Text Box 39"/>
            <p:cNvSpPr txBox="1">
              <a:spLocks noChangeArrowheads="1"/>
            </p:cNvSpPr>
            <p:nvPr/>
          </p:nvSpPr>
          <p:spPr bwMode="gray">
            <a:xfrm>
              <a:off x="6705270" y="4953334"/>
              <a:ext cx="1023810" cy="584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32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К</a:t>
              </a:r>
              <a:r>
                <a:rPr lang="ru-RU" sz="3200" b="1" i="1" baseline="-25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підс</a:t>
              </a:r>
              <a:endParaRPr lang="en-US" sz="3200" b="1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72" name="Равно 71"/>
          <p:cNvSpPr/>
          <p:nvPr/>
        </p:nvSpPr>
        <p:spPr>
          <a:xfrm>
            <a:off x="3888000" y="1894512"/>
            <a:ext cx="1440000" cy="540000"/>
          </a:xfrm>
          <a:prstGeom prst="mathEqual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3500000" scaled="1"/>
            <a:tileRect/>
          </a:gradFill>
          <a:ln w="38100">
            <a:solidFill>
              <a:srgbClr val="2547B5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3" name="Равно 72"/>
          <p:cNvSpPr/>
          <p:nvPr/>
        </p:nvSpPr>
        <p:spPr>
          <a:xfrm>
            <a:off x="6444000" y="3163512"/>
            <a:ext cx="1440000" cy="540000"/>
          </a:xfrm>
          <a:prstGeom prst="mathEqual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3500000" scaled="1"/>
            <a:tileRect/>
          </a:gradFill>
          <a:ln w="38100">
            <a:solidFill>
              <a:srgbClr val="2547B5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Не равно 73"/>
          <p:cNvSpPr/>
          <p:nvPr/>
        </p:nvSpPr>
        <p:spPr>
          <a:xfrm>
            <a:off x="1260000" y="3163512"/>
            <a:ext cx="1440000" cy="5400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3500000" scaled="1"/>
            <a:tileRect/>
          </a:gradFill>
          <a:ln w="38100">
            <a:solidFill>
              <a:srgbClr val="2547B5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Не равно 74"/>
          <p:cNvSpPr/>
          <p:nvPr/>
        </p:nvSpPr>
        <p:spPr>
          <a:xfrm>
            <a:off x="3888000" y="4603512"/>
            <a:ext cx="1440000" cy="5400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3500000" scaled="1"/>
            <a:tileRect/>
          </a:gradFill>
          <a:ln w="38100">
            <a:solidFill>
              <a:srgbClr val="2547B5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Левая фигурная скобка 75"/>
          <p:cNvSpPr/>
          <p:nvPr/>
        </p:nvSpPr>
        <p:spPr>
          <a:xfrm rot="16200000">
            <a:off x="4381500" y="2790841"/>
            <a:ext cx="457200" cy="6019800"/>
          </a:xfrm>
          <a:prstGeom prst="leftBrace">
            <a:avLst>
              <a:gd name="adj1" fmla="val 31190"/>
              <a:gd name="adj2" fmla="val 49725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800800" y="6000768"/>
            <a:ext cx="3600000" cy="4890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3500000" scaled="1"/>
            <a:tileRect/>
          </a:gradFill>
          <a:ln w="38100"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Статистичний аналіз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55848" y="428604"/>
            <a:ext cx="4318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РОЗВИТОК ОРГАНІЗАЦІЇ</a:t>
            </a:r>
            <a:endParaRPr lang="en-US" sz="2800" b="1" dirty="0" err="1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grpSp>
        <p:nvGrpSpPr>
          <p:cNvPr id="2" name="Группа 36"/>
          <p:cNvGrpSpPr/>
          <p:nvPr/>
        </p:nvGrpSpPr>
        <p:grpSpPr>
          <a:xfrm>
            <a:off x="285720" y="1637430"/>
            <a:ext cx="8523327" cy="720000"/>
            <a:chOff x="285720" y="3066190"/>
            <a:chExt cx="8523327" cy="720000"/>
          </a:xfr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18900000" scaled="1"/>
            <a:tileRect/>
          </a:gradFill>
        </p:grpSpPr>
        <p:sp>
          <p:nvSpPr>
            <p:cNvPr id="17" name="AutoShape 30"/>
            <p:cNvSpPr>
              <a:spLocks noChangeArrowheads="1"/>
            </p:cNvSpPr>
            <p:nvPr/>
          </p:nvSpPr>
          <p:spPr bwMode="auto">
            <a:xfrm>
              <a:off x="285720" y="3066190"/>
              <a:ext cx="2879725" cy="720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9966FF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defRPr/>
              </a:pPr>
              <a:r>
                <a:rPr lang="uk-UA" sz="2400" b="1" dirty="0" smtClean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Плавний</a:t>
              </a:r>
              <a:endParaRPr lang="uk-UA" sz="24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" name="AutoShape 30"/>
            <p:cNvSpPr>
              <a:spLocks noChangeArrowheads="1"/>
            </p:cNvSpPr>
            <p:nvPr/>
          </p:nvSpPr>
          <p:spPr bwMode="auto">
            <a:xfrm>
              <a:off x="5929322" y="3066190"/>
              <a:ext cx="2879725" cy="720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9966FF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>
                <a:defRPr/>
              </a:pPr>
              <a:r>
                <a:rPr lang="uk-UA" sz="2400" b="1" dirty="0">
                  <a:solidFill>
                    <a:prstClr val="black"/>
                  </a:solidFill>
                  <a:latin typeface="Arial Narrow" pitchFamily="34" charset="0"/>
                  <a:cs typeface="Times New Roman" pitchFamily="18" charset="0"/>
                </a:rPr>
                <a:t>Стрибкоподібний</a:t>
              </a:r>
              <a:r>
                <a:rPr lang="uk-UA" sz="2400" b="1" i="1" dirty="0">
                  <a:solidFill>
                    <a:prstClr val="black"/>
                  </a:solidFill>
                  <a:cs typeface="Times New Roman" pitchFamily="18" charset="0"/>
                </a:rPr>
                <a:t> </a:t>
              </a:r>
              <a:endParaRPr lang="uk-UA" sz="20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" name="Группа 38"/>
          <p:cNvGrpSpPr/>
          <p:nvPr/>
        </p:nvGrpSpPr>
        <p:grpSpPr>
          <a:xfrm>
            <a:off x="473075" y="3661513"/>
            <a:ext cx="8170891" cy="981933"/>
            <a:chOff x="500034" y="3429000"/>
            <a:chExt cx="8170891" cy="981933"/>
          </a:xfrm>
        </p:grpSpPr>
        <p:grpSp>
          <p:nvGrpSpPr>
            <p:cNvPr id="4" name="Группа 31"/>
            <p:cNvGrpSpPr>
              <a:grpSpLocks/>
            </p:cNvGrpSpPr>
            <p:nvPr/>
          </p:nvGrpSpPr>
          <p:grpSpPr bwMode="auto">
            <a:xfrm>
              <a:off x="500034" y="3429000"/>
              <a:ext cx="2879725" cy="900113"/>
              <a:chOff x="472800" y="5410200"/>
              <a:chExt cx="2880000" cy="900000"/>
            </a:xfrm>
          </p:grpSpPr>
          <p:sp>
            <p:nvSpPr>
              <p:cNvPr id="22" name="AutoShape 38"/>
              <p:cNvSpPr>
                <a:spLocks noChangeArrowheads="1"/>
              </p:cNvSpPr>
              <p:nvPr/>
            </p:nvSpPr>
            <p:spPr bwMode="gray">
              <a:xfrm>
                <a:off x="472800" y="5410200"/>
                <a:ext cx="2880000" cy="900000"/>
              </a:xfrm>
              <a:prstGeom prst="can">
                <a:avLst>
                  <a:gd name="adj" fmla="val 32032"/>
                </a:avLst>
              </a:prstGeom>
              <a:gradFill rotWithShape="1">
                <a:gsLst>
                  <a:gs pos="0">
                    <a:srgbClr val="1F571E"/>
                  </a:gs>
                  <a:gs pos="50000">
                    <a:srgbClr val="44BD41"/>
                  </a:gs>
                  <a:gs pos="100000">
                    <a:srgbClr val="1F571E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 Box 39"/>
              <p:cNvSpPr txBox="1">
                <a:spLocks noChangeArrowheads="1"/>
              </p:cNvSpPr>
              <p:nvPr/>
            </p:nvSpPr>
            <p:spPr bwMode="white">
              <a:xfrm>
                <a:off x="812557" y="5791152"/>
                <a:ext cx="2159206" cy="431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uk-UA" sz="2400" b="1" dirty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Традиції</a:t>
                </a:r>
              </a:p>
            </p:txBody>
          </p:sp>
        </p:grpSp>
        <p:grpSp>
          <p:nvGrpSpPr>
            <p:cNvPr id="6" name="Группа 32"/>
            <p:cNvGrpSpPr>
              <a:grpSpLocks/>
            </p:cNvGrpSpPr>
            <p:nvPr/>
          </p:nvGrpSpPr>
          <p:grpSpPr bwMode="auto">
            <a:xfrm>
              <a:off x="5791200" y="3510820"/>
              <a:ext cx="2879725" cy="900113"/>
              <a:chOff x="5791200" y="5486400"/>
              <a:chExt cx="2880000" cy="900000"/>
            </a:xfrm>
          </p:grpSpPr>
          <p:sp>
            <p:nvSpPr>
              <p:cNvPr id="26" name="AutoShape 38"/>
              <p:cNvSpPr>
                <a:spLocks noChangeArrowheads="1"/>
              </p:cNvSpPr>
              <p:nvPr/>
            </p:nvSpPr>
            <p:spPr bwMode="gray">
              <a:xfrm>
                <a:off x="5791200" y="5486400"/>
                <a:ext cx="2880000" cy="900000"/>
              </a:xfrm>
              <a:prstGeom prst="can">
                <a:avLst>
                  <a:gd name="adj" fmla="val 32032"/>
                </a:avLst>
              </a:prstGeom>
              <a:gradFill rotWithShape="1">
                <a:gsLst>
                  <a:gs pos="0">
                    <a:srgbClr val="1F571E"/>
                  </a:gs>
                  <a:gs pos="50000">
                    <a:srgbClr val="44BD41"/>
                  </a:gs>
                  <a:gs pos="100000">
                    <a:srgbClr val="1F571E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Text Box 39"/>
              <p:cNvSpPr txBox="1">
                <a:spLocks noChangeArrowheads="1"/>
              </p:cNvSpPr>
              <p:nvPr/>
            </p:nvSpPr>
            <p:spPr bwMode="white">
              <a:xfrm>
                <a:off x="6130957" y="5867352"/>
                <a:ext cx="2159206" cy="461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uk-UA" sz="2400" b="1" dirty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Проекти</a:t>
                </a:r>
              </a:p>
            </p:txBody>
          </p:sp>
        </p:grpSp>
      </p:grpSp>
      <p:grpSp>
        <p:nvGrpSpPr>
          <p:cNvPr id="7" name="Группа 39"/>
          <p:cNvGrpSpPr/>
          <p:nvPr/>
        </p:nvGrpSpPr>
        <p:grpSpPr>
          <a:xfrm>
            <a:off x="1981200" y="1760540"/>
            <a:ext cx="5170488" cy="1954212"/>
            <a:chOff x="1981200" y="1604220"/>
            <a:chExt cx="5170488" cy="1954212"/>
          </a:xfrm>
        </p:grpSpPr>
        <p:grpSp>
          <p:nvGrpSpPr>
            <p:cNvPr id="8" name="Группа 34"/>
            <p:cNvGrpSpPr>
              <a:grpSpLocks/>
            </p:cNvGrpSpPr>
            <p:nvPr/>
          </p:nvGrpSpPr>
          <p:grpSpPr bwMode="auto">
            <a:xfrm>
              <a:off x="1981200" y="2214554"/>
              <a:ext cx="5170488" cy="1241425"/>
              <a:chOff x="1981200" y="4168775"/>
              <a:chExt cx="5170488" cy="1241425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gray">
              <a:xfrm>
                <a:off x="1981200" y="4168775"/>
                <a:ext cx="903288" cy="1241425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31765"/>
                      <a:invGamma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gray">
              <a:xfrm flipH="1">
                <a:off x="6248400" y="4168775"/>
                <a:ext cx="903288" cy="1241425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31765"/>
                      <a:invGamma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Группа 33"/>
            <p:cNvGrpSpPr>
              <a:grpSpLocks/>
            </p:cNvGrpSpPr>
            <p:nvPr/>
          </p:nvGrpSpPr>
          <p:grpSpPr bwMode="auto">
            <a:xfrm>
              <a:off x="3121035" y="1604220"/>
              <a:ext cx="2879725" cy="1954212"/>
              <a:chOff x="3124200" y="2338388"/>
              <a:chExt cx="2816225" cy="1954212"/>
            </a:xfrm>
          </p:grpSpPr>
          <p:sp>
            <p:nvSpPr>
              <p:cNvPr id="32" name="AutoShape 24"/>
              <p:cNvSpPr>
                <a:spLocks noChangeArrowheads="1"/>
              </p:cNvSpPr>
              <p:nvPr/>
            </p:nvSpPr>
            <p:spPr bwMode="gray">
              <a:xfrm>
                <a:off x="3749856" y="2667000"/>
                <a:ext cx="1583544" cy="936625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white">
              <a:xfrm>
                <a:off x="3760253" y="3020160"/>
                <a:ext cx="162127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uk-UA" sz="2400" b="1" dirty="0" err="1">
                    <a:solidFill>
                      <a:srgbClr val="FEFEFE"/>
                    </a:solidFill>
                  </a:rPr>
                  <a:t>інстументи</a:t>
                </a:r>
                <a:endParaRPr lang="uk-UA" sz="2400" b="1" dirty="0">
                  <a:solidFill>
                    <a:srgbClr val="FEFEFE"/>
                  </a:solidFill>
                </a:endParaRPr>
              </a:p>
            </p:txBody>
          </p:sp>
          <p:sp>
            <p:nvSpPr>
              <p:cNvPr id="34" name="AutoShape 29"/>
              <p:cNvSpPr>
                <a:spLocks noChangeArrowheads="1"/>
              </p:cNvSpPr>
              <p:nvPr/>
            </p:nvSpPr>
            <p:spPr bwMode="gray">
              <a:xfrm>
                <a:off x="3124200" y="2338388"/>
                <a:ext cx="492141" cy="1954212"/>
              </a:xfrm>
              <a:prstGeom prst="leftArrow">
                <a:avLst>
                  <a:gd name="adj1" fmla="val 65583"/>
                  <a:gd name="adj2" fmla="val 6518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  <a:alpha val="1200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5" name="AutoShape 34"/>
              <p:cNvSpPr>
                <a:spLocks noChangeArrowheads="1"/>
              </p:cNvSpPr>
              <p:nvPr/>
            </p:nvSpPr>
            <p:spPr bwMode="gray">
              <a:xfrm>
                <a:off x="5449837" y="2338388"/>
                <a:ext cx="490588" cy="1954212"/>
              </a:xfrm>
              <a:prstGeom prst="rightArrow">
                <a:avLst>
                  <a:gd name="adj1" fmla="val 67750"/>
                  <a:gd name="adj2" fmla="val 66167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12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8" name="Скругленный прямоугольник 37"/>
          <p:cNvSpPr/>
          <p:nvPr/>
        </p:nvSpPr>
        <p:spPr>
          <a:xfrm>
            <a:off x="1071538" y="5207572"/>
            <a:ext cx="7000924" cy="578882"/>
          </a:xfrm>
          <a:prstGeom prst="roundRect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ІННОВАЦІЇ РЕАЛІЗУЮТЬСЯ  ПРОЕКТАМИ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214414" y="2571744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uk-UA" sz="5400" b="1" i="1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Проектний </a:t>
            </a:r>
          </a:p>
          <a:p>
            <a:pPr algn="r" eaLnBrk="0" hangingPunct="0">
              <a:defRPr/>
            </a:pPr>
            <a:r>
              <a:rPr lang="uk-UA" sz="5400" b="1" i="1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менеджмент</a:t>
            </a:r>
            <a:endParaRPr lang="en-US" sz="5400" b="1" i="1" dirty="0">
              <a:solidFill>
                <a:srgbClr val="FFFF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84" y="428604"/>
            <a:ext cx="5200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УП</a:t>
            </a: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 СЕРЕД СВІТОВИХ ТРЕНДІВ</a:t>
            </a:r>
            <a:endParaRPr lang="uk-UA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034" y="2357430"/>
            <a:ext cx="80772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uk-UA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Історія управління проектами</a:t>
            </a:r>
          </a:p>
          <a:p>
            <a:pPr algn="ctr">
              <a:lnSpc>
                <a:spcPct val="85000"/>
              </a:lnSpc>
              <a:defRPr/>
            </a:pPr>
            <a:r>
              <a:rPr lang="uk-UA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починається з 60-х років 20 століття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457200" y="1676400"/>
            <a:ext cx="3600450" cy="3600450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ІPMA </a:t>
            </a:r>
          </a:p>
          <a:p>
            <a:pPr algn="ctr">
              <a:defRPr/>
            </a:pPr>
            <a:r>
              <a:rPr lang="uk-UA" sz="2800" b="1" dirty="0" err="1">
                <a:solidFill>
                  <a:srgbClr val="006666"/>
                </a:solidFill>
                <a:latin typeface="Arial Narrow" pitchFamily="34" charset="0"/>
              </a:rPr>
              <a:t>Іnternatіonal</a:t>
            </a: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 Project </a:t>
            </a:r>
            <a:r>
              <a:rPr lang="uk-UA" sz="2800" b="1" dirty="0" err="1">
                <a:solidFill>
                  <a:srgbClr val="006666"/>
                </a:solidFill>
                <a:latin typeface="Arial Narrow" pitchFamily="34" charset="0"/>
              </a:rPr>
              <a:t>Management</a:t>
            </a: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 (Міжнародна Асоціація Управління Проектами ),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існує 40 років.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Сайт – </a:t>
            </a:r>
            <a:r>
              <a:rPr lang="uk-UA" sz="2800" b="1" dirty="0" err="1">
                <a:solidFill>
                  <a:srgbClr val="006666"/>
                </a:solidFill>
                <a:latin typeface="Arial Narrow" pitchFamily="34" charset="0"/>
              </a:rPr>
              <a:t>www.іpma.ch</a:t>
            </a: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.</a:t>
            </a:r>
            <a:endParaRPr lang="ru-RU" sz="28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gray">
          <a:xfrm>
            <a:off x="5086350" y="1676400"/>
            <a:ext cx="3600450" cy="3600450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D8F4BE">
                  <a:gamma/>
                  <a:tint val="0"/>
                  <a:invGamma/>
                </a:srgbClr>
              </a:gs>
              <a:gs pos="100000">
                <a:srgbClr val="D8F4BE"/>
              </a:gs>
            </a:gsLst>
            <a:lin ang="2700000" scaled="1"/>
          </a:gradFill>
          <a:ln w="50800">
            <a:solidFill>
              <a:srgbClr val="44988C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PMІ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Project </a:t>
            </a:r>
            <a:r>
              <a:rPr lang="uk-UA" sz="2800" b="1" dirty="0" err="1">
                <a:solidFill>
                  <a:srgbClr val="006666"/>
                </a:solidFill>
                <a:latin typeface="Arial Narrow" pitchFamily="34" charset="0"/>
              </a:rPr>
              <a:t>Management</a:t>
            </a: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 </a:t>
            </a:r>
            <a:r>
              <a:rPr lang="uk-UA" sz="2800" b="1" dirty="0" err="1">
                <a:solidFill>
                  <a:srgbClr val="006666"/>
                </a:solidFill>
                <a:latin typeface="Arial Narrow" pitchFamily="34" charset="0"/>
              </a:rPr>
              <a:t>Іnstіtute</a:t>
            </a: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  (Американський Інститут Управління) Проектами, </a:t>
            </a:r>
          </a:p>
          <a:p>
            <a:pPr algn="ctr">
              <a:defRPr/>
            </a:pPr>
            <a:r>
              <a:rPr lang="uk-UA" sz="2800" b="1">
                <a:solidFill>
                  <a:srgbClr val="006666"/>
                </a:solidFill>
                <a:latin typeface="Arial Narrow" pitchFamily="34" charset="0"/>
              </a:rPr>
              <a:t>існує 45 </a:t>
            </a: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років.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006666"/>
                </a:solidFill>
                <a:latin typeface="Arial Narrow" pitchFamily="34" charset="0"/>
              </a:rPr>
              <a:t>Сайт – </a:t>
            </a:r>
            <a:r>
              <a:rPr lang="uk-UA" sz="2800" b="1" dirty="0" err="1">
                <a:solidFill>
                  <a:srgbClr val="006666"/>
                </a:solidFill>
                <a:latin typeface="Arial Narrow" pitchFamily="34" charset="0"/>
              </a:rPr>
              <a:t>www.pmі.org</a:t>
            </a:r>
            <a:endParaRPr lang="ru-RU" sz="28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214546" y="500042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ПРОЕКТІ ОРГАНІЗАЦІЇ</a:t>
            </a:r>
            <a:endParaRPr lang="uk-UA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84" y="428604"/>
            <a:ext cx="5200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УП</a:t>
            </a: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 СЕРЕД СВІТОВИХ ТРЕНДІВ</a:t>
            </a:r>
            <a:endParaRPr lang="uk-UA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6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419" y="1080000"/>
            <a:ext cx="8639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3419" y="1080000"/>
            <a:ext cx="8639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419" y="1080000"/>
            <a:ext cx="8639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419" y="1080000"/>
            <a:ext cx="8639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3419" y="1080000"/>
            <a:ext cx="8639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3419" y="1080000"/>
            <a:ext cx="86391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3419" y="1080000"/>
            <a:ext cx="8639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55848" y="428604"/>
            <a:ext cx="328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РЕГІОНИ ДІЇ УАУП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04800" y="1371600"/>
            <a:ext cx="8496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 dirty="0">
                <a:solidFill>
                  <a:srgbClr val="0066FF"/>
                </a:solidFill>
                <a:cs typeface="Times New Roman" pitchFamily="18" charset="0"/>
              </a:rPr>
              <a:t>УАУП – Українська Асоціація Управління Проектами</a:t>
            </a:r>
            <a:endParaRPr lang="ru-RU" sz="2400" b="1" i="1" dirty="0">
              <a:solidFill>
                <a:srgbClr val="0066FF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rcRect t="4625"/>
          <a:stretch>
            <a:fillRect/>
          </a:stretch>
        </p:blipFill>
        <p:spPr bwMode="auto">
          <a:xfrm>
            <a:off x="1295400" y="1905000"/>
            <a:ext cx="6534150" cy="407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00100" y="2071678"/>
            <a:ext cx="7070538" cy="24581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uk-UA" sz="5400" b="1" i="1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Сутність поняття "проектування"</a:t>
            </a:r>
            <a:endParaRPr lang="ru-RU" sz="5400" b="1" i="1" dirty="0">
              <a:solidFill>
                <a:srgbClr val="FFFF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642938"/>
            <a:ext cx="7729538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Социальные инновации - </a:t>
            </a:r>
            <a:r>
              <a:rPr lang="ru-RU" sz="4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процессы,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благодаря  которым: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755650" y="1916113"/>
            <a:ext cx="7931150" cy="4584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- происходят  существенные  и необоротные  изменения  в  жизни людей  и  во взаимодействии  между индивидами  и  группами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формируются  новые  связи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и отношения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людьми 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7544" y="1298595"/>
            <a:ext cx="8215313" cy="119430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uk-UA" sz="2800" dirty="0" smtClean="0">
                <a:solidFill>
                  <a:prstClr val="black"/>
                </a:solidFill>
                <a:cs typeface="Times New Roman" pitchFamily="18" charset="0"/>
              </a:rPr>
              <a:t>комплекс взаємозалежних заходів, розроблених для досягнення певних цілей протягом  заданого часу при встановлених ресурсних обмеженнях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5720" y="2356852"/>
            <a:ext cx="8555038" cy="4240500"/>
            <a:chOff x="336" y="1910"/>
            <a:chExt cx="6651" cy="282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598" y="1910"/>
              <a:ext cx="1389" cy="1193"/>
              <a:chOff x="5598" y="1537"/>
              <a:chExt cx="1389" cy="1193"/>
            </a:xfrm>
          </p:grpSpPr>
          <p:sp>
            <p:nvSpPr>
              <p:cNvPr id="52" name="Oval 7"/>
              <p:cNvSpPr>
                <a:spLocks noChangeArrowheads="1"/>
              </p:cNvSpPr>
              <p:nvPr/>
            </p:nvSpPr>
            <p:spPr bwMode="auto">
              <a:xfrm>
                <a:off x="5598" y="1537"/>
                <a:ext cx="1389" cy="119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srgbClr val="EEECE1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5708" y="1670"/>
                <a:ext cx="1166" cy="90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</a:rPr>
                  <a:t>ДОСЯГНЕННЯ ПОСТАВЛЕНИХ ЗАВДАНЬ  З ЧІТКО ОЗНАЧЕНИМИ</a:t>
                </a:r>
              </a:p>
              <a:p>
                <a:pPr algn="ctr"/>
                <a:r>
                  <a:rPr lang="ru-RU" sz="1600" b="1" dirty="0" smtClean="0">
                    <a:solidFill>
                      <a:srgbClr val="002060"/>
                    </a:solidFill>
                  </a:rPr>
                  <a:t>ЦІЛЯМИ</a:t>
                </a:r>
              </a:p>
            </p:txBody>
          </p:sp>
        </p:grp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2595" y="3670"/>
              <a:ext cx="341" cy="17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5322" y="2705"/>
              <a:ext cx="341" cy="17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050" y="2534"/>
              <a:ext cx="2215" cy="2049"/>
              <a:chOff x="3050" y="2161"/>
              <a:chExt cx="2215" cy="2049"/>
            </a:xfrm>
          </p:grpSpPr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050" y="2161"/>
                <a:ext cx="2215" cy="2049"/>
              </a:xfrm>
              <a:prstGeom prst="rect">
                <a:avLst/>
              </a:prstGeom>
              <a:solidFill>
                <a:srgbClr val="CCFFCC"/>
              </a:solidFill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3098" y="2275"/>
                <a:ext cx="2110" cy="34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ru-RU" sz="1600" b="1" i="1" dirty="0">
                    <a:solidFill>
                      <a:srgbClr val="002060"/>
                    </a:solidFill>
                  </a:rPr>
                  <a:t>Комплекс </a:t>
                </a:r>
                <a:r>
                  <a:rPr lang="ru-RU" sz="1600" b="1" i="1" dirty="0" err="1" smtClean="0">
                    <a:solidFill>
                      <a:srgbClr val="002060"/>
                    </a:solidFill>
                  </a:rPr>
                  <a:t>взаємозалежних</a:t>
                </a:r>
                <a:r>
                  <a:rPr lang="ru-RU" sz="16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1600" b="1" i="1" dirty="0" err="1" smtClean="0">
                    <a:solidFill>
                      <a:srgbClr val="002060"/>
                    </a:solidFill>
                  </a:rPr>
                  <a:t>заходів</a:t>
                </a:r>
                <a:endParaRPr lang="ru-RU" sz="1600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3163" y="3013"/>
                <a:ext cx="228" cy="22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3390" y="3127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3674" y="3013"/>
                <a:ext cx="228" cy="22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4356" y="3013"/>
                <a:ext cx="228" cy="22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4867" y="3013"/>
                <a:ext cx="228" cy="22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4186" y="3297"/>
                <a:ext cx="227" cy="22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3674" y="3297"/>
                <a:ext cx="228" cy="22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auto">
              <a:xfrm>
                <a:off x="3902" y="2729"/>
                <a:ext cx="227" cy="22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auto">
              <a:xfrm>
                <a:off x="4526" y="2729"/>
                <a:ext cx="228" cy="22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 flipH="1">
                <a:off x="3390" y="2843"/>
                <a:ext cx="512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Line 24"/>
              <p:cNvSpPr>
                <a:spLocks noChangeShapeType="1"/>
              </p:cNvSpPr>
              <p:nvPr/>
            </p:nvSpPr>
            <p:spPr bwMode="auto">
              <a:xfrm>
                <a:off x="3334" y="3241"/>
                <a:ext cx="341" cy="1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>
                <a:off x="3902" y="3127"/>
                <a:ext cx="4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>
                <a:off x="4583" y="3127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>
                <a:off x="4129" y="2843"/>
                <a:ext cx="3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Line 28"/>
              <p:cNvSpPr>
                <a:spLocks noChangeShapeType="1"/>
              </p:cNvSpPr>
              <p:nvPr/>
            </p:nvSpPr>
            <p:spPr bwMode="auto">
              <a:xfrm>
                <a:off x="3902" y="3411"/>
                <a:ext cx="2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29"/>
              <p:cNvSpPr>
                <a:spLocks noChangeShapeType="1"/>
              </p:cNvSpPr>
              <p:nvPr/>
            </p:nvSpPr>
            <p:spPr bwMode="auto">
              <a:xfrm flipH="1">
                <a:off x="4413" y="3184"/>
                <a:ext cx="455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30"/>
              <p:cNvSpPr>
                <a:spLocks noChangeShapeType="1"/>
              </p:cNvSpPr>
              <p:nvPr/>
            </p:nvSpPr>
            <p:spPr bwMode="auto">
              <a:xfrm>
                <a:off x="4754" y="2900"/>
                <a:ext cx="170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Line 31"/>
              <p:cNvSpPr>
                <a:spLocks noChangeShapeType="1"/>
              </p:cNvSpPr>
              <p:nvPr/>
            </p:nvSpPr>
            <p:spPr bwMode="auto">
              <a:xfrm>
                <a:off x="3902" y="3184"/>
                <a:ext cx="284" cy="1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Line 32"/>
              <p:cNvSpPr>
                <a:spLocks noChangeShapeType="1"/>
              </p:cNvSpPr>
              <p:nvPr/>
            </p:nvSpPr>
            <p:spPr bwMode="auto">
              <a:xfrm flipH="1">
                <a:off x="3845" y="2900"/>
                <a:ext cx="57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33"/>
              <p:cNvSpPr>
                <a:spLocks noChangeShapeType="1"/>
              </p:cNvSpPr>
              <p:nvPr/>
            </p:nvSpPr>
            <p:spPr bwMode="auto">
              <a:xfrm>
                <a:off x="4129" y="2900"/>
                <a:ext cx="227" cy="1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34"/>
              <p:cNvSpPr>
                <a:spLocks noChangeArrowheads="1"/>
              </p:cNvSpPr>
              <p:nvPr/>
            </p:nvSpPr>
            <p:spPr bwMode="auto">
              <a:xfrm>
                <a:off x="3493" y="3823"/>
                <a:ext cx="1261" cy="17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ru-RU" sz="1000" b="1" dirty="0" smtClean="0">
                    <a:solidFill>
                      <a:srgbClr val="002060"/>
                    </a:solidFill>
                  </a:rPr>
                  <a:t>Установлений бюджет</a:t>
                </a: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Rectangle 35"/>
              <p:cNvSpPr>
                <a:spLocks noChangeArrowheads="1"/>
              </p:cNvSpPr>
              <p:nvPr/>
            </p:nvSpPr>
            <p:spPr bwMode="auto">
              <a:xfrm>
                <a:off x="3493" y="3595"/>
                <a:ext cx="1261" cy="17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ru-RU" sz="1000" b="1" dirty="0" smtClean="0">
                    <a:solidFill>
                      <a:srgbClr val="002060"/>
                    </a:solidFill>
                  </a:rPr>
                  <a:t>Заданий </a:t>
                </a:r>
                <a:r>
                  <a:rPr lang="ru-RU" sz="1000" b="1" dirty="0" err="1" smtClean="0">
                    <a:solidFill>
                      <a:srgbClr val="002060"/>
                    </a:solidFill>
                  </a:rPr>
                  <a:t>період</a:t>
                </a:r>
                <a:r>
                  <a:rPr lang="ru-RU" sz="1000" b="1" dirty="0" smtClean="0">
                    <a:solidFill>
                      <a:srgbClr val="002060"/>
                    </a:solidFill>
                  </a:rPr>
                  <a:t> часу</a:t>
                </a: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36"/>
              <p:cNvSpPr>
                <a:spLocks noChangeShapeType="1"/>
              </p:cNvSpPr>
              <p:nvPr/>
            </p:nvSpPr>
            <p:spPr bwMode="auto">
              <a:xfrm>
                <a:off x="4815" y="3685"/>
                <a:ext cx="115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Line 37"/>
              <p:cNvSpPr>
                <a:spLocks noChangeShapeType="1"/>
              </p:cNvSpPr>
              <p:nvPr/>
            </p:nvSpPr>
            <p:spPr bwMode="auto">
              <a:xfrm flipH="1">
                <a:off x="3265" y="3275"/>
                <a:ext cx="0" cy="7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38"/>
              <p:cNvSpPr>
                <a:spLocks noChangeShapeType="1"/>
              </p:cNvSpPr>
              <p:nvPr/>
            </p:nvSpPr>
            <p:spPr bwMode="auto">
              <a:xfrm flipH="1">
                <a:off x="4975" y="3275"/>
                <a:ext cx="0" cy="7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39"/>
              <p:cNvSpPr>
                <a:spLocks noChangeShapeType="1"/>
              </p:cNvSpPr>
              <p:nvPr/>
            </p:nvSpPr>
            <p:spPr bwMode="auto">
              <a:xfrm>
                <a:off x="4815" y="3913"/>
                <a:ext cx="115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 flipH="1">
                <a:off x="3310" y="3663"/>
                <a:ext cx="115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41"/>
              <p:cNvSpPr>
                <a:spLocks noChangeShapeType="1"/>
              </p:cNvSpPr>
              <p:nvPr/>
            </p:nvSpPr>
            <p:spPr bwMode="auto">
              <a:xfrm flipH="1">
                <a:off x="3333" y="3913"/>
                <a:ext cx="115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336" y="3397"/>
              <a:ext cx="2420" cy="1340"/>
              <a:chOff x="336" y="3024"/>
              <a:chExt cx="2420" cy="1340"/>
            </a:xfrm>
          </p:grpSpPr>
          <p:sp>
            <p:nvSpPr>
              <p:cNvPr id="12" name="Oval 43"/>
              <p:cNvSpPr>
                <a:spLocks noChangeArrowheads="1"/>
              </p:cNvSpPr>
              <p:nvPr/>
            </p:nvSpPr>
            <p:spPr bwMode="auto">
              <a:xfrm>
                <a:off x="336" y="3365"/>
                <a:ext cx="1334" cy="5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>
                <a:off x="780" y="3024"/>
                <a:ext cx="1819" cy="56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val 45"/>
              <p:cNvSpPr>
                <a:spLocks noChangeArrowheads="1"/>
              </p:cNvSpPr>
              <p:nvPr/>
            </p:nvSpPr>
            <p:spPr bwMode="auto">
              <a:xfrm>
                <a:off x="1491" y="3422"/>
                <a:ext cx="1245" cy="6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46"/>
              <p:cNvSpPr>
                <a:spLocks noChangeArrowheads="1"/>
              </p:cNvSpPr>
              <p:nvPr/>
            </p:nvSpPr>
            <p:spPr bwMode="auto">
              <a:xfrm>
                <a:off x="1600" y="3966"/>
                <a:ext cx="1156" cy="39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47"/>
              <p:cNvSpPr>
                <a:spLocks noChangeArrowheads="1"/>
              </p:cNvSpPr>
              <p:nvPr/>
            </p:nvSpPr>
            <p:spPr bwMode="auto">
              <a:xfrm>
                <a:off x="691" y="3933"/>
                <a:ext cx="1156" cy="39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48"/>
              <p:cNvSpPr>
                <a:spLocks noChangeArrowheads="1"/>
              </p:cNvSpPr>
              <p:nvPr/>
            </p:nvSpPr>
            <p:spPr bwMode="auto">
              <a:xfrm>
                <a:off x="958" y="3252"/>
                <a:ext cx="1442" cy="96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spcAft>
                    <a:spcPct val="25000"/>
                  </a:spcAft>
                </a:pPr>
                <a:endParaRPr lang="ru-RU" sz="1400" b="1">
                  <a:solidFill>
                    <a:prstClr val="white"/>
                  </a:solidFill>
                  <a:latin typeface="Arial Cyr" charset="-52"/>
                </a:endParaRPr>
              </a:p>
            </p:txBody>
          </p:sp>
          <p:sp>
            <p:nvSpPr>
              <p:cNvPr id="18" name="Rectangle 49"/>
              <p:cNvSpPr>
                <a:spLocks noChangeArrowheads="1"/>
              </p:cNvSpPr>
              <p:nvPr/>
            </p:nvSpPr>
            <p:spPr bwMode="auto">
              <a:xfrm>
                <a:off x="599" y="3168"/>
                <a:ext cx="2110" cy="9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ru-RU" sz="2400" b="1" dirty="0">
                  <a:solidFill>
                    <a:srgbClr val="002060"/>
                  </a:solidFill>
                  <a:cs typeface="Times New Roman" pitchFamily="18" charset="0"/>
                </a:endParaRPr>
              </a:p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  <a:cs typeface="Times New Roman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Arial Narrow" pitchFamily="34" charset="0"/>
                    <a:cs typeface="Times New Roman" pitchFamily="18" charset="0"/>
                  </a:rPr>
                  <a:t>потреба</a:t>
                </a:r>
                <a:endParaRPr lang="ru-RU" sz="2400" b="1" dirty="0">
                  <a:solidFill>
                    <a:srgbClr val="002060"/>
                  </a:solidFill>
                  <a:latin typeface="Arial Narrow" pitchFamily="34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ru-RU" sz="2400" b="1" dirty="0" err="1" smtClean="0">
                    <a:solidFill>
                      <a:srgbClr val="002060"/>
                    </a:solidFill>
                    <a:latin typeface="Arial Narrow" pitchFamily="34" charset="0"/>
                    <a:cs typeface="Times New Roman" pitchFamily="18" charset="0"/>
                  </a:rPr>
                  <a:t>об'єктивна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Arial Narrow" pitchFamily="34" charset="0"/>
                    <a:cs typeface="Times New Roman" pitchFamily="18" charset="0"/>
                  </a:rPr>
                  <a:t>  </a:t>
                </a:r>
                <a:r>
                  <a:rPr lang="ru-RU" sz="2400" b="1" dirty="0" err="1" smtClean="0">
                    <a:solidFill>
                      <a:srgbClr val="002060"/>
                    </a:solidFill>
                    <a:latin typeface="Arial Narrow" pitchFamily="34" charset="0"/>
                    <a:cs typeface="Times New Roman" pitchFamily="18" charset="0"/>
                  </a:rPr>
                  <a:t>необхідність</a:t>
                </a:r>
                <a:endParaRPr lang="ru-RU" sz="2400" b="1" dirty="0">
                  <a:solidFill>
                    <a:srgbClr val="002060"/>
                  </a:solidFill>
                  <a:latin typeface="Arial Narrow" pitchFamily="34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ru-RU" sz="2400" b="1" dirty="0" err="1" smtClean="0">
                    <a:solidFill>
                      <a:srgbClr val="002060"/>
                    </a:solidFill>
                    <a:latin typeface="Arial Narrow" pitchFamily="34" charset="0"/>
                    <a:cs typeface="Times New Roman" pitchFamily="18" charset="0"/>
                  </a:rPr>
                  <a:t>бажання</a:t>
                </a:r>
                <a:endParaRPr lang="ru-RU" sz="2400" b="1" dirty="0">
                  <a:solidFill>
                    <a:srgbClr val="002060"/>
                  </a:solidFill>
                  <a:latin typeface="Arial Narrow" pitchFamily="34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uk-UA" sz="2400" b="1" dirty="0" smtClean="0">
                    <a:solidFill>
                      <a:srgbClr val="002060"/>
                    </a:solidFill>
                    <a:latin typeface="Arial Narrow" pitchFamily="34" charset="0"/>
                    <a:cs typeface="Times New Roman" pitchFamily="18" charset="0"/>
                  </a:rPr>
                  <a:t>і</a:t>
                </a:r>
                <a:r>
                  <a:rPr lang="ru-RU" sz="2400" b="1" dirty="0" err="1" smtClean="0">
                    <a:solidFill>
                      <a:srgbClr val="002060"/>
                    </a:solidFill>
                    <a:latin typeface="Arial Narrow" pitchFamily="34" charset="0"/>
                    <a:cs typeface="Times New Roman" pitchFamily="18" charset="0"/>
                  </a:rPr>
                  <a:t>дея</a:t>
                </a:r>
                <a:endParaRPr lang="ru-RU" sz="2400" b="1" dirty="0">
                  <a:solidFill>
                    <a:srgbClr val="002060"/>
                  </a:solidFill>
                  <a:latin typeface="Arial Narrow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4" name="Прямоугольник 53"/>
          <p:cNvSpPr/>
          <p:nvPr/>
        </p:nvSpPr>
        <p:spPr>
          <a:xfrm>
            <a:off x="1785918" y="571480"/>
            <a:ext cx="2433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ПРОЕКТ - </a:t>
            </a:r>
            <a:r>
              <a:rPr lang="ru-RU" sz="28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це</a:t>
            </a: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55848" y="428604"/>
            <a:ext cx="3294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ОЗНАКИ ПРОЕКТУ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58" y="1357298"/>
            <a:ext cx="8278812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err="1" smtClean="0">
                <a:solidFill>
                  <a:prstClr val="black"/>
                </a:solidFill>
                <a:cs typeface="Times New Roman" pitchFamily="18" charset="0"/>
              </a:rPr>
              <a:t>ц</a:t>
            </a:r>
            <a:r>
              <a:rPr lang="uk-UA" sz="3200" b="1" dirty="0" smtClean="0">
                <a:solidFill>
                  <a:prstClr val="black"/>
                </a:solidFill>
                <a:cs typeface="Times New Roman" pitchFamily="18" charset="0"/>
              </a:rPr>
              <a:t>і</a:t>
            </a:r>
            <a:r>
              <a:rPr lang="ru-RU" sz="3200" b="1" dirty="0" smtClean="0">
                <a:solidFill>
                  <a:prstClr val="black"/>
                </a:solidFill>
                <a:cs typeface="Times New Roman" pitchFamily="18" charset="0"/>
              </a:rPr>
              <a:t>ль (продукт) проекту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lang="ru-RU" sz="3200" b="1" dirty="0" err="1" smtClean="0">
                <a:solidFill>
                  <a:prstClr val="black"/>
                </a:solidFill>
                <a:cs typeface="Times New Roman" pitchFamily="18" charset="0"/>
              </a:rPr>
              <a:t>термін</a:t>
            </a:r>
            <a:endParaRPr lang="ru-RU" sz="3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prstClr val="black"/>
                </a:solidFill>
                <a:cs typeface="Times New Roman" pitchFamily="18" charset="0"/>
              </a:rPr>
              <a:t>- бюджет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lang="ru-RU" sz="3200" b="1" dirty="0" err="1" smtClean="0">
                <a:solidFill>
                  <a:prstClr val="black"/>
                </a:solidFill>
                <a:cs typeface="Times New Roman" pitchFamily="18" charset="0"/>
              </a:rPr>
              <a:t>якість</a:t>
            </a:r>
            <a:endParaRPr lang="ru-RU" sz="3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prstClr val="black"/>
                </a:solidFill>
                <a:cs typeface="Times New Roman" pitchFamily="18" charset="0"/>
              </a:rPr>
              <a:t>- </a:t>
            </a:r>
            <a:r>
              <a:rPr lang="ru-RU" sz="3200" b="1" dirty="0" err="1" smtClean="0">
                <a:solidFill>
                  <a:prstClr val="black"/>
                </a:solidFill>
                <a:cs typeface="Times New Roman" pitchFamily="18" charset="0"/>
              </a:rPr>
              <a:t>унікальність</a:t>
            </a:r>
            <a:endParaRPr lang="ru-RU" sz="32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3306" y="2000240"/>
            <a:ext cx="4572000" cy="3838575"/>
            <a:chOff x="2592" y="5353"/>
            <a:chExt cx="4749" cy="3848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3456" y="6073"/>
              <a:ext cx="3168" cy="24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2547B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3456" y="7656"/>
              <a:ext cx="158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040" y="6073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040" y="7656"/>
              <a:ext cx="158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4896" y="7512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374" y="5353"/>
              <a:ext cx="1440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 err="1" smtClean="0">
                  <a:solidFill>
                    <a:prstClr val="black"/>
                  </a:solidFill>
                </a:rPr>
                <a:t>Якість</a:t>
              </a:r>
              <a:endParaRPr lang="ru-RU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592" y="8664"/>
              <a:ext cx="1593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prstClr val="black"/>
                  </a:solidFill>
                </a:rPr>
                <a:t>Бюджет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521" y="8664"/>
              <a:ext cx="1820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 err="1" smtClean="0">
                  <a:solidFill>
                    <a:prstClr val="black"/>
                  </a:solidFill>
                </a:rPr>
                <a:t>Термін</a:t>
              </a:r>
              <a:endParaRPr lang="ru-RU" sz="2800" b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58175" cy="6286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 инвестиционный  проект</a:t>
            </a:r>
            <a:r>
              <a:rPr lang="ru-RU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-  комплексный </a:t>
            </a: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мероприятий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вложение ресурсов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(информационных, финансовых, материальных, трудовых, интеллектуальных, управленческих)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-  направлен на достижение качественно нового </a:t>
            </a: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эффекта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(качество образования, лучшие условия труда, занятость, предупреждение социальных конфликтов)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-  реализуется в </a:t>
            </a: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определенный срок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A111A-969C-4E4A-A424-F9DFF09AD026}" type="slidenum">
              <a:rPr lang="ru-RU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Отличительные  черты  социальных проектов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857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затраты  несоизмеримы  выгодам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продолжительный  период от начала проекта до момента получения  выгод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высокая чувствительность к времени и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моменту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максим. эффекта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усиления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эффектов (синергия)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обязательное  участие  получателей  благ в  проекте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7C1BE-32A1-43CB-A345-830F4C1ADD32}" type="slidenum">
              <a:rPr lang="ru-RU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недостатки  реализуемых  социальных  проектов  и  программ: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1435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неопределенность приоритетов и целей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недостаточность финансирования и стимулирования участников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отсутствие персональной ответственности за проект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некомпетентность  исполнителей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низкий уровень участия граждан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несистемность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анализа и разработки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endParaRPr lang="ru-RU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FF739-98A7-4A26-B855-8A4FADC2B2BC}" type="slidenum">
              <a:rPr lang="ru-RU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500063"/>
            <a:ext cx="8077200" cy="600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Управление проектом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процесс руководства и координации человеческих, материальных и финансовых ресурсов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течение жизненного цикла проекта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путем применения современных методов и техники управления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достижения определенных в проекте результатов по составу и объему работ, стоимости, качеству и удовлетворению интересов участников проекта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500063"/>
            <a:ext cx="7315200" cy="30003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– </a:t>
            </a:r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взаимосвязанных элементов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процессов, представленных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различной степенью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детализации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3786188"/>
            <a:ext cx="7129462" cy="2614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Жизненный  цикл  проекта </a:t>
            </a: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набор  последовательных  фаз, выделяемых  для  лучшего контроля  и  управления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создает  определенный продукт  (цель проекта)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2000250"/>
            <a:ext cx="7900987" cy="4500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       продукт  проекта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обстоятельства,  которые  должны быть  под  контролем (то  есть управляемы)  с  момента  их возникновения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CB34F-CC5B-410D-A828-3CC4EB658E0C}" type="slidenum">
              <a:rPr lang="ru-RU"/>
              <a:pPr>
                <a:defRPr/>
              </a:pPr>
              <a:t>38</a:t>
            </a:fld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357563" y="2428875"/>
            <a:ext cx="642937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229600" cy="228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42938"/>
            <a:ext cx="7772400" cy="5786437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 оценке  результатов  различают: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 продукта  проекта 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уровень  и качество  знаний,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умений  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навыков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 самого проекта 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объем работ,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который 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 выполнить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получения  продукта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500042"/>
            <a:ext cx="4554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ПИТАННЯ ДЛЯ РОЗГЛЯДУ</a:t>
            </a:r>
            <a:endParaRPr lang="uk-UA" sz="28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71472" y="1928802"/>
            <a:ext cx="8164873" cy="922859"/>
            <a:chOff x="1248" y="1344"/>
            <a:chExt cx="3447" cy="419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24" cy="1212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710" y="1416"/>
              <a:ext cx="298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uk-UA" sz="30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Сутність поняття "проектування"</a:t>
              </a:r>
              <a:endParaRPr lang="ru-RU" sz="3000" b="1" i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399" y="1441"/>
              <a:ext cx="171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472" y="3042727"/>
            <a:ext cx="8284984" cy="922859"/>
            <a:chOff x="571472" y="2899851"/>
            <a:chExt cx="8284984" cy="922859"/>
          </a:xfrm>
        </p:grpSpPr>
        <p:grpSp>
          <p:nvGrpSpPr>
            <p:cNvPr id="12" name="Группа 35"/>
            <p:cNvGrpSpPr/>
            <p:nvPr/>
          </p:nvGrpSpPr>
          <p:grpSpPr>
            <a:xfrm>
              <a:off x="571472" y="2899851"/>
              <a:ext cx="8072494" cy="922859"/>
              <a:chOff x="571472" y="2899851"/>
              <a:chExt cx="8072494" cy="922859"/>
            </a:xfrm>
          </p:grpSpPr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571472" y="2899851"/>
                <a:ext cx="1136971" cy="922859"/>
                <a:chOff x="3187" y="2650"/>
                <a:chExt cx="1555" cy="1349"/>
              </a:xfrm>
            </p:grpSpPr>
            <p:sp>
              <p:nvSpPr>
                <p:cNvPr id="17" name="AutoShape 13"/>
                <p:cNvSpPr>
                  <a:spLocks noChangeArrowheads="1"/>
                </p:cNvSpPr>
                <p:nvPr/>
              </p:nvSpPr>
              <p:spPr bwMode="gray">
                <a:xfrm>
                  <a:off x="3200" y="2673"/>
                  <a:ext cx="1542" cy="1326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AutoShape 14"/>
                <p:cNvSpPr>
                  <a:spLocks noChangeArrowheads="1"/>
                </p:cNvSpPr>
                <p:nvPr/>
              </p:nvSpPr>
              <p:spPr bwMode="gray">
                <a:xfrm>
                  <a:off x="3187" y="2650"/>
                  <a:ext cx="1477" cy="1210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AutoShape 15"/>
                <p:cNvSpPr>
                  <a:spLocks noChangeArrowheads="1"/>
                </p:cNvSpPr>
                <p:nvPr/>
              </p:nvSpPr>
              <p:spPr bwMode="gray">
                <a:xfrm>
                  <a:off x="3277" y="2693"/>
                  <a:ext cx="1329" cy="1210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CC7032"/>
                    </a:gs>
                    <a:gs pos="100000">
                      <a:srgbClr val="84482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1481049" y="3745622"/>
                <a:ext cx="7162917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gray">
              <a:xfrm>
                <a:off x="928662" y="3143248"/>
                <a:ext cx="405046" cy="4625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785918" y="3214686"/>
              <a:ext cx="7070538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uk-UA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uk-UA" sz="30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Проектна</a:t>
              </a:r>
              <a:r>
                <a:rPr lang="uk-UA" sz="3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 </a:t>
              </a:r>
              <a:r>
                <a:rPr lang="uk-UA" sz="30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діяльність у ЗНЗ</a:t>
              </a:r>
              <a:endParaRPr lang="en-US" sz="3000" b="1" i="1" dirty="0" smtClean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4149215"/>
            <a:ext cx="8072494" cy="922859"/>
            <a:chOff x="571472" y="4006339"/>
            <a:chExt cx="8072494" cy="922859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571472" y="4006339"/>
              <a:ext cx="8072494" cy="922859"/>
              <a:chOff x="1248" y="2482"/>
              <a:chExt cx="3408" cy="419"/>
            </a:xfrm>
          </p:grpSpPr>
          <p:grpSp>
            <p:nvGrpSpPr>
              <p:cNvPr id="23" name="Group 20"/>
              <p:cNvGrpSpPr>
                <a:grpSpLocks/>
              </p:cNvGrpSpPr>
              <p:nvPr/>
            </p:nvGrpSpPr>
            <p:grpSpPr bwMode="auto">
              <a:xfrm>
                <a:off x="1248" y="2482"/>
                <a:ext cx="480" cy="419"/>
                <a:chOff x="1110" y="2656"/>
                <a:chExt cx="1549" cy="1351"/>
              </a:xfrm>
            </p:grpSpPr>
            <p:sp>
              <p:nvSpPr>
                <p:cNvPr id="26" name="AutoShape 21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AutoShape 22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AutoShape 23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24" cy="1212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4B443"/>
                    </a:gs>
                    <a:gs pos="100000">
                      <a:srgbClr val="115D16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1632" y="2866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gray">
              <a:xfrm>
                <a:off x="1399" y="2577"/>
                <a:ext cx="171" cy="2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1857356" y="4334540"/>
              <a:ext cx="470673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30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Проектний менеджмент</a:t>
              </a:r>
              <a:endParaRPr lang="en-US" sz="3000" b="1" i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</p:grpSp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Направленность  проектов: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600200"/>
            <a:ext cx="78295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создание нового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эффекта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создание  или  модернизация  (реконструкция) 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социальной инфраструктуры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3D4F3-67B9-428B-A1A6-5022EA7A8CC6}" type="slidenum">
              <a:rPr lang="ru-RU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388225" cy="1166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эффект: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00213"/>
            <a:ext cx="75438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рост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 населения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занятости, поддержки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областей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сферы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предотвращение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социальных конфликтов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329613" cy="585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Эффективность проекта 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–соответствие  его  </a:t>
            </a:r>
            <a:r>
              <a:rPr lang="ru-RU" sz="3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целям  и интересам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участников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Оценивается  эффективность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участия  в  проекте  организаций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социальных  инвестиций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региональная,  бюджетная, национальная 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066AE-8164-40B3-A0EF-2D62BD3BCC79}" type="slidenum">
              <a:rPr lang="ru-RU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социальных проектов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72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результатам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общая  сумма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выплаченных  из  государственного  или местного  бюджета  трансфертов,  субсидий, количество  субъектов,  получивших  их 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и  т.д.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иллюзия прогресса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последствиям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прогнозируемые или неожиданные  конечные  результаты (достижение социальных целей, качество управления, повышение  качества  жизни и т.д.)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F7A55-02F5-41BF-88F5-A6E9EDD0A700}" type="slidenum">
              <a:rPr lang="ru-RU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Ресурсы  проекта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Ресурсы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обеспечивающие компоненты деятельности, включающие исполнителей, энергию,  материалы, оборудование  и  т.д.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ресурсов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785813" y="1571625"/>
            <a:ext cx="7900987" cy="4554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трудовые ресурсы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Финансовые ресурсы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 и техническая оснастка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 и поставщики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финансирования: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543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Государственный бюджет,  фонды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местные бюджеты и фонды,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разные виды услуг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бизнес-структур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т.ч. социальное предпринимательство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целевые гранты, фонды, в т.ч. международные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населения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спонсорство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03A9A-3038-4C40-B522-70B860502720}" type="slidenum">
              <a:rPr lang="ru-RU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реализуемости проекта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983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логическая реализуемость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(учет логических ограничений на возможный порядок выполнения работ во времени)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временной анализ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(расчет и анализ временных характеристик работ; ранняя/поздняя дата начала/окончания работы, полный, свободный, временной резерв и другие)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реализуемости проекта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54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(ресурсная) реализуемость (учет ограниченности наличных или доступных ресурсов в каждый момент времени выполнения проекта)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реализуемость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(обеспечение положительного баланса денежных средств как особого вида ресурса)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57188"/>
            <a:ext cx="7924800" cy="1335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сновные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критерии  оценки социальных  проектов  и  программ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85938"/>
            <a:ext cx="77724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степень достижения поставленной цели удовлетворения нужд населения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охват целевой группы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удовлетворенность  участников  проекта (в т.ч. местной власти)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целевые расходы государственных средств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привлечение  дополнительных  средств  от  внешних  партнеров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использование  волонтеров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643042" y="428604"/>
            <a:ext cx="5856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ТЛУМАЧЕННЯ ПОНЯТТЯ «ПРОЕКТ»</a:t>
            </a:r>
            <a:endParaRPr lang="uk-UA" sz="2800" dirty="0" smtClean="0">
              <a:latin typeface="Century Gothic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00034" y="1500174"/>
            <a:ext cx="8072494" cy="4857784"/>
            <a:chOff x="0" y="539750"/>
            <a:chExt cx="9144000" cy="5761038"/>
          </a:xfrm>
        </p:grpSpPr>
        <p:grpSp>
          <p:nvGrpSpPr>
            <p:cNvPr id="34" name="Группа 31"/>
            <p:cNvGrpSpPr/>
            <p:nvPr/>
          </p:nvGrpSpPr>
          <p:grpSpPr>
            <a:xfrm>
              <a:off x="0" y="1828802"/>
              <a:ext cx="9144000" cy="3240090"/>
              <a:chOff x="0" y="1828802"/>
              <a:chExt cx="9144000" cy="3240090"/>
            </a:xfrm>
          </p:grpSpPr>
          <p:grpSp>
            <p:nvGrpSpPr>
              <p:cNvPr id="48" name="Группа 39"/>
              <p:cNvGrpSpPr>
                <a:grpSpLocks/>
              </p:cNvGrpSpPr>
              <p:nvPr/>
            </p:nvGrpSpPr>
            <p:grpSpPr bwMode="auto">
              <a:xfrm>
                <a:off x="0" y="2244725"/>
                <a:ext cx="9144000" cy="2527300"/>
                <a:chOff x="0" y="2244451"/>
                <a:chExt cx="9144000" cy="2528272"/>
              </a:xfrm>
            </p:grpSpPr>
            <p:sp>
              <p:nvSpPr>
                <p:cNvPr id="61" name="Oval 33"/>
                <p:cNvSpPr>
                  <a:spLocks noChangeArrowheads="1"/>
                </p:cNvSpPr>
                <p:nvPr/>
              </p:nvSpPr>
              <p:spPr bwMode="auto">
                <a:xfrm rot="1800000">
                  <a:off x="0" y="2252723"/>
                  <a:ext cx="9144000" cy="2520000"/>
                </a:xfrm>
                <a:prstGeom prst="ellipse">
                  <a:avLst/>
                </a:prstGeom>
                <a:noFill/>
                <a:ln w="7620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Oval 33"/>
                <p:cNvSpPr>
                  <a:spLocks noChangeArrowheads="1"/>
                </p:cNvSpPr>
                <p:nvPr/>
              </p:nvSpPr>
              <p:spPr bwMode="auto">
                <a:xfrm rot="-1800000">
                  <a:off x="0" y="2244451"/>
                  <a:ext cx="9144000" cy="2520000"/>
                </a:xfrm>
                <a:prstGeom prst="ellipse">
                  <a:avLst/>
                </a:prstGeom>
                <a:noFill/>
                <a:ln w="7620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9" name="Группа 38"/>
              <p:cNvGrpSpPr>
                <a:grpSpLocks/>
              </p:cNvGrpSpPr>
              <p:nvPr/>
            </p:nvGrpSpPr>
            <p:grpSpPr bwMode="auto">
              <a:xfrm>
                <a:off x="2438400" y="1828802"/>
                <a:ext cx="4319588" cy="3240090"/>
                <a:chOff x="2209800" y="2514600"/>
                <a:chExt cx="4724400" cy="3276600"/>
              </a:xfrm>
            </p:grpSpPr>
            <p:grpSp>
              <p:nvGrpSpPr>
                <p:cNvPr id="55" name="Группа 35"/>
                <p:cNvGrpSpPr>
                  <a:grpSpLocks/>
                </p:cNvGrpSpPr>
                <p:nvPr/>
              </p:nvGrpSpPr>
              <p:grpSpPr bwMode="auto">
                <a:xfrm flipV="1">
                  <a:off x="2254200" y="5251200"/>
                  <a:ext cx="4680000" cy="540000"/>
                  <a:chOff x="2136055" y="2732574"/>
                  <a:chExt cx="4824000" cy="540000"/>
                </a:xfrm>
              </p:grpSpPr>
              <p:sp>
                <p:nvSpPr>
                  <p:cNvPr id="59" name="Выгнутая вверх стрелка 58"/>
                  <p:cNvSpPr/>
                  <p:nvPr/>
                </p:nvSpPr>
                <p:spPr>
                  <a:xfrm rot="2105082" flipH="1">
                    <a:off x="2136055" y="2732574"/>
                    <a:ext cx="2520000" cy="540000"/>
                  </a:xfrm>
                  <a:prstGeom prst="curvedDownArrow">
                    <a:avLst>
                      <a:gd name="adj1" fmla="val 25000"/>
                      <a:gd name="adj2" fmla="val 37448"/>
                      <a:gd name="adj3" fmla="val 25000"/>
                    </a:avLst>
                  </a:prstGeom>
                  <a:solidFill>
                    <a:srgbClr val="CC66FF"/>
                  </a:solidFill>
                  <a:ln w="38100">
                    <a:solidFill>
                      <a:srgbClr val="CC66FF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</p:spPr>
                <p:style>
                  <a:lnRef idx="0">
                    <a:schemeClr val="accent5"/>
                  </a:lnRef>
                  <a:fillRef idx="1002">
                    <a:schemeClr val="lt1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anchor="ctr">
                    <a:spAutoFit/>
                  </a:bodyPr>
                  <a:lstStyle/>
                  <a:p>
                    <a:pPr algn="ctr">
                      <a:defRPr/>
                    </a:pPr>
                    <a:endParaRPr lang="ru-RU" sz="2400" dirty="0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60" name="Выгнутая вверх стрелка 59"/>
                  <p:cNvSpPr/>
                  <p:nvPr/>
                </p:nvSpPr>
                <p:spPr>
                  <a:xfrm rot="19494918">
                    <a:off x="4440055" y="2732574"/>
                    <a:ext cx="2520000" cy="540000"/>
                  </a:xfrm>
                  <a:prstGeom prst="curvedDownArrow">
                    <a:avLst>
                      <a:gd name="adj1" fmla="val 25000"/>
                      <a:gd name="adj2" fmla="val 37448"/>
                      <a:gd name="adj3" fmla="val 25000"/>
                    </a:avLst>
                  </a:prstGeom>
                  <a:solidFill>
                    <a:srgbClr val="CC66FF"/>
                  </a:solidFill>
                  <a:ln w="38100">
                    <a:solidFill>
                      <a:srgbClr val="CC66FF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</p:spPr>
                <p:style>
                  <a:lnRef idx="0">
                    <a:schemeClr val="accent5"/>
                  </a:lnRef>
                  <a:fillRef idx="1002">
                    <a:schemeClr val="lt1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anchor="ctr">
                    <a:spAutoFit/>
                  </a:bodyPr>
                  <a:lstStyle/>
                  <a:p>
                    <a:pPr algn="ctr">
                      <a:defRPr/>
                    </a:pPr>
                    <a:endParaRPr lang="ru-RU" sz="2400" dirty="0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56" name="Группа 34"/>
                <p:cNvGrpSpPr>
                  <a:grpSpLocks/>
                </p:cNvGrpSpPr>
                <p:nvPr/>
              </p:nvGrpSpPr>
              <p:grpSpPr bwMode="auto">
                <a:xfrm>
                  <a:off x="2209800" y="2514600"/>
                  <a:ext cx="4680000" cy="540000"/>
                  <a:chOff x="2136055" y="2732574"/>
                  <a:chExt cx="4824000" cy="540000"/>
                </a:xfrm>
              </p:grpSpPr>
              <p:sp>
                <p:nvSpPr>
                  <p:cNvPr id="57" name="Выгнутая вверх стрелка 56"/>
                  <p:cNvSpPr/>
                  <p:nvPr/>
                </p:nvSpPr>
                <p:spPr>
                  <a:xfrm rot="2105082" flipH="1">
                    <a:off x="2136055" y="2732574"/>
                    <a:ext cx="2520000" cy="540000"/>
                  </a:xfrm>
                  <a:prstGeom prst="curvedDownArrow">
                    <a:avLst>
                      <a:gd name="adj1" fmla="val 25000"/>
                      <a:gd name="adj2" fmla="val 37448"/>
                      <a:gd name="adj3" fmla="val 25000"/>
                    </a:avLst>
                  </a:prstGeom>
                  <a:solidFill>
                    <a:srgbClr val="CC66FF"/>
                  </a:solidFill>
                  <a:ln w="38100">
                    <a:solidFill>
                      <a:srgbClr val="CC66FF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</p:spPr>
                <p:style>
                  <a:lnRef idx="0">
                    <a:schemeClr val="accent5"/>
                  </a:lnRef>
                  <a:fillRef idx="1002">
                    <a:schemeClr val="lt1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anchor="ctr">
                    <a:spAutoFit/>
                  </a:bodyPr>
                  <a:lstStyle/>
                  <a:p>
                    <a:pPr algn="ctr">
                      <a:defRPr/>
                    </a:pPr>
                    <a:endParaRPr lang="ru-RU" sz="2400" dirty="0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58" name="Выгнутая вверх стрелка 57"/>
                  <p:cNvSpPr/>
                  <p:nvPr/>
                </p:nvSpPr>
                <p:spPr>
                  <a:xfrm rot="19494918">
                    <a:off x="4440055" y="2732574"/>
                    <a:ext cx="2520000" cy="540000"/>
                  </a:xfrm>
                  <a:prstGeom prst="curvedDownArrow">
                    <a:avLst>
                      <a:gd name="adj1" fmla="val 25000"/>
                      <a:gd name="adj2" fmla="val 37448"/>
                      <a:gd name="adj3" fmla="val 25000"/>
                    </a:avLst>
                  </a:prstGeom>
                  <a:solidFill>
                    <a:srgbClr val="CC66FF"/>
                  </a:solidFill>
                  <a:ln w="38100">
                    <a:solidFill>
                      <a:srgbClr val="CC66FF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</p:spPr>
                <p:style>
                  <a:lnRef idx="0">
                    <a:schemeClr val="accent5"/>
                  </a:lnRef>
                  <a:fillRef idx="1002">
                    <a:schemeClr val="lt1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anchor="ctr">
                    <a:spAutoFit/>
                  </a:bodyPr>
                  <a:lstStyle/>
                  <a:p>
                    <a:pPr algn="ctr">
                      <a:defRPr/>
                    </a:pPr>
                    <a:endParaRPr lang="ru-RU" sz="2400" dirty="0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  <p:grpSp>
            <p:nvGrpSpPr>
              <p:cNvPr id="50" name="Группа 30"/>
              <p:cNvGrpSpPr/>
              <p:nvPr/>
            </p:nvGrpSpPr>
            <p:grpSpPr>
              <a:xfrm>
                <a:off x="2057400" y="2362200"/>
                <a:ext cx="5040313" cy="2160588"/>
                <a:chOff x="2057400" y="2362200"/>
                <a:chExt cx="5040313" cy="2160588"/>
              </a:xfrm>
            </p:grpSpPr>
            <p:sp>
              <p:nvSpPr>
                <p:cNvPr id="51" name="Oval 30"/>
                <p:cNvSpPr>
                  <a:spLocks noChangeArrowheads="1"/>
                </p:cNvSpPr>
                <p:nvPr/>
              </p:nvSpPr>
              <p:spPr bwMode="auto">
                <a:xfrm>
                  <a:off x="2057400" y="2362200"/>
                  <a:ext cx="5040313" cy="21605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FF33"/>
                    </a:gs>
                    <a:gs pos="50000">
                      <a:srgbClr val="477618"/>
                    </a:gs>
                    <a:gs pos="100000">
                      <a:srgbClr val="99FF33"/>
                    </a:gs>
                  </a:gsLst>
                  <a:lin ang="18900000" scaled="1"/>
                </a:gradFill>
                <a:ln w="9525">
                  <a:round/>
                  <a:headEnd/>
                  <a:tailEnd/>
                </a:ln>
                <a:scene3d>
                  <a:camera prst="legacyPerspectiveBottom"/>
                  <a:lightRig rig="legacyFlat3" dir="t"/>
                </a:scene3d>
                <a:sp3d extrusionH="3810000" prstMaterial="legacyMatte">
                  <a:bevelT w="13500" h="13500" prst="angle"/>
                  <a:bevelB w="13500" h="13500" prst="angle"/>
                  <a:extrusionClr>
                    <a:srgbClr val="99FF3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Oval 31"/>
                <p:cNvSpPr>
                  <a:spLocks noChangeArrowheads="1"/>
                </p:cNvSpPr>
                <p:nvPr/>
              </p:nvSpPr>
              <p:spPr bwMode="auto">
                <a:xfrm>
                  <a:off x="2971800" y="2573338"/>
                  <a:ext cx="3240088" cy="16192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66"/>
                    </a:gs>
                    <a:gs pos="50000">
                      <a:srgbClr val="765E2F"/>
                    </a:gs>
                    <a:gs pos="100000">
                      <a:srgbClr val="FFCC66"/>
                    </a:gs>
                  </a:gsLst>
                  <a:lin ang="18900000" scaled="1"/>
                </a:gradFill>
                <a:ln w="9525">
                  <a:round/>
                  <a:headEnd/>
                  <a:tailEnd/>
                </a:ln>
                <a:scene3d>
                  <a:camera prst="legacyPerspectiveBottom"/>
                  <a:lightRig rig="legacyFlat3" dir="t"/>
                </a:scene3d>
                <a:sp3d extrusionH="1905000" prstMaterial="legacyMatte">
                  <a:bevelT w="13500" h="13500" prst="angle"/>
                  <a:bevelB w="13500" h="13500" prst="angle"/>
                  <a:extrusionClr>
                    <a:srgbClr val="FFCC6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Oval 32"/>
                <p:cNvSpPr>
                  <a:spLocks noChangeArrowheads="1"/>
                </p:cNvSpPr>
                <p:nvPr/>
              </p:nvSpPr>
              <p:spPr bwMode="auto">
                <a:xfrm>
                  <a:off x="3429000" y="2862987"/>
                  <a:ext cx="2266950" cy="8280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3300"/>
                    </a:gs>
                    <a:gs pos="50000">
                      <a:srgbClr val="721D00"/>
                    </a:gs>
                    <a:gs pos="100000">
                      <a:srgbClr val="CC3300"/>
                    </a:gs>
                  </a:gsLst>
                  <a:lin ang="18900000" scaled="1"/>
                </a:gradFill>
                <a:ln w="9525">
                  <a:round/>
                  <a:headEnd/>
                  <a:tailEnd/>
                </a:ln>
                <a:scene3d>
                  <a:camera prst="legacyPerspectiveBottom">
                    <a:rot lat="0" lon="0" rev="0"/>
                  </a:camera>
                  <a:lightRig rig="legacyFlat3" dir="t"/>
                </a:scene3d>
                <a:sp3d extrusionH="2286000" prstMaterial="legacyMatte">
                  <a:bevelT w="12700" h="13500" prst="angle"/>
                  <a:bevelB w="13500" h="13500" prst="angle"/>
                  <a:extrusionClr>
                    <a:srgbClr val="CC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4" name="Rectangle 46"/>
                <p:cNvSpPr>
                  <a:spLocks noChangeArrowheads="1"/>
                </p:cNvSpPr>
                <p:nvPr/>
              </p:nvSpPr>
              <p:spPr bwMode="auto">
                <a:xfrm>
                  <a:off x="3478213" y="3187700"/>
                  <a:ext cx="2160587" cy="395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uk-UA" altLang="ko-KR" sz="2400" b="1" dirty="0">
                      <a:solidFill>
                        <a:srgbClr val="FFFFFF"/>
                      </a:solidFill>
                      <a:latin typeface="Arial Black" pitchFamily="34" charset="0"/>
                    </a:rPr>
                    <a:t>ПРОЕКТ</a:t>
                  </a:r>
                  <a:endParaRPr lang="en-US" altLang="ko-KR" sz="2400" b="1" dirty="0">
                    <a:solidFill>
                      <a:srgbClr val="FFFFFF"/>
                    </a:solidFill>
                    <a:latin typeface="Arial Black" pitchFamily="34" charset="0"/>
                    <a:ea typeface="굴림" charset="-127"/>
                  </a:endParaRPr>
                </a:p>
              </p:txBody>
            </p:sp>
          </p:grpSp>
        </p:grpSp>
        <p:grpSp>
          <p:nvGrpSpPr>
            <p:cNvPr id="35" name="Группа 34"/>
            <p:cNvGrpSpPr/>
            <p:nvPr/>
          </p:nvGrpSpPr>
          <p:grpSpPr>
            <a:xfrm>
              <a:off x="457200" y="539750"/>
              <a:ext cx="8256053" cy="5761038"/>
              <a:chOff x="457200" y="539750"/>
              <a:chExt cx="8256053" cy="5761038"/>
            </a:xfrm>
          </p:grpSpPr>
          <p:grpSp>
            <p:nvGrpSpPr>
              <p:cNvPr id="36" name="Группа 27"/>
              <p:cNvGrpSpPr>
                <a:grpSpLocks noChangeAspect="1"/>
              </p:cNvGrpSpPr>
              <p:nvPr/>
            </p:nvGrpSpPr>
            <p:grpSpPr bwMode="auto">
              <a:xfrm>
                <a:off x="457200" y="4140200"/>
                <a:ext cx="2154238" cy="2160588"/>
                <a:chOff x="540000" y="4500000"/>
                <a:chExt cx="2160000" cy="2160000"/>
              </a:xfrm>
            </p:grpSpPr>
            <p:pic>
              <p:nvPicPr>
                <p:cNvPr id="46" name="Picture 40" descr="yellow_bal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40000" y="4500000"/>
                  <a:ext cx="2160000" cy="216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909285" y="5312579"/>
                  <a:ext cx="1387688" cy="65682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3000" b="1" i="1" spc="-15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  <a:ea typeface="Times New Roman" pitchFamily="18" charset="0"/>
                    </a:rPr>
                    <a:t>Action</a:t>
                  </a:r>
                </a:p>
              </p:txBody>
            </p:sp>
          </p:grpSp>
          <p:grpSp>
            <p:nvGrpSpPr>
              <p:cNvPr id="37" name="Группа 26"/>
              <p:cNvGrpSpPr>
                <a:grpSpLocks/>
              </p:cNvGrpSpPr>
              <p:nvPr/>
            </p:nvGrpSpPr>
            <p:grpSpPr bwMode="auto">
              <a:xfrm>
                <a:off x="6553198" y="4140200"/>
                <a:ext cx="2160055" cy="2160588"/>
                <a:chOff x="6552000" y="4500000"/>
                <a:chExt cx="2160001" cy="2160000"/>
              </a:xfrm>
            </p:grpSpPr>
            <p:pic>
              <p:nvPicPr>
                <p:cNvPr id="44" name="Picture 39" descr="cobalt blue_ball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552000" y="4500000"/>
                  <a:ext cx="2160001" cy="216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571050" y="5257032"/>
                  <a:ext cx="2083009" cy="65682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3000" b="1" i="1" spc="-15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  <a:ea typeface="Times New Roman" pitchFamily="18" charset="0"/>
                    </a:rPr>
                    <a:t>Draft</a:t>
                  </a:r>
                  <a:r>
                    <a:rPr lang="en-US" altLang="ko-KR" sz="3000" b="1" i="1" spc="-15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  <a:cs typeface="Times New Roman" pitchFamily="18" charset="0"/>
                    </a:rPr>
                    <a:t> </a:t>
                  </a:r>
                  <a:r>
                    <a:rPr lang="en-US" altLang="ko-KR" sz="3000" b="1" i="1" spc="-15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  <a:ea typeface="Times New Roman" pitchFamily="18" charset="0"/>
                    </a:rPr>
                    <a:t>copy</a:t>
                  </a:r>
                </a:p>
              </p:txBody>
            </p:sp>
          </p:grpSp>
          <p:grpSp>
            <p:nvGrpSpPr>
              <p:cNvPr id="38" name="Группа 24"/>
              <p:cNvGrpSpPr>
                <a:grpSpLocks/>
              </p:cNvGrpSpPr>
              <p:nvPr/>
            </p:nvGrpSpPr>
            <p:grpSpPr bwMode="auto">
              <a:xfrm>
                <a:off x="457200" y="539750"/>
                <a:ext cx="2160588" cy="2160588"/>
                <a:chOff x="914400" y="762000"/>
                <a:chExt cx="2160000" cy="2160000"/>
              </a:xfrm>
            </p:grpSpPr>
            <p:pic>
              <p:nvPicPr>
                <p:cNvPr id="42" name="Picture 41" descr="Purple_ball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14400" y="762000"/>
                  <a:ext cx="2160000" cy="216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914400" y="1549187"/>
                  <a:ext cx="2160000" cy="65682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3000" b="1" i="1" spc="-15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  <a:ea typeface="Times New Roman" pitchFamily="18" charset="0"/>
                    </a:rPr>
                    <a:t>Design</a:t>
                  </a:r>
                </a:p>
              </p:txBody>
            </p:sp>
          </p:grpSp>
          <p:grpSp>
            <p:nvGrpSpPr>
              <p:cNvPr id="39" name="Группа 25"/>
              <p:cNvGrpSpPr>
                <a:grpSpLocks/>
              </p:cNvGrpSpPr>
              <p:nvPr/>
            </p:nvGrpSpPr>
            <p:grpSpPr bwMode="auto">
              <a:xfrm>
                <a:off x="6526213" y="539750"/>
                <a:ext cx="2160587" cy="2160588"/>
                <a:chOff x="6705600" y="685801"/>
                <a:chExt cx="2160000" cy="2159999"/>
              </a:xfrm>
            </p:grpSpPr>
            <p:pic>
              <p:nvPicPr>
                <p:cNvPr id="40" name="Picture 38" descr="yellowish_ball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705600" y="685801"/>
                  <a:ext cx="2160000" cy="2159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084137" y="1384391"/>
                  <a:ext cx="1459851" cy="65682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3000" b="1" i="1" spc="-15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 Antiqua" pitchFamily="18" charset="0"/>
                      <a:ea typeface="Times New Roman" pitchFamily="18" charset="0"/>
                    </a:rPr>
                    <a:t>Project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8040" y="500042"/>
            <a:ext cx="4003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ЦИКЛ ЖИТТЯ ПРОЕКТУ</a:t>
            </a:r>
            <a:endParaRPr lang="uk-UA" sz="28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42976" y="1529528"/>
            <a:ext cx="6781800" cy="4399802"/>
            <a:chOff x="1219224" y="1315214"/>
            <a:chExt cx="6781800" cy="4399802"/>
          </a:xfrm>
        </p:grpSpPr>
        <p:grpSp>
          <p:nvGrpSpPr>
            <p:cNvPr id="7" name="Группа 28"/>
            <p:cNvGrpSpPr/>
            <p:nvPr/>
          </p:nvGrpSpPr>
          <p:grpSpPr>
            <a:xfrm>
              <a:off x="1219224" y="1315214"/>
              <a:ext cx="4767263" cy="1029538"/>
              <a:chOff x="219092" y="1285860"/>
              <a:chExt cx="4767263" cy="1029538"/>
            </a:xfrm>
          </p:grpSpPr>
          <p:sp>
            <p:nvSpPr>
              <p:cNvPr id="28" name="Rectangle 3"/>
              <p:cNvSpPr>
                <a:spLocks noChangeArrowheads="1"/>
              </p:cNvSpPr>
              <p:nvPr/>
            </p:nvSpPr>
            <p:spPr bwMode="gray">
              <a:xfrm>
                <a:off x="219092" y="1588325"/>
                <a:ext cx="4222750" cy="719137"/>
              </a:xfrm>
              <a:prstGeom prst="rect">
                <a:avLst/>
              </a:prstGeom>
              <a:gradFill rotWithShape="1">
                <a:gsLst>
                  <a:gs pos="0">
                    <a:srgbClr val="FF6699">
                      <a:gamma/>
                      <a:tint val="0"/>
                      <a:invGamma/>
                      <a:alpha val="80000"/>
                    </a:srgbClr>
                  </a:gs>
                  <a:gs pos="100000">
                    <a:srgbClr val="FF6699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60000"/>
                <a:r>
                  <a:rPr lang="uk-UA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Ініціювання</a:t>
                </a:r>
                <a:endParaRPr lang="ru-RU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grpSp>
            <p:nvGrpSpPr>
              <p:cNvPr id="32" name="Group 4"/>
              <p:cNvGrpSpPr>
                <a:grpSpLocks/>
              </p:cNvGrpSpPr>
              <p:nvPr/>
            </p:nvGrpSpPr>
            <p:grpSpPr bwMode="auto">
              <a:xfrm>
                <a:off x="3887805" y="1285860"/>
                <a:ext cx="1098550" cy="1029538"/>
                <a:chOff x="1488" y="1956"/>
                <a:chExt cx="432" cy="444"/>
              </a:xfrm>
            </p:grpSpPr>
            <p:grpSp>
              <p:nvGrpSpPr>
                <p:cNvPr id="33" name="Group 5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35" name="Oval 6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99"/>
                      </a:gs>
                      <a:gs pos="100000">
                        <a:srgbClr val="FF9999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" name="Freeform 7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99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1618" y="1956"/>
                  <a:ext cx="158" cy="19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66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8" name="Группа 49"/>
            <p:cNvGrpSpPr/>
            <p:nvPr/>
          </p:nvGrpSpPr>
          <p:grpSpPr>
            <a:xfrm>
              <a:off x="1219224" y="2451116"/>
              <a:ext cx="5372100" cy="1006475"/>
              <a:chOff x="219092" y="2421762"/>
              <a:chExt cx="5372100" cy="1006475"/>
            </a:xfrm>
          </p:grpSpPr>
          <p:sp>
            <p:nvSpPr>
              <p:cNvPr id="22" name="Rectangle 10"/>
              <p:cNvSpPr>
                <a:spLocks noChangeArrowheads="1"/>
              </p:cNvSpPr>
              <p:nvPr/>
            </p:nvSpPr>
            <p:spPr bwMode="gray">
              <a:xfrm>
                <a:off x="219092" y="2693225"/>
                <a:ext cx="4665663" cy="719137"/>
              </a:xfrm>
              <a:prstGeom prst="rect">
                <a:avLst/>
              </a:prstGeom>
              <a:gradFill rotWithShape="1">
                <a:gsLst>
                  <a:gs pos="0">
                    <a:srgbClr val="93B1FD">
                      <a:gamma/>
                      <a:tint val="0"/>
                      <a:invGamma/>
                      <a:alpha val="80000"/>
                    </a:srgbClr>
                  </a:gs>
                  <a:gs pos="100000">
                    <a:srgbClr val="93B1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60000"/>
                <a:r>
                  <a:rPr lang="uk-UA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Планування</a:t>
                </a:r>
              </a:p>
            </p:txBody>
          </p:sp>
          <p:grpSp>
            <p:nvGrpSpPr>
              <p:cNvPr id="23" name="Group 11"/>
              <p:cNvGrpSpPr>
                <a:grpSpLocks/>
              </p:cNvGrpSpPr>
              <p:nvPr/>
            </p:nvGrpSpPr>
            <p:grpSpPr bwMode="auto">
              <a:xfrm>
                <a:off x="4503755" y="2421762"/>
                <a:ext cx="1087437" cy="1006475"/>
                <a:chOff x="3938" y="1968"/>
                <a:chExt cx="430" cy="437"/>
              </a:xfrm>
            </p:grpSpPr>
            <p:grpSp>
              <p:nvGrpSpPr>
                <p:cNvPr id="24" name="Group 12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26" name="Oval 1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3B1FD"/>
                      </a:gs>
                      <a:gs pos="100000">
                        <a:srgbClr val="93B1FD">
                          <a:gamma/>
                          <a:shade val="3019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Freeform 14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93B1FD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4070" y="1971"/>
                  <a:ext cx="159" cy="19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66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2</a:t>
                  </a:r>
                </a:p>
              </p:txBody>
            </p:sp>
          </p:grpSp>
        </p:grpSp>
        <p:grpSp>
          <p:nvGrpSpPr>
            <p:cNvPr id="9" name="Группа 50"/>
            <p:cNvGrpSpPr/>
            <p:nvPr/>
          </p:nvGrpSpPr>
          <p:grpSpPr>
            <a:xfrm>
              <a:off x="1219224" y="3529590"/>
              <a:ext cx="6119813" cy="1036079"/>
              <a:chOff x="219092" y="3500236"/>
              <a:chExt cx="6119813" cy="1036079"/>
            </a:xfrm>
          </p:grpSpPr>
          <p:sp>
            <p:nvSpPr>
              <p:cNvPr id="16" name="Rectangle 17"/>
              <p:cNvSpPr>
                <a:spLocks noChangeArrowheads="1"/>
              </p:cNvSpPr>
              <p:nvPr/>
            </p:nvSpPr>
            <p:spPr bwMode="gray">
              <a:xfrm>
                <a:off x="219092" y="3804475"/>
                <a:ext cx="5686425" cy="720725"/>
              </a:xfrm>
              <a:prstGeom prst="rect">
                <a:avLst/>
              </a:prstGeom>
              <a:gradFill rotWithShape="1">
                <a:gsLst>
                  <a:gs pos="0">
                    <a:srgbClr val="99CC00">
                      <a:gamma/>
                      <a:tint val="0"/>
                      <a:invGamma/>
                      <a:alpha val="80000"/>
                    </a:srgbClr>
                  </a:gs>
                  <a:gs pos="100000">
                    <a:srgbClr val="99CC00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60000"/>
                <a:r>
                  <a:rPr lang="uk-UA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Реалізація</a:t>
                </a:r>
                <a:endParaRPr lang="ru-RU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grpSp>
            <p:nvGrpSpPr>
              <p:cNvPr id="17" name="Group 18"/>
              <p:cNvGrpSpPr>
                <a:grpSpLocks/>
              </p:cNvGrpSpPr>
              <p:nvPr/>
            </p:nvGrpSpPr>
            <p:grpSpPr bwMode="auto">
              <a:xfrm>
                <a:off x="5240355" y="3500236"/>
                <a:ext cx="1098550" cy="1036079"/>
                <a:chOff x="3552" y="3330"/>
                <a:chExt cx="412" cy="401"/>
              </a:xfrm>
            </p:grpSpPr>
            <p:grpSp>
              <p:nvGrpSpPr>
                <p:cNvPr id="18" name="Group 19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20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9CC00"/>
                      </a:gs>
                      <a:gs pos="100000">
                        <a:srgbClr val="99CC00">
                          <a:gamma/>
                          <a:shade val="24314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" name="Freeform 2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9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3688" y="3330"/>
                  <a:ext cx="151" cy="1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66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10" name="Группа 63"/>
            <p:cNvGrpSpPr/>
            <p:nvPr/>
          </p:nvGrpSpPr>
          <p:grpSpPr>
            <a:xfrm>
              <a:off x="1219224" y="4643446"/>
              <a:ext cx="6781800" cy="1071570"/>
              <a:chOff x="1219224" y="4643446"/>
              <a:chExt cx="6781800" cy="1071570"/>
            </a:xfrm>
          </p:grpSpPr>
          <p:sp>
            <p:nvSpPr>
              <p:cNvPr id="11" name="Rectangle 24"/>
              <p:cNvSpPr>
                <a:spLocks noChangeArrowheads="1"/>
              </p:cNvSpPr>
              <p:nvPr/>
            </p:nvSpPr>
            <p:spPr bwMode="gray">
              <a:xfrm>
                <a:off x="1219224" y="4957779"/>
                <a:ext cx="6392863" cy="719137"/>
              </a:xfrm>
              <a:prstGeom prst="rect">
                <a:avLst/>
              </a:prstGeom>
              <a:gradFill rotWithShape="1">
                <a:gsLst>
                  <a:gs pos="0">
                    <a:srgbClr val="FF9900">
                      <a:gamma/>
                      <a:tint val="0"/>
                      <a:invGamma/>
                      <a:alpha val="80000"/>
                    </a:srgbClr>
                  </a:gs>
                  <a:gs pos="100000">
                    <a:srgbClr val="FF9900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60000"/>
                <a:r>
                  <a:rPr lang="uk-UA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Аналіз</a:t>
                </a:r>
                <a:r>
                  <a:rPr lang="uk-UA" dirty="0" smtClean="0"/>
                  <a:t> </a:t>
                </a:r>
                <a:r>
                  <a:rPr lang="uk-UA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та оцінка</a:t>
                </a:r>
                <a:endParaRPr lang="ru-RU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grpSp>
            <p:nvGrpSpPr>
              <p:cNvPr id="12" name="Group 25"/>
              <p:cNvGrpSpPr>
                <a:grpSpLocks/>
              </p:cNvGrpSpPr>
              <p:nvPr/>
            </p:nvGrpSpPr>
            <p:grpSpPr bwMode="auto">
              <a:xfrm>
                <a:off x="6897712" y="4695841"/>
                <a:ext cx="1103312" cy="1019175"/>
                <a:chOff x="2016" y="1920"/>
                <a:chExt cx="1680" cy="1680"/>
              </a:xfrm>
            </p:grpSpPr>
            <p:sp>
              <p:nvSpPr>
                <p:cNvPr id="14" name="Oval 2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Freeform 2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gray">
              <a:xfrm>
                <a:off x="7242196" y="4643446"/>
                <a:ext cx="401638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428604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ФУНДАМЕНТАЛЬНІ</a:t>
            </a: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ПИТАННЯ ПРОЕКТУ</a:t>
            </a:r>
            <a:endParaRPr lang="uk-UA" sz="2800" dirty="0" smtClean="0">
              <a:latin typeface="Century Gothic" pitchFamily="34" charset="0"/>
            </a:endParaRPr>
          </a:p>
        </p:txBody>
      </p:sp>
      <p:grpSp>
        <p:nvGrpSpPr>
          <p:cNvPr id="6" name="Group 171"/>
          <p:cNvGrpSpPr>
            <a:grpSpLocks/>
          </p:cNvGrpSpPr>
          <p:nvPr/>
        </p:nvGrpSpPr>
        <p:grpSpPr bwMode="auto">
          <a:xfrm>
            <a:off x="1306710" y="4743476"/>
            <a:ext cx="6480000" cy="528638"/>
            <a:chOff x="1200" y="2739"/>
            <a:chExt cx="3360" cy="333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dirty="0" smtClean="0"/>
                <a:t>	    </a:t>
              </a:r>
              <a:r>
                <a:rPr lang="uk-UA" sz="32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Коли?</a:t>
              </a:r>
              <a:endParaRPr lang="ru-RU" sz="3200" b="1" i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grpSp>
          <p:nvGrpSpPr>
            <p:cNvPr id="8" name="Group 105"/>
            <p:cNvGrpSpPr>
              <a:grpSpLocks/>
            </p:cNvGrpSpPr>
            <p:nvPr/>
          </p:nvGrpSpPr>
          <p:grpSpPr bwMode="auto">
            <a:xfrm>
              <a:off x="1440" y="2739"/>
              <a:ext cx="336" cy="333"/>
              <a:chOff x="1289" y="582"/>
              <a:chExt cx="668" cy="668"/>
            </a:xfrm>
          </p:grpSpPr>
          <p:sp>
            <p:nvSpPr>
              <p:cNvPr id="10" name="Oval 10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1" name="Oval 10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" name="Oval 10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3" name="Oval 10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" name="Oval 11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" name="Text Box 111"/>
            <p:cNvSpPr txBox="1">
              <a:spLocks noChangeArrowheads="1"/>
            </p:cNvSpPr>
            <p:nvPr/>
          </p:nvSpPr>
          <p:spPr bwMode="gray">
            <a:xfrm>
              <a:off x="1488" y="2747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15" name="Group 172"/>
          <p:cNvGrpSpPr>
            <a:grpSpLocks/>
          </p:cNvGrpSpPr>
          <p:nvPr/>
        </p:nvGrpSpPr>
        <p:grpSpPr bwMode="auto">
          <a:xfrm>
            <a:off x="1306710" y="5472130"/>
            <a:ext cx="6480000" cy="528638"/>
            <a:chOff x="1209" y="3198"/>
            <a:chExt cx="3360" cy="333"/>
          </a:xfrm>
        </p:grpSpPr>
        <p:sp>
          <p:nvSpPr>
            <p:cNvPr id="16" name="AutoShape 118"/>
            <p:cNvSpPr>
              <a:spLocks noChangeArrowheads="1"/>
            </p:cNvSpPr>
            <p:nvPr/>
          </p:nvSpPr>
          <p:spPr bwMode="gray">
            <a:xfrm>
              <a:off x="1209" y="31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dirty="0" smtClean="0"/>
                <a:t>	    </a:t>
              </a:r>
              <a:r>
                <a:rPr lang="uk-UA" sz="32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Скільки?</a:t>
              </a:r>
              <a:endParaRPr lang="ru-RU" sz="3200" b="1" i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grpSp>
          <p:nvGrpSpPr>
            <p:cNvPr id="17" name="Group 122"/>
            <p:cNvGrpSpPr>
              <a:grpSpLocks/>
            </p:cNvGrpSpPr>
            <p:nvPr/>
          </p:nvGrpSpPr>
          <p:grpSpPr bwMode="auto">
            <a:xfrm>
              <a:off x="1449" y="3198"/>
              <a:ext cx="336" cy="333"/>
              <a:chOff x="1289" y="582"/>
              <a:chExt cx="668" cy="668"/>
            </a:xfrm>
          </p:grpSpPr>
          <p:sp>
            <p:nvSpPr>
              <p:cNvPr id="19" name="Oval 12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" name="Oval 12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1" name="Oval 12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12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12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8" name="Text Box 128"/>
            <p:cNvSpPr txBox="1">
              <a:spLocks noChangeArrowheads="1"/>
            </p:cNvSpPr>
            <p:nvPr/>
          </p:nvSpPr>
          <p:spPr bwMode="gray">
            <a:xfrm>
              <a:off x="1497" y="3206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24" name="Group 173"/>
          <p:cNvGrpSpPr>
            <a:grpSpLocks/>
          </p:cNvGrpSpPr>
          <p:nvPr/>
        </p:nvGrpSpPr>
        <p:grpSpPr bwMode="auto">
          <a:xfrm>
            <a:off x="1357290" y="3252805"/>
            <a:ext cx="6480000" cy="528638"/>
            <a:chOff x="1200" y="1800"/>
            <a:chExt cx="3360" cy="333"/>
          </a:xfrm>
        </p:grpSpPr>
        <p:grpSp>
          <p:nvGrpSpPr>
            <p:cNvPr id="25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38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6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7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dirty="0" smtClean="0"/>
                <a:t>	    </a:t>
              </a:r>
              <a:r>
                <a:rPr lang="uk-UA" sz="32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Як?</a:t>
              </a:r>
              <a:endParaRPr lang="ru-RU" sz="3200" b="1" i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grpSp>
          <p:nvGrpSpPr>
            <p:cNvPr id="28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33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4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1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147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3" name="Group 168"/>
          <p:cNvGrpSpPr>
            <a:grpSpLocks/>
          </p:cNvGrpSpPr>
          <p:nvPr/>
        </p:nvGrpSpPr>
        <p:grpSpPr bwMode="auto">
          <a:xfrm>
            <a:off x="1306710" y="2528905"/>
            <a:ext cx="6480000" cy="528638"/>
            <a:chOff x="1200" y="1344"/>
            <a:chExt cx="3360" cy="333"/>
          </a:xfrm>
        </p:grpSpPr>
        <p:sp>
          <p:nvSpPr>
            <p:cNvPr id="44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dirty="0" smtClean="0"/>
                <a:t>	</a:t>
              </a:r>
              <a:r>
                <a:rPr lang="uk-UA" sz="28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   </a:t>
              </a:r>
              <a:r>
                <a:rPr lang="uk-UA" sz="32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Що/Чому?</a:t>
              </a:r>
              <a:endParaRPr lang="ru-RU" sz="3200" b="1" i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grpSp>
          <p:nvGrpSpPr>
            <p:cNvPr id="45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54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5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47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49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0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8" name="Text Box 165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59" name="Group 174"/>
          <p:cNvGrpSpPr>
            <a:grpSpLocks/>
          </p:cNvGrpSpPr>
          <p:nvPr/>
        </p:nvGrpSpPr>
        <p:grpSpPr bwMode="auto">
          <a:xfrm>
            <a:off x="1306710" y="4014805"/>
            <a:ext cx="6480000" cy="528638"/>
            <a:chOff x="1209" y="2280"/>
            <a:chExt cx="3360" cy="333"/>
          </a:xfrm>
        </p:grpSpPr>
        <p:sp>
          <p:nvSpPr>
            <p:cNvPr id="60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dirty="0" smtClean="0"/>
                <a:t>	   </a:t>
              </a:r>
              <a:r>
                <a:rPr lang="uk-UA" sz="32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Хто?</a:t>
              </a:r>
              <a:endParaRPr lang="ru-RU" sz="3200" b="1" i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grpSp>
          <p:nvGrpSpPr>
            <p:cNvPr id="61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63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4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2" name="Text Box 104"/>
            <p:cNvSpPr txBox="1">
              <a:spLocks noChangeArrowheads="1"/>
            </p:cNvSpPr>
            <p:nvPr/>
          </p:nvSpPr>
          <p:spPr bwMode="gray">
            <a:xfrm>
              <a:off x="1497" y="2288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68" name="Скругленный прямоугольник 67"/>
          <p:cNvSpPr/>
          <p:nvPr/>
        </p:nvSpPr>
        <p:spPr bwMode="auto">
          <a:xfrm>
            <a:off x="357158" y="1248768"/>
            <a:ext cx="8429684" cy="89768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00FF"/>
                </a:solidFill>
                <a:latin typeface="Calibri" pitchFamily="34" charset="0"/>
                <a:ea typeface="Times New Roman"/>
              </a:rPr>
              <a:t>Перед початком роботи над проектом, необхідно відповісти на п'ять питань проекту: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500042"/>
            <a:ext cx="6252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23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КРОКИ ПЛАНУВАННЯ ПРОЕКТУ</a:t>
            </a:r>
            <a:endParaRPr lang="uk-UA" sz="28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187827"/>
            <a:ext cx="8286808" cy="4841200"/>
          </a:xfrm>
          <a:prstGeom prst="roundRect">
            <a:avLst>
              <a:gd name="adj" fmla="val 1287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Сформулюйте мету проекту.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Виберіть основну стратегію, що веде до досягнення мети.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Розбийте проект на відрізки або кроки.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Визначите якісні критерії виконання проекту для кожного кроку.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Визначите, скільки часу буде потрібно для здійснення кожного кроку. 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Визначите необхідну послідовність виконання кроків і зведіть цю інформацію в єдиний план-графік усього проекту.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3239" y="428604"/>
            <a:ext cx="6252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23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КРОКИ ПЛАНУВАННЯ ПРОЕКТУ</a:t>
            </a:r>
            <a:endParaRPr lang="uk-UA" sz="28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8286808" cy="3979069"/>
          </a:xfrm>
          <a:prstGeom prst="roundRect">
            <a:avLst>
              <a:gd name="adj" fmla="val 1287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Прорахуйте витрати для кожного кроку й зведіть цю інформацію в єдиний бюджет проекту.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Визначите виконавців проекту, включаючи їх число й необхідні посади, а також їхні обов'язки й відповідальність.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Визначите, чи потрібно для людей, що працюють над проектом, яка-небудь додаткова підготовка або навчання.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Виробіть необхідні процедури й політику.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428604"/>
            <a:ext cx="6505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23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УНІВЕРСАЛЬНА ФОРМА ЗАЯВКИ</a:t>
            </a:r>
            <a:endParaRPr lang="uk-UA" sz="28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3042" y="1154668"/>
            <a:ext cx="5786478" cy="5272266"/>
          </a:xfrm>
          <a:prstGeom prst="roundRect">
            <a:avLst>
              <a:gd name="adj" fmla="val 1287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Резюме заявки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Введення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Постановка проблеми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Мета й завдання проекту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Методи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Аудиторія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Очікувані результати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Моніторинг і оцінка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Фінансування по закінченні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Графік реалізації проекту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Бюджет</a:t>
            </a:r>
          </a:p>
          <a:p>
            <a:pPr indent="26670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rgbClr val="009900"/>
                </a:solidFill>
                <a:latin typeface="Calibri" pitchFamily="34" charset="0"/>
              </a:rPr>
              <a:t>Додатки</a:t>
            </a:r>
            <a:endParaRPr lang="ru-RU" sz="2600" b="1" dirty="0" smtClean="0">
              <a:solidFill>
                <a:srgbClr val="0099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9665" y="500042"/>
            <a:ext cx="375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СТРУКТУРА ПРОЕКТУ</a:t>
            </a:r>
            <a:endParaRPr lang="uk-UA" sz="2800" dirty="0" smtClean="0">
              <a:latin typeface="Century Gothic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85786" y="1643050"/>
            <a:ext cx="5760000" cy="1440000"/>
            <a:chOff x="3786182" y="1071546"/>
            <a:chExt cx="3060000" cy="280037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786182" y="1071546"/>
              <a:ext cx="3060000" cy="280037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uk-UA" sz="28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uk-UA" sz="2800" b="1" dirty="0" smtClean="0">
                  <a:solidFill>
                    <a:srgbClr val="000000"/>
                  </a:solidFill>
                  <a:latin typeface="Calibri" pitchFamily="34" charset="0"/>
                </a:rPr>
                <a:t>це короткий зміст проекту</a:t>
              </a:r>
            </a:p>
          </p:txBody>
        </p:sp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>
              <a:off x="3786182" y="1071546"/>
              <a:ext cx="3060000" cy="1050139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D9D9"/>
                </a:gs>
                <a:gs pos="69000">
                  <a:srgbClr val="FF0000"/>
                </a:gs>
                <a:gs pos="100000">
                  <a:srgbClr val="FF0000"/>
                </a:gs>
              </a:gsLst>
              <a:lin ang="108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23900" algn="just">
                <a:spcAft>
                  <a:spcPts val="1200"/>
                </a:spcAft>
              </a:pPr>
              <a:r>
                <a:rPr lang="ru-RU" sz="3200" b="1" dirty="0" smtClean="0">
                  <a:solidFill>
                    <a:srgbClr val="000000"/>
                  </a:solidFill>
                  <a:latin typeface="Calibri" pitchFamily="34" charset="0"/>
                </a:rPr>
                <a:t>Резюме -</a:t>
              </a:r>
              <a:endParaRPr lang="ru-RU" sz="3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857488" y="3699016"/>
            <a:ext cx="5760000" cy="2016000"/>
            <a:chOff x="5715008" y="2857496"/>
            <a:chExt cx="3060000" cy="35004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715008" y="2857496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uk-UA" sz="2800" b="1" dirty="0" smtClean="0">
                  <a:solidFill>
                    <a:srgbClr val="000000"/>
                  </a:solidFill>
                  <a:latin typeface="Calibri" pitchFamily="34" charset="0"/>
                </a:rPr>
                <a:t>це розповідь про вашу організацію, як потенційного заявника на грант</a:t>
              </a:r>
            </a:p>
          </p:txBody>
        </p:sp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5715008" y="2857496"/>
              <a:ext cx="3060000" cy="94500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1FFD1"/>
                </a:gs>
                <a:gs pos="69000">
                  <a:srgbClr val="00FF00"/>
                </a:gs>
                <a:gs pos="100000">
                  <a:srgbClr val="00FF00"/>
                </a:gs>
              </a:gsLst>
              <a:lin ang="10800000" scaled="0"/>
            </a:gra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23900" algn="just">
                <a:spcAft>
                  <a:spcPts val="1200"/>
                </a:spcAft>
              </a:pPr>
              <a:r>
                <a:rPr lang="uk-UA" sz="3200" b="1" dirty="0" smtClean="0">
                  <a:solidFill>
                    <a:srgbClr val="000000"/>
                  </a:solidFill>
                  <a:latin typeface="Calibri" pitchFamily="34" charset="0"/>
                </a:rPr>
                <a:t>Введення 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9665" y="500042"/>
            <a:ext cx="375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СТРУКТУРА ПРОЕКТУ</a:t>
            </a:r>
            <a:endParaRPr lang="uk-UA" sz="2800" dirty="0" smtClean="0">
              <a:latin typeface="Century Gothic" pitchFamily="34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85786" y="1412776"/>
            <a:ext cx="6378502" cy="2362014"/>
            <a:chOff x="3786182" y="1071546"/>
            <a:chExt cx="3060000" cy="280037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786182" y="1071546"/>
              <a:ext cx="3060000" cy="280037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uk-UA" sz="2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uk-UA" sz="2800" dirty="0" smtClean="0">
                  <a:solidFill>
                    <a:schemeClr val="tx1"/>
                  </a:solidFill>
                </a:rPr>
                <a:t>те що може бути вирішене. </a:t>
              </a:r>
            </a:p>
            <a:p>
              <a:pPr algn="ctr"/>
              <a:r>
                <a:rPr lang="uk-UA" sz="2800" dirty="0" smtClean="0">
                  <a:solidFill>
                    <a:schemeClr val="tx1"/>
                  </a:solidFill>
                </a:rPr>
                <a:t>Правильно сформульована проблема має повністю відповідати очікуваному результату в майбутньому. </a:t>
              </a:r>
              <a:endParaRPr lang="uk-UA" sz="28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>
              <a:off x="3786182" y="1071547"/>
              <a:ext cx="3060000" cy="75145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D9D9"/>
                </a:gs>
                <a:gs pos="69000">
                  <a:srgbClr val="FF0000"/>
                </a:gs>
                <a:gs pos="100000">
                  <a:srgbClr val="FF0000"/>
                </a:gs>
              </a:gsLst>
              <a:lin ang="108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23900" algn="just">
                <a:spcAft>
                  <a:spcPts val="1200"/>
                </a:spcAft>
              </a:pPr>
              <a:r>
                <a:rPr lang="ru-RU" sz="3200" b="1" dirty="0" smtClean="0">
                  <a:solidFill>
                    <a:srgbClr val="000000"/>
                  </a:solidFill>
                  <a:latin typeface="Calibri" pitchFamily="34" charset="0"/>
                </a:rPr>
                <a:t>Проблема -</a:t>
              </a:r>
              <a:endParaRPr lang="ru-RU" sz="3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2051720" y="4149080"/>
            <a:ext cx="6624736" cy="2376264"/>
            <a:chOff x="5715008" y="2857496"/>
            <a:chExt cx="3060000" cy="35004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715008" y="2857496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90000"/>
                </a:lnSpc>
              </a:pPr>
              <a:r>
                <a:rPr lang="uk-UA" sz="2800" dirty="0" smtClean="0">
                  <a:solidFill>
                    <a:schemeClr val="tx1"/>
                  </a:solidFill>
                </a:rPr>
                <a:t>не виписуйте проблему занадто загально! Проект повинен мати безпосередній вимірний вплив на вирішення проблеми!</a:t>
              </a:r>
              <a:endParaRPr lang="uk-UA" sz="28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5715008" y="2857496"/>
              <a:ext cx="3060000" cy="94500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1FFD1"/>
                </a:gs>
                <a:gs pos="69000">
                  <a:srgbClr val="00FF00"/>
                </a:gs>
                <a:gs pos="100000">
                  <a:srgbClr val="00FF00"/>
                </a:gs>
              </a:gsLst>
              <a:lin ang="10800000" scaled="0"/>
            </a:gra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23900" algn="just">
                <a:spcAft>
                  <a:spcPts val="1200"/>
                </a:spcAft>
              </a:pPr>
              <a:r>
                <a:rPr lang="uk-UA" sz="3200" b="1" dirty="0" smtClean="0">
                  <a:solidFill>
                    <a:srgbClr val="000000"/>
                  </a:solidFill>
                  <a:latin typeface="Calibri" pitchFamily="34" charset="0"/>
                </a:rPr>
                <a:t>Ключовий пункт 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428604"/>
            <a:ext cx="4724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ПОСТАНОВКА</a:t>
            </a: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ПРОБЛЕМИ</a:t>
            </a:r>
            <a:endParaRPr lang="uk-UA" sz="2800" dirty="0" smtClean="0">
              <a:latin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488774"/>
          <a:ext cx="8568000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4000"/>
                <a:gridCol w="4284000"/>
              </a:tblGrid>
              <a:tr h="849329">
                <a:tc>
                  <a:txBody>
                    <a:bodyPr/>
                    <a:lstStyle/>
                    <a:p>
                      <a:r>
                        <a:rPr lang="uk-UA" sz="2800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У чому складається проблема? 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Чому це є проблемою? </a:t>
                      </a:r>
                    </a:p>
                    <a:p>
                      <a:r>
                        <a:rPr lang="uk-UA" sz="2800" noProof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noProof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Де з'явилася проблема?  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noProof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Чому вона з'явилася саме тут? 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noProof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Коли з'явилася проблема? 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noProof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Чому вона з'явилася саме зараз?</a:t>
                      </a:r>
                      <a:endParaRPr lang="uk-UA" sz="2800" noProof="0">
                        <a:latin typeface="Calibri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71">
                <a:tc>
                  <a:txBody>
                    <a:bodyPr/>
                    <a:lstStyle/>
                    <a:p>
                      <a:r>
                        <a:rPr lang="uk-UA" sz="2800" noProof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Кого зачіпає проблема?</a:t>
                      </a:r>
                      <a:endParaRPr lang="uk-UA" sz="2800" noProof="0">
                        <a:latin typeface="Calibri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noProof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Чому вона зачіпає саме їх? 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Як проявляється проблема? 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Чому вона проявляється саме так? </a:t>
                      </a:r>
                    </a:p>
                  </a:txBody>
                  <a:tcPr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232" y="428604"/>
            <a:ext cx="510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МЕТА Й ЗАВДАННЯ ПРОЕКТУ</a:t>
            </a:r>
            <a:endParaRPr lang="uk-UA" sz="2800" dirty="0" smtClean="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052736"/>
            <a:ext cx="7286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0000FF"/>
                </a:solidFill>
                <a:latin typeface="Palatino Linotype" pitchFamily="18" charset="0"/>
              </a:rPr>
              <a:t>Якщо Ви не знаєте, куди Ви йдете, то не має значення, яку дорогу Ви вибрали</a:t>
            </a:r>
          </a:p>
          <a:p>
            <a:pPr algn="r"/>
            <a:r>
              <a:rPr lang="uk-UA" sz="2800" b="1" i="1" dirty="0" smtClean="0">
                <a:solidFill>
                  <a:srgbClr val="0000FF"/>
                </a:solidFill>
                <a:latin typeface="Palatino Linotype" pitchFamily="18" charset="0"/>
              </a:rPr>
              <a:t>		</a:t>
            </a:r>
            <a:r>
              <a:rPr lang="uk-UA" sz="2800" b="1" i="1" dirty="0" err="1" smtClean="0">
                <a:solidFill>
                  <a:srgbClr val="0000FF"/>
                </a:solidFill>
                <a:latin typeface="Palatino Linotype" pitchFamily="18" charset="0"/>
              </a:rPr>
              <a:t>Льюіс</a:t>
            </a:r>
            <a:r>
              <a:rPr lang="uk-UA" sz="2800" b="1" i="1" dirty="0" smtClean="0">
                <a:solidFill>
                  <a:srgbClr val="0000FF"/>
                </a:solidFill>
                <a:latin typeface="Palatino Linotype" pitchFamily="18" charset="0"/>
              </a:rPr>
              <a:t> </a:t>
            </a:r>
            <a:r>
              <a:rPr lang="uk-UA" sz="2800" b="1" i="1" dirty="0" err="1" smtClean="0">
                <a:solidFill>
                  <a:srgbClr val="0000FF"/>
                </a:solidFill>
                <a:latin typeface="Palatino Linotype" pitchFamily="18" charset="0"/>
              </a:rPr>
              <a:t>Керолл</a:t>
            </a:r>
            <a:endParaRPr lang="uk-UA" sz="2800" b="1" i="1" dirty="0">
              <a:solidFill>
                <a:srgbClr val="0000FF"/>
              </a:solidFill>
              <a:latin typeface="Palatino Linotype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9552" y="2492896"/>
            <a:ext cx="7200000" cy="2587728"/>
            <a:chOff x="71406" y="785794"/>
            <a:chExt cx="3060000" cy="350046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1406" y="785794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uk-UA" sz="32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це загальна декларація того, що повинне бути зроблене; </a:t>
              </a:r>
            </a:p>
            <a:p>
              <a:pPr algn="ctr"/>
              <a:r>
                <a:rPr lang="uk-UA" sz="3200" b="1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описує призначення проекту - його кінцевий результат</a:t>
              </a:r>
              <a:endParaRPr lang="uk-UA" sz="32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>
              <a:off x="71406" y="785794"/>
              <a:ext cx="3060000" cy="782149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9D9FF"/>
                </a:gs>
                <a:gs pos="69000">
                  <a:srgbClr val="3333FF"/>
                </a:gs>
                <a:gs pos="100000">
                  <a:srgbClr val="3333FF"/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23900" algn="just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Ціль</a:t>
              </a:r>
              <a:endPara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11760" y="5157192"/>
            <a:ext cx="6264056" cy="1296144"/>
            <a:chOff x="3786182" y="1071546"/>
            <a:chExt cx="3060000" cy="29651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86182" y="1236274"/>
              <a:ext cx="3060000" cy="280037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uk-UA" sz="28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uk-UA" sz="2800" dirty="0" smtClean="0">
                  <a:solidFill>
                    <a:schemeClr val="tx1"/>
                  </a:solidFill>
                </a:rPr>
                <a:t>мета повинна відповідати проблемі!</a:t>
              </a:r>
              <a:endParaRPr lang="uk-UA" sz="28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3786182" y="1071546"/>
              <a:ext cx="3060000" cy="131782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D9D9"/>
                </a:gs>
                <a:gs pos="69000">
                  <a:srgbClr val="FF0000"/>
                </a:gs>
                <a:gs pos="100000">
                  <a:srgbClr val="FF0000"/>
                </a:gs>
              </a:gsLst>
              <a:lin ang="108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23900" algn="just">
                <a:spcAft>
                  <a:spcPts val="1200"/>
                </a:spcAft>
              </a:pPr>
              <a:r>
                <a:rPr lang="uk-UA" sz="3200" b="1" dirty="0" smtClean="0"/>
                <a:t>Ключовий пункт</a:t>
              </a:r>
              <a:r>
                <a:rPr lang="ru-RU" sz="3200" b="1" dirty="0" smtClean="0">
                  <a:solidFill>
                    <a:srgbClr val="000000"/>
                  </a:solidFill>
                  <a:latin typeface="Calibri" pitchFamily="34" charset="0"/>
                </a:rPr>
                <a:t> -</a:t>
              </a:r>
              <a:endParaRPr lang="ru-RU" sz="3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428604"/>
            <a:ext cx="510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МЕТА Й ЗАВДАННЯ ПРОЕКТУ</a:t>
            </a:r>
            <a:endParaRPr lang="uk-UA" sz="2800" dirty="0" smtClean="0">
              <a:latin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28662" y="1357298"/>
            <a:ext cx="7200000" cy="2880000"/>
            <a:chOff x="3786182" y="1071546"/>
            <a:chExt cx="3060000" cy="350046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786182" y="1071546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10000"/>
                </a:lnSpc>
              </a:pPr>
              <a:r>
                <a:rPr lang="uk-UA" sz="3200" b="1" dirty="0" smtClean="0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це</a:t>
              </a:r>
              <a:r>
                <a:rPr lang="uk-UA" sz="3200" b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lang="uk-UA" sz="3200" b="1" dirty="0" smtClean="0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поетапні віхи, які повинні бути реалізовані в ході роботи організації по реалізації проекту</a:t>
              </a:r>
              <a:r>
                <a:rPr lang="ru-RU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>
              <a:off x="3786182" y="1071546"/>
              <a:ext cx="3060000" cy="875115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FFD9"/>
                </a:gs>
                <a:gs pos="69000">
                  <a:srgbClr val="FFFF00"/>
                </a:gs>
                <a:gs pos="100000">
                  <a:srgbClr val="FFFF00"/>
                </a:gs>
              </a:gsLst>
              <a:lin ang="10800000" scaled="0"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720000" algn="just"/>
              <a:r>
                <a:rPr lang="uk-UA" sz="32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Завдання</a:t>
              </a:r>
              <a:endPara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71472" y="4689471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smtClean="0">
                <a:solidFill>
                  <a:srgbClr val="000000"/>
                </a:solidFill>
                <a:latin typeface="Garamond" pitchFamily="18" charset="0"/>
              </a:rPr>
              <a:t>Сукупність вирішених завдань - це є очікуваний результат реалізації проекту, тобто досягнута мета</a:t>
            </a:r>
            <a:endParaRPr lang="uk-UA" sz="32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9017" y="428604"/>
            <a:ext cx="5856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ТЛУМАЧЕННЯ ПОНЯТТЯ «ПРОЕКТ»</a:t>
            </a:r>
            <a:endParaRPr lang="uk-UA" sz="2800" dirty="0" smtClean="0">
              <a:latin typeface="Century Gothic" pitchFamily="34" charset="0"/>
            </a:endParaRPr>
          </a:p>
        </p:txBody>
      </p:sp>
      <p:grpSp>
        <p:nvGrpSpPr>
          <p:cNvPr id="6" name="Группа 18"/>
          <p:cNvGrpSpPr/>
          <p:nvPr/>
        </p:nvGrpSpPr>
        <p:grpSpPr>
          <a:xfrm>
            <a:off x="4972528" y="1231876"/>
            <a:ext cx="3600000" cy="2340000"/>
            <a:chOff x="71406" y="785794"/>
            <a:chExt cx="3060000" cy="350046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1406" y="785794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algn="ctr"/>
              <a:endParaRPr lang="ru-RU" dirty="0" smtClean="0"/>
            </a:p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uk-UA" sz="20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підприємство з певними цілями, які включають вимоги за часом, вартістю і якістю результатів. </a:t>
              </a:r>
              <a:r>
                <a:rPr lang="uk-UA" sz="20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Великобританія, Асоціація проект-менеджерів</a:t>
              </a:r>
              <a:endPara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</p:txBody>
        </p:sp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>
              <a:off x="71406" y="785794"/>
              <a:ext cx="3060000" cy="64294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E1F7FF"/>
                </a:gs>
                <a:gs pos="69000">
                  <a:srgbClr val="9BE5FF"/>
                </a:gs>
                <a:gs pos="100000">
                  <a:srgbClr val="9BE5FF"/>
                </a:gs>
              </a:gsLst>
              <a:lin ang="10800000" scaled="0"/>
            </a:gradFill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ru-RU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ПРОЕКТ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43372" y="1231876"/>
            <a:ext cx="3600000" cy="2340000"/>
            <a:chOff x="543372" y="1142984"/>
            <a:chExt cx="3600000" cy="234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43372" y="1142984"/>
              <a:ext cx="3600000" cy="2340000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uk-UA" sz="20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тимчасове підприємство, здійснюване з метою створення унікального продукту або послуги. </a:t>
              </a:r>
              <a:r>
                <a:rPr lang="uk-UA" sz="20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США, Інститут Управління Проектами</a:t>
              </a:r>
              <a:endPara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</p:txBody>
        </p:sp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543372" y="1142984"/>
              <a:ext cx="3600000" cy="42979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FF1CB"/>
                </a:gs>
                <a:gs pos="69000">
                  <a:srgbClr val="92D050"/>
                </a:gs>
                <a:gs pos="100000">
                  <a:srgbClr val="92D050"/>
                </a:gs>
              </a:gsLst>
              <a:lin ang="10800000" scaled="0"/>
            </a:gra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ru-RU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ПРОЕКТ</a:t>
              </a:r>
              <a:endParaRPr lang="ru-RU" sz="2400" b="1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2" name="Группа 21"/>
          <p:cNvGrpSpPr/>
          <p:nvPr/>
        </p:nvGrpSpPr>
        <p:grpSpPr>
          <a:xfrm>
            <a:off x="543372" y="3803644"/>
            <a:ext cx="3600000" cy="2340000"/>
            <a:chOff x="6084000" y="1643050"/>
            <a:chExt cx="3060000" cy="35004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084000" y="1643050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uk-UA" sz="20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підприємство, що в характеризується неповторністю умов у їхній сукупності. </a:t>
              </a:r>
              <a:r>
                <a:rPr lang="uk-UA" sz="20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Німеччина, Інститут нормування</a:t>
              </a:r>
              <a:endPara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</p:txBody>
        </p:sp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>
              <a:off x="6084000" y="1643050"/>
              <a:ext cx="3060000" cy="64294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EEA7"/>
                </a:gs>
                <a:gs pos="69000">
                  <a:srgbClr val="FFC000"/>
                </a:gs>
                <a:gs pos="100000">
                  <a:srgbClr val="FFC000"/>
                </a:gs>
              </a:gsLst>
              <a:lin ang="10800000" scaled="0"/>
            </a:gra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ru-RU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ПРОЕКТ</a:t>
              </a:r>
            </a:p>
          </p:txBody>
        </p:sp>
      </p:grpSp>
      <p:grpSp>
        <p:nvGrpSpPr>
          <p:cNvPr id="15" name="Группа 29"/>
          <p:cNvGrpSpPr/>
          <p:nvPr/>
        </p:nvGrpSpPr>
        <p:grpSpPr>
          <a:xfrm>
            <a:off x="4972528" y="3803644"/>
            <a:ext cx="3600000" cy="2340000"/>
            <a:chOff x="3786182" y="1071546"/>
            <a:chExt cx="3060000" cy="35004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786182" y="1071546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7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r>
                <a:rPr lang="uk-UA" sz="20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захід, спрямований на одержання нового продукту або послуги й виконуване в рамках обмежених ресурсів. </a:t>
              </a:r>
            </a:p>
            <a:p>
              <a:pPr algn="ctr">
                <a:lnSpc>
                  <a:spcPct val="90000"/>
                </a:lnSpc>
              </a:pPr>
              <a:r>
                <a:rPr lang="uk-UA" sz="20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Росія, Московська БШ</a:t>
              </a:r>
              <a:endPara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</p:txBody>
        </p:sp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3786182" y="1071546"/>
              <a:ext cx="3060000" cy="64294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C1C1"/>
                </a:gs>
                <a:gs pos="69000">
                  <a:srgbClr val="FF7979"/>
                </a:gs>
                <a:gs pos="100000">
                  <a:srgbClr val="FF7979"/>
                </a:gs>
              </a:gsLst>
              <a:lin ang="10800000" scaled="0"/>
            </a:gradFill>
            <a:ln>
              <a:solidFill>
                <a:srgbClr val="FF7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ru-RU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ПРОЕКТ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678" y="476888"/>
            <a:ext cx="2829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КРИТЕРІЇ </a:t>
            </a:r>
            <a:r>
              <a:rPr lang="en-US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S</a:t>
            </a: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МА</a:t>
            </a:r>
            <a:r>
              <a:rPr lang="en-US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R</a:t>
            </a: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Т</a:t>
            </a:r>
            <a:endParaRPr lang="uk-UA" sz="28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1214414" y="4057671"/>
            <a:ext cx="6480000" cy="512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D4F2"/>
              </a:gs>
              <a:gs pos="100000">
                <a:srgbClr val="80D4F2">
                  <a:gamma/>
                  <a:tint val="6078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R ( relevant</a:t>
            </a:r>
            <a:r>
              <a:rPr lang="ru-RU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) – </a:t>
            </a:r>
            <a:r>
              <a:rPr lang="uk-UA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реалістична </a:t>
            </a:r>
          </a:p>
        </p:txBody>
      </p:sp>
      <p:sp>
        <p:nvSpPr>
          <p:cNvPr id="7" name="AutoShape 118"/>
          <p:cNvSpPr>
            <a:spLocks noChangeArrowheads="1"/>
          </p:cNvSpPr>
          <p:nvPr/>
        </p:nvSpPr>
        <p:spPr bwMode="gray">
          <a:xfrm>
            <a:off x="1214414" y="4773625"/>
            <a:ext cx="6480000" cy="512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D67E1"/>
              </a:gs>
              <a:gs pos="100000">
                <a:srgbClr val="8D67E1">
                  <a:gamma/>
                  <a:tint val="36471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T ( </a:t>
            </a:r>
            <a:r>
              <a:rPr lang="en-US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timed</a:t>
            </a:r>
            <a:r>
              <a:rPr lang="ru-RU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) – </a:t>
            </a:r>
            <a:r>
              <a:rPr lang="uk-UA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визначена</a:t>
            </a:r>
            <a:r>
              <a:rPr lang="ru-RU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 за часом </a:t>
            </a:r>
          </a:p>
        </p:txBody>
      </p:sp>
      <p:sp>
        <p:nvSpPr>
          <p:cNvPr id="8" name="AutoShape 137"/>
          <p:cNvSpPr>
            <a:spLocks noChangeArrowheads="1"/>
          </p:cNvSpPr>
          <p:nvPr/>
        </p:nvSpPr>
        <p:spPr bwMode="gray">
          <a:xfrm>
            <a:off x="1214414" y="2546350"/>
            <a:ext cx="6480000" cy="512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35E23"/>
              </a:gs>
              <a:gs pos="100000">
                <a:srgbClr val="E35E23">
                  <a:gamma/>
                  <a:tint val="48627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M ( measurable</a:t>
            </a:r>
            <a:r>
              <a:rPr lang="ru-RU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) – </a:t>
            </a:r>
            <a:r>
              <a:rPr lang="uk-UA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вимірювана </a:t>
            </a:r>
          </a:p>
        </p:txBody>
      </p:sp>
      <p:sp>
        <p:nvSpPr>
          <p:cNvPr id="9" name="AutoShape 113"/>
          <p:cNvSpPr>
            <a:spLocks noChangeArrowheads="1"/>
          </p:cNvSpPr>
          <p:nvPr/>
        </p:nvSpPr>
        <p:spPr bwMode="gray">
          <a:xfrm>
            <a:off x="1214414" y="1843100"/>
            <a:ext cx="6480000" cy="512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2DE78"/>
              </a:gs>
              <a:gs pos="100000">
                <a:srgbClr val="F2DE78">
                  <a:gamma/>
                  <a:tint val="3921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S ( specific</a:t>
            </a:r>
            <a:r>
              <a:rPr lang="ru-RU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) – конкретна </a:t>
            </a:r>
          </a:p>
        </p:txBody>
      </p:sp>
      <p:sp>
        <p:nvSpPr>
          <p:cNvPr id="10" name="AutoShape 94"/>
          <p:cNvSpPr>
            <a:spLocks noChangeArrowheads="1"/>
          </p:cNvSpPr>
          <p:nvPr/>
        </p:nvSpPr>
        <p:spPr bwMode="gray">
          <a:xfrm>
            <a:off x="1214414" y="3316300"/>
            <a:ext cx="6480000" cy="512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100000">
                <a:srgbClr val="48BE67">
                  <a:gamma/>
                  <a:tint val="36471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А ( </a:t>
            </a:r>
            <a:r>
              <a:rPr lang="en-US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agreed upon</a:t>
            </a:r>
            <a:r>
              <a:rPr lang="ru-RU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) – </a:t>
            </a:r>
            <a:r>
              <a:rPr lang="uk-UA" sz="3200" b="1" i="1" dirty="0" smtClean="0">
                <a:solidFill>
                  <a:srgbClr val="000000"/>
                </a:solidFill>
                <a:latin typeface="Palatino Linotype" pitchFamily="18" charset="0"/>
              </a:rPr>
              <a:t>узгоджена</a:t>
            </a:r>
            <a:endParaRPr lang="uk-UA" sz="3200" b="1" i="1" dirty="0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2" y="500042"/>
            <a:ext cx="4805370" cy="523220"/>
          </a:xfrm>
        </p:spPr>
        <p:txBody>
          <a:bodyPr wrap="square">
            <a:spAutoFit/>
          </a:bodyPr>
          <a:lstStyle/>
          <a:p>
            <a:pPr marL="838200" indent="-838200" eaLnBrk="1" hangingPunct="1"/>
            <a:r>
              <a:rPr lang="ru-RU" sz="2800" b="1" kern="12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МЕТОДИ </a:t>
            </a:r>
          </a:p>
        </p:txBody>
      </p:sp>
      <p:pic>
        <p:nvPicPr>
          <p:cNvPr id="4" name="Рисунок 3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5" name="Рисунок 4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6" name="Рисунок 5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42910" y="1357298"/>
            <a:ext cx="5940000" cy="2160000"/>
            <a:chOff x="3786182" y="1071546"/>
            <a:chExt cx="3060000" cy="280037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786182" y="1071546"/>
              <a:ext cx="3060000" cy="280037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uk-UA" sz="28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1200"/>
                </a:spcAft>
              </a:pPr>
              <a:r>
                <a:rPr lang="uk-UA" sz="3200" b="1" dirty="0" smtClean="0">
                  <a:solidFill>
                    <a:srgbClr val="000000"/>
                  </a:solidFill>
                  <a:latin typeface="Calibri" pitchFamily="34" charset="0"/>
                </a:rPr>
                <a:t>ті види діяльності, які необхідні для одержання бажаних результатів</a:t>
              </a:r>
            </a:p>
          </p:txBody>
        </p:sp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>
              <a:off x="3786182" y="1071546"/>
              <a:ext cx="3060000" cy="70009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D9D9"/>
                </a:gs>
                <a:gs pos="69000">
                  <a:srgbClr val="FF0000"/>
                </a:gs>
                <a:gs pos="100000">
                  <a:srgbClr val="FF0000"/>
                </a:gs>
              </a:gsLst>
              <a:lin ang="108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23900" algn="just">
                <a:spcAft>
                  <a:spcPts val="1200"/>
                </a:spcAft>
              </a:pPr>
              <a:endParaRPr lang="ru-RU" sz="3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57422" y="3786189"/>
            <a:ext cx="5940000" cy="2160001"/>
            <a:chOff x="5715008" y="2857494"/>
            <a:chExt cx="3251250" cy="350046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715008" y="2857496"/>
              <a:ext cx="325125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uk-UA" sz="3200" b="1" dirty="0" smtClean="0">
                  <a:solidFill>
                    <a:srgbClr val="000000"/>
                  </a:solidFill>
                  <a:latin typeface="Calibri" pitchFamily="34" charset="0"/>
                </a:rPr>
                <a:t>у розділі "Методи" повинно вказати хто, що й для кого робить, і чому робить саме так.</a:t>
              </a:r>
            </a:p>
          </p:txBody>
        </p:sp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5715008" y="2857494"/>
              <a:ext cx="3251250" cy="87511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1FFD1"/>
                </a:gs>
                <a:gs pos="69000">
                  <a:srgbClr val="00FF00"/>
                </a:gs>
                <a:gs pos="100000">
                  <a:srgbClr val="00FF00"/>
                </a:gs>
              </a:gsLst>
              <a:lin ang="10800000" scaled="0"/>
            </a:gra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23900" algn="just">
                <a:spcAft>
                  <a:spcPts val="1200"/>
                </a:spcAft>
              </a:pPr>
              <a:endParaRPr lang="uk-UA" sz="32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71472" y="1428736"/>
            <a:ext cx="5940000" cy="2160001"/>
            <a:chOff x="3786182" y="1071544"/>
            <a:chExt cx="3060000" cy="350046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786182" y="1071546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uk-UA" sz="2400" b="1" dirty="0" smtClean="0">
                  <a:solidFill>
                    <a:srgbClr val="000000"/>
                  </a:solidFill>
                  <a:latin typeface="Calibri" pitchFamily="34" charset="0"/>
                </a:rPr>
                <a:t>це особи або організації,  які одержать безпосередню користь від реалізації проекту - ті, для кого, власне кажучи, він і робиться.</a:t>
              </a:r>
              <a:endParaRPr lang="uk-UA" sz="2400" dirty="0"/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>
              <a:off x="3786182" y="1071544"/>
              <a:ext cx="3060000" cy="87511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69000">
                  <a:srgbClr val="00B050"/>
                </a:gs>
                <a:gs pos="100000">
                  <a:srgbClr val="00B050"/>
                </a:gs>
              </a:gsLst>
              <a:lin ang="108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Групи впливу ("цільова група")</a:t>
              </a:r>
              <a:endPara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2632528" y="3929066"/>
            <a:ext cx="5940000" cy="2160001"/>
            <a:chOff x="6084000" y="1643048"/>
            <a:chExt cx="3060000" cy="350046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084000" y="1643050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uk-UA" sz="2400" b="1" dirty="0" smtClean="0">
                  <a:solidFill>
                    <a:srgbClr val="000000"/>
                  </a:solidFill>
                  <a:latin typeface="Calibri" pitchFamily="34" charset="0"/>
                </a:rPr>
                <a:t>це особи, організації й групи людей, які мають особливий інтерес (активно або пасивно задіяні) у проекті й своїх діях будуть впливати на проект.</a:t>
              </a:r>
              <a:endParaRPr lang="uk-UA" sz="2400" dirty="0"/>
            </a:p>
          </p:txBody>
        </p:sp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>
              <a:off x="6084000" y="1643048"/>
              <a:ext cx="3060000" cy="87511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69000">
                  <a:schemeClr val="accent6"/>
                </a:gs>
                <a:gs pos="100000">
                  <a:schemeClr val="accent6"/>
                </a:gs>
              </a:gsLst>
              <a:lin ang="10800000" scaled="0"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Зацікавлені в проекті</a:t>
              </a:r>
              <a:endPara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2643174" y="373543"/>
            <a:ext cx="3857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АУДИТОРІЯ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ПРОЕКТА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476888"/>
            <a:ext cx="4357718" cy="523220"/>
          </a:xfrm>
        </p:spPr>
        <p:txBody>
          <a:bodyPr wrap="square">
            <a:spAutoFit/>
          </a:bodyPr>
          <a:lstStyle/>
          <a:p>
            <a:r>
              <a:rPr lang="ru-RU" sz="2800" b="1" kern="12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n-ea"/>
                <a:cs typeface="+mn-cs"/>
              </a:rPr>
              <a:t>ОЧІКУВАНІ РЕЗУЛЬТАТИ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500174"/>
          <a:ext cx="8229600" cy="4257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0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6" name="Рисунок 5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00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7" name="Рисунок 6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428604"/>
            <a:ext cx="4857784" cy="646331"/>
          </a:xfrm>
        </p:spPr>
        <p:txBody>
          <a:bodyPr wrap="square">
            <a:spAutoFit/>
          </a:bodyPr>
          <a:lstStyle/>
          <a:p>
            <a:pPr marL="838200" indent="-838200" eaLnBrk="1" hangingPunct="1"/>
            <a:r>
              <a:rPr lang="ru-RU" sz="2800" b="1" kern="12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n-ea"/>
                <a:cs typeface="+mn-cs"/>
              </a:rPr>
              <a:t>МОНІТОРИНГ</a:t>
            </a:r>
            <a:r>
              <a:rPr lang="ru-RU" sz="3600" b="1" dirty="0" smtClean="0">
                <a:latin typeface="Garamond" pitchFamily="18" charset="0"/>
              </a:rPr>
              <a:t> </a:t>
            </a:r>
            <a:r>
              <a:rPr lang="ru-RU" sz="2800" b="1" kern="12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n-ea"/>
                <a:cs typeface="+mn-cs"/>
              </a:rPr>
              <a:t>ПРОЕКТУ</a:t>
            </a:r>
          </a:p>
        </p:txBody>
      </p:sp>
      <p:grpSp>
        <p:nvGrpSpPr>
          <p:cNvPr id="4" name="Группа 19"/>
          <p:cNvGrpSpPr/>
          <p:nvPr/>
        </p:nvGrpSpPr>
        <p:grpSpPr>
          <a:xfrm>
            <a:off x="360000" y="1428736"/>
            <a:ext cx="7560000" cy="2268000"/>
            <a:chOff x="5468037" y="1107408"/>
            <a:chExt cx="3278570" cy="350046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468037" y="1107408"/>
              <a:ext cx="3278569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85000"/>
                </a:lnSpc>
              </a:pPr>
              <a:r>
                <a:rPr lang="uk-UA" sz="2800" b="1" dirty="0" smtClean="0">
                  <a:solidFill>
                    <a:srgbClr val="000000"/>
                  </a:solidFill>
                  <a:latin typeface="Calibri" pitchFamily="34" charset="0"/>
                </a:rPr>
                <a:t>це процес постійного накопичення інформації з всіх аспектів проекту з метою визначення ходу його виконання й остаточного завершення запланованих дій.</a:t>
              </a:r>
              <a:endParaRPr lang="ru-RU" sz="28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>
              <a:off x="5468037" y="1162971"/>
              <a:ext cx="3278570" cy="83344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DEEFF"/>
                </a:gs>
                <a:gs pos="69000">
                  <a:srgbClr val="00B0F0"/>
                </a:gs>
                <a:gs pos="100000">
                  <a:srgbClr val="00B0F0"/>
                </a:gs>
              </a:gsLst>
              <a:lin ang="10800000" scaled="0"/>
            </a:gra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14375" algn="just"/>
              <a:r>
                <a:rPr lang="uk-UA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Моніторинг - це</a:t>
              </a:r>
              <a:endPara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8" name="Группа 19"/>
          <p:cNvGrpSpPr/>
          <p:nvPr/>
        </p:nvGrpSpPr>
        <p:grpSpPr>
          <a:xfrm>
            <a:off x="1000100" y="4000504"/>
            <a:ext cx="7560000" cy="2124000"/>
            <a:chOff x="5468037" y="1107408"/>
            <a:chExt cx="3278570" cy="350046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468037" y="1107408"/>
              <a:ext cx="3278569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uk-UA" sz="2800" b="1" dirty="0" smtClean="0">
                  <a:solidFill>
                    <a:srgbClr val="000000"/>
                  </a:solidFill>
                  <a:latin typeface="Calibri" pitchFamily="34" charset="0"/>
                </a:rPr>
                <a:t>кількісні і якісні критерії успіху, які дають можливість виміряти й оцінити досягнення поставлених у проекті завдань.</a:t>
              </a:r>
              <a:endParaRPr lang="uk-UA" sz="2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>
              <a:off x="5468037" y="1162971"/>
              <a:ext cx="3278570" cy="83344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CCFF"/>
                </a:gs>
                <a:gs pos="69000">
                  <a:srgbClr val="FF66FF"/>
                </a:gs>
                <a:gs pos="100000">
                  <a:srgbClr val="FF66FF"/>
                </a:gs>
              </a:gsLst>
              <a:lin ang="10800000" scaled="0"/>
            </a:gra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14375" algn="just"/>
              <a:r>
                <a:rPr lang="uk-UA" sz="2800" b="1" dirty="0" smtClean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Показники моніторингу - це</a:t>
              </a:r>
              <a:endParaRPr lang="ru-RU" sz="28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1" name="Рисунок 10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12" name="Рисунок 11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13" name="Рисунок 12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3F7F00">
                  <a:alpha val="1569"/>
                </a:srgbClr>
              </a:clrFrom>
              <a:clrTo>
                <a:srgbClr val="3F7F00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428604"/>
            <a:ext cx="4857784" cy="523220"/>
          </a:xfrm>
        </p:spPr>
        <p:txBody>
          <a:bodyPr wrap="square">
            <a:spAutoFit/>
          </a:bodyPr>
          <a:lstStyle/>
          <a:p>
            <a:pPr marL="838200" indent="-838200" eaLnBrk="1" hangingPunct="1"/>
            <a:r>
              <a:rPr lang="ru-RU" sz="2800" b="1" kern="12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n-ea"/>
                <a:cs typeface="+mn-cs"/>
              </a:rPr>
              <a:t>ОЦІНКА ПРОЕКТУ</a:t>
            </a:r>
          </a:p>
        </p:txBody>
      </p:sp>
      <p:grpSp>
        <p:nvGrpSpPr>
          <p:cNvPr id="2" name="Группа 19"/>
          <p:cNvGrpSpPr/>
          <p:nvPr/>
        </p:nvGrpSpPr>
        <p:grpSpPr>
          <a:xfrm>
            <a:off x="360000" y="1428736"/>
            <a:ext cx="7560000" cy="2268000"/>
            <a:chOff x="5468037" y="1107408"/>
            <a:chExt cx="3278570" cy="350046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468037" y="1107408"/>
              <a:ext cx="3278569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uk-UA" sz="2800" b="1" dirty="0" smtClean="0">
                  <a:solidFill>
                    <a:srgbClr val="000000"/>
                  </a:solidFill>
                  <a:latin typeface="Calibri" pitchFamily="34" charset="0"/>
                </a:rPr>
                <a:t>процес збору й аналізу інформації з метою визначення відповідності використовуваних заходів меті проекту.</a:t>
              </a:r>
            </a:p>
          </p:txBody>
        </p:sp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>
              <a:off x="5468037" y="1162971"/>
              <a:ext cx="3278570" cy="83344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BDEEFF"/>
                </a:gs>
                <a:gs pos="69000">
                  <a:srgbClr val="00B0F0"/>
                </a:gs>
                <a:gs pos="100000">
                  <a:srgbClr val="00B0F0"/>
                </a:gs>
              </a:gsLst>
              <a:lin ang="10800000" scaled="0"/>
            </a:gra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14375" algn="just"/>
              <a:r>
                <a:rPr lang="uk-UA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Оцінка - це</a:t>
              </a:r>
              <a:endPara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1000100" y="4000504"/>
            <a:ext cx="7560000" cy="2124000"/>
            <a:chOff x="5468037" y="1107408"/>
            <a:chExt cx="3278570" cy="350046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468037" y="1107408"/>
              <a:ext cx="3278569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ru-RU" sz="2800" b="1" dirty="0" err="1" smtClean="0">
                  <a:solidFill>
                    <a:srgbClr val="000000"/>
                  </a:solidFill>
                  <a:latin typeface="Calibri" pitchFamily="34" charset="0"/>
                </a:rPr>
                <a:t>загальні</a:t>
              </a: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Calibri" pitchFamily="34" charset="0"/>
                </a:rPr>
                <a:t>цифрові</a:t>
              </a: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Calibri" pitchFamily="34" charset="0"/>
                </a:rPr>
                <a:t>свідчення</a:t>
              </a: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, 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Calibri" pitchFamily="34" charset="0"/>
                </a:rPr>
                <a:t>які</a:t>
              </a: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Calibri" pitchFamily="34" charset="0"/>
                </a:rPr>
                <a:t>допомагають</a:t>
              </a: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Calibri" pitchFamily="34" charset="0"/>
                </a:rPr>
                <a:t>зрівняти</a:t>
              </a: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Calibri" pitchFamily="34" charset="0"/>
                </a:rPr>
                <a:t>бажані</a:t>
              </a: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Calibri" pitchFamily="34" charset="0"/>
                </a:rPr>
                <a:t>результати</a:t>
              </a: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Calibri" pitchFamily="34" charset="0"/>
                </a:rPr>
                <a:t>з</a:t>
              </a: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Calibri" pitchFamily="34" charset="0"/>
                </a:rPr>
                <a:t>реальними</a:t>
              </a:r>
              <a:r>
                <a:rPr lang="ru-RU" sz="2800" b="1" dirty="0" smtClean="0">
                  <a:solidFill>
                    <a:srgbClr val="000000"/>
                  </a:solidFill>
                  <a:latin typeface="Calibri" pitchFamily="34" charset="0"/>
                </a:rPr>
                <a:t> результатами</a:t>
              </a:r>
              <a:endParaRPr lang="uk-UA" sz="28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>
              <a:off x="5468037" y="1162971"/>
              <a:ext cx="3278570" cy="83344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CCFF"/>
                </a:gs>
                <a:gs pos="69000">
                  <a:srgbClr val="FF66FF"/>
                </a:gs>
                <a:gs pos="100000">
                  <a:srgbClr val="FF66FF"/>
                </a:gs>
              </a:gsLst>
              <a:lin ang="10800000" scaled="0"/>
            </a:gra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714375" algn="just"/>
              <a:r>
                <a:rPr lang="uk-UA" sz="2800" b="1" dirty="0" smtClean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Показники </a:t>
              </a:r>
              <a:r>
                <a:rPr lang="uk-UA" sz="2800" b="1" dirty="0" err="1" smtClean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оцінки-</a:t>
              </a:r>
              <a:r>
                <a:rPr lang="uk-UA" sz="2800" b="1" dirty="0" smtClean="0">
                  <a:solidFill>
                    <a:schemeClr val="bg1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це</a:t>
              </a:r>
              <a:endParaRPr lang="ru-RU" sz="28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1" name="Рисунок 10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12" name="Рисунок 11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13" name="Рисунок 12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500042"/>
            <a:ext cx="6100778" cy="523220"/>
          </a:xfrm>
        </p:spPr>
        <p:txBody>
          <a:bodyPr wrap="square">
            <a:spAutoFit/>
          </a:bodyPr>
          <a:lstStyle/>
          <a:p>
            <a:pPr indent="-838200"/>
            <a:r>
              <a:rPr lang="uk-UA" sz="2800" b="1" kern="12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+mn-ea"/>
                <a:cs typeface="+mn-cs"/>
              </a:rPr>
              <a:t>ФІНАНСУВАННЯ ПО ЗАКІНЧЕННЮ</a:t>
            </a:r>
          </a:p>
        </p:txBody>
      </p:sp>
      <p:grpSp>
        <p:nvGrpSpPr>
          <p:cNvPr id="4" name="Группа 25"/>
          <p:cNvGrpSpPr/>
          <p:nvPr/>
        </p:nvGrpSpPr>
        <p:grpSpPr>
          <a:xfrm>
            <a:off x="928662" y="2000240"/>
            <a:ext cx="7500990" cy="3643338"/>
            <a:chOff x="5715008" y="2857496"/>
            <a:chExt cx="3060000" cy="292661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715008" y="2857496"/>
              <a:ext cx="3060000" cy="2926616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uk-UA" sz="3200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</a:rPr>
                <a:t>представити план, що переконав би спонсора, що бюджет вашої організації має досить коштів після закінчення строку </a:t>
              </a:r>
              <a:r>
                <a:rPr lang="uk-UA" sz="3200" dirty="0" err="1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</a:rPr>
                <a:t>гранта</a:t>
              </a:r>
              <a:r>
                <a:rPr lang="uk-UA" sz="3200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</a:rPr>
                <a:t> для продовження реалізації проектних завдань.</a:t>
              </a:r>
            </a:p>
          </p:txBody>
        </p:sp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>
              <a:off x="5715008" y="2857496"/>
              <a:ext cx="3054701" cy="520525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1FFD1"/>
                </a:gs>
                <a:gs pos="69000">
                  <a:srgbClr val="00FF00"/>
                </a:gs>
                <a:gs pos="100000">
                  <a:srgbClr val="00FF00"/>
                </a:gs>
              </a:gsLst>
              <a:lin ang="10800000" scaled="0"/>
            </a:gra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803275" algn="just"/>
              <a:r>
                <a:rPr lang="uk-UA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Важливо</a:t>
              </a:r>
              <a:endPara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8" name="Рисунок 7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9" name="Рисунок 8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10" name="Рисунок 9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857224" y="2000240"/>
            <a:ext cx="7380001" cy="2340000"/>
            <a:chOff x="71406" y="785794"/>
            <a:chExt cx="3010643" cy="35004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1406" y="785794"/>
              <a:ext cx="3010643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uk-UA" sz="2800" b="1" dirty="0" smtClean="0">
                  <a:solidFill>
                    <a:schemeClr val="tx1"/>
                  </a:solidFill>
                  <a:latin typeface="Calibri" pitchFamily="34" charset="0"/>
                </a:rPr>
                <a:t>пояснює кожну фазу або головний елемент виконання проекту;</a:t>
              </a:r>
            </a:p>
            <a:p>
              <a:pPr algn="just"/>
              <a:r>
                <a:rPr lang="uk-UA" sz="2800" b="1" dirty="0" smtClean="0">
                  <a:solidFill>
                    <a:schemeClr val="tx1"/>
                  </a:solidFill>
                  <a:latin typeface="Calibri" pitchFamily="34" charset="0"/>
                </a:rPr>
                <a:t>показує, що й коли буде виконуватися </a:t>
              </a:r>
            </a:p>
            <a:p>
              <a:pPr algn="ctr"/>
              <a:endParaRPr lang="ru-RU" dirty="0"/>
            </a:p>
          </p:txBody>
        </p:sp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>
              <a:off x="71406" y="785794"/>
              <a:ext cx="3010643" cy="830118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9D9FF"/>
                </a:gs>
                <a:gs pos="69000">
                  <a:srgbClr val="3333FF"/>
                </a:gs>
                <a:gs pos="100000">
                  <a:srgbClr val="3333FF"/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dirty="0">
                <a:solidFill>
                  <a:srgbClr val="3333FF"/>
                </a:solidFill>
              </a:endParaRPr>
            </a:p>
          </p:txBody>
        </p:sp>
      </p:grp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571604" y="500042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ГРАФІК РЕАЛІЗАЦІЇ ПРОЕКТУ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571603" y="500042"/>
            <a:ext cx="7192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83820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КАЛЕНДАРНИЙ ПЛАН У PROJECT LIBRE</a:t>
            </a:r>
            <a:endParaRPr lang="uk-UA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3" y="1196752"/>
            <a:ext cx="818283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71736" y="357166"/>
            <a:ext cx="4000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БЮДЖЕТ ПРОЕКТУ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857224" y="1285860"/>
          <a:ext cx="750099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5356" y="500042"/>
            <a:ext cx="5856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ТЛУМАЧЕННЯ ПОНЯТТЯ «ПРОЕКТ»</a:t>
            </a:r>
            <a:endParaRPr lang="uk-UA" sz="2800" dirty="0" smtClean="0">
              <a:latin typeface="Century Gothic" pitchFamily="34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571472" y="1357298"/>
            <a:ext cx="3600000" cy="4857784"/>
            <a:chOff x="6084000" y="1643050"/>
            <a:chExt cx="3060000" cy="350046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084000" y="1643050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ctr">
                <a:lnSpc>
                  <a:spcPct val="80000"/>
                </a:lnSpc>
              </a:pPr>
              <a:r>
                <a:rPr lang="uk-UA" sz="24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Проект – унікальна безліч взаємозалежних робіт з обумовленою датою старту і відомими цілями. При цьому визначений бюджет, ресурси і якість результату. </a:t>
              </a:r>
            </a:p>
            <a:p>
              <a:pPr lvl="0" algn="ctr">
                <a:lnSpc>
                  <a:spcPct val="80000"/>
                </a:lnSpc>
              </a:pPr>
              <a:r>
                <a:rPr lang="uk-UA" sz="24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Україна, Бюро проектів менеджменту</a:t>
              </a:r>
              <a:endPara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</p:txBody>
        </p:sp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>
              <a:off x="6084000" y="1643050"/>
              <a:ext cx="3060000" cy="51882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69000">
                  <a:schemeClr val="accent6">
                    <a:lumMod val="60000"/>
                    <a:lumOff val="4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ru-RU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ПРОЕКТ</a:t>
              </a:r>
              <a:endParaRPr lang="ru-RU" sz="2400" b="1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Группа 16"/>
          <p:cNvGrpSpPr/>
          <p:nvPr/>
        </p:nvGrpSpPr>
        <p:grpSpPr>
          <a:xfrm>
            <a:off x="5072066" y="1357298"/>
            <a:ext cx="3600000" cy="4857784"/>
            <a:chOff x="3786182" y="1071546"/>
            <a:chExt cx="3060000" cy="35004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786182" y="1071546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lvl="0" algn="ctr">
                <a:lnSpc>
                  <a:spcPct val="80000"/>
                </a:lnSpc>
              </a:pPr>
              <a:r>
                <a:rPr lang="uk-UA" sz="2400" b="1" i="1" dirty="0" smtClean="0">
                  <a:solidFill>
                    <a:srgbClr val="000000"/>
                  </a:solidFill>
                  <a:latin typeface="Palatino Linotype" pitchFamily="18" charset="0"/>
                </a:rPr>
                <a:t>Проект – це комплекс взаємозалежних заходів, призначених для досягнення, протягом заданого періоду часу і при встановленому бюджеті, поставлених завдань з чітко визначеними цілями. </a:t>
              </a:r>
            </a:p>
            <a:p>
              <a:pPr lvl="0" algn="ctr">
                <a:lnSpc>
                  <a:spcPct val="80000"/>
                </a:lnSpc>
              </a:pPr>
              <a:r>
                <a:rPr lang="uk-UA" sz="24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Світовий банк</a:t>
              </a:r>
              <a:endPara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</p:txBody>
        </p:sp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3786182" y="1071546"/>
              <a:ext cx="3060000" cy="51882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FFD9"/>
                </a:gs>
                <a:gs pos="69000">
                  <a:srgbClr val="FFFF00"/>
                </a:gs>
                <a:gs pos="100000">
                  <a:srgbClr val="FFFF00"/>
                </a:gs>
              </a:gsLst>
              <a:lin ang="10800000" scaled="0"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ru-RU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ПРОЕКТ</a:t>
              </a:r>
              <a:endParaRPr lang="ru-RU" sz="2400" b="1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571604" y="500042"/>
            <a:ext cx="6989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83820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БЮДЖЕТ ПРОЕКТУ В PROJECT LIBRE</a:t>
            </a:r>
            <a:endParaRPr lang="uk-UA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0" y="1102466"/>
            <a:ext cx="8327279" cy="50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571604" y="500042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83820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РЕСУРСНИЙ ПЛАН У PROJECT LIBRE</a:t>
            </a:r>
            <a:endParaRPr lang="uk-UA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3262"/>
            <a:ext cx="8618440" cy="49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16" name="AutoShape 118"/>
          <p:cNvSpPr>
            <a:spLocks noChangeArrowheads="1"/>
          </p:cNvSpPr>
          <p:nvPr/>
        </p:nvSpPr>
        <p:spPr bwMode="gray">
          <a:xfrm>
            <a:off x="1306710" y="4429132"/>
            <a:ext cx="648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D67E1"/>
              </a:gs>
              <a:gs pos="100000">
                <a:srgbClr val="8D67E1">
                  <a:gamma/>
                  <a:tint val="36471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2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Додаткові матеріали (бажано)</a:t>
            </a:r>
          </a:p>
        </p:txBody>
      </p:sp>
      <p:sp>
        <p:nvSpPr>
          <p:cNvPr id="44" name="AutoShape 113"/>
          <p:cNvSpPr>
            <a:spLocks noChangeArrowheads="1"/>
          </p:cNvSpPr>
          <p:nvPr/>
        </p:nvSpPr>
        <p:spPr bwMode="gray">
          <a:xfrm>
            <a:off x="1306710" y="2000240"/>
            <a:ext cx="648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2DE78"/>
              </a:gs>
              <a:gs pos="100000">
                <a:srgbClr val="F2DE78">
                  <a:gamma/>
                  <a:tint val="39216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uk-UA" sz="2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Відомості про організації (обов'язково)</a:t>
            </a:r>
            <a:endParaRPr lang="ru-RU" sz="3200" b="1" i="1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60" name="AutoShape 94"/>
          <p:cNvSpPr>
            <a:spLocks noChangeArrowheads="1"/>
          </p:cNvSpPr>
          <p:nvPr/>
        </p:nvSpPr>
        <p:spPr bwMode="gray">
          <a:xfrm>
            <a:off x="1306710" y="3143248"/>
            <a:ext cx="648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100000">
                <a:srgbClr val="48BE67">
                  <a:gamma/>
                  <a:tint val="36471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2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Відомості про виконавців (обов'язково)</a:t>
            </a:r>
            <a:endParaRPr lang="ru-RU" sz="2800" b="1" dirty="0">
              <a:solidFill>
                <a:schemeClr val="bg1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2857488" y="47688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ДОДАТКИ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grpSp>
        <p:nvGrpSpPr>
          <p:cNvPr id="3" name="Группа 10"/>
          <p:cNvGrpSpPr/>
          <p:nvPr/>
        </p:nvGrpSpPr>
        <p:grpSpPr>
          <a:xfrm>
            <a:off x="857224" y="2143116"/>
            <a:ext cx="7380000" cy="2928958"/>
            <a:chOff x="6084000" y="1643050"/>
            <a:chExt cx="3060000" cy="350046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084000" y="1643050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uk-UA" sz="2800" b="1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</a:rPr>
                <a:t>Заявка повинна бути написана чітко сформульованими фразами. </a:t>
              </a:r>
            </a:p>
            <a:p>
              <a:pPr algn="ctr"/>
              <a:r>
                <a:rPr lang="uk-UA" sz="2800" b="1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</a:rPr>
                <a:t>Пишіть простою й доступною мовою, правдиво й з натхненням, але без перебільшення.</a:t>
              </a:r>
              <a:endParaRPr lang="ru-RU" sz="2800" dirty="0"/>
            </a:p>
          </p:txBody>
        </p:sp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>
              <a:off x="6084000" y="1643050"/>
              <a:ext cx="3060000" cy="807799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69000">
                  <a:schemeClr val="accent6"/>
                </a:gs>
                <a:gs pos="100000">
                  <a:schemeClr val="accent6"/>
                </a:gs>
              </a:gsLst>
              <a:lin ang="10800000" scaled="0"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333FF"/>
                </a:solidFill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428860" y="428604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СТИЛЬ НАПИСАННЯ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214414" y="428604"/>
            <a:ext cx="6672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ЗВІТИ ПРО ВИКОНАННЯ ПРОЕКТУ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571472" y="1564687"/>
            <a:ext cx="8039519" cy="817192"/>
            <a:chOff x="1376" y="1374"/>
            <a:chExt cx="2908" cy="380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gray">
            <a:xfrm>
              <a:off x="1536" y="1419"/>
              <a:ext cx="2735" cy="3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FF66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gray">
            <a:xfrm>
              <a:off x="1376" y="1374"/>
              <a:ext cx="286" cy="368"/>
            </a:xfrm>
            <a:prstGeom prst="diamond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99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gray">
            <a:xfrm>
              <a:off x="1680" y="1425"/>
              <a:ext cx="2604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2400" b="1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</a:rPr>
                <a:t>Перегляньте вимоги про звітність в договорі про виділення коштів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gray">
            <a:xfrm>
              <a:off x="1448" y="1428"/>
              <a:ext cx="121" cy="2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39" name="Group 8"/>
          <p:cNvGrpSpPr>
            <a:grpSpLocks/>
          </p:cNvGrpSpPr>
          <p:nvPr/>
        </p:nvGrpSpPr>
        <p:grpSpPr bwMode="auto">
          <a:xfrm>
            <a:off x="576704" y="2500309"/>
            <a:ext cx="8033990" cy="881708"/>
            <a:chOff x="1378" y="1824"/>
            <a:chExt cx="2906" cy="410"/>
          </a:xfrm>
        </p:grpSpPr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1536" y="1899"/>
              <a:ext cx="2735" cy="3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1378" y="1824"/>
              <a:ext cx="286" cy="368"/>
            </a:xfrm>
            <a:prstGeom prst="diamond">
              <a:avLst/>
            </a:prstGeom>
            <a:gradFill rotWithShape="1">
              <a:gsLst>
                <a:gs pos="0">
                  <a:srgbClr val="00B050"/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gray">
            <a:xfrm>
              <a:off x="1680" y="1901"/>
              <a:ext cx="2604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2400" b="1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</a:rPr>
                <a:t>Зробіть  висновки про  те, які дії, конкретні  факти  і  явні свідчення щонайкраще  доводять ваші успіхи</a:t>
              </a:r>
              <a:endParaRPr lang="en-US" sz="24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gray">
            <a:xfrm>
              <a:off x="1448" y="1886"/>
              <a:ext cx="14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44" name="Group 13"/>
          <p:cNvGrpSpPr>
            <a:grpSpLocks/>
          </p:cNvGrpSpPr>
          <p:nvPr/>
        </p:nvGrpSpPr>
        <p:grpSpPr bwMode="auto">
          <a:xfrm>
            <a:off x="576704" y="3357551"/>
            <a:ext cx="8033990" cy="845147"/>
            <a:chOff x="1378" y="2304"/>
            <a:chExt cx="2906" cy="393"/>
          </a:xfrm>
        </p:grpSpPr>
        <p:sp>
          <p:nvSpPr>
            <p:cNvPr id="45" name="AutoShape 14"/>
            <p:cNvSpPr>
              <a:spLocks noChangeArrowheads="1"/>
            </p:cNvSpPr>
            <p:nvPr/>
          </p:nvSpPr>
          <p:spPr bwMode="gray">
            <a:xfrm>
              <a:off x="1536" y="2379"/>
              <a:ext cx="2735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15"/>
            <p:cNvSpPr>
              <a:spLocks noChangeArrowheads="1"/>
            </p:cNvSpPr>
            <p:nvPr/>
          </p:nvSpPr>
          <p:spPr bwMode="gray">
            <a:xfrm>
              <a:off x="1378" y="2304"/>
              <a:ext cx="286" cy="368"/>
            </a:xfrm>
            <a:prstGeom prst="diamond">
              <a:avLst/>
            </a:prstGeom>
            <a:gradFill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gray">
            <a:xfrm>
              <a:off x="1680" y="2370"/>
              <a:ext cx="2604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2400" b="1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</a:rPr>
                <a:t>Упорядкуєте інформацію й визначте пробіли, які треба усунути.</a:t>
              </a:r>
              <a:endParaRPr lang="en-US" sz="24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gray">
            <a:xfrm>
              <a:off x="1448" y="2366"/>
              <a:ext cx="12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  <p:grpSp>
        <p:nvGrpSpPr>
          <p:cNvPr id="49" name="Group 18"/>
          <p:cNvGrpSpPr>
            <a:grpSpLocks/>
          </p:cNvGrpSpPr>
          <p:nvPr/>
        </p:nvGrpSpPr>
        <p:grpSpPr bwMode="auto">
          <a:xfrm>
            <a:off x="576704" y="4238615"/>
            <a:ext cx="7998050" cy="881707"/>
            <a:chOff x="1378" y="2832"/>
            <a:chExt cx="2893" cy="410"/>
          </a:xfrm>
        </p:grpSpPr>
        <p:sp>
          <p:nvSpPr>
            <p:cNvPr id="50" name="AutoShape 19"/>
            <p:cNvSpPr>
              <a:spLocks noChangeArrowheads="1"/>
            </p:cNvSpPr>
            <p:nvPr/>
          </p:nvSpPr>
          <p:spPr bwMode="gray">
            <a:xfrm>
              <a:off x="1536" y="2907"/>
              <a:ext cx="2735" cy="3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20"/>
            <p:cNvSpPr>
              <a:spLocks noChangeArrowheads="1"/>
            </p:cNvSpPr>
            <p:nvPr/>
          </p:nvSpPr>
          <p:spPr bwMode="gray">
            <a:xfrm>
              <a:off x="1378" y="2832"/>
              <a:ext cx="286" cy="368"/>
            </a:xfrm>
            <a:prstGeom prst="diamond">
              <a:avLst/>
            </a:prstGeom>
            <a:gradFill rotWithShape="1">
              <a:gsLst>
                <a:gs pos="0">
                  <a:srgbClr val="954586"/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gray">
            <a:xfrm>
              <a:off x="1660" y="2921"/>
              <a:ext cx="2604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2400" b="1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</a:rPr>
                <a:t>Виберіть найбільш доцільний формат для подання інформації.</a:t>
              </a:r>
              <a:endParaRPr lang="en-US" sz="2400" b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gray">
            <a:xfrm>
              <a:off x="1448" y="2894"/>
              <a:ext cx="12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</p:grpSp>
      <p:grpSp>
        <p:nvGrpSpPr>
          <p:cNvPr id="54" name="Group 23"/>
          <p:cNvGrpSpPr>
            <a:grpSpLocks/>
          </p:cNvGrpSpPr>
          <p:nvPr/>
        </p:nvGrpSpPr>
        <p:grpSpPr bwMode="auto">
          <a:xfrm>
            <a:off x="576704" y="5238754"/>
            <a:ext cx="7998050" cy="881708"/>
            <a:chOff x="1378" y="3360"/>
            <a:chExt cx="2893" cy="410"/>
          </a:xfrm>
        </p:grpSpPr>
        <p:sp>
          <p:nvSpPr>
            <p:cNvPr id="55" name="AutoShape 24"/>
            <p:cNvSpPr>
              <a:spLocks noChangeArrowheads="1"/>
            </p:cNvSpPr>
            <p:nvPr/>
          </p:nvSpPr>
          <p:spPr bwMode="gray">
            <a:xfrm>
              <a:off x="1536" y="3435"/>
              <a:ext cx="2735" cy="3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25"/>
            <p:cNvSpPr>
              <a:spLocks noChangeArrowheads="1"/>
            </p:cNvSpPr>
            <p:nvPr/>
          </p:nvSpPr>
          <p:spPr bwMode="gray">
            <a:xfrm>
              <a:off x="1378" y="3360"/>
              <a:ext cx="286" cy="368"/>
            </a:xfrm>
            <a:prstGeom prst="diamond">
              <a:avLst/>
            </a:prstGeom>
            <a:gradFill rotWithShape="1">
              <a:gsLst>
                <a:gs pos="0">
                  <a:srgbClr val="2547B5"/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gray">
            <a:xfrm>
              <a:off x="1660" y="3446"/>
              <a:ext cx="2604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uk-UA" sz="2400" b="1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</a:rPr>
                <a:t>Зробіть  висновки про  те, які дії, конкретні  факти  і  явні свідчення щонайкраще  доводять ваші успіхи.</a:t>
              </a:r>
              <a:endParaRPr lang="en-US" sz="2400" b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8" name="Text Box 27"/>
            <p:cNvSpPr txBox="1">
              <a:spLocks noChangeArrowheads="1"/>
            </p:cNvSpPr>
            <p:nvPr/>
          </p:nvSpPr>
          <p:spPr bwMode="gray">
            <a:xfrm>
              <a:off x="1448" y="3422"/>
              <a:ext cx="12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55776" y="2571744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uk-UA" sz="5400" b="1" i="1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Проектні </a:t>
            </a:r>
          </a:p>
          <a:p>
            <a:pPr algn="r" eaLnBrk="0" hangingPunct="0">
              <a:defRPr/>
            </a:pPr>
            <a:r>
              <a:rPr lang="uk-UA" sz="5400" b="1" i="1" dirty="0" smtClean="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заявки</a:t>
            </a:r>
            <a:endParaRPr lang="en-US" sz="5400" b="1" i="1" dirty="0">
              <a:solidFill>
                <a:srgbClr val="FFFF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28722" y="500042"/>
            <a:ext cx="3600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ПАКЕТ ДОКУМЕНТІВ</a:t>
            </a:r>
            <a:endParaRPr lang="uk-UA" sz="2800" dirty="0" smtClean="0">
              <a:latin typeface="Century Gothic" pitchFamily="34" charset="0"/>
            </a:endParaRPr>
          </a:p>
        </p:txBody>
      </p:sp>
      <p:grpSp>
        <p:nvGrpSpPr>
          <p:cNvPr id="7" name="Группа 18"/>
          <p:cNvGrpSpPr/>
          <p:nvPr/>
        </p:nvGrpSpPr>
        <p:grpSpPr>
          <a:xfrm>
            <a:off x="4714876" y="1612140"/>
            <a:ext cx="4032000" cy="3600000"/>
            <a:chOff x="71406" y="785794"/>
            <a:chExt cx="3060000" cy="350046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1406" y="785794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67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uk-UA" sz="2800" b="1" dirty="0" smtClean="0">
                  <a:solidFill>
                    <a:srgbClr val="009900"/>
                  </a:solidFill>
                  <a:latin typeface="Calibri" pitchFamily="34" charset="0"/>
                </a:rPr>
                <a:t>Лист-запит</a:t>
              </a:r>
            </a:p>
            <a:p>
              <a:pPr indent="2667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uk-UA" sz="2800" b="1" dirty="0" smtClean="0">
                  <a:solidFill>
                    <a:srgbClr val="009900"/>
                  </a:solidFill>
                  <a:latin typeface="Calibri" pitchFamily="34" charset="0"/>
                </a:rPr>
                <a:t>Заявка</a:t>
              </a:r>
            </a:p>
            <a:p>
              <a:pPr indent="2667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uk-UA" sz="2800" b="1" dirty="0" smtClean="0">
                  <a:solidFill>
                    <a:srgbClr val="009900"/>
                  </a:solidFill>
                  <a:latin typeface="Calibri" pitchFamily="34" charset="0"/>
                </a:rPr>
                <a:t>Додаткові матеріали</a:t>
              </a:r>
            </a:p>
          </p:txBody>
        </p:sp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>
              <a:off x="71406" y="785794"/>
              <a:ext cx="3060000" cy="64294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E1F7FF"/>
                </a:gs>
                <a:gs pos="69000">
                  <a:srgbClr val="9BE5FF"/>
                </a:gs>
                <a:gs pos="100000">
                  <a:srgbClr val="9BE5FF"/>
                </a:gs>
              </a:gsLst>
              <a:lin ang="10800000" scaled="0"/>
            </a:gradFill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до </a:t>
              </a:r>
              <a:r>
                <a:rPr lang="uk-UA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державної</a:t>
              </a:r>
              <a:r>
                <a:rPr lang="ru-RU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 установи</a:t>
              </a:r>
            </a:p>
          </p:txBody>
        </p:sp>
      </p:grpSp>
      <p:grpSp>
        <p:nvGrpSpPr>
          <p:cNvPr id="10" name="Группа 21"/>
          <p:cNvGrpSpPr/>
          <p:nvPr/>
        </p:nvGrpSpPr>
        <p:grpSpPr>
          <a:xfrm>
            <a:off x="285720" y="1612140"/>
            <a:ext cx="4032000" cy="3600000"/>
            <a:chOff x="6084000" y="1643050"/>
            <a:chExt cx="3060000" cy="350046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084000" y="1643050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6700" algn="just">
                <a:lnSpc>
                  <a:spcPct val="15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uk-UA" sz="2800" b="1" dirty="0" smtClean="0">
                  <a:solidFill>
                    <a:srgbClr val="009900"/>
                  </a:solidFill>
                  <a:latin typeface="Calibri" pitchFamily="34" charset="0"/>
                </a:rPr>
                <a:t>Лист-пояснення </a:t>
              </a:r>
            </a:p>
            <a:p>
              <a:pPr indent="2667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uk-UA" sz="2800" b="1" dirty="0" smtClean="0">
                  <a:solidFill>
                    <a:srgbClr val="009900"/>
                  </a:solidFill>
                  <a:latin typeface="Calibri" pitchFamily="34" charset="0"/>
                </a:rPr>
                <a:t>Заявка</a:t>
              </a:r>
            </a:p>
            <a:p>
              <a:pPr indent="266700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uk-UA" sz="2800" b="1" dirty="0" smtClean="0">
                  <a:solidFill>
                    <a:srgbClr val="009900"/>
                  </a:solidFill>
                  <a:latin typeface="Calibri" pitchFamily="34" charset="0"/>
                </a:rPr>
                <a:t>Додаткові матеріали</a:t>
              </a:r>
              <a:endParaRPr lang="ru-RU" sz="2800" b="1" dirty="0">
                <a:solidFill>
                  <a:srgbClr val="009900"/>
                </a:solidFill>
                <a:latin typeface="Calibri" pitchFamily="34" charset="0"/>
              </a:endParaRPr>
            </a:p>
          </p:txBody>
        </p:sp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6084000" y="1643050"/>
              <a:ext cx="3060000" cy="64294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EEA7"/>
                </a:gs>
                <a:gs pos="69000">
                  <a:srgbClr val="FFC000"/>
                </a:gs>
                <a:gs pos="100000">
                  <a:srgbClr val="FFC000"/>
                </a:gs>
              </a:gsLst>
              <a:lin ang="10800000" scaled="0"/>
            </a:gra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до </a:t>
              </a:r>
              <a:r>
                <a:rPr lang="uk-UA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приватної</a:t>
              </a:r>
              <a:r>
                <a:rPr lang="ru-RU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uk-UA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фірми</a:t>
              </a:r>
              <a:endParaRPr lang="ru-RU" sz="2400" b="1" dirty="0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grpSp>
        <p:nvGrpSpPr>
          <p:cNvPr id="3" name="Группа 24"/>
          <p:cNvGrpSpPr/>
          <p:nvPr/>
        </p:nvGrpSpPr>
        <p:grpSpPr>
          <a:xfrm>
            <a:off x="395536" y="1556792"/>
            <a:ext cx="8208912" cy="4104456"/>
            <a:chOff x="543372" y="1142984"/>
            <a:chExt cx="3600000" cy="234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43372" y="1142984"/>
              <a:ext cx="3600000" cy="2340000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>
              <a:off x="543372" y="1142984"/>
              <a:ext cx="3600000" cy="42979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FF1CB"/>
                </a:gs>
                <a:gs pos="69000">
                  <a:srgbClr val="92D050"/>
                </a:gs>
                <a:gs pos="100000">
                  <a:srgbClr val="92D050"/>
                </a:gs>
              </a:gsLst>
              <a:lin ang="10800000" scaled="0"/>
            </a:gra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endParaRPr lang="ru-RU" sz="2400" b="1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691680" y="47667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Century Gothic" pitchFamily="34" charset="0"/>
              </a:rPr>
              <a:t>ПОДАЧА </a:t>
            </a:r>
            <a:r>
              <a:rPr lang="uk-UA" sz="2800" b="1" dirty="0" smtClean="0">
                <a:solidFill>
                  <a:srgbClr val="000000"/>
                </a:solidFill>
                <a:latin typeface="Century Gothic" pitchFamily="34" charset="0"/>
              </a:rPr>
              <a:t>ПРОЕКТНОЇ ПРОПОЗИЦІЇ</a:t>
            </a:r>
            <a:endParaRPr lang="ru-RU" sz="2800" b="1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2780928"/>
            <a:ext cx="79208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uk-UA" sz="2800" dirty="0" smtClean="0">
                <a:solidFill>
                  <a:srgbClr val="1F497D"/>
                </a:solidFill>
                <a:cs typeface="Times New Roman" pitchFamily="18" charset="0"/>
              </a:rPr>
              <a:t>- здійснення дій, спрямованих на досягнення змін у певному середовищі</a:t>
            </a:r>
            <a:r>
              <a:rPr lang="ru-RU" sz="2800" dirty="0" smtClean="0">
                <a:solidFill>
                  <a:srgbClr val="1F497D"/>
                </a:solidFill>
                <a:cs typeface="Times New Roman" pitchFamily="18" charset="0"/>
              </a:rPr>
              <a:t>/</a:t>
            </a:r>
            <a:r>
              <a:rPr lang="uk-UA" sz="2800" dirty="0" smtClean="0">
                <a:solidFill>
                  <a:srgbClr val="1F497D"/>
                </a:solidFill>
                <a:cs typeface="Times New Roman" pitchFamily="18" charset="0"/>
              </a:rPr>
              <a:t>сфері суспільного життя;</a:t>
            </a:r>
            <a:endParaRPr lang="uk-UA" sz="2800" dirty="0" smtClean="0">
              <a:solidFill>
                <a:srgbClr val="1F497D"/>
              </a:solidFill>
            </a:endParaRPr>
          </a:p>
          <a:p>
            <a:pPr lvl="0">
              <a:spcBef>
                <a:spcPts val="1200"/>
              </a:spcBef>
            </a:pPr>
            <a:r>
              <a:rPr lang="uk-UA" sz="2800" dirty="0" smtClean="0">
                <a:solidFill>
                  <a:srgbClr val="1F497D"/>
                </a:solidFill>
              </a:rPr>
              <a:t>- </a:t>
            </a:r>
            <a:r>
              <a:rPr lang="uk-UA" sz="2800" dirty="0" smtClean="0">
                <a:solidFill>
                  <a:srgbClr val="1F497D"/>
                </a:solidFill>
                <a:cs typeface="Times New Roman" pitchFamily="18" charset="0"/>
              </a:rPr>
              <a:t>залучення (додаткового) фінансування </a:t>
            </a:r>
          </a:p>
          <a:p>
            <a:pPr lvl="0"/>
            <a:r>
              <a:rPr lang="uk-UA" sz="2800" dirty="0" smtClean="0">
                <a:solidFill>
                  <a:srgbClr val="1F497D"/>
                </a:solidFill>
                <a:cs typeface="Times New Roman" pitchFamily="18" charset="0"/>
              </a:rPr>
              <a:t>для здійснення </a:t>
            </a:r>
            <a:r>
              <a:rPr lang="uk-UA" sz="2800" dirty="0" smtClean="0">
                <a:solidFill>
                  <a:srgbClr val="1F497D"/>
                </a:solidFill>
              </a:rPr>
              <a:t>   </a:t>
            </a:r>
            <a:r>
              <a:rPr lang="uk-UA" sz="2800" dirty="0" smtClean="0">
                <a:solidFill>
                  <a:srgbClr val="1F497D"/>
                </a:solidFill>
                <a:cs typeface="Times New Roman" pitchFamily="18" charset="0"/>
              </a:rPr>
              <a:t>цих дій.</a:t>
            </a:r>
            <a:r>
              <a:rPr lang="ru-RU" sz="2800" dirty="0" smtClean="0">
                <a:solidFill>
                  <a:srgbClr val="1F497D"/>
                </a:solidFill>
              </a:rPr>
              <a:t> </a:t>
            </a:r>
            <a:endParaRPr lang="ru-RU" sz="2800" dirty="0">
              <a:solidFill>
                <a:srgbClr val="1F497D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1700808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0000"/>
                </a:solidFill>
                <a:latin typeface="Century Gothic" pitchFamily="34" charset="0"/>
              </a:rPr>
              <a:t>ОСНОВНІ ЦІЛІ</a:t>
            </a:r>
            <a:endParaRPr lang="ru-RU" sz="2800" dirty="0"/>
          </a:p>
        </p:txBody>
      </p:sp>
      <p:pic>
        <p:nvPicPr>
          <p:cNvPr id="21" name="Picture 1029" descr="C:\Program Files\Common Files\Microsoft Shared\Clipart\cagcat50\PE01194_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149080"/>
            <a:ext cx="2438400" cy="143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grpSp>
        <p:nvGrpSpPr>
          <p:cNvPr id="5" name="Группа 21"/>
          <p:cNvGrpSpPr/>
          <p:nvPr/>
        </p:nvGrpSpPr>
        <p:grpSpPr>
          <a:xfrm>
            <a:off x="611560" y="1628800"/>
            <a:ext cx="7776864" cy="4514844"/>
            <a:chOff x="6084000" y="1643050"/>
            <a:chExt cx="3060000" cy="35004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084000" y="1643050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>
              <a:off x="6084000" y="1643050"/>
              <a:ext cx="3060000" cy="64294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EEA7"/>
                </a:gs>
                <a:gs pos="69000">
                  <a:srgbClr val="FFC000"/>
                </a:gs>
                <a:gs pos="100000">
                  <a:srgbClr val="FFC000"/>
                </a:gs>
              </a:gsLst>
              <a:lin ang="10800000" scaled="0"/>
            </a:gra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uk-UA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ОСНОВНА МЕТА</a:t>
              </a:r>
              <a:endParaRPr lang="ru-RU" sz="2400" b="1" dirty="0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123728" y="476672"/>
            <a:ext cx="4616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0000"/>
                </a:solidFill>
                <a:latin typeface="Century Gothic" pitchFamily="34" charset="0"/>
              </a:rPr>
              <a:t>ДОНОРСЬКА СТРУКТУРА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708920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  <a:cs typeface="Times New Roman" pitchFamily="18" charset="0"/>
              </a:rPr>
              <a:t>фінансово та організаційно підтримати суспільно корисні громадські ініціативи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endParaRPr lang="uk-UA" sz="2800" dirty="0">
              <a:solidFill>
                <a:schemeClr val="tx2"/>
              </a:solidFill>
            </a:endParaRPr>
          </a:p>
        </p:txBody>
      </p:sp>
      <p:pic>
        <p:nvPicPr>
          <p:cNvPr id="13" name="Picture 5" descr="C:\Program Files\Common Files\Microsoft Shared\Clipart\cagcat50\BD04972_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933056"/>
            <a:ext cx="2808312" cy="2105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45750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Century Gothic" pitchFamily="34" charset="0"/>
              </a:rPr>
              <a:t>ТИПОВІ ПОМИЛКИ ПРИ РОБОТІ З:</a:t>
            </a:r>
            <a:endParaRPr lang="ru-RU" sz="2800" dirty="0"/>
          </a:p>
        </p:txBody>
      </p:sp>
      <p:grpSp>
        <p:nvGrpSpPr>
          <p:cNvPr id="11" name="Группа 29"/>
          <p:cNvGrpSpPr/>
          <p:nvPr/>
        </p:nvGrpSpPr>
        <p:grpSpPr>
          <a:xfrm>
            <a:off x="467544" y="1340768"/>
            <a:ext cx="8424936" cy="4896544"/>
            <a:chOff x="3786182" y="1171559"/>
            <a:chExt cx="3060000" cy="340044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86182" y="1171559"/>
              <a:ext cx="3060000" cy="3400449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7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>
              <a:off x="3786182" y="1171560"/>
              <a:ext cx="3060000" cy="450059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C1C1"/>
                </a:gs>
                <a:gs pos="69000">
                  <a:srgbClr val="FF7979"/>
                </a:gs>
                <a:gs pos="100000">
                  <a:srgbClr val="FF7979"/>
                </a:gs>
              </a:gsLst>
              <a:lin ang="10800000" scaled="0"/>
            </a:gradFill>
            <a:ln>
              <a:solidFill>
                <a:srgbClr val="FF7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/>
              <a:r>
                <a:rPr lang="uk-UA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ТЕКСТОМ ОГОЛОШЕННЯ КОНКУРСУ</a:t>
              </a:r>
              <a:endParaRPr lang="ru-RU" sz="2400" b="1" dirty="0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83568" y="2132856"/>
            <a:ext cx="8043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74638">
              <a:lnSpc>
                <a:spcPct val="90000"/>
              </a:lnSpc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невідповідність 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проекту меті конкурсу 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та 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визначеним пріоритетам;</a:t>
            </a:r>
            <a:endParaRPr lang="ru-RU" sz="2800" dirty="0">
              <a:solidFill>
                <a:schemeClr val="tx2"/>
              </a:solidFill>
              <a:cs typeface="Times New Roman" pitchFamily="18" charset="0"/>
            </a:endParaRPr>
          </a:p>
          <a:p>
            <a:pPr indent="274638">
              <a:lnSpc>
                <a:spcPct val="90000"/>
              </a:lnSpc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відсутність 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обов’язкових додатків, необхідність подання яких визначена умовами 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конкурсу </a:t>
            </a:r>
          </a:p>
          <a:p>
            <a:pPr indent="274638">
              <a:lnSpc>
                <a:spcPct val="90000"/>
              </a:lnSpc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відсутність  обов’язкових додатків під копіями проектної пропозиції;</a:t>
            </a:r>
          </a:p>
          <a:p>
            <a:pPr indent="274638">
              <a:lnSpc>
                <a:spcPct val="90000"/>
              </a:lnSpc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подання проектної пропозиції із порушенням встановлених термінів;</a:t>
            </a:r>
          </a:p>
          <a:p>
            <a:pPr indent="274638">
              <a:lnSpc>
                <a:spcPct val="90000"/>
              </a:lnSpc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невиконання вимог щодо подання проектної пропозиції в електронній формі.</a:t>
            </a:r>
            <a:endParaRPr lang="ru-RU" sz="2800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6607" y="500042"/>
            <a:ext cx="5373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ОСНОВНІ ЕЛЕМЕНТИ ПРОЕКТУ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grpSp>
        <p:nvGrpSpPr>
          <p:cNvPr id="5" name="Группа 18"/>
          <p:cNvGrpSpPr/>
          <p:nvPr/>
        </p:nvGrpSpPr>
        <p:grpSpPr>
          <a:xfrm>
            <a:off x="323528" y="1556792"/>
            <a:ext cx="8352928" cy="4176464"/>
            <a:chOff x="71406" y="785794"/>
            <a:chExt cx="3060000" cy="35004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1406" y="785794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00000"/>
                </a:solidFill>
              </a:endParaRPr>
            </a:p>
            <a:p>
              <a:pPr algn="ctr"/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>
              <a:off x="71406" y="785794"/>
              <a:ext cx="3060000" cy="543175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E1F7FF"/>
                </a:gs>
                <a:gs pos="69000">
                  <a:srgbClr val="9BE5FF"/>
                </a:gs>
                <a:gs pos="100000">
                  <a:srgbClr val="9BE5FF"/>
                </a:gs>
              </a:gsLst>
              <a:lin ang="10800000" scaled="0"/>
            </a:gradFill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rgbClr val="000000"/>
                  </a:solidFill>
                  <a:latin typeface="Century Gothic" pitchFamily="34" charset="0"/>
                </a:rPr>
                <a:t>АПЛІКАЦІЙНОЮ ФОРМОЮ (титульна сторінка)</a:t>
              </a:r>
              <a:endParaRPr lang="ru-RU" sz="2400" b="1" dirty="0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691680" y="447055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Century Gothic" pitchFamily="34" charset="0"/>
              </a:rPr>
              <a:t>ТИПОВІ ПОМИЛКИ ПРИ РОБОТІ З: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624713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використання аплікаційної форми, розробленої під інший конкурс;</a:t>
            </a: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274638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невідповідність назви проектної пропозиції її змісту;</a:t>
            </a: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274638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помилки в написанні назви організації;</a:t>
            </a: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274638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відсутність достатньої контактної інформації;</a:t>
            </a: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274638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відсутність підписів та печатки</a:t>
            </a:r>
            <a:r>
              <a:rPr lang="uk-UA" sz="2800" dirty="0" smtClean="0">
                <a:solidFill>
                  <a:schemeClr val="tx2"/>
                </a:solidFill>
              </a:rPr>
              <a:t>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grpSp>
        <p:nvGrpSpPr>
          <p:cNvPr id="5" name="Группа 25"/>
          <p:cNvGrpSpPr/>
          <p:nvPr/>
        </p:nvGrpSpPr>
        <p:grpSpPr>
          <a:xfrm>
            <a:off x="395536" y="1268760"/>
            <a:ext cx="8352928" cy="5040560"/>
            <a:chOff x="5715008" y="2857496"/>
            <a:chExt cx="3060000" cy="35004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715008" y="2857496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>
              <a:off x="5715008" y="2857496"/>
              <a:ext cx="3060000" cy="45167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D1FFD1"/>
                </a:gs>
                <a:gs pos="69000">
                  <a:srgbClr val="00FF00"/>
                </a:gs>
                <a:gs pos="100000">
                  <a:srgbClr val="00FF00"/>
                </a:gs>
              </a:gsLst>
              <a:lin ang="10800000" scaled="0"/>
            </a:gra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333FF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619672" y="45750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Century Gothic" pitchFamily="34" charset="0"/>
              </a:rPr>
              <a:t>ТИПОВІ ПОМИЛКИ ПРИ РОБОТІ З: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4076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Century Gothic" pitchFamily="34" charset="0"/>
              </a:rPr>
              <a:t>АПЛІКАЦІЙНОЮ ФОРМОЮ (змістовна частина):</a:t>
            </a:r>
            <a:endParaRPr lang="ru-RU" sz="24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5536" y="2060848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82563"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порушення </a:t>
            </a:r>
            <a:r>
              <a:rPr lang="uk-UA" sz="2400" dirty="0">
                <a:solidFill>
                  <a:schemeClr val="tx2"/>
                </a:solidFill>
                <a:cs typeface="Times New Roman" pitchFamily="18" charset="0"/>
              </a:rPr>
              <a:t>логіки побудови проектної пропозиції: проблема – мета – завдання – діяльність – </a:t>
            </a: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результати;</a:t>
            </a:r>
            <a:endParaRPr lang="ru-RU" sz="2400" dirty="0">
              <a:solidFill>
                <a:schemeClr val="tx2"/>
              </a:solidFill>
              <a:cs typeface="Times New Roman" pitchFamily="18" charset="0"/>
            </a:endParaRPr>
          </a:p>
          <a:p>
            <a:pPr indent="182563"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нечітка </a:t>
            </a:r>
            <a:r>
              <a:rPr lang="uk-UA" sz="2400" dirty="0">
                <a:solidFill>
                  <a:schemeClr val="tx2"/>
                </a:solidFill>
                <a:cs typeface="Times New Roman" pitchFamily="18" charset="0"/>
              </a:rPr>
              <a:t>ідентифікація проблеми;</a:t>
            </a:r>
            <a:endParaRPr lang="ru-RU" sz="2400" dirty="0">
              <a:solidFill>
                <a:schemeClr val="tx2"/>
              </a:solidFill>
              <a:cs typeface="Times New Roman" pitchFamily="18" charset="0"/>
            </a:endParaRPr>
          </a:p>
          <a:p>
            <a:pPr indent="182563"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нечіткість </a:t>
            </a:r>
            <a:r>
              <a:rPr lang="uk-UA" sz="2400" dirty="0">
                <a:solidFill>
                  <a:schemeClr val="tx2"/>
                </a:solidFill>
                <a:cs typeface="Times New Roman" pitchFamily="18" charset="0"/>
              </a:rPr>
              <a:t>визначення мети проекту</a:t>
            </a: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;</a:t>
            </a:r>
          </a:p>
          <a:p>
            <a:pPr indent="182563"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слабкий рівень деталізації запланованих заходів;</a:t>
            </a:r>
            <a:endParaRPr lang="ru-RU" sz="2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182563"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не визначені довгострокові </a:t>
            </a:r>
            <a:r>
              <a:rPr lang="ru-RU" sz="2400" dirty="0" smtClean="0">
                <a:solidFill>
                  <a:schemeClr val="tx2"/>
                </a:solidFill>
                <a:cs typeface="Times New Roman" pitchFamily="18" charset="0"/>
              </a:rPr>
              <a:t>/</a:t>
            </a: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 короткострокові результати</a:t>
            </a:r>
            <a:r>
              <a:rPr lang="uk-UA" sz="2400" dirty="0" smtClean="0">
                <a:solidFill>
                  <a:schemeClr val="tx2"/>
                </a:solidFill>
              </a:rPr>
              <a:t>  </a:t>
            </a:r>
          </a:p>
          <a:p>
            <a:pPr indent="182563"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не визначені кількісні </a:t>
            </a:r>
            <a:r>
              <a:rPr lang="ru-RU" sz="2400" dirty="0" smtClean="0">
                <a:solidFill>
                  <a:schemeClr val="tx2"/>
                </a:solidFill>
                <a:cs typeface="Times New Roman" pitchFamily="18" charset="0"/>
              </a:rPr>
              <a:t>/</a:t>
            </a: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 якісні показники результативності проекту;</a:t>
            </a:r>
            <a:endParaRPr lang="ru-RU" sz="2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182563"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відсутня інформація про ключових виконавців проекту;</a:t>
            </a:r>
          </a:p>
          <a:p>
            <a:pPr indent="182563" algn="just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2"/>
                </a:solidFill>
                <a:cs typeface="Times New Roman" pitchFamily="18" charset="0"/>
              </a:rPr>
              <a:t>відсутність листів підтримки від заявлених партнерських організацій.</a:t>
            </a:r>
            <a:endParaRPr lang="ru-RU" sz="24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grpSp>
        <p:nvGrpSpPr>
          <p:cNvPr id="5" name="Группа 13"/>
          <p:cNvGrpSpPr/>
          <p:nvPr/>
        </p:nvGrpSpPr>
        <p:grpSpPr>
          <a:xfrm>
            <a:off x="323528" y="1196752"/>
            <a:ext cx="8424936" cy="4824536"/>
            <a:chOff x="3786182" y="1071546"/>
            <a:chExt cx="3060000" cy="350046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786182" y="1071546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>
              <a:off x="3786182" y="1071547"/>
              <a:ext cx="3060000" cy="49225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FFD9"/>
                </a:gs>
                <a:gs pos="69000">
                  <a:srgbClr val="FFFF00"/>
                </a:gs>
                <a:gs pos="100000">
                  <a:srgbClr val="FFFF00"/>
                </a:gs>
              </a:gsLst>
              <a:lin ang="10800000" scaled="0"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333FF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619672" y="45750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Century Gothic" pitchFamily="34" charset="0"/>
              </a:rPr>
              <a:t>ТИПОВІ ПОМИЛКИ ПРИ РОБОТІ З:</a:t>
            </a:r>
            <a:endParaRPr lang="ru-RU" sz="2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1311151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Century Gothic" pitchFamily="34" charset="0"/>
              </a:rPr>
              <a:t>АПЛІКАЦІЙНОЮ ФОРМОЮ (</a:t>
            </a:r>
            <a:r>
              <a:rPr lang="ru-RU" sz="2400" b="1" dirty="0" smtClean="0">
                <a:solidFill>
                  <a:srgbClr val="000000"/>
                </a:solidFill>
                <a:latin typeface="Century Gothic" pitchFamily="34" charset="0"/>
              </a:rPr>
              <a:t>бюджет проект</a:t>
            </a:r>
            <a:r>
              <a:rPr lang="uk-UA" sz="2400" b="1" dirty="0" smtClean="0">
                <a:solidFill>
                  <a:srgbClr val="000000"/>
                </a:solidFill>
                <a:latin typeface="Century Gothic" pitchFamily="34" charset="0"/>
              </a:rPr>
              <a:t>у)</a:t>
            </a:r>
            <a:endParaRPr lang="uk-UA" sz="2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95536" y="1978962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7463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подання 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бюджету в доларах США;</a:t>
            </a:r>
            <a:endParaRPr lang="ru-RU" sz="2800" dirty="0">
              <a:solidFill>
                <a:schemeClr val="tx2"/>
              </a:solidFill>
              <a:cs typeface="Times New Roman" pitchFamily="18" charset="0"/>
            </a:endParaRPr>
          </a:p>
          <a:p>
            <a:pPr indent="27463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відсутність 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інформації про запитані суми на виконання кожного етапу проекту (ця інформація наводиться поетапно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); </a:t>
            </a:r>
          </a:p>
          <a:p>
            <a:pPr indent="27463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віднесення витрат на оплату послуг СПД до розділу </a:t>
            </a:r>
            <a:r>
              <a:rPr lang="uk-UA" sz="2800" dirty="0" err="1" smtClean="0">
                <a:solidFill>
                  <a:schemeClr val="tx2"/>
                </a:solidFill>
                <a:cs typeface="Times New Roman" pitchFamily="18" charset="0"/>
              </a:rPr>
              <a:t>“Оплата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tx2"/>
                </a:solidFill>
                <a:cs typeface="Times New Roman" pitchFamily="18" charset="0"/>
              </a:rPr>
              <a:t>праці”</a:t>
            </a:r>
            <a:r>
              <a:rPr lang="uk-UA" sz="2800" dirty="0" smtClean="0">
                <a:solidFill>
                  <a:schemeClr val="tx2"/>
                </a:solidFill>
              </a:rPr>
              <a:t> 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замість розділу </a:t>
            </a:r>
            <a:r>
              <a:rPr lang="uk-UA" sz="2800" dirty="0" err="1" smtClean="0">
                <a:solidFill>
                  <a:schemeClr val="tx2"/>
                </a:solidFill>
                <a:cs typeface="Times New Roman" pitchFamily="18" charset="0"/>
              </a:rPr>
              <a:t>“Інші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tx2"/>
                </a:solidFill>
                <a:cs typeface="Times New Roman" pitchFamily="18" charset="0"/>
              </a:rPr>
              <a:t>витрати”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;</a:t>
            </a: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27463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завищення чи відсутність обґрунтування витрат на відрядження;</a:t>
            </a: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274638" algn="just">
              <a:lnSpc>
                <a:spcPct val="90000"/>
              </a:lnSpc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слабка деталізація витрат на оплату послуг СПД, проведення заходів тощо.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grpSp>
        <p:nvGrpSpPr>
          <p:cNvPr id="4" name="Группа 21"/>
          <p:cNvGrpSpPr/>
          <p:nvPr/>
        </p:nvGrpSpPr>
        <p:grpSpPr>
          <a:xfrm>
            <a:off x="395536" y="1268760"/>
            <a:ext cx="8352928" cy="4896544"/>
            <a:chOff x="6084000" y="1643050"/>
            <a:chExt cx="3060000" cy="350046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084000" y="1643050"/>
              <a:ext cx="3060000" cy="3500462"/>
            </a:xfrm>
            <a:prstGeom prst="roundRect">
              <a:avLst>
                <a:gd name="adj" fmla="val 12872"/>
              </a:avLst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>
              <a:off x="6084000" y="1643051"/>
              <a:ext cx="3060000" cy="54103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FFEEA7"/>
                </a:gs>
                <a:gs pos="69000">
                  <a:srgbClr val="FFC000"/>
                </a:gs>
                <a:gs pos="100000">
                  <a:srgbClr val="FFC000"/>
                </a:gs>
              </a:gsLst>
              <a:lin ang="10800000" scaled="0"/>
            </a:gra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uk-UA" sz="2400" b="1" spc="-50" dirty="0" smtClean="0">
                  <a:solidFill>
                    <a:srgbClr val="000000"/>
                  </a:solidFill>
                  <a:latin typeface="Century Gothic" pitchFamily="34" charset="0"/>
                </a:rPr>
                <a:t>ПРОЕКТНИХ ПРОПОЗИЦІЙ:</a:t>
              </a:r>
              <a:endParaRPr lang="ru-RU" sz="2400" b="1" dirty="0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15616" y="47667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spc="-50" dirty="0" smtClean="0">
                <a:solidFill>
                  <a:srgbClr val="000000"/>
                </a:solidFill>
                <a:latin typeface="Century Gothic" pitchFamily="34" charset="0"/>
              </a:rPr>
              <a:t>ОСОБЛИВОСТІ ПОДАННЯ ПОЗАКОНКУРСНИХ</a:t>
            </a:r>
            <a:endParaRPr lang="ru-RU" sz="2600" spc="-50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39552" y="2132856"/>
            <a:ext cx="81369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визначте 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Програму МФВ, пріоритетам якої відповідає </a:t>
            </a:r>
            <a:r>
              <a:rPr lang="uk-UA" sz="2800" dirty="0" err="1">
                <a:solidFill>
                  <a:schemeClr val="tx2"/>
                </a:solidFill>
                <a:cs typeface="Times New Roman" pitchFamily="18" charset="0"/>
              </a:rPr>
              <a:t>позаконкурсна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 проектна пропозиція;</a:t>
            </a:r>
            <a:endParaRPr lang="ru-RU" sz="2800" dirty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уточніть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, чи має відповідна 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Програма 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МФВ </a:t>
            </a:r>
            <a:r>
              <a:rPr lang="uk-UA" sz="2800" dirty="0">
                <a:solidFill>
                  <a:schemeClr val="tx2"/>
                </a:solidFill>
              </a:rPr>
              <a:t>потенційну  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можливість </a:t>
            </a:r>
            <a:r>
              <a:rPr lang="uk-UA" sz="2800" dirty="0">
                <a:solidFill>
                  <a:schemeClr val="tx2"/>
                </a:solidFill>
              </a:rPr>
              <a:t>фінансово 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підтрим</a:t>
            </a:r>
            <a:r>
              <a:rPr lang="uk-UA" sz="2800" dirty="0" smtClean="0">
                <a:solidFill>
                  <a:schemeClr val="tx2"/>
                </a:solidFill>
              </a:rPr>
              <a:t>ув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ати </a:t>
            </a:r>
            <a:r>
              <a:rPr lang="uk-UA" sz="2800" dirty="0" err="1">
                <a:solidFill>
                  <a:schemeClr val="tx2"/>
                </a:solidFill>
                <a:cs typeface="Times New Roman" pitchFamily="18" charset="0"/>
              </a:rPr>
              <a:t>позаконкурсні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проектні </a:t>
            </a:r>
            <a:r>
              <a:rPr lang="uk-UA" sz="2800" dirty="0">
                <a:solidFill>
                  <a:schemeClr val="tx2"/>
                </a:solidFill>
              </a:rPr>
              <a:t>п</a:t>
            </a:r>
            <a:r>
              <a:rPr lang="uk-UA" sz="2800" dirty="0">
                <a:solidFill>
                  <a:schemeClr val="tx2"/>
                </a:solidFill>
                <a:cs typeface="Times New Roman" pitchFamily="18" charset="0"/>
              </a:rPr>
              <a:t>ропозиції</a:t>
            </a:r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;</a:t>
            </a:r>
          </a:p>
          <a:p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проектна пропозиція має відповідати пріоритетам Програми;</a:t>
            </a:r>
            <a:endParaRPr lang="uk-UA" sz="2800" dirty="0" smtClean="0">
              <a:solidFill>
                <a:schemeClr val="tx2"/>
              </a:solidFill>
            </a:endParaRPr>
          </a:p>
          <a:p>
            <a:r>
              <a:rPr lang="uk-UA" sz="2800" dirty="0" smtClean="0">
                <a:solidFill>
                  <a:schemeClr val="tx2"/>
                </a:solidFill>
                <a:cs typeface="Times New Roman" pitchFamily="18" charset="0"/>
              </a:rPr>
              <a:t>проблема, на вирішення якої спрямовано проектну пропозицію, як правило, має бути нагальною.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 rot="-925849">
            <a:off x="1908299" y="2099097"/>
            <a:ext cx="6096000" cy="254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346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Желаю успехов!</a:t>
            </a:r>
          </a:p>
        </p:txBody>
      </p:sp>
      <p:pic>
        <p:nvPicPr>
          <p:cNvPr id="9" name="Рисунок 3" descr="школ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27813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5272" y="6165923"/>
            <a:ext cx="406349" cy="406349"/>
          </a:xfrm>
          <a:prstGeom prst="rect">
            <a:avLst/>
          </a:prstGeom>
        </p:spPr>
      </p:pic>
      <p:pic>
        <p:nvPicPr>
          <p:cNvPr id="30" name="Рисунок 2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8214" y="6165923"/>
            <a:ext cx="406349" cy="406349"/>
          </a:xfrm>
          <a:prstGeom prst="rect">
            <a:avLst/>
          </a:prstGeom>
        </p:spPr>
      </p:pic>
      <p:pic>
        <p:nvPicPr>
          <p:cNvPr id="31" name="Рисунок 3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418" y="6143644"/>
            <a:ext cx="390244" cy="390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53298" y="428604"/>
            <a:ext cx="3847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ПРОЕКТ - ЗАСІБ ЗМІН</a:t>
            </a:r>
            <a:endParaRPr lang="uk-UA" sz="2800" dirty="0" smtClean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616" y="2420888"/>
            <a:ext cx="7056784" cy="2281476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/>
              <a:t>Проект – обмежений у часі комплекс заходів з визначеним результатом, заходами та ресурсами, метою якого є впровадження змін.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_3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3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3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3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3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">
  <a:themeElements>
    <a:clrScheme name="19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19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9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8">
  <a:themeElements>
    <a:clrScheme name="28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28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8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any Meeting">
  <a:themeElements>
    <a:clrScheme name="Company Meeting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Company Meet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01159440">
  <a:themeElements>
    <a:clrScheme name="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plate_1165">
  <a:themeElements>
    <a:clrScheme name="Тема Offic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Тема Offic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3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3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3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0_303</Template>
  <TotalTime>1675</TotalTime>
  <Words>2355</Words>
  <Application>Microsoft Office PowerPoint</Application>
  <PresentationFormat>Экран (4:3)</PresentationFormat>
  <Paragraphs>456</Paragraphs>
  <Slides>84</Slides>
  <Notes>1</Notes>
  <HiddenSlides>17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84</vt:i4>
      </vt:variant>
    </vt:vector>
  </HeadingPairs>
  <TitlesOfParts>
    <vt:vector size="97" baseType="lpstr">
      <vt:lpstr>0_303</vt:lpstr>
      <vt:lpstr>19</vt:lpstr>
      <vt:lpstr>28</vt:lpstr>
      <vt:lpstr>Company Meeting</vt:lpstr>
      <vt:lpstr>01159440</vt:lpstr>
      <vt:lpstr>template_1165</vt:lpstr>
      <vt:lpstr>1_303</vt:lpstr>
      <vt:lpstr>2_303</vt:lpstr>
      <vt:lpstr>3_303</vt:lpstr>
      <vt:lpstr>4_303</vt:lpstr>
      <vt:lpstr>5_303</vt:lpstr>
      <vt:lpstr>6_303</vt:lpstr>
      <vt:lpstr>7_303</vt:lpstr>
      <vt:lpstr>Презентация PowerPoint</vt:lpstr>
      <vt:lpstr>ПИТАННЯ ДЛЯ РОЗГЛЯДУ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Социальные инновации - процессы, благодаря  которым: </vt:lpstr>
      <vt:lpstr>Презентация PowerPoint</vt:lpstr>
      <vt:lpstr>Презентация PowerPoint</vt:lpstr>
      <vt:lpstr>Презентация PowerPoint</vt:lpstr>
      <vt:lpstr>Отличительные  черты  социальных проектов: </vt:lpstr>
      <vt:lpstr>Основные  недостатки  реализуемых  социальных  проектов  и  программ:</vt:lpstr>
      <vt:lpstr>Презентация PowerPoint</vt:lpstr>
      <vt:lpstr>Структура   проекта – совокупность  взаимосвязанных элементов  и  процессов, представленных  с  различной степенью  детализации</vt:lpstr>
      <vt:lpstr>Проект  создает  определенный продукт  (цель проекта)</vt:lpstr>
      <vt:lpstr> </vt:lpstr>
      <vt:lpstr>Направленность  проектов:</vt:lpstr>
      <vt:lpstr>Социальный эффект:</vt:lpstr>
      <vt:lpstr>Презентация PowerPoint</vt:lpstr>
      <vt:lpstr>Оценка социальных проектов</vt:lpstr>
      <vt:lpstr>Ресурсы  проекта</vt:lpstr>
      <vt:lpstr>Типы ресурсов</vt:lpstr>
      <vt:lpstr>Источники финансирования: </vt:lpstr>
      <vt:lpstr>Анализ реализуемости проекта </vt:lpstr>
      <vt:lpstr>Анализ реализуемости проекта </vt:lpstr>
      <vt:lpstr>Основные  критерии  оценки социальных  проектов  и  программ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</vt:lpstr>
      <vt:lpstr>Презентация PowerPoint</vt:lpstr>
      <vt:lpstr>ОЧІКУВАНІ РЕЗУЛЬТАТИ</vt:lpstr>
      <vt:lpstr>МОНІТОРИНГ ПРОЕКТУ</vt:lpstr>
      <vt:lpstr>ОЦІНКА ПРОЕКТУ</vt:lpstr>
      <vt:lpstr>ФІНАНСУВАННЯ ПО ЗАКІНЧЕННЮ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Пасечникова</dc:creator>
  <cp:lastModifiedBy>Владелец</cp:lastModifiedBy>
  <cp:revision>171</cp:revision>
  <dcterms:created xsi:type="dcterms:W3CDTF">2011-05-26T15:19:34Z</dcterms:created>
  <dcterms:modified xsi:type="dcterms:W3CDTF">2020-11-28T20:26:19Z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TC300080881049</vt:lpwstr>
  </property>
</Properties>
</file>