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85" r:id="rId8"/>
    <p:sldId id="257" r:id="rId9"/>
    <p:sldId id="259" r:id="rId10"/>
    <p:sldId id="299" r:id="rId11"/>
    <p:sldId id="260" r:id="rId12"/>
    <p:sldId id="313" r:id="rId13"/>
    <p:sldId id="261" r:id="rId14"/>
    <p:sldId id="312" r:id="rId15"/>
    <p:sldId id="262" r:id="rId16"/>
    <p:sldId id="268" r:id="rId17"/>
    <p:sldId id="304" r:id="rId18"/>
    <p:sldId id="303" r:id="rId19"/>
    <p:sldId id="302" r:id="rId20"/>
    <p:sldId id="286" r:id="rId21"/>
    <p:sldId id="264" r:id="rId22"/>
    <p:sldId id="265" r:id="rId23"/>
    <p:sldId id="266" r:id="rId24"/>
    <p:sldId id="269" r:id="rId25"/>
    <p:sldId id="308" r:id="rId26"/>
    <p:sldId id="296" r:id="rId27"/>
    <p:sldId id="297" r:id="rId28"/>
    <p:sldId id="298" r:id="rId29"/>
    <p:sldId id="309" r:id="rId30"/>
    <p:sldId id="307" r:id="rId31"/>
    <p:sldId id="310" r:id="rId32"/>
    <p:sldId id="311" r:id="rId33"/>
    <p:sldId id="306" r:id="rId34"/>
    <p:sldId id="287" r:id="rId35"/>
    <p:sldId id="270" r:id="rId36"/>
    <p:sldId id="271" r:id="rId37"/>
    <p:sldId id="272" r:id="rId38"/>
    <p:sldId id="273" r:id="rId39"/>
    <p:sldId id="274" r:id="rId40"/>
    <p:sldId id="314" r:id="rId41"/>
    <p:sldId id="289" r:id="rId42"/>
    <p:sldId id="278" r:id="rId43"/>
    <p:sldId id="275" r:id="rId44"/>
    <p:sldId id="305" r:id="rId45"/>
    <p:sldId id="276" r:id="rId46"/>
    <p:sldId id="277" r:id="rId47"/>
    <p:sldId id="301" r:id="rId48"/>
    <p:sldId id="279" r:id="rId49"/>
    <p:sldId id="280" r:id="rId50"/>
    <p:sldId id="281" r:id="rId51"/>
    <p:sldId id="282" r:id="rId52"/>
    <p:sldId id="283" r:id="rId53"/>
    <p:sldId id="28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81" autoAdjust="0"/>
  </p:normalViewPr>
  <p:slideViewPr>
    <p:cSldViewPr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E55B2-8C55-4826-BA0C-A334D647BE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DB0C9-B036-4C4F-82B0-B3B3584CC43E}">
      <dgm:prSet/>
      <dgm:spPr/>
      <dgm:t>
        <a:bodyPr/>
        <a:lstStyle/>
        <a:p>
          <a:pPr rtl="0"/>
          <a:r>
            <a:rPr lang="ru-RU" dirty="0" smtClean="0"/>
            <a:t>На </a:t>
          </a:r>
          <a:r>
            <a:rPr lang="ru-RU" dirty="0" err="1" smtClean="0"/>
            <a:t>тлі</a:t>
          </a:r>
          <a:r>
            <a:rPr lang="ru-RU" dirty="0" smtClean="0"/>
            <a:t> </a:t>
          </a:r>
          <a:r>
            <a:rPr lang="ru-RU" dirty="0" err="1" smtClean="0"/>
            <a:t>загальної</a:t>
          </a:r>
          <a:r>
            <a:rPr lang="ru-RU" dirty="0" smtClean="0"/>
            <a:t> </a:t>
          </a:r>
          <a:r>
            <a:rPr lang="ru-RU" dirty="0" err="1" smtClean="0"/>
            <a:t>збалансованості</a:t>
          </a:r>
          <a:r>
            <a:rPr lang="ru-RU" dirty="0" smtClean="0"/>
            <a:t> </a:t>
          </a:r>
          <a:r>
            <a:rPr lang="ru-RU" dirty="0" err="1" smtClean="0"/>
            <a:t>економічного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північноєвропейського</a:t>
          </a:r>
          <a:r>
            <a:rPr lang="ru-RU" dirty="0" smtClean="0"/>
            <a:t> </a:t>
          </a:r>
          <a:r>
            <a:rPr lang="ru-RU" dirty="0" err="1" smtClean="0"/>
            <a:t>регіону</a:t>
          </a:r>
          <a:r>
            <a:rPr lang="ru-RU" dirty="0" smtClean="0"/>
            <a:t> особливо </a:t>
          </a:r>
          <a:r>
            <a:rPr lang="ru-RU" dirty="0" err="1" smtClean="0"/>
            <a:t>виділялися</a:t>
          </a:r>
          <a:r>
            <a:rPr lang="ru-RU" dirty="0" smtClean="0"/>
            <a:t> </a:t>
          </a:r>
          <a:r>
            <a:rPr lang="ru-RU" dirty="0" err="1" smtClean="0"/>
            <a:t>успіхи</a:t>
          </a:r>
          <a:r>
            <a:rPr lang="ru-RU" dirty="0" smtClean="0"/>
            <a:t> </a:t>
          </a:r>
          <a:r>
            <a:rPr lang="ru-RU" dirty="0" err="1" smtClean="0"/>
            <a:t>Швеції</a:t>
          </a:r>
          <a:r>
            <a:rPr lang="ru-RU" dirty="0" smtClean="0"/>
            <a:t>.</a:t>
          </a:r>
          <a:endParaRPr lang="ru-RU" dirty="0"/>
        </a:p>
      </dgm:t>
    </dgm:pt>
    <dgm:pt modelId="{87C259CA-E3EA-4F53-9D24-6F9794A35A4B}" type="parTrans" cxnId="{10ECC70E-2184-4A1F-8190-27E730E19436}">
      <dgm:prSet/>
      <dgm:spPr/>
      <dgm:t>
        <a:bodyPr/>
        <a:lstStyle/>
        <a:p>
          <a:endParaRPr lang="ru-RU"/>
        </a:p>
      </dgm:t>
    </dgm:pt>
    <dgm:pt modelId="{F05A98BE-8D5F-4910-BC49-26BD8C82587B}" type="sibTrans" cxnId="{10ECC70E-2184-4A1F-8190-27E730E19436}">
      <dgm:prSet/>
      <dgm:spPr/>
      <dgm:t>
        <a:bodyPr/>
        <a:lstStyle/>
        <a:p>
          <a:endParaRPr lang="ru-RU"/>
        </a:p>
      </dgm:t>
    </dgm:pt>
    <dgm:pt modelId="{37EE060F-71A5-4106-A18F-8E17BE03398E}">
      <dgm:prSet/>
      <dgm:spPr/>
      <dgm:t>
        <a:bodyPr/>
        <a:lstStyle/>
        <a:p>
          <a:pPr rtl="0"/>
          <a:r>
            <a:rPr lang="ru-RU" dirty="0" err="1" smtClean="0"/>
            <a:t>Термін</a:t>
          </a:r>
          <a:r>
            <a:rPr lang="ru-RU" dirty="0" smtClean="0"/>
            <a:t> «Шведська модель» </a:t>
          </a:r>
          <a:r>
            <a:rPr lang="ru-RU" dirty="0" err="1" smtClean="0"/>
            <a:t>виник</a:t>
          </a:r>
          <a:r>
            <a:rPr lang="ru-RU" dirty="0" smtClean="0"/>
            <a:t> в 60-і </a:t>
          </a:r>
          <a:r>
            <a:rPr lang="ru-RU" dirty="0" err="1" smtClean="0"/>
            <a:t>рр</a:t>
          </a:r>
          <a:r>
            <a:rPr lang="ru-RU" dirty="0" smtClean="0"/>
            <a:t>. (</a:t>
          </a:r>
          <a:r>
            <a:rPr lang="ru-RU" dirty="0" err="1" smtClean="0"/>
            <a:t>Швидкі</a:t>
          </a:r>
          <a:r>
            <a:rPr lang="ru-RU" dirty="0" smtClean="0"/>
            <a:t> </a:t>
          </a:r>
          <a:r>
            <a:rPr lang="ru-RU" dirty="0" err="1" smtClean="0"/>
            <a:t>темпи</a:t>
          </a:r>
          <a:r>
            <a:rPr lang="ru-RU" dirty="0" smtClean="0"/>
            <a:t> </a:t>
          </a:r>
          <a:r>
            <a:rPr lang="ru-RU" dirty="0" err="1" smtClean="0"/>
            <a:t>ек</a:t>
          </a:r>
          <a:r>
            <a:rPr lang="ru-RU" dirty="0" smtClean="0"/>
            <a:t>. Росту + соц. </a:t>
          </a:r>
          <a:r>
            <a:rPr lang="ru-RU" dirty="0" err="1" smtClean="0"/>
            <a:t>Стабільність</a:t>
          </a:r>
          <a:r>
            <a:rPr lang="ru-RU" dirty="0" smtClean="0"/>
            <a:t>, </a:t>
          </a:r>
          <a:r>
            <a:rPr lang="ru-RU" dirty="0" err="1" smtClean="0"/>
            <a:t>безконфліктність</a:t>
          </a:r>
          <a:r>
            <a:rPr lang="ru-RU" dirty="0" smtClean="0"/>
            <a:t> </a:t>
          </a:r>
          <a:r>
            <a:rPr lang="ru-RU" dirty="0" err="1" smtClean="0"/>
            <a:t>суспільства</a:t>
          </a:r>
          <a:r>
            <a:rPr lang="ru-RU" dirty="0" smtClean="0"/>
            <a:t>)</a:t>
          </a:r>
          <a:endParaRPr lang="ru-RU" dirty="0"/>
        </a:p>
      </dgm:t>
    </dgm:pt>
    <dgm:pt modelId="{704FF4D4-C972-47AD-8F9D-AADF5727E7FA}" type="parTrans" cxnId="{6C672B7D-783C-4F77-B72C-D693F5E38011}">
      <dgm:prSet/>
      <dgm:spPr/>
      <dgm:t>
        <a:bodyPr/>
        <a:lstStyle/>
        <a:p>
          <a:endParaRPr lang="ru-RU"/>
        </a:p>
      </dgm:t>
    </dgm:pt>
    <dgm:pt modelId="{9779368D-A548-4092-B07A-3270015F4A49}" type="sibTrans" cxnId="{6C672B7D-783C-4F77-B72C-D693F5E38011}">
      <dgm:prSet/>
      <dgm:spPr/>
      <dgm:t>
        <a:bodyPr/>
        <a:lstStyle/>
        <a:p>
          <a:endParaRPr lang="ru-RU"/>
        </a:p>
      </dgm:t>
    </dgm:pt>
    <dgm:pt modelId="{E422D375-CFB9-45D1-8352-8E366313BFAE}">
      <dgm:prSet/>
      <dgm:spPr/>
      <dgm:t>
        <a:bodyPr/>
        <a:lstStyle/>
        <a:p>
          <a:pPr rtl="0"/>
          <a:r>
            <a:rPr lang="ru-RU" dirty="0" smtClean="0"/>
            <a:t>У широкому </a:t>
          </a:r>
          <a:r>
            <a:rPr lang="ru-RU" dirty="0" err="1" smtClean="0"/>
            <a:t>сенсі</a:t>
          </a:r>
          <a:r>
            <a:rPr lang="ru-RU" dirty="0" smtClean="0"/>
            <a:t> </a:t>
          </a:r>
          <a:r>
            <a:rPr lang="ru-RU" dirty="0" err="1" smtClean="0"/>
            <a:t>шведська</a:t>
          </a:r>
          <a:r>
            <a:rPr lang="ru-RU" dirty="0" smtClean="0"/>
            <a:t> модель - </a:t>
          </a:r>
          <a:r>
            <a:rPr lang="ru-RU" dirty="0" err="1" smtClean="0"/>
            <a:t>це</a:t>
          </a:r>
          <a:r>
            <a:rPr lang="ru-RU" dirty="0" smtClean="0"/>
            <a:t> весь комплекс </a:t>
          </a:r>
          <a:r>
            <a:rPr lang="ru-RU" dirty="0" err="1" smtClean="0"/>
            <a:t>соціально-економічних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реалій</a:t>
          </a:r>
          <a:r>
            <a:rPr lang="ru-RU" dirty="0" smtClean="0"/>
            <a:t> в </a:t>
          </a:r>
          <a:r>
            <a:rPr lang="ru-RU" dirty="0" err="1" smtClean="0"/>
            <a:t>країні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високим</a:t>
          </a:r>
          <a:r>
            <a:rPr lang="ru-RU" dirty="0" smtClean="0"/>
            <a:t> </a:t>
          </a:r>
          <a:r>
            <a:rPr lang="ru-RU" dirty="0" err="1" smtClean="0"/>
            <a:t>рівнем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широким масштабом </a:t>
          </a:r>
          <a:r>
            <a:rPr lang="ru-RU" dirty="0" err="1" smtClean="0"/>
            <a:t>соціальної</a:t>
          </a:r>
          <a:r>
            <a:rPr lang="ru-RU" dirty="0" smtClean="0"/>
            <a:t> </a:t>
          </a:r>
          <a:r>
            <a:rPr lang="ru-RU" dirty="0" err="1" smtClean="0"/>
            <a:t>політики</a:t>
          </a:r>
          <a:r>
            <a:rPr lang="ru-RU" dirty="0" smtClean="0"/>
            <a:t>.</a:t>
          </a:r>
          <a:endParaRPr lang="ru-RU" dirty="0"/>
        </a:p>
      </dgm:t>
    </dgm:pt>
    <dgm:pt modelId="{756E260C-9EF7-4F8A-87A3-5ABFEF497C51}" type="parTrans" cxnId="{EDDE97DC-FC49-4BD4-BCF0-EC5D3B379C77}">
      <dgm:prSet/>
      <dgm:spPr/>
      <dgm:t>
        <a:bodyPr/>
        <a:lstStyle/>
        <a:p>
          <a:endParaRPr lang="ru-RU"/>
        </a:p>
      </dgm:t>
    </dgm:pt>
    <dgm:pt modelId="{3D3D4844-36B6-47EE-96E7-3C767F175348}" type="sibTrans" cxnId="{EDDE97DC-FC49-4BD4-BCF0-EC5D3B379C77}">
      <dgm:prSet/>
      <dgm:spPr/>
      <dgm:t>
        <a:bodyPr/>
        <a:lstStyle/>
        <a:p>
          <a:endParaRPr lang="ru-RU"/>
        </a:p>
      </dgm:t>
    </dgm:pt>
    <dgm:pt modelId="{1FE496F7-CD6B-4BB1-84E2-4C8645B0C775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/>
            <a:t>Основними</a:t>
          </a:r>
          <a:r>
            <a:rPr lang="ru-RU" dirty="0" smtClean="0"/>
            <a:t> </a:t>
          </a:r>
          <a:r>
            <a:rPr lang="ru-RU" dirty="0" err="1" smtClean="0"/>
            <a:t>цілями</a:t>
          </a:r>
          <a:r>
            <a:rPr lang="ru-RU" dirty="0" smtClean="0"/>
            <a:t> </a:t>
          </a:r>
          <a:r>
            <a:rPr lang="ru-RU" dirty="0" err="1" smtClean="0"/>
            <a:t>моделі</a:t>
          </a:r>
          <a:r>
            <a:rPr lang="ru-RU" dirty="0" smtClean="0"/>
            <a:t> </a:t>
          </a:r>
          <a:r>
            <a:rPr lang="ru-RU" dirty="0" err="1" smtClean="0"/>
            <a:t>були</a:t>
          </a:r>
          <a:r>
            <a:rPr lang="ru-RU" dirty="0" smtClean="0"/>
            <a:t> </a:t>
          </a:r>
          <a:r>
            <a:rPr lang="ru-RU" dirty="0" err="1" smtClean="0"/>
            <a:t>повна</a:t>
          </a:r>
          <a:r>
            <a:rPr lang="ru-RU" dirty="0" smtClean="0"/>
            <a:t> </a:t>
          </a:r>
          <a:r>
            <a:rPr lang="ru-RU" dirty="0" err="1" smtClean="0"/>
            <a:t>зайнятість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вирівнювання</a:t>
          </a:r>
          <a:r>
            <a:rPr lang="ru-RU" dirty="0" smtClean="0"/>
            <a:t> </a:t>
          </a:r>
          <a:r>
            <a:rPr lang="ru-RU" dirty="0" err="1" smtClean="0"/>
            <a:t>доходів</a:t>
          </a:r>
          <a:r>
            <a:rPr lang="ru-RU" dirty="0" smtClean="0"/>
            <a:t>.</a:t>
          </a:r>
          <a:endParaRPr lang="ru-RU" dirty="0"/>
        </a:p>
      </dgm:t>
    </dgm:pt>
    <dgm:pt modelId="{AEC52EA8-B463-46BC-81BB-791F8A6C1EE3}" type="parTrans" cxnId="{B5031CC0-209E-44A2-8B03-1E4D196429D9}">
      <dgm:prSet/>
      <dgm:spPr/>
      <dgm:t>
        <a:bodyPr/>
        <a:lstStyle/>
        <a:p>
          <a:endParaRPr lang="ru-RU"/>
        </a:p>
      </dgm:t>
    </dgm:pt>
    <dgm:pt modelId="{EEB1E65E-77C5-48E3-8533-542D7E2DE141}" type="sibTrans" cxnId="{B5031CC0-209E-44A2-8B03-1E4D196429D9}">
      <dgm:prSet/>
      <dgm:spPr/>
      <dgm:t>
        <a:bodyPr/>
        <a:lstStyle/>
        <a:p>
          <a:endParaRPr lang="ru-RU"/>
        </a:p>
      </dgm:t>
    </dgm:pt>
    <dgm:pt modelId="{2056EAD9-55C4-4FE4-BCF1-3E800E4DEABB}" type="pres">
      <dgm:prSet presAssocID="{20EE55B2-8C55-4826-BA0C-A334D647B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712C6-0E8F-4CC5-83E0-87F751492FF7}" type="pres">
      <dgm:prSet presAssocID="{924DB0C9-B036-4C4F-82B0-B3B3584CC43E}" presName="parentText" presStyleLbl="node1" presStyleIdx="0" presStyleCnt="4" custLinFactY="-5781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799F-1E8E-4B4A-9E4B-E4CABB508CB9}" type="pres">
      <dgm:prSet presAssocID="{F05A98BE-8D5F-4910-BC49-26BD8C82587B}" presName="spacer" presStyleCnt="0"/>
      <dgm:spPr/>
    </dgm:pt>
    <dgm:pt modelId="{E93E3799-712C-410B-9778-DF05B9292DC2}" type="pres">
      <dgm:prSet presAssocID="{37EE060F-71A5-4106-A18F-8E17BE0339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D3A3-DC5D-4929-9C8E-F2C6160C451D}" type="pres">
      <dgm:prSet presAssocID="{9779368D-A548-4092-B07A-3270015F4A49}" presName="spacer" presStyleCnt="0"/>
      <dgm:spPr/>
    </dgm:pt>
    <dgm:pt modelId="{07F1891E-0FFD-4B20-B819-53B2FFCC92E8}" type="pres">
      <dgm:prSet presAssocID="{E422D375-CFB9-45D1-8352-8E366313BFA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51059-1013-41C7-B85E-857C9A3C5754}" type="pres">
      <dgm:prSet presAssocID="{3D3D4844-36B6-47EE-96E7-3C767F175348}" presName="spacer" presStyleCnt="0"/>
      <dgm:spPr/>
    </dgm:pt>
    <dgm:pt modelId="{E27795C2-DD55-49B8-944A-DD6E3A66200B}" type="pres">
      <dgm:prSet presAssocID="{1FE496F7-CD6B-4BB1-84E2-4C8645B0C7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B3A706-9C71-465F-9C49-A668F53AEAFA}" type="presOf" srcId="{924DB0C9-B036-4C4F-82B0-B3B3584CC43E}" destId="{583712C6-0E8F-4CC5-83E0-87F751492FF7}" srcOrd="0" destOrd="0" presId="urn:microsoft.com/office/officeart/2005/8/layout/vList2"/>
    <dgm:cxn modelId="{B50084AD-2832-4CA4-8842-FD67145DD0F8}" type="presOf" srcId="{1FE496F7-CD6B-4BB1-84E2-4C8645B0C775}" destId="{E27795C2-DD55-49B8-944A-DD6E3A66200B}" srcOrd="0" destOrd="0" presId="urn:microsoft.com/office/officeart/2005/8/layout/vList2"/>
    <dgm:cxn modelId="{6C672B7D-783C-4F77-B72C-D693F5E38011}" srcId="{20EE55B2-8C55-4826-BA0C-A334D647BEF7}" destId="{37EE060F-71A5-4106-A18F-8E17BE03398E}" srcOrd="1" destOrd="0" parTransId="{704FF4D4-C972-47AD-8F9D-AADF5727E7FA}" sibTransId="{9779368D-A548-4092-B07A-3270015F4A49}"/>
    <dgm:cxn modelId="{B5031CC0-209E-44A2-8B03-1E4D196429D9}" srcId="{20EE55B2-8C55-4826-BA0C-A334D647BEF7}" destId="{1FE496F7-CD6B-4BB1-84E2-4C8645B0C775}" srcOrd="3" destOrd="0" parTransId="{AEC52EA8-B463-46BC-81BB-791F8A6C1EE3}" sibTransId="{EEB1E65E-77C5-48E3-8533-542D7E2DE141}"/>
    <dgm:cxn modelId="{EDDE97DC-FC49-4BD4-BCF0-EC5D3B379C77}" srcId="{20EE55B2-8C55-4826-BA0C-A334D647BEF7}" destId="{E422D375-CFB9-45D1-8352-8E366313BFAE}" srcOrd="2" destOrd="0" parTransId="{756E260C-9EF7-4F8A-87A3-5ABFEF497C51}" sibTransId="{3D3D4844-36B6-47EE-96E7-3C767F175348}"/>
    <dgm:cxn modelId="{0695C556-887F-4965-ABE9-3157F1D14A13}" type="presOf" srcId="{37EE060F-71A5-4106-A18F-8E17BE03398E}" destId="{E93E3799-712C-410B-9778-DF05B9292DC2}" srcOrd="0" destOrd="0" presId="urn:microsoft.com/office/officeart/2005/8/layout/vList2"/>
    <dgm:cxn modelId="{F7C797C4-3DA1-4F18-8307-D9D9C9077CF2}" type="presOf" srcId="{E422D375-CFB9-45D1-8352-8E366313BFAE}" destId="{07F1891E-0FFD-4B20-B819-53B2FFCC92E8}" srcOrd="0" destOrd="0" presId="urn:microsoft.com/office/officeart/2005/8/layout/vList2"/>
    <dgm:cxn modelId="{10ECC70E-2184-4A1F-8190-27E730E19436}" srcId="{20EE55B2-8C55-4826-BA0C-A334D647BEF7}" destId="{924DB0C9-B036-4C4F-82B0-B3B3584CC43E}" srcOrd="0" destOrd="0" parTransId="{87C259CA-E3EA-4F53-9D24-6F9794A35A4B}" sibTransId="{F05A98BE-8D5F-4910-BC49-26BD8C82587B}"/>
    <dgm:cxn modelId="{F1D85DF2-72FE-421C-B953-52F45C2730DB}" type="presOf" srcId="{20EE55B2-8C55-4826-BA0C-A334D647BEF7}" destId="{2056EAD9-55C4-4FE4-BCF1-3E800E4DEABB}" srcOrd="0" destOrd="0" presId="urn:microsoft.com/office/officeart/2005/8/layout/vList2"/>
    <dgm:cxn modelId="{A45536A3-21E0-4826-AB58-B756505C6FCE}" type="presParOf" srcId="{2056EAD9-55C4-4FE4-BCF1-3E800E4DEABB}" destId="{583712C6-0E8F-4CC5-83E0-87F751492FF7}" srcOrd="0" destOrd="0" presId="urn:microsoft.com/office/officeart/2005/8/layout/vList2"/>
    <dgm:cxn modelId="{6D60C5E3-0FCF-482A-A129-7EBD62408A5B}" type="presParOf" srcId="{2056EAD9-55C4-4FE4-BCF1-3E800E4DEABB}" destId="{0BE1799F-1E8E-4B4A-9E4B-E4CABB508CB9}" srcOrd="1" destOrd="0" presId="urn:microsoft.com/office/officeart/2005/8/layout/vList2"/>
    <dgm:cxn modelId="{EFEAA531-EDDD-4947-BFBD-9B578FE9E013}" type="presParOf" srcId="{2056EAD9-55C4-4FE4-BCF1-3E800E4DEABB}" destId="{E93E3799-712C-410B-9778-DF05B9292DC2}" srcOrd="2" destOrd="0" presId="urn:microsoft.com/office/officeart/2005/8/layout/vList2"/>
    <dgm:cxn modelId="{117E5DC2-BBFA-490B-ACF1-004297608D32}" type="presParOf" srcId="{2056EAD9-55C4-4FE4-BCF1-3E800E4DEABB}" destId="{51F4D3A3-DC5D-4929-9C8E-F2C6160C451D}" srcOrd="3" destOrd="0" presId="urn:microsoft.com/office/officeart/2005/8/layout/vList2"/>
    <dgm:cxn modelId="{FB93DEF1-0118-4127-95B4-01B54BA2D31B}" type="presParOf" srcId="{2056EAD9-55C4-4FE4-BCF1-3E800E4DEABB}" destId="{07F1891E-0FFD-4B20-B819-53B2FFCC92E8}" srcOrd="4" destOrd="0" presId="urn:microsoft.com/office/officeart/2005/8/layout/vList2"/>
    <dgm:cxn modelId="{7F740AE3-D118-41E4-B6A9-0F7620CE52D6}" type="presParOf" srcId="{2056EAD9-55C4-4FE4-BCF1-3E800E4DEABB}" destId="{5B151059-1013-41C7-B85E-857C9A3C5754}" srcOrd="5" destOrd="0" presId="urn:microsoft.com/office/officeart/2005/8/layout/vList2"/>
    <dgm:cxn modelId="{D37960AE-582F-4F89-B5BD-9E6B1BA5BC48}" type="presParOf" srcId="{2056EAD9-55C4-4FE4-BCF1-3E800E4DEABB}" destId="{E27795C2-DD55-49B8-944A-DD6E3A6620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5BC8D-6419-4C78-B87B-876D63F35AE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F5714-2B70-4DF4-A555-E32E96DEB3C3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680EF24C-4C11-452C-8B61-DDB035785A38}" type="parTrans" cxnId="{2DD0942D-FDD4-4B1B-BF8A-14E53D76D882}">
      <dgm:prSet/>
      <dgm:spPr/>
      <dgm:t>
        <a:bodyPr/>
        <a:lstStyle/>
        <a:p>
          <a:endParaRPr lang="ru-RU"/>
        </a:p>
      </dgm:t>
    </dgm:pt>
    <dgm:pt modelId="{4205C5CF-C014-4172-BEBA-0B36777B9C41}" type="sibTrans" cxnId="{2DD0942D-FDD4-4B1B-BF8A-14E53D76D882}">
      <dgm:prSet/>
      <dgm:spPr/>
      <dgm:t>
        <a:bodyPr/>
        <a:lstStyle/>
        <a:p>
          <a:endParaRPr lang="ru-RU"/>
        </a:p>
      </dgm:t>
    </dgm:pt>
    <dgm:pt modelId="{B318B9E2-F21F-445B-8958-FB119C900017}">
      <dgm:prSet phldrT="[Текст]" custT="1"/>
      <dgm:spPr/>
      <dgm:t>
        <a:bodyPr/>
        <a:lstStyle/>
        <a:p>
          <a:r>
            <a:rPr lang="uk-UA" sz="2000" noProof="0" dirty="0" smtClean="0"/>
            <a:t>децентралізована ринкова система виробництва ефективна, держава не втручається у виробничу діяльність підприємства</a:t>
          </a:r>
          <a:endParaRPr lang="uk-UA" sz="2000" noProof="0" dirty="0"/>
        </a:p>
      </dgm:t>
    </dgm:pt>
    <dgm:pt modelId="{B7B6F7F9-B023-4A38-9310-D9AFC8B475CF}" type="parTrans" cxnId="{B6FB814A-0B92-4A88-A6C1-11D6EBE973AF}">
      <dgm:prSet/>
      <dgm:spPr/>
      <dgm:t>
        <a:bodyPr/>
        <a:lstStyle/>
        <a:p>
          <a:endParaRPr lang="ru-RU"/>
        </a:p>
      </dgm:t>
    </dgm:pt>
    <dgm:pt modelId="{4D68361D-09CE-4AFF-BB6B-5DA8CC0C1B5A}" type="sibTrans" cxnId="{B6FB814A-0B92-4A88-A6C1-11D6EBE973AF}">
      <dgm:prSet/>
      <dgm:spPr/>
      <dgm:t>
        <a:bodyPr/>
        <a:lstStyle/>
        <a:p>
          <a:endParaRPr lang="ru-RU"/>
        </a:p>
      </dgm:t>
    </dgm:pt>
    <dgm:pt modelId="{A58B34E2-CEE5-406C-AF48-3EA906227CE8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749AC44D-D924-4EF9-9AAE-110E362FD1DE}" type="parTrans" cxnId="{759E4C6C-752B-448F-9C19-8F0D67412050}">
      <dgm:prSet/>
      <dgm:spPr/>
      <dgm:t>
        <a:bodyPr/>
        <a:lstStyle/>
        <a:p>
          <a:endParaRPr lang="ru-RU"/>
        </a:p>
      </dgm:t>
    </dgm:pt>
    <dgm:pt modelId="{4AD81FC2-0F1A-41E4-828C-8ED49BD6DD80}" type="sibTrans" cxnId="{759E4C6C-752B-448F-9C19-8F0D67412050}">
      <dgm:prSet/>
      <dgm:spPr/>
      <dgm:t>
        <a:bodyPr/>
        <a:lstStyle/>
        <a:p>
          <a:endParaRPr lang="ru-RU"/>
        </a:p>
      </dgm:t>
    </dgm:pt>
    <dgm:pt modelId="{9C1E30AB-4DA2-4B10-91B0-4B863427A886}">
      <dgm:prSet phldrT="[Текст]" custT="1"/>
      <dgm:spPr/>
      <dgm:t>
        <a:bodyPr/>
        <a:lstStyle/>
        <a:p>
          <a:r>
            <a:rPr lang="uk-UA" sz="2000" noProof="0" dirty="0" smtClean="0"/>
            <a:t>активна політика на ринку праці повинна звести до мінімуму соціальні витрати ринкової економіки.</a:t>
          </a:r>
          <a:endParaRPr lang="uk-UA" sz="2000" noProof="0" dirty="0"/>
        </a:p>
      </dgm:t>
    </dgm:pt>
    <dgm:pt modelId="{62DC8D32-BA15-4E83-80DD-E47A16B2C981}" type="parTrans" cxnId="{3B2D7565-A467-465D-82DE-A2871ECAAA0B}">
      <dgm:prSet/>
      <dgm:spPr/>
      <dgm:t>
        <a:bodyPr/>
        <a:lstStyle/>
        <a:p>
          <a:endParaRPr lang="ru-RU"/>
        </a:p>
      </dgm:t>
    </dgm:pt>
    <dgm:pt modelId="{47C2173F-1677-4DB7-BA8B-69ECC8BF0886}" type="sibTrans" cxnId="{3B2D7565-A467-465D-82DE-A2871ECAAA0B}">
      <dgm:prSet/>
      <dgm:spPr/>
      <dgm:t>
        <a:bodyPr/>
        <a:lstStyle/>
        <a:p>
          <a:endParaRPr lang="ru-RU"/>
        </a:p>
      </dgm:t>
    </dgm:pt>
    <dgm:pt modelId="{5EBA7318-1879-4488-8AC2-7CCE6C32D17D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8C52E094-B155-46EB-80E4-966BD1A24069}" type="parTrans" cxnId="{B05F63CF-13FA-4F01-BFE0-D24EF705E4BD}">
      <dgm:prSet/>
      <dgm:spPr/>
      <dgm:t>
        <a:bodyPr/>
        <a:lstStyle/>
        <a:p>
          <a:endParaRPr lang="ru-RU"/>
        </a:p>
      </dgm:t>
    </dgm:pt>
    <dgm:pt modelId="{A68E8124-DE76-466B-AEE5-BB8AD432FDE2}" type="sibTrans" cxnId="{B05F63CF-13FA-4F01-BFE0-D24EF705E4BD}">
      <dgm:prSet/>
      <dgm:spPr/>
      <dgm:t>
        <a:bodyPr/>
        <a:lstStyle/>
        <a:p>
          <a:endParaRPr lang="ru-RU"/>
        </a:p>
      </dgm:t>
    </dgm:pt>
    <dgm:pt modelId="{65CA40CC-D6DF-41C1-858F-2FCD5CA354A2}">
      <dgm:prSet phldrT="[Текст]" custT="1"/>
      <dgm:spPr/>
      <dgm:t>
        <a:bodyPr/>
        <a:lstStyle/>
        <a:p>
          <a:r>
            <a:rPr lang="uk-UA" sz="1800" noProof="0" dirty="0" smtClean="0"/>
            <a:t>Сенс полягає в максимальному зростанні виробництва приватного сектора і як можна більшому перерозподілі державою частини прибутку через податкову систему для підвищення життєвого рівня населення, але без впливу на основи виробництва.</a:t>
          </a:r>
          <a:endParaRPr lang="uk-UA" sz="1800" noProof="0" dirty="0"/>
        </a:p>
      </dgm:t>
    </dgm:pt>
    <dgm:pt modelId="{72B7D8E3-8DB7-41CA-8DEF-948855F17265}" type="parTrans" cxnId="{A03AF6DE-47B8-414C-92B2-3004C8A5A6C2}">
      <dgm:prSet/>
      <dgm:spPr/>
      <dgm:t>
        <a:bodyPr/>
        <a:lstStyle/>
        <a:p>
          <a:endParaRPr lang="ru-RU"/>
        </a:p>
      </dgm:t>
    </dgm:pt>
    <dgm:pt modelId="{DFD30242-FAFF-4C43-9D7F-9A912D3ACDA5}" type="sibTrans" cxnId="{A03AF6DE-47B8-414C-92B2-3004C8A5A6C2}">
      <dgm:prSet/>
      <dgm:spPr/>
      <dgm:t>
        <a:bodyPr/>
        <a:lstStyle/>
        <a:p>
          <a:endParaRPr lang="ru-RU"/>
        </a:p>
      </dgm:t>
    </dgm:pt>
    <dgm:pt modelId="{BAFD4CA0-C60E-4BAB-AFA8-6C3B35BC8DCC}" type="pres">
      <dgm:prSet presAssocID="{CB75BC8D-6419-4C78-B87B-876D63F35A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B4504-7A11-4F36-B243-F9ED7CA04838}" type="pres">
      <dgm:prSet presAssocID="{31BF5714-2B70-4DF4-A555-E32E96DEB3C3}" presName="composite" presStyleCnt="0"/>
      <dgm:spPr/>
    </dgm:pt>
    <dgm:pt modelId="{A5CCC9BF-57D2-4653-8DF2-AD9C180DEBE6}" type="pres">
      <dgm:prSet presAssocID="{31BF5714-2B70-4DF4-A555-E32E96DEB3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92335-9212-4F14-A38F-6BBA797F117F}" type="pres">
      <dgm:prSet presAssocID="{31BF5714-2B70-4DF4-A555-E32E96DEB3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546E1-D14A-4D62-A1F7-D16B229F7F6E}" type="pres">
      <dgm:prSet presAssocID="{4205C5CF-C014-4172-BEBA-0B36777B9C41}" presName="sp" presStyleCnt="0"/>
      <dgm:spPr/>
    </dgm:pt>
    <dgm:pt modelId="{2717B136-F807-4FBB-B29B-BA780611DB72}" type="pres">
      <dgm:prSet presAssocID="{A58B34E2-CEE5-406C-AF48-3EA906227CE8}" presName="composite" presStyleCnt="0"/>
      <dgm:spPr/>
    </dgm:pt>
    <dgm:pt modelId="{C7DDEF23-48D6-4653-8182-1B11EC284E48}" type="pres">
      <dgm:prSet presAssocID="{A58B34E2-CEE5-406C-AF48-3EA906227C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1426C-D6A5-4F7E-94B0-D453F9CA0301}" type="pres">
      <dgm:prSet presAssocID="{A58B34E2-CEE5-406C-AF48-3EA906227C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EDA1-DFF0-4EE3-BFDB-8FFDF8870DA6}" type="pres">
      <dgm:prSet presAssocID="{4AD81FC2-0F1A-41E4-828C-8ED49BD6DD80}" presName="sp" presStyleCnt="0"/>
      <dgm:spPr/>
    </dgm:pt>
    <dgm:pt modelId="{CD9F1D5D-344A-47E9-AF9F-B43FD79C0336}" type="pres">
      <dgm:prSet presAssocID="{5EBA7318-1879-4488-8AC2-7CCE6C32D17D}" presName="composite" presStyleCnt="0"/>
      <dgm:spPr/>
    </dgm:pt>
    <dgm:pt modelId="{A2283B6F-ECBE-4E33-B9D0-CCD54A4FEC37}" type="pres">
      <dgm:prSet presAssocID="{5EBA7318-1879-4488-8AC2-7CCE6C32D1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C41A-1306-4237-AF9E-91520330F87D}" type="pres">
      <dgm:prSet presAssocID="{5EBA7318-1879-4488-8AC2-7CCE6C32D17D}" presName="descendantText" presStyleLbl="alignAcc1" presStyleIdx="2" presStyleCnt="3" custScaleY="20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D02FD-C2F9-42B2-959D-D4537D13DA09}" type="presOf" srcId="{5EBA7318-1879-4488-8AC2-7CCE6C32D17D}" destId="{A2283B6F-ECBE-4E33-B9D0-CCD54A4FEC37}" srcOrd="0" destOrd="0" presId="urn:microsoft.com/office/officeart/2005/8/layout/chevron2"/>
    <dgm:cxn modelId="{9F020C3B-D78B-416F-A6EC-53BBE6A96AC7}" type="presOf" srcId="{CB75BC8D-6419-4C78-B87B-876D63F35AEA}" destId="{BAFD4CA0-C60E-4BAB-AFA8-6C3B35BC8DCC}" srcOrd="0" destOrd="0" presId="urn:microsoft.com/office/officeart/2005/8/layout/chevron2"/>
    <dgm:cxn modelId="{3B2D7565-A467-465D-82DE-A2871ECAAA0B}" srcId="{A58B34E2-CEE5-406C-AF48-3EA906227CE8}" destId="{9C1E30AB-4DA2-4B10-91B0-4B863427A886}" srcOrd="0" destOrd="0" parTransId="{62DC8D32-BA15-4E83-80DD-E47A16B2C981}" sibTransId="{47C2173F-1677-4DB7-BA8B-69ECC8BF0886}"/>
    <dgm:cxn modelId="{5356B931-97F5-465F-8573-A7EBCC3D0A37}" type="presOf" srcId="{B318B9E2-F21F-445B-8958-FB119C900017}" destId="{8F992335-9212-4F14-A38F-6BBA797F117F}" srcOrd="0" destOrd="0" presId="urn:microsoft.com/office/officeart/2005/8/layout/chevron2"/>
    <dgm:cxn modelId="{A03AF6DE-47B8-414C-92B2-3004C8A5A6C2}" srcId="{5EBA7318-1879-4488-8AC2-7CCE6C32D17D}" destId="{65CA40CC-D6DF-41C1-858F-2FCD5CA354A2}" srcOrd="0" destOrd="0" parTransId="{72B7D8E3-8DB7-41CA-8DEF-948855F17265}" sibTransId="{DFD30242-FAFF-4C43-9D7F-9A912D3ACDA5}"/>
    <dgm:cxn modelId="{759E4C6C-752B-448F-9C19-8F0D67412050}" srcId="{CB75BC8D-6419-4C78-B87B-876D63F35AEA}" destId="{A58B34E2-CEE5-406C-AF48-3EA906227CE8}" srcOrd="1" destOrd="0" parTransId="{749AC44D-D924-4EF9-9AAE-110E362FD1DE}" sibTransId="{4AD81FC2-0F1A-41E4-828C-8ED49BD6DD80}"/>
    <dgm:cxn modelId="{B05F63CF-13FA-4F01-BFE0-D24EF705E4BD}" srcId="{CB75BC8D-6419-4C78-B87B-876D63F35AEA}" destId="{5EBA7318-1879-4488-8AC2-7CCE6C32D17D}" srcOrd="2" destOrd="0" parTransId="{8C52E094-B155-46EB-80E4-966BD1A24069}" sibTransId="{A68E8124-DE76-466B-AEE5-BB8AD432FDE2}"/>
    <dgm:cxn modelId="{2DD0942D-FDD4-4B1B-BF8A-14E53D76D882}" srcId="{CB75BC8D-6419-4C78-B87B-876D63F35AEA}" destId="{31BF5714-2B70-4DF4-A555-E32E96DEB3C3}" srcOrd="0" destOrd="0" parTransId="{680EF24C-4C11-452C-8B61-DDB035785A38}" sibTransId="{4205C5CF-C014-4172-BEBA-0B36777B9C41}"/>
    <dgm:cxn modelId="{B6FB814A-0B92-4A88-A6C1-11D6EBE973AF}" srcId="{31BF5714-2B70-4DF4-A555-E32E96DEB3C3}" destId="{B318B9E2-F21F-445B-8958-FB119C900017}" srcOrd="0" destOrd="0" parTransId="{B7B6F7F9-B023-4A38-9310-D9AFC8B475CF}" sibTransId="{4D68361D-09CE-4AFF-BB6B-5DA8CC0C1B5A}"/>
    <dgm:cxn modelId="{1155A80B-4D17-4997-929D-C64B678F2310}" type="presOf" srcId="{9C1E30AB-4DA2-4B10-91B0-4B863427A886}" destId="{68E1426C-D6A5-4F7E-94B0-D453F9CA0301}" srcOrd="0" destOrd="0" presId="urn:microsoft.com/office/officeart/2005/8/layout/chevron2"/>
    <dgm:cxn modelId="{C6263183-BE0E-4BBB-B7F6-4ED2505825C7}" type="presOf" srcId="{31BF5714-2B70-4DF4-A555-E32E96DEB3C3}" destId="{A5CCC9BF-57D2-4653-8DF2-AD9C180DEBE6}" srcOrd="0" destOrd="0" presId="urn:microsoft.com/office/officeart/2005/8/layout/chevron2"/>
    <dgm:cxn modelId="{4353A0F9-6E37-4422-B377-868741153F1A}" type="presOf" srcId="{A58B34E2-CEE5-406C-AF48-3EA906227CE8}" destId="{C7DDEF23-48D6-4653-8182-1B11EC284E48}" srcOrd="0" destOrd="0" presId="urn:microsoft.com/office/officeart/2005/8/layout/chevron2"/>
    <dgm:cxn modelId="{F2D45322-EEF0-45B0-A77A-04A16D41A0F5}" type="presOf" srcId="{65CA40CC-D6DF-41C1-858F-2FCD5CA354A2}" destId="{08F2C41A-1306-4237-AF9E-91520330F87D}" srcOrd="0" destOrd="0" presId="urn:microsoft.com/office/officeart/2005/8/layout/chevron2"/>
    <dgm:cxn modelId="{8AB11434-282C-4E1D-9E19-6E55FD93715D}" type="presParOf" srcId="{BAFD4CA0-C60E-4BAB-AFA8-6C3B35BC8DCC}" destId="{E53B4504-7A11-4F36-B243-F9ED7CA04838}" srcOrd="0" destOrd="0" presId="urn:microsoft.com/office/officeart/2005/8/layout/chevron2"/>
    <dgm:cxn modelId="{DDFF5DCD-7C5F-4717-842A-BA66AE096883}" type="presParOf" srcId="{E53B4504-7A11-4F36-B243-F9ED7CA04838}" destId="{A5CCC9BF-57D2-4653-8DF2-AD9C180DEBE6}" srcOrd="0" destOrd="0" presId="urn:microsoft.com/office/officeart/2005/8/layout/chevron2"/>
    <dgm:cxn modelId="{4607A7AA-0025-4E98-8444-FAF6A6CA42AE}" type="presParOf" srcId="{E53B4504-7A11-4F36-B243-F9ED7CA04838}" destId="{8F992335-9212-4F14-A38F-6BBA797F117F}" srcOrd="1" destOrd="0" presId="urn:microsoft.com/office/officeart/2005/8/layout/chevron2"/>
    <dgm:cxn modelId="{286E9CB7-62BE-488D-9BD6-83857DDFDDC8}" type="presParOf" srcId="{BAFD4CA0-C60E-4BAB-AFA8-6C3B35BC8DCC}" destId="{E19546E1-D14A-4D62-A1F7-D16B229F7F6E}" srcOrd="1" destOrd="0" presId="urn:microsoft.com/office/officeart/2005/8/layout/chevron2"/>
    <dgm:cxn modelId="{F2FA7184-1DEE-4A4E-AB52-B57B38E03923}" type="presParOf" srcId="{BAFD4CA0-C60E-4BAB-AFA8-6C3B35BC8DCC}" destId="{2717B136-F807-4FBB-B29B-BA780611DB72}" srcOrd="2" destOrd="0" presId="urn:microsoft.com/office/officeart/2005/8/layout/chevron2"/>
    <dgm:cxn modelId="{9526B3E3-3B44-4E1F-85F9-44309D139079}" type="presParOf" srcId="{2717B136-F807-4FBB-B29B-BA780611DB72}" destId="{C7DDEF23-48D6-4653-8182-1B11EC284E48}" srcOrd="0" destOrd="0" presId="urn:microsoft.com/office/officeart/2005/8/layout/chevron2"/>
    <dgm:cxn modelId="{327C1966-98E9-4EC9-ABEC-5B24E7A4A47F}" type="presParOf" srcId="{2717B136-F807-4FBB-B29B-BA780611DB72}" destId="{68E1426C-D6A5-4F7E-94B0-D453F9CA0301}" srcOrd="1" destOrd="0" presId="urn:microsoft.com/office/officeart/2005/8/layout/chevron2"/>
    <dgm:cxn modelId="{9312E6A0-7E04-46B1-94EC-FD9AB185177A}" type="presParOf" srcId="{BAFD4CA0-C60E-4BAB-AFA8-6C3B35BC8DCC}" destId="{10ACEDA1-DFF0-4EE3-BFDB-8FFDF8870DA6}" srcOrd="3" destOrd="0" presId="urn:microsoft.com/office/officeart/2005/8/layout/chevron2"/>
    <dgm:cxn modelId="{CAA63254-3691-4126-9275-6CB56DEADB53}" type="presParOf" srcId="{BAFD4CA0-C60E-4BAB-AFA8-6C3B35BC8DCC}" destId="{CD9F1D5D-344A-47E9-AF9F-B43FD79C0336}" srcOrd="4" destOrd="0" presId="urn:microsoft.com/office/officeart/2005/8/layout/chevron2"/>
    <dgm:cxn modelId="{17CA6426-5AFA-4FFD-A5F5-7F9D0857D71C}" type="presParOf" srcId="{CD9F1D5D-344A-47E9-AF9F-B43FD79C0336}" destId="{A2283B6F-ECBE-4E33-B9D0-CCD54A4FEC37}" srcOrd="0" destOrd="0" presId="urn:microsoft.com/office/officeart/2005/8/layout/chevron2"/>
    <dgm:cxn modelId="{35CD69A9-2433-4F41-AA38-AF9C36D4CC31}" type="presParOf" srcId="{CD9F1D5D-344A-47E9-AF9F-B43FD79C0336}" destId="{08F2C41A-1306-4237-AF9E-91520330F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3919A-920F-48D1-8D2B-7A51C2AF2A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C5764E-4D2C-41C5-9434-9885B67ADC64}">
      <dgm:prSet phldrT="[Текст]"/>
      <dgm:spPr/>
      <dgm:t>
        <a:bodyPr/>
        <a:lstStyle/>
        <a:p>
          <a:r>
            <a:rPr lang="ru-RU" dirty="0" smtClean="0"/>
            <a:t>? </a:t>
          </a:r>
          <a:endParaRPr lang="ru-RU" dirty="0"/>
        </a:p>
      </dgm:t>
    </dgm:pt>
    <dgm:pt modelId="{A68CFEC2-E145-496D-894A-875A958E69AA}" type="parTrans" cxnId="{550650D1-C543-44A3-B811-808D9DC8A8E5}">
      <dgm:prSet/>
      <dgm:spPr/>
      <dgm:t>
        <a:bodyPr/>
        <a:lstStyle/>
        <a:p>
          <a:endParaRPr lang="ru-RU"/>
        </a:p>
      </dgm:t>
    </dgm:pt>
    <dgm:pt modelId="{32A6AF2A-64F3-46AF-AD34-F995F82EED39}" type="sibTrans" cxnId="{550650D1-C543-44A3-B811-808D9DC8A8E5}">
      <dgm:prSet/>
      <dgm:spPr/>
      <dgm:t>
        <a:bodyPr/>
        <a:lstStyle/>
        <a:p>
          <a:endParaRPr lang="ru-RU"/>
        </a:p>
      </dgm:t>
    </dgm:pt>
    <dgm:pt modelId="{A4FDDDC5-13DE-4254-88F9-DE1645DEDBD0}">
      <dgm:prSet phldrT="[Текст]" custT="1"/>
      <dgm:spPr/>
      <dgm:t>
        <a:bodyPr/>
        <a:lstStyle/>
        <a:p>
          <a:pPr algn="ctr"/>
          <a:r>
            <a:rPr lang="uk-UA" sz="2800" noProof="0" dirty="0" smtClean="0"/>
            <a:t>Проблема вибору для Північної Європи</a:t>
          </a:r>
          <a:endParaRPr lang="uk-UA" sz="2800" noProof="0" dirty="0"/>
        </a:p>
      </dgm:t>
    </dgm:pt>
    <dgm:pt modelId="{3081755E-BEF1-42D3-A4FC-668917C6B608}" type="parTrans" cxnId="{CD67E2F6-145E-4D18-9B6C-71FB5B5D9B75}">
      <dgm:prSet/>
      <dgm:spPr/>
      <dgm:t>
        <a:bodyPr/>
        <a:lstStyle/>
        <a:p>
          <a:endParaRPr lang="ru-RU"/>
        </a:p>
      </dgm:t>
    </dgm:pt>
    <dgm:pt modelId="{99AEDEB0-1604-49D4-A85F-054FEB4E24BE}" type="sibTrans" cxnId="{CD67E2F6-145E-4D18-9B6C-71FB5B5D9B75}">
      <dgm:prSet/>
      <dgm:spPr/>
      <dgm:t>
        <a:bodyPr/>
        <a:lstStyle/>
        <a:p>
          <a:endParaRPr lang="ru-RU"/>
        </a:p>
      </dgm:t>
    </dgm:pt>
    <dgm:pt modelId="{980D9002-6EC9-43FF-B65E-772198AD1C91}">
      <dgm:prSet phldrT="[Текст]"/>
      <dgm:spPr/>
      <dgm:t>
        <a:bodyPr/>
        <a:lstStyle/>
        <a:p>
          <a:r>
            <a:rPr lang="ru-RU" dirty="0" smtClean="0"/>
            <a:t>З одного боку</a:t>
          </a:r>
        </a:p>
        <a:p>
          <a:endParaRPr lang="ru-RU" dirty="0"/>
        </a:p>
      </dgm:t>
    </dgm:pt>
    <dgm:pt modelId="{6AA8FEA7-7942-45A3-BBE9-0F8D546F7B0F}" type="parTrans" cxnId="{160EA906-42F1-4E6F-9D51-EFC780E0A7F4}">
      <dgm:prSet/>
      <dgm:spPr/>
      <dgm:t>
        <a:bodyPr/>
        <a:lstStyle/>
        <a:p>
          <a:endParaRPr lang="ru-RU"/>
        </a:p>
      </dgm:t>
    </dgm:pt>
    <dgm:pt modelId="{27EC5929-C5E5-4798-8E5F-39C02A48D91F}" type="sibTrans" cxnId="{160EA906-42F1-4E6F-9D51-EFC780E0A7F4}">
      <dgm:prSet/>
      <dgm:spPr/>
      <dgm:t>
        <a:bodyPr/>
        <a:lstStyle/>
        <a:p>
          <a:endParaRPr lang="ru-RU"/>
        </a:p>
      </dgm:t>
    </dgm:pt>
    <dgm:pt modelId="{A1D2962F-EBDF-443C-A3F6-576D71B00416}">
      <dgm:prSet phldrT="[Текст]"/>
      <dgm:spPr/>
      <dgm:t>
        <a:bodyPr/>
        <a:lstStyle/>
        <a:p>
          <a:r>
            <a:rPr lang="uk-UA" noProof="0" smtClean="0"/>
            <a:t>Розчарування в вічності «Шведської моделі»,</a:t>
          </a:r>
          <a:endParaRPr lang="uk-UA" noProof="0"/>
        </a:p>
      </dgm:t>
    </dgm:pt>
    <dgm:pt modelId="{5B28EC78-43DE-4DD5-868E-A2A6E1C44517}" type="parTrans" cxnId="{A85E4960-E3C0-485D-A709-A187F0836C65}">
      <dgm:prSet/>
      <dgm:spPr/>
      <dgm:t>
        <a:bodyPr/>
        <a:lstStyle/>
        <a:p>
          <a:endParaRPr lang="ru-RU"/>
        </a:p>
      </dgm:t>
    </dgm:pt>
    <dgm:pt modelId="{D98DF34A-2FAD-44C5-BFEF-1E7E02C201B0}" type="sibTrans" cxnId="{A85E4960-E3C0-485D-A709-A187F0836C65}">
      <dgm:prSet/>
      <dgm:spPr/>
      <dgm:t>
        <a:bodyPr/>
        <a:lstStyle/>
        <a:p>
          <a:endParaRPr lang="ru-RU"/>
        </a:p>
      </dgm:t>
    </dgm:pt>
    <dgm:pt modelId="{842BFE71-C096-4220-A93A-60A35A236FA7}">
      <dgm:prSet phldrT="[Текст]"/>
      <dgm:spPr/>
      <dgm:t>
        <a:bodyPr/>
        <a:lstStyle/>
        <a:p>
          <a:r>
            <a:rPr lang="uk-UA" noProof="0" dirty="0" smtClean="0"/>
            <a:t>З іншого боку</a:t>
          </a:r>
          <a:endParaRPr lang="uk-UA" noProof="0" dirty="0"/>
        </a:p>
      </dgm:t>
    </dgm:pt>
    <dgm:pt modelId="{46705F7B-1DE4-4A4B-BF6D-C829ABB2C720}" type="parTrans" cxnId="{EED6A226-1970-41C4-8A26-919F3F5EC11C}">
      <dgm:prSet/>
      <dgm:spPr/>
      <dgm:t>
        <a:bodyPr/>
        <a:lstStyle/>
        <a:p>
          <a:endParaRPr lang="ru-RU"/>
        </a:p>
      </dgm:t>
    </dgm:pt>
    <dgm:pt modelId="{1C823B41-D218-43EE-A4FE-D150512A14E4}" type="sibTrans" cxnId="{EED6A226-1970-41C4-8A26-919F3F5EC11C}">
      <dgm:prSet/>
      <dgm:spPr/>
      <dgm:t>
        <a:bodyPr/>
        <a:lstStyle/>
        <a:p>
          <a:endParaRPr lang="ru-RU"/>
        </a:p>
      </dgm:t>
    </dgm:pt>
    <dgm:pt modelId="{A273D9DC-D406-4D4B-91B4-C2C629150622}">
      <dgm:prSet phldrT="[Текст]"/>
      <dgm:spPr/>
      <dgm:t>
        <a:bodyPr/>
        <a:lstStyle/>
        <a:p>
          <a:r>
            <a:rPr lang="uk-UA" noProof="0" dirty="0" smtClean="0"/>
            <a:t>Страх втратити політичну самостійність, втратити переваги протекціоністської економічної політики</a:t>
          </a:r>
          <a:endParaRPr lang="uk-UA" noProof="0" dirty="0"/>
        </a:p>
      </dgm:t>
    </dgm:pt>
    <dgm:pt modelId="{35693327-DE84-4A49-A1C1-812611B7F7CE}" type="parTrans" cxnId="{9206744F-4128-4CF0-8C91-5CA391FF80C1}">
      <dgm:prSet/>
      <dgm:spPr/>
      <dgm:t>
        <a:bodyPr/>
        <a:lstStyle/>
        <a:p>
          <a:endParaRPr lang="ru-RU"/>
        </a:p>
      </dgm:t>
    </dgm:pt>
    <dgm:pt modelId="{025A5DEE-FD9C-4849-91A8-D076112B4FAB}" type="sibTrans" cxnId="{9206744F-4128-4CF0-8C91-5CA391FF80C1}">
      <dgm:prSet/>
      <dgm:spPr/>
      <dgm:t>
        <a:bodyPr/>
        <a:lstStyle/>
        <a:p>
          <a:endParaRPr lang="ru-RU"/>
        </a:p>
      </dgm:t>
    </dgm:pt>
    <dgm:pt modelId="{C041B93D-9ED6-4328-9405-6CEBBCA506D2}">
      <dgm:prSet/>
      <dgm:spPr/>
      <dgm:t>
        <a:bodyPr/>
        <a:lstStyle/>
        <a:p>
          <a:r>
            <a:rPr lang="uk-UA" noProof="0" dirty="0" smtClean="0"/>
            <a:t>Ідеї отримання стабільності і процвітання завдяки європейській інтеграції</a:t>
          </a:r>
        </a:p>
      </dgm:t>
    </dgm:pt>
    <dgm:pt modelId="{1D9FF721-AE4D-450E-8608-9A7660D84F36}" type="parTrans" cxnId="{71035EEA-C966-41D8-AAE8-83632FAFD501}">
      <dgm:prSet/>
      <dgm:spPr/>
      <dgm:t>
        <a:bodyPr/>
        <a:lstStyle/>
        <a:p>
          <a:endParaRPr lang="ru-RU"/>
        </a:p>
      </dgm:t>
    </dgm:pt>
    <dgm:pt modelId="{6628802F-E132-41AD-919A-DC250F7214D8}" type="sibTrans" cxnId="{71035EEA-C966-41D8-AAE8-83632FAFD501}">
      <dgm:prSet/>
      <dgm:spPr/>
      <dgm:t>
        <a:bodyPr/>
        <a:lstStyle/>
        <a:p>
          <a:endParaRPr lang="ru-RU"/>
        </a:p>
      </dgm:t>
    </dgm:pt>
    <dgm:pt modelId="{8997E8C1-9F63-479F-838C-B216F601D1E6}" type="pres">
      <dgm:prSet presAssocID="{A743919A-920F-48D1-8D2B-7A51C2AF2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6FD53-0495-4A79-A2B5-3CD5C1B4BA17}" type="pres">
      <dgm:prSet presAssocID="{8EC5764E-4D2C-41C5-9434-9885B67ADC64}" presName="linNode" presStyleCnt="0"/>
      <dgm:spPr/>
    </dgm:pt>
    <dgm:pt modelId="{BC95E2A9-C957-42EC-9840-065FB1A0E3C4}" type="pres">
      <dgm:prSet presAssocID="{8EC5764E-4D2C-41C5-9434-9885B67ADC6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7A97C-C148-4C74-ABF0-B9018C9528F8}" type="pres">
      <dgm:prSet presAssocID="{8EC5764E-4D2C-41C5-9434-9885B67ADC64}" presName="descendantText" presStyleLbl="alignAccFollowNode1" presStyleIdx="0" presStyleCnt="3" custLinFactNeighborX="1" custLinFactNeighborY="8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6E9A2-19E2-4E37-B56A-3E6A1661DD21}" type="pres">
      <dgm:prSet presAssocID="{32A6AF2A-64F3-46AF-AD34-F995F82EED39}" presName="sp" presStyleCnt="0"/>
      <dgm:spPr/>
    </dgm:pt>
    <dgm:pt modelId="{720B8BC1-E281-46F0-9F11-2B8FD921B7E8}" type="pres">
      <dgm:prSet presAssocID="{980D9002-6EC9-43FF-B65E-772198AD1C91}" presName="linNode" presStyleCnt="0"/>
      <dgm:spPr/>
    </dgm:pt>
    <dgm:pt modelId="{3348A873-9519-4851-A9E6-E989C9BCE3DC}" type="pres">
      <dgm:prSet presAssocID="{980D9002-6EC9-43FF-B65E-772198AD1C9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2667-4A78-4038-9B39-1F6C3176AA8D}" type="pres">
      <dgm:prSet presAssocID="{980D9002-6EC9-43FF-B65E-772198AD1C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E8C7-6CCA-4E61-81B4-0A938CC03271}" type="pres">
      <dgm:prSet presAssocID="{27EC5929-C5E5-4798-8E5F-39C02A48D91F}" presName="sp" presStyleCnt="0"/>
      <dgm:spPr/>
    </dgm:pt>
    <dgm:pt modelId="{575D90F3-C564-4E4A-A5D4-85BAB8923AB1}" type="pres">
      <dgm:prSet presAssocID="{842BFE71-C096-4220-A93A-60A35A236FA7}" presName="linNode" presStyleCnt="0"/>
      <dgm:spPr/>
    </dgm:pt>
    <dgm:pt modelId="{52772A20-028A-4992-85E2-E54EE076D8E3}" type="pres">
      <dgm:prSet presAssocID="{842BFE71-C096-4220-A93A-60A35A236F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DC1AF-F220-479F-A75C-22A2A1C7EF0A}" type="pres">
      <dgm:prSet presAssocID="{842BFE71-C096-4220-A93A-60A35A236FA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82C30-AE21-47D4-B984-E9D8268A9DED}" type="presOf" srcId="{842BFE71-C096-4220-A93A-60A35A236FA7}" destId="{52772A20-028A-4992-85E2-E54EE076D8E3}" srcOrd="0" destOrd="0" presId="urn:microsoft.com/office/officeart/2005/8/layout/vList5"/>
    <dgm:cxn modelId="{E054CC96-A9D4-434A-B319-C1E365372B3E}" type="presOf" srcId="{A4FDDDC5-13DE-4254-88F9-DE1645DEDBD0}" destId="{7677A97C-C148-4C74-ABF0-B9018C9528F8}" srcOrd="0" destOrd="0" presId="urn:microsoft.com/office/officeart/2005/8/layout/vList5"/>
    <dgm:cxn modelId="{F270CC0F-5458-4D75-9114-73E170415405}" type="presOf" srcId="{A743919A-920F-48D1-8D2B-7A51C2AF2A85}" destId="{8997E8C1-9F63-479F-838C-B216F601D1E6}" srcOrd="0" destOrd="0" presId="urn:microsoft.com/office/officeart/2005/8/layout/vList5"/>
    <dgm:cxn modelId="{71035EEA-C966-41D8-AAE8-83632FAFD501}" srcId="{980D9002-6EC9-43FF-B65E-772198AD1C91}" destId="{C041B93D-9ED6-4328-9405-6CEBBCA506D2}" srcOrd="1" destOrd="0" parTransId="{1D9FF721-AE4D-450E-8608-9A7660D84F36}" sibTransId="{6628802F-E132-41AD-919A-DC250F7214D8}"/>
    <dgm:cxn modelId="{A85E4960-E3C0-485D-A709-A187F0836C65}" srcId="{980D9002-6EC9-43FF-B65E-772198AD1C91}" destId="{A1D2962F-EBDF-443C-A3F6-576D71B00416}" srcOrd="0" destOrd="0" parTransId="{5B28EC78-43DE-4DD5-868E-A2A6E1C44517}" sibTransId="{D98DF34A-2FAD-44C5-BFEF-1E7E02C201B0}"/>
    <dgm:cxn modelId="{B0C12020-85FC-4C23-A95D-D7DC57BFA987}" type="presOf" srcId="{8EC5764E-4D2C-41C5-9434-9885B67ADC64}" destId="{BC95E2A9-C957-42EC-9840-065FB1A0E3C4}" srcOrd="0" destOrd="0" presId="urn:microsoft.com/office/officeart/2005/8/layout/vList5"/>
    <dgm:cxn modelId="{160EA906-42F1-4E6F-9D51-EFC780E0A7F4}" srcId="{A743919A-920F-48D1-8D2B-7A51C2AF2A85}" destId="{980D9002-6EC9-43FF-B65E-772198AD1C91}" srcOrd="1" destOrd="0" parTransId="{6AA8FEA7-7942-45A3-BBE9-0F8D546F7B0F}" sibTransId="{27EC5929-C5E5-4798-8E5F-39C02A48D91F}"/>
    <dgm:cxn modelId="{E6826801-1B8C-4127-9094-C617F32E83F5}" type="presOf" srcId="{980D9002-6EC9-43FF-B65E-772198AD1C91}" destId="{3348A873-9519-4851-A9E6-E989C9BCE3DC}" srcOrd="0" destOrd="0" presId="urn:microsoft.com/office/officeart/2005/8/layout/vList5"/>
    <dgm:cxn modelId="{FDB6D9A4-9BF4-46CC-AEF7-7770509E2329}" type="presOf" srcId="{A1D2962F-EBDF-443C-A3F6-576D71B00416}" destId="{43642667-4A78-4038-9B39-1F6C3176AA8D}" srcOrd="0" destOrd="0" presId="urn:microsoft.com/office/officeart/2005/8/layout/vList5"/>
    <dgm:cxn modelId="{CD67E2F6-145E-4D18-9B6C-71FB5B5D9B75}" srcId="{8EC5764E-4D2C-41C5-9434-9885B67ADC64}" destId="{A4FDDDC5-13DE-4254-88F9-DE1645DEDBD0}" srcOrd="0" destOrd="0" parTransId="{3081755E-BEF1-42D3-A4FC-668917C6B608}" sibTransId="{99AEDEB0-1604-49D4-A85F-054FEB4E24BE}"/>
    <dgm:cxn modelId="{29A6EC51-CFE1-42EF-8C8A-E6CB72042311}" type="presOf" srcId="{C041B93D-9ED6-4328-9405-6CEBBCA506D2}" destId="{43642667-4A78-4038-9B39-1F6C3176AA8D}" srcOrd="0" destOrd="1" presId="urn:microsoft.com/office/officeart/2005/8/layout/vList5"/>
    <dgm:cxn modelId="{9206744F-4128-4CF0-8C91-5CA391FF80C1}" srcId="{842BFE71-C096-4220-A93A-60A35A236FA7}" destId="{A273D9DC-D406-4D4B-91B4-C2C629150622}" srcOrd="0" destOrd="0" parTransId="{35693327-DE84-4A49-A1C1-812611B7F7CE}" sibTransId="{025A5DEE-FD9C-4849-91A8-D076112B4FAB}"/>
    <dgm:cxn modelId="{550650D1-C543-44A3-B811-808D9DC8A8E5}" srcId="{A743919A-920F-48D1-8D2B-7A51C2AF2A85}" destId="{8EC5764E-4D2C-41C5-9434-9885B67ADC64}" srcOrd="0" destOrd="0" parTransId="{A68CFEC2-E145-496D-894A-875A958E69AA}" sibTransId="{32A6AF2A-64F3-46AF-AD34-F995F82EED39}"/>
    <dgm:cxn modelId="{5BEFD89C-BF8E-4BD6-B384-BF00616FD397}" type="presOf" srcId="{A273D9DC-D406-4D4B-91B4-C2C629150622}" destId="{BAEDC1AF-F220-479F-A75C-22A2A1C7EF0A}" srcOrd="0" destOrd="0" presId="urn:microsoft.com/office/officeart/2005/8/layout/vList5"/>
    <dgm:cxn modelId="{EED6A226-1970-41C4-8A26-919F3F5EC11C}" srcId="{A743919A-920F-48D1-8D2B-7A51C2AF2A85}" destId="{842BFE71-C096-4220-A93A-60A35A236FA7}" srcOrd="2" destOrd="0" parTransId="{46705F7B-1DE4-4A4B-BF6D-C829ABB2C720}" sibTransId="{1C823B41-D218-43EE-A4FE-D150512A14E4}"/>
    <dgm:cxn modelId="{0B6BBCC3-A872-4869-B535-F81C39754499}" type="presParOf" srcId="{8997E8C1-9F63-479F-838C-B216F601D1E6}" destId="{9466FD53-0495-4A79-A2B5-3CD5C1B4BA17}" srcOrd="0" destOrd="0" presId="urn:microsoft.com/office/officeart/2005/8/layout/vList5"/>
    <dgm:cxn modelId="{C2B9459D-771E-4BA5-83E7-174EACEFF993}" type="presParOf" srcId="{9466FD53-0495-4A79-A2B5-3CD5C1B4BA17}" destId="{BC95E2A9-C957-42EC-9840-065FB1A0E3C4}" srcOrd="0" destOrd="0" presId="urn:microsoft.com/office/officeart/2005/8/layout/vList5"/>
    <dgm:cxn modelId="{7D6AA101-BAEC-4E93-B879-D44B145A67E1}" type="presParOf" srcId="{9466FD53-0495-4A79-A2B5-3CD5C1B4BA17}" destId="{7677A97C-C148-4C74-ABF0-B9018C9528F8}" srcOrd="1" destOrd="0" presId="urn:microsoft.com/office/officeart/2005/8/layout/vList5"/>
    <dgm:cxn modelId="{C510D4EA-9C68-4BED-BF18-29FD75878C2D}" type="presParOf" srcId="{8997E8C1-9F63-479F-838C-B216F601D1E6}" destId="{F9A6E9A2-19E2-4E37-B56A-3E6A1661DD21}" srcOrd="1" destOrd="0" presId="urn:microsoft.com/office/officeart/2005/8/layout/vList5"/>
    <dgm:cxn modelId="{73CA0B55-3AC1-429D-B88F-8370C0BD8D2B}" type="presParOf" srcId="{8997E8C1-9F63-479F-838C-B216F601D1E6}" destId="{720B8BC1-E281-46F0-9F11-2B8FD921B7E8}" srcOrd="2" destOrd="0" presId="urn:microsoft.com/office/officeart/2005/8/layout/vList5"/>
    <dgm:cxn modelId="{49215378-7FCB-4F90-BEF9-A7BA54D38AEA}" type="presParOf" srcId="{720B8BC1-E281-46F0-9F11-2B8FD921B7E8}" destId="{3348A873-9519-4851-A9E6-E989C9BCE3DC}" srcOrd="0" destOrd="0" presId="urn:microsoft.com/office/officeart/2005/8/layout/vList5"/>
    <dgm:cxn modelId="{17331AB9-6285-4E8E-B397-7B3833153520}" type="presParOf" srcId="{720B8BC1-E281-46F0-9F11-2B8FD921B7E8}" destId="{43642667-4A78-4038-9B39-1F6C3176AA8D}" srcOrd="1" destOrd="0" presId="urn:microsoft.com/office/officeart/2005/8/layout/vList5"/>
    <dgm:cxn modelId="{7A12BA9B-6C2C-4C85-B33C-C4836386847F}" type="presParOf" srcId="{8997E8C1-9F63-479F-838C-B216F601D1E6}" destId="{71A8E8C7-6CCA-4E61-81B4-0A938CC03271}" srcOrd="3" destOrd="0" presId="urn:microsoft.com/office/officeart/2005/8/layout/vList5"/>
    <dgm:cxn modelId="{C0B0519F-5578-482D-9885-4D0EBABB16B7}" type="presParOf" srcId="{8997E8C1-9F63-479F-838C-B216F601D1E6}" destId="{575D90F3-C564-4E4A-A5D4-85BAB8923AB1}" srcOrd="4" destOrd="0" presId="urn:microsoft.com/office/officeart/2005/8/layout/vList5"/>
    <dgm:cxn modelId="{902EA485-891D-4413-B9E6-A3DD4A7A3DAF}" type="presParOf" srcId="{575D90F3-C564-4E4A-A5D4-85BAB8923AB1}" destId="{52772A20-028A-4992-85E2-E54EE076D8E3}" srcOrd="0" destOrd="0" presId="urn:microsoft.com/office/officeart/2005/8/layout/vList5"/>
    <dgm:cxn modelId="{CE5D796E-4762-496A-9CC9-8F181900DDEA}" type="presParOf" srcId="{575D90F3-C564-4E4A-A5D4-85BAB8923AB1}" destId="{BAEDC1AF-F220-479F-A75C-22A2A1C7EF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712C6-0E8F-4CC5-83E0-87F751492FF7}">
      <dsp:nvSpPr>
        <dsp:cNvPr id="0" name=""/>
        <dsp:cNvSpPr/>
      </dsp:nvSpPr>
      <dsp:spPr>
        <a:xfrm>
          <a:off x="0" y="0"/>
          <a:ext cx="8229600" cy="106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</a:t>
          </a:r>
          <a:r>
            <a:rPr lang="ru-RU" sz="1900" kern="1200" dirty="0" err="1" smtClean="0"/>
            <a:t>тлі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загальної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збалансованості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економічного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розвитку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північноєвропейського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регіону</a:t>
          </a:r>
          <a:r>
            <a:rPr lang="ru-RU" sz="1900" kern="1200" dirty="0" smtClean="0"/>
            <a:t> особливо </a:t>
          </a:r>
          <a:r>
            <a:rPr lang="ru-RU" sz="1900" kern="1200" dirty="0" err="1" smtClean="0"/>
            <a:t>виділялися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успіхи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Швеції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51885" y="51885"/>
        <a:ext cx="8125830" cy="959101"/>
      </dsp:txXfrm>
    </dsp:sp>
    <dsp:sp modelId="{E93E3799-712C-410B-9778-DF05B9292DC2}">
      <dsp:nvSpPr>
        <dsp:cNvPr id="0" name=""/>
        <dsp:cNvSpPr/>
      </dsp:nvSpPr>
      <dsp:spPr>
        <a:xfrm>
          <a:off x="0" y="1195768"/>
          <a:ext cx="8229600" cy="106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Термін</a:t>
          </a:r>
          <a:r>
            <a:rPr lang="ru-RU" sz="1900" kern="1200" dirty="0" smtClean="0"/>
            <a:t> «Шведська модель» </a:t>
          </a:r>
          <a:r>
            <a:rPr lang="ru-RU" sz="1900" kern="1200" dirty="0" err="1" smtClean="0"/>
            <a:t>виник</a:t>
          </a:r>
          <a:r>
            <a:rPr lang="ru-RU" sz="1900" kern="1200" dirty="0" smtClean="0"/>
            <a:t> в 60-і </a:t>
          </a:r>
          <a:r>
            <a:rPr lang="ru-RU" sz="1900" kern="1200" dirty="0" err="1" smtClean="0"/>
            <a:t>рр</a:t>
          </a:r>
          <a:r>
            <a:rPr lang="ru-RU" sz="1900" kern="1200" dirty="0" smtClean="0"/>
            <a:t>. (</a:t>
          </a:r>
          <a:r>
            <a:rPr lang="ru-RU" sz="1900" kern="1200" dirty="0" err="1" smtClean="0"/>
            <a:t>Швидкі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темпи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ек</a:t>
          </a:r>
          <a:r>
            <a:rPr lang="ru-RU" sz="1900" kern="1200" dirty="0" smtClean="0"/>
            <a:t>. Росту + соц. </a:t>
          </a:r>
          <a:r>
            <a:rPr lang="ru-RU" sz="1900" kern="1200" dirty="0" err="1" smtClean="0"/>
            <a:t>Стабільність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безконфліктність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суспільства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>
        <a:off x="51885" y="1247653"/>
        <a:ext cx="8125830" cy="959101"/>
      </dsp:txXfrm>
    </dsp:sp>
    <dsp:sp modelId="{07F1891E-0FFD-4B20-B819-53B2FFCC92E8}">
      <dsp:nvSpPr>
        <dsp:cNvPr id="0" name=""/>
        <dsp:cNvSpPr/>
      </dsp:nvSpPr>
      <dsp:spPr>
        <a:xfrm>
          <a:off x="0" y="2313360"/>
          <a:ext cx="8229600" cy="106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 широкому </a:t>
          </a:r>
          <a:r>
            <a:rPr lang="ru-RU" sz="1900" kern="1200" dirty="0" err="1" smtClean="0"/>
            <a:t>сенсі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шведська</a:t>
          </a:r>
          <a:r>
            <a:rPr lang="ru-RU" sz="1900" kern="1200" dirty="0" smtClean="0"/>
            <a:t> модель - </a:t>
          </a:r>
          <a:r>
            <a:rPr lang="ru-RU" sz="1900" kern="1200" dirty="0" err="1" smtClean="0"/>
            <a:t>це</a:t>
          </a:r>
          <a:r>
            <a:rPr lang="ru-RU" sz="1900" kern="1200" dirty="0" smtClean="0"/>
            <a:t> весь комплекс </a:t>
          </a:r>
          <a:r>
            <a:rPr lang="ru-RU" sz="1900" kern="1200" dirty="0" err="1" smtClean="0"/>
            <a:t>соціально-економічних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політичних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реалій</a:t>
          </a:r>
          <a:r>
            <a:rPr lang="ru-RU" sz="1900" kern="1200" dirty="0" smtClean="0"/>
            <a:t> в </a:t>
          </a:r>
          <a:r>
            <a:rPr lang="ru-RU" sz="1900" kern="1200" dirty="0" err="1" smtClean="0"/>
            <a:t>країні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її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високим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рівнем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життя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широким масштабом </a:t>
          </a:r>
          <a:r>
            <a:rPr lang="ru-RU" sz="1900" kern="1200" dirty="0" err="1" smtClean="0"/>
            <a:t>соціальної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політики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51885" y="2365245"/>
        <a:ext cx="8125830" cy="959101"/>
      </dsp:txXfrm>
    </dsp:sp>
    <dsp:sp modelId="{E27795C2-DD55-49B8-944A-DD6E3A66200B}">
      <dsp:nvSpPr>
        <dsp:cNvPr id="0" name=""/>
        <dsp:cNvSpPr/>
      </dsp:nvSpPr>
      <dsp:spPr>
        <a:xfrm>
          <a:off x="0" y="3430951"/>
          <a:ext cx="8229600" cy="106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err="1" smtClean="0"/>
            <a:t>Основними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цілями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моделі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були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повна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зайнятість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вирівнювання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доходів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51885" y="3482836"/>
        <a:ext cx="8125830" cy="9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CC9BF-57D2-4653-8DF2-AD9C180DEBE6}">
      <dsp:nvSpPr>
        <dsp:cNvPr id="0" name=""/>
        <dsp:cNvSpPr/>
      </dsp:nvSpPr>
      <dsp:spPr>
        <a:xfrm rot="5400000">
          <a:off x="-220793" y="224352"/>
          <a:ext cx="1471959" cy="103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1.</a:t>
          </a:r>
          <a:endParaRPr lang="ru-RU" sz="2800" kern="1200" dirty="0"/>
        </a:p>
      </dsp:txBody>
      <dsp:txXfrm rot="-5400000">
        <a:off x="2" y="518744"/>
        <a:ext cx="1030371" cy="441588"/>
      </dsp:txXfrm>
    </dsp:sp>
    <dsp:sp modelId="{8F992335-9212-4F14-A38F-6BBA797F117F}">
      <dsp:nvSpPr>
        <dsp:cNvPr id="0" name=""/>
        <dsp:cNvSpPr/>
      </dsp:nvSpPr>
      <dsp:spPr>
        <a:xfrm rot="5400000">
          <a:off x="4151598" y="-3117668"/>
          <a:ext cx="956773" cy="7199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децентралізована ринкова система виробництва ефективна, держава не втручається у виробничу діяльність підприємства</a:t>
          </a:r>
          <a:endParaRPr lang="uk-UA" sz="2000" kern="1200" noProof="0" dirty="0"/>
        </a:p>
      </dsp:txBody>
      <dsp:txXfrm rot="-5400000">
        <a:off x="1030371" y="50265"/>
        <a:ext cx="7152522" cy="863361"/>
      </dsp:txXfrm>
    </dsp:sp>
    <dsp:sp modelId="{C7DDEF23-48D6-4653-8182-1B11EC284E48}">
      <dsp:nvSpPr>
        <dsp:cNvPr id="0" name=""/>
        <dsp:cNvSpPr/>
      </dsp:nvSpPr>
      <dsp:spPr>
        <a:xfrm rot="5400000">
          <a:off x="-220793" y="1523849"/>
          <a:ext cx="1471959" cy="103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</a:t>
          </a:r>
          <a:endParaRPr lang="ru-RU" sz="2800" kern="1200" dirty="0"/>
        </a:p>
      </dsp:txBody>
      <dsp:txXfrm rot="-5400000">
        <a:off x="2" y="1818241"/>
        <a:ext cx="1030371" cy="441588"/>
      </dsp:txXfrm>
    </dsp:sp>
    <dsp:sp modelId="{68E1426C-D6A5-4F7E-94B0-D453F9CA0301}">
      <dsp:nvSpPr>
        <dsp:cNvPr id="0" name=""/>
        <dsp:cNvSpPr/>
      </dsp:nvSpPr>
      <dsp:spPr>
        <a:xfrm rot="5400000">
          <a:off x="4151598" y="-1818171"/>
          <a:ext cx="956773" cy="7199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активна політика на ринку праці повинна звести до мінімуму соціальні витрати ринкової економіки.</a:t>
          </a:r>
          <a:endParaRPr lang="uk-UA" sz="2000" kern="1200" noProof="0" dirty="0"/>
        </a:p>
      </dsp:txBody>
      <dsp:txXfrm rot="-5400000">
        <a:off x="1030371" y="1349762"/>
        <a:ext cx="7152522" cy="863361"/>
      </dsp:txXfrm>
    </dsp:sp>
    <dsp:sp modelId="{A2283B6F-ECBE-4E33-B9D0-CCD54A4FEC37}">
      <dsp:nvSpPr>
        <dsp:cNvPr id="0" name=""/>
        <dsp:cNvSpPr/>
      </dsp:nvSpPr>
      <dsp:spPr>
        <a:xfrm rot="5400000">
          <a:off x="-220793" y="3317275"/>
          <a:ext cx="1471959" cy="103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</a:t>
          </a:r>
          <a:endParaRPr lang="ru-RU" sz="2800" kern="1200" dirty="0"/>
        </a:p>
      </dsp:txBody>
      <dsp:txXfrm rot="-5400000">
        <a:off x="2" y="3611667"/>
        <a:ext cx="1030371" cy="441588"/>
      </dsp:txXfrm>
    </dsp:sp>
    <dsp:sp modelId="{08F2C41A-1306-4237-AF9E-91520330F87D}">
      <dsp:nvSpPr>
        <dsp:cNvPr id="0" name=""/>
        <dsp:cNvSpPr/>
      </dsp:nvSpPr>
      <dsp:spPr>
        <a:xfrm rot="5400000">
          <a:off x="3657669" y="-24745"/>
          <a:ext cx="1944633" cy="7199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Сенс полягає в максимальному зростанні виробництва приватного сектора і як можна більшому перерозподілі державою частини прибутку через податкову систему для підвищення життєвого рівня населення, але без впливу на основи виробництва.</a:t>
          </a:r>
          <a:endParaRPr lang="uk-UA" sz="1800" kern="1200" noProof="0" dirty="0"/>
        </a:p>
      </dsp:txBody>
      <dsp:txXfrm rot="-5400000">
        <a:off x="1030372" y="2697482"/>
        <a:ext cx="7104299" cy="1754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7A97C-C148-4C74-ABF0-B9018C9528F8}">
      <dsp:nvSpPr>
        <dsp:cNvPr id="0" name=""/>
        <dsp:cNvSpPr/>
      </dsp:nvSpPr>
      <dsp:spPr>
        <a:xfrm rot="5400000">
          <a:off x="5006768" y="-1794066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noProof="0" dirty="0" smtClean="0"/>
            <a:t>Проблема вибору для Північної Європи</a:t>
          </a:r>
          <a:endParaRPr lang="uk-UA" sz="2800" kern="1200" noProof="0" dirty="0"/>
        </a:p>
      </dsp:txBody>
      <dsp:txXfrm rot="-5400000">
        <a:off x="2962655" y="307587"/>
        <a:ext cx="5209404" cy="1063638"/>
      </dsp:txXfrm>
    </dsp:sp>
    <dsp:sp modelId="{BC95E2A9-C957-42EC-9840-065FB1A0E3C4}">
      <dsp:nvSpPr>
        <dsp:cNvPr id="0" name=""/>
        <dsp:cNvSpPr/>
      </dsp:nvSpPr>
      <dsp:spPr>
        <a:xfrm>
          <a:off x="0" y="2232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? </a:t>
          </a:r>
          <a:endParaRPr lang="ru-RU" sz="2900" kern="1200" dirty="0"/>
        </a:p>
      </dsp:txBody>
      <dsp:txXfrm>
        <a:off x="71925" y="74157"/>
        <a:ext cx="2818806" cy="1329548"/>
      </dsp:txXfrm>
    </dsp:sp>
    <dsp:sp modelId="{43642667-4A78-4038-9B39-1F6C3176AA8D}">
      <dsp:nvSpPr>
        <dsp:cNvPr id="0" name=""/>
        <dsp:cNvSpPr/>
      </dsp:nvSpPr>
      <dsp:spPr>
        <a:xfrm rot="5400000">
          <a:off x="5006768" y="-347472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smtClean="0"/>
            <a:t>Розчарування в вічності «Шведської моделі»,</a:t>
          </a:r>
          <a:endParaRPr lang="uk-UA" sz="1700" kern="1200" noProof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Ідеї отримання стабільності і процвітання завдяки європейській інтеграції</a:t>
          </a:r>
        </a:p>
      </dsp:txBody>
      <dsp:txXfrm rot="-5400000">
        <a:off x="2962655" y="1754181"/>
        <a:ext cx="5209404" cy="1063638"/>
      </dsp:txXfrm>
    </dsp:sp>
    <dsp:sp modelId="{3348A873-9519-4851-A9E6-E989C9BCE3DC}">
      <dsp:nvSpPr>
        <dsp:cNvPr id="0" name=""/>
        <dsp:cNvSpPr/>
      </dsp:nvSpPr>
      <dsp:spPr>
        <a:xfrm>
          <a:off x="0" y="1549300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 одного боку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71925" y="1621225"/>
        <a:ext cx="2818806" cy="1329548"/>
      </dsp:txXfrm>
    </dsp:sp>
    <dsp:sp modelId="{BAEDC1AF-F220-479F-A75C-22A2A1C7EF0A}">
      <dsp:nvSpPr>
        <dsp:cNvPr id="0" name=""/>
        <dsp:cNvSpPr/>
      </dsp:nvSpPr>
      <dsp:spPr>
        <a:xfrm rot="5400000">
          <a:off x="5006768" y="1199596"/>
          <a:ext cx="117871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noProof="0" dirty="0" smtClean="0"/>
            <a:t>Страх втратити політичну самостійність, втратити переваги протекціоністської економічної політики</a:t>
          </a:r>
          <a:endParaRPr lang="uk-UA" sz="1700" kern="1200" noProof="0" dirty="0"/>
        </a:p>
      </dsp:txBody>
      <dsp:txXfrm rot="-5400000">
        <a:off x="2962655" y="3301249"/>
        <a:ext cx="5209404" cy="1063638"/>
      </dsp:txXfrm>
    </dsp:sp>
    <dsp:sp modelId="{52772A20-028A-4992-85E2-E54EE076D8E3}">
      <dsp:nvSpPr>
        <dsp:cNvPr id="0" name=""/>
        <dsp:cNvSpPr/>
      </dsp:nvSpPr>
      <dsp:spPr>
        <a:xfrm>
          <a:off x="0" y="3096369"/>
          <a:ext cx="2962656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noProof="0" dirty="0" smtClean="0"/>
            <a:t>З іншого боку</a:t>
          </a:r>
          <a:endParaRPr lang="uk-UA" sz="2900" kern="1200" noProof="0" dirty="0"/>
        </a:p>
      </dsp:txBody>
      <dsp:txXfrm>
        <a:off x="71925" y="3168294"/>
        <a:ext cx="2818806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uk.wikipedia.org/wiki/%D0%9F%D1%80%D0%B5%D0%BC'%D1%94%D1%80-%D0%BC%D1%96%D0%BD%D1%96%D1%81%D1%82%D1%80_%D0%94%D0%B0%D0%BD%D1%96%D1%97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Країни Північної Європи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46313"/>
            <a:ext cx="8062912" cy="1752600"/>
          </a:xfrm>
        </p:spPr>
        <p:txBody>
          <a:bodyPr/>
          <a:lstStyle/>
          <a:p>
            <a:pPr algn="ctr"/>
            <a:r>
              <a:rPr lang="uk-UA" dirty="0" smtClean="0"/>
              <a:t>Фінляндія, Швеція, Норвегія, Данія, Ісландія.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змішана республіка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en-US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(Також може називатися </a:t>
            </a:r>
            <a:r>
              <a:rPr lang="uk-UA" dirty="0" smtClean="0">
                <a:solidFill>
                  <a:srgbClr val="00B0F0"/>
                </a:solidFill>
              </a:rPr>
              <a:t>напівпрезидентської, напівпарламентської, президентсько-парламентською</a:t>
            </a:r>
            <a:r>
              <a:rPr lang="uk-UA" dirty="0" smtClean="0">
                <a:solidFill>
                  <a:schemeClr val="bg1"/>
                </a:solidFill>
              </a:rPr>
              <a:t> республікою) - форма державного правління, яка перебуває між президентською і парламентською республіками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Політичний устрій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329114" cy="4572000"/>
          </a:xfrm>
        </p:spPr>
        <p:txBody>
          <a:bodyPr>
            <a:normAutofit/>
          </a:bodyPr>
          <a:lstStyle/>
          <a:p>
            <a:r>
              <a:rPr lang="uk-UA" dirty="0" smtClean="0"/>
              <a:t>законодавча влада належить президенту і </a:t>
            </a:r>
            <a:r>
              <a:rPr lang="uk-UA" dirty="0" err="1" smtClean="0"/>
              <a:t>едускунте</a:t>
            </a:r>
            <a:r>
              <a:rPr lang="uk-UA" dirty="0" smtClean="0"/>
              <a:t> - парламенту країни,</a:t>
            </a:r>
          </a:p>
          <a:p>
            <a:r>
              <a:rPr lang="uk-UA" dirty="0" smtClean="0"/>
              <a:t>виконавча влада - президенту і Державній раді.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500461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5691157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Будівля </a:t>
            </a:r>
            <a:r>
              <a:rPr lang="uk-UA" dirty="0" err="1" smtClean="0"/>
              <a:t>Едускунти</a:t>
            </a:r>
            <a:r>
              <a:rPr lang="uk-UA" dirty="0" smtClean="0"/>
              <a:t> - парламенту Фінляндії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Парламентські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у </a:t>
            </a:r>
            <a:r>
              <a:rPr lang="ru-RU" dirty="0" err="1"/>
              <a:t>Фінляндії</a:t>
            </a:r>
            <a:r>
              <a:rPr lang="ru-RU" dirty="0"/>
              <a:t> (1999)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2774"/>
            <a:ext cx="8075240" cy="4714577"/>
          </a:xfrm>
        </p:spPr>
      </p:pic>
    </p:spTree>
    <p:extLst>
      <p:ext uri="{BB962C8B-B14F-4D97-AF65-F5344CB8AC3E}">
        <p14:creationId xmlns:p14="http://schemas.microsoft.com/office/powerpoint/2010/main" val="408421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Законодавча влада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sz="3400" dirty="0" err="1" smtClean="0">
                <a:solidFill>
                  <a:srgbClr val="00B0F0"/>
                </a:solidFill>
              </a:rPr>
              <a:t>Едускунта</a:t>
            </a:r>
            <a:r>
              <a:rPr lang="uk-UA" sz="3400" dirty="0" smtClean="0">
                <a:solidFill>
                  <a:srgbClr val="00B0F0"/>
                </a:solidFill>
              </a:rPr>
              <a:t> - </a:t>
            </a:r>
            <a:r>
              <a:rPr lang="uk-UA" sz="3400" dirty="0" smtClean="0">
                <a:solidFill>
                  <a:schemeClr val="bg1"/>
                </a:solidFill>
              </a:rPr>
              <a:t>однопалатний парламент, складається з 200 депутатів.</a:t>
            </a:r>
          </a:p>
          <a:p>
            <a:r>
              <a:rPr lang="uk-UA" sz="3400" dirty="0" smtClean="0">
                <a:solidFill>
                  <a:schemeClr val="bg1"/>
                </a:solidFill>
              </a:rPr>
              <a:t>  Депутати обираються всенародним голосуванням терміном на 4 роки</a:t>
            </a:r>
            <a:r>
              <a:rPr lang="uk-UA" sz="3400" dirty="0" smtClean="0">
                <a:solidFill>
                  <a:srgbClr val="00B0F0"/>
                </a:solidFill>
              </a:rPr>
              <a:t>.</a:t>
            </a:r>
          </a:p>
          <a:p>
            <a:endParaRPr lang="uk-UA" sz="3400" dirty="0" smtClean="0">
              <a:solidFill>
                <a:srgbClr val="00B0F0"/>
              </a:solidFill>
            </a:endParaRPr>
          </a:p>
          <a:p>
            <a:r>
              <a:rPr lang="uk-UA" sz="3400" dirty="0" smtClean="0">
                <a:solidFill>
                  <a:srgbClr val="00B0F0"/>
                </a:solidFill>
              </a:rPr>
              <a:t>У парламентських виборах 2003 року брали участь 18 партій, причому в парламент потрапили представники лише восьми з них.</a:t>
            </a:r>
          </a:p>
          <a:p>
            <a:pPr>
              <a:buNone/>
            </a:pPr>
            <a:r>
              <a:rPr lang="uk-UA" sz="3400" dirty="0" smtClean="0">
                <a:solidFill>
                  <a:srgbClr val="00B0F0"/>
                </a:solidFill>
              </a:rPr>
              <a:t>Найбільші партії:</a:t>
            </a:r>
          </a:p>
          <a:p>
            <a:r>
              <a:rPr lang="uk-UA" sz="3400" dirty="0" smtClean="0">
                <a:solidFill>
                  <a:srgbClr val="00B0F0"/>
                </a:solidFill>
              </a:rPr>
              <a:t> Партія Фінляндський центр,</a:t>
            </a:r>
          </a:p>
          <a:p>
            <a:r>
              <a:rPr lang="uk-UA" sz="3400" dirty="0" smtClean="0">
                <a:solidFill>
                  <a:srgbClr val="00B0F0"/>
                </a:solidFill>
              </a:rPr>
              <a:t>Соціал-демократична партія Фінляндії,</a:t>
            </a:r>
          </a:p>
          <a:p>
            <a:r>
              <a:rPr lang="uk-UA" sz="3400" dirty="0" smtClean="0">
                <a:solidFill>
                  <a:srgbClr val="00B0F0"/>
                </a:solidFill>
              </a:rPr>
              <a:t> Національна коаліція,</a:t>
            </a:r>
          </a:p>
          <a:p>
            <a:r>
              <a:rPr lang="uk-UA" sz="3400" dirty="0" smtClean="0">
                <a:solidFill>
                  <a:srgbClr val="00B0F0"/>
                </a:solidFill>
              </a:rPr>
              <a:t> Лівий союз,</a:t>
            </a:r>
          </a:p>
          <a:p>
            <a:r>
              <a:rPr lang="uk-UA" sz="3400" dirty="0" smtClean="0">
                <a:solidFill>
                  <a:srgbClr val="00B0F0"/>
                </a:solidFill>
              </a:rPr>
              <a:t>Зелений союз,</a:t>
            </a:r>
          </a:p>
          <a:p>
            <a:r>
              <a:rPr lang="ru-RU" sz="3400" dirty="0" smtClean="0">
                <a:solidFill>
                  <a:srgbClr val="00B0F0"/>
                </a:solidFill>
              </a:rPr>
              <a:t> Шведська народна </a:t>
            </a:r>
            <a:r>
              <a:rPr lang="ru-RU" sz="3400" dirty="0" err="1" smtClean="0">
                <a:solidFill>
                  <a:srgbClr val="00B0F0"/>
                </a:solidFill>
              </a:rPr>
              <a:t>партія</a:t>
            </a:r>
            <a:r>
              <a:rPr lang="ru-RU" sz="3400" dirty="0" smtClean="0">
                <a:solidFill>
                  <a:srgbClr val="00B0F0"/>
                </a:solidFill>
              </a:rPr>
              <a:t>.</a:t>
            </a:r>
          </a:p>
          <a:p>
            <a:endParaRPr lang="ru-RU" sz="34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Вибори 2019 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71579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Виконавча влада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476361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здійснюється Державною Радою (урядом), до якого входять прем'єр-міністр кількість міністрів (числом не більше 18.)</a:t>
            </a:r>
          </a:p>
          <a:p>
            <a:r>
              <a:rPr lang="uk-UA" dirty="0" smtClean="0"/>
              <a:t>Уряд разом з прем'єр-міністром йде у відставку після кожних парламентських виборів, а також за рішенням президента країни при втраті довіри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Прем'єр-міністр обирається </a:t>
            </a:r>
            <a:r>
              <a:rPr lang="uk-UA" dirty="0" err="1" smtClean="0"/>
              <a:t>Едускунтой</a:t>
            </a:r>
            <a:r>
              <a:rPr lang="uk-UA" dirty="0" smtClean="0"/>
              <a:t> і потім формально затверджується президентом.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Судова влада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Судова система Фінляндії розділена на:</a:t>
            </a:r>
          </a:p>
          <a:p>
            <a:pPr>
              <a:buNone/>
            </a:pPr>
            <a:r>
              <a:rPr lang="uk-UA" dirty="0" smtClean="0"/>
              <a:t>	 суд, що займається звичайними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цивільними і кримінальними справами,</a:t>
            </a:r>
          </a:p>
          <a:p>
            <a:pPr>
              <a:buNone/>
            </a:pPr>
            <a:r>
              <a:rPr lang="uk-UA" dirty="0" smtClean="0"/>
              <a:t> 	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 суд</a:t>
            </a:r>
            <a:r>
              <a:rPr lang="uk-UA" dirty="0" smtClean="0"/>
              <a:t>, який відповідає за справи між людьми і адміністративними органами держави.</a:t>
            </a:r>
          </a:p>
          <a:p>
            <a:pPr>
              <a:buNone/>
            </a:pPr>
            <a:r>
              <a:rPr lang="uk-UA" dirty="0" smtClean="0"/>
              <a:t>	Фінські закони ґрунтуються на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шведських,</a:t>
            </a:r>
            <a:r>
              <a:rPr lang="uk-UA" dirty="0" smtClean="0"/>
              <a:t> а в більш широкому сенсі - на цивільному праві і римському праві</a:t>
            </a:r>
          </a:p>
          <a:p>
            <a:pPr>
              <a:buNone/>
            </a:pPr>
            <a:r>
              <a:rPr lang="uk-UA" dirty="0" smtClean="0"/>
              <a:t>	Судова система складається з місцевих судів, регіональних апеляційних судів і вищого суду. Адміністративна гілка складається з адміністративних судів і вищого адміністративного суду. Обирається на шестирічний термін прямим всенародним голосуванням.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Виробнича статистика</a:t>
            </a:r>
            <a:endParaRPr lang="uk-UA" sz="3200" b="1" dirty="0"/>
          </a:p>
        </p:txBody>
      </p:sp>
      <p:pic>
        <p:nvPicPr>
          <p:cNvPr id="4" name="Содержимое 3" descr="manufacturing-statist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640960" cy="56166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Фінська індустрія-статистика-серпень-2015</a:t>
            </a:r>
            <a:endParaRPr lang="uk-UA" dirty="0"/>
          </a:p>
        </p:txBody>
      </p:sp>
      <p:pic>
        <p:nvPicPr>
          <p:cNvPr id="4" name="Содержимое 3" descr="finnish-technology-industry-statistics-august-2015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84976" cy="51845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nnish-technology-industry-statistics-august-2015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5" cy="64807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Країни Північної Європи після Другої світової війни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Друга світова війна завдала порівняно невеликого збитку країнам Північної Європи (Велика частина жертв і руйнувань в заполярній Норвегії)</a:t>
            </a:r>
          </a:p>
          <a:p>
            <a:r>
              <a:rPr lang="uk-UA" dirty="0" smtClean="0"/>
              <a:t>Після війни подібні господарські труднощі: інфляція, безробіття, зношеність обладнання і житлового фонду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 економічного розвитку:</a:t>
            </a:r>
          </a:p>
          <a:p>
            <a:r>
              <a:rPr lang="uk-UA" i="1" dirty="0" smtClean="0"/>
              <a:t>Риболовно-аграрна </a:t>
            </a:r>
            <a:r>
              <a:rPr lang="uk-UA" dirty="0" smtClean="0"/>
              <a:t>Ісландія, </a:t>
            </a:r>
            <a:r>
              <a:rPr lang="uk-UA" i="1" dirty="0" smtClean="0"/>
              <a:t>аграрно-індустріальна </a:t>
            </a:r>
            <a:r>
              <a:rPr lang="uk-UA" dirty="0" smtClean="0"/>
              <a:t>Данія, </a:t>
            </a:r>
            <a:r>
              <a:rPr lang="uk-UA" i="1" dirty="0" smtClean="0"/>
              <a:t>індустріально-аграрна </a:t>
            </a:r>
            <a:r>
              <a:rPr lang="uk-UA" dirty="0" smtClean="0"/>
              <a:t>Норвегія, найрозвиненіша Швеція.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Швеція</a:t>
            </a:r>
            <a:endParaRPr lang="uk-UA" sz="6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857364"/>
            <a:ext cx="1285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86190"/>
            <a:ext cx="13335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99806" y="3000372"/>
            <a:ext cx="174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Швеции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9806" y="5460326"/>
            <a:ext cx="1744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Швеции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Швеція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Королівство Швеція - держава в Північній Європі на Скандинавському півострові, член Європейського союзу країна, яка підписала </a:t>
            </a:r>
            <a:r>
              <a:rPr lang="uk-UA" dirty="0" err="1" smtClean="0"/>
              <a:t>Шенгенську</a:t>
            </a:r>
            <a:r>
              <a:rPr lang="uk-UA" dirty="0" smtClean="0"/>
              <a:t> угоду. У НАТО не входить.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Конституційна монархія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993" y="1722438"/>
            <a:ext cx="3279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1720840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Офіційна мова шведська</a:t>
            </a:r>
          </a:p>
          <a:p>
            <a:r>
              <a:rPr lang="uk-UA" sz="2000" dirty="0" smtClean="0"/>
              <a:t>столиця Стокгольм</a:t>
            </a:r>
          </a:p>
          <a:p>
            <a:r>
              <a:rPr lang="uk-UA" sz="2000" dirty="0" smtClean="0"/>
              <a:t>Форма правління Спадкова конституційна монархія</a:t>
            </a:r>
          </a:p>
          <a:p>
            <a:r>
              <a:rPr lang="uk-UA" sz="2000" dirty="0" smtClean="0"/>
              <a:t>Король Карл XVI Густав</a:t>
            </a:r>
          </a:p>
          <a:p>
            <a:endParaRPr lang="uk-UA" sz="2000" dirty="0" smtClean="0"/>
          </a:p>
          <a:p>
            <a:r>
              <a:rPr lang="uk-UA" sz="2000" dirty="0" smtClean="0"/>
              <a:t>Прем'єр-міністр 	</a:t>
            </a:r>
          </a:p>
          <a:p>
            <a:r>
              <a:rPr lang="uk-UA" sz="2000" b="1" dirty="0" err="1" smtClean="0"/>
              <a:t>Челль</a:t>
            </a:r>
            <a:r>
              <a:rPr lang="uk-UA" sz="2000" b="1" dirty="0" smtClean="0"/>
              <a:t> Стефан </a:t>
            </a:r>
            <a:r>
              <a:rPr lang="uk-UA" sz="2000" b="1" dirty="0" err="1" smtClean="0"/>
              <a:t>Леве́н</a:t>
            </a:r>
            <a:r>
              <a:rPr lang="uk-UA" sz="2000" dirty="0" smtClean="0"/>
              <a:t> (2014)</a:t>
            </a:r>
            <a:endParaRPr lang="uk-UA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2135187"/>
            <a:ext cx="2667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429256" y="6198990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Карл XVI Густав</a:t>
            </a:r>
            <a:endParaRPr lang="ru-RU" dirty="0"/>
          </a:p>
        </p:txBody>
      </p:sp>
      <p:pic>
        <p:nvPicPr>
          <p:cNvPr id="24578" name="Picture 2" descr="Stefan Löfven efter slutdebatten i SVT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1905000" cy="262890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3419872" y="4077072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491880" y="2852936"/>
            <a:ext cx="158417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Политична 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Голова </a:t>
            </a:r>
            <a:r>
              <a:rPr lang="ru-RU" dirty="0" err="1" smtClean="0"/>
              <a:t>держави</a:t>
            </a:r>
            <a:r>
              <a:rPr lang="ru-RU" dirty="0" smtClean="0"/>
              <a:t> —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король</a:t>
            </a:r>
          </a:p>
          <a:p>
            <a:r>
              <a:rPr lang="ru-RU" dirty="0" smtClean="0"/>
              <a:t> Держава </a:t>
            </a:r>
            <a:r>
              <a:rPr lang="ru-RU" dirty="0" err="1" smtClean="0"/>
              <a:t>управляється</a:t>
            </a:r>
            <a:r>
              <a:rPr lang="ru-RU" dirty="0" smtClean="0"/>
              <a:t> урядом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вибирається</a:t>
            </a:r>
            <a:r>
              <a:rPr lang="ru-RU" dirty="0" smtClean="0"/>
              <a:t> парламентом - риксдагом. Парламент </a:t>
            </a:r>
            <a:r>
              <a:rPr lang="ru-RU" dirty="0" err="1" smtClean="0"/>
              <a:t>переобирається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голосуванням</a:t>
            </a:r>
            <a:r>
              <a:rPr lang="ru-RU" dirty="0" smtClean="0"/>
              <a:t> </a:t>
            </a:r>
            <a:r>
              <a:rPr lang="ru-RU" dirty="0" err="1" smtClean="0"/>
              <a:t>кожні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роки.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Партії, що представлені у парламенті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Християнська партія Швеції</a:t>
            </a:r>
          </a:p>
          <a:p>
            <a:r>
              <a:rPr lang="uk-UA" dirty="0" smtClean="0"/>
              <a:t>Ліберальна партія Швеції</a:t>
            </a:r>
          </a:p>
          <a:p>
            <a:r>
              <a:rPr lang="uk-UA" dirty="0" smtClean="0"/>
              <a:t>помірна партія</a:t>
            </a:r>
          </a:p>
          <a:p>
            <a:r>
              <a:rPr lang="uk-UA" dirty="0" smtClean="0"/>
              <a:t>партія центру</a:t>
            </a:r>
          </a:p>
          <a:p>
            <a:r>
              <a:rPr lang="uk-UA" dirty="0" smtClean="0"/>
              <a:t>Шведська соціал-демократична партія</a:t>
            </a:r>
          </a:p>
          <a:p>
            <a:r>
              <a:rPr lang="uk-UA" dirty="0" smtClean="0"/>
              <a:t>Ліва партія Швеції</a:t>
            </a:r>
          </a:p>
          <a:p>
            <a:r>
              <a:rPr lang="uk-UA" dirty="0" smtClean="0"/>
              <a:t>зелені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dirty="0" err="1" smtClean="0"/>
              <a:t>особливість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шведської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державної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політики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полягає</a:t>
            </a:r>
            <a:r>
              <a:rPr lang="ru-RU" sz="3600" dirty="0" smtClean="0"/>
              <a:t> в тому,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1932 </a:t>
            </a:r>
            <a:r>
              <a:rPr lang="ru-RU" sz="3600" dirty="0" err="1" smtClean="0"/>
              <a:t>р</a:t>
            </a:r>
            <a:r>
              <a:rPr lang="ru-RU" sz="3600" dirty="0" smtClean="0"/>
              <a:t> уряду в </a:t>
            </a:r>
            <a:r>
              <a:rPr lang="ru-RU" sz="3600" dirty="0" err="1" smtClean="0"/>
              <a:t>країні</a:t>
            </a:r>
            <a:r>
              <a:rPr lang="ru-RU" sz="3600" dirty="0" smtClean="0"/>
              <a:t> </a:t>
            </a:r>
            <a:r>
              <a:rPr lang="ru-RU" sz="3600" dirty="0" err="1" smtClean="0"/>
              <a:t>очолюються</a:t>
            </a:r>
            <a:r>
              <a:rPr lang="ru-RU" sz="3600" dirty="0" smtClean="0"/>
              <a:t> </a:t>
            </a:r>
          </a:p>
          <a:p>
            <a:pPr algn="just">
              <a:buNone/>
            </a:pPr>
            <a:r>
              <a:rPr lang="ru-RU" sz="3600" dirty="0" smtClean="0"/>
              <a:t>	(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перебувають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під</a:t>
            </a:r>
            <a:r>
              <a:rPr lang="ru-RU" sz="3600" dirty="0" smtClean="0"/>
              <a:t> </a:t>
            </a:r>
            <a:r>
              <a:rPr lang="ru-RU" sz="3600" dirty="0" err="1" smtClean="0"/>
              <a:t>їх</a:t>
            </a:r>
            <a:r>
              <a:rPr lang="ru-RU" sz="3600" dirty="0" smtClean="0"/>
              <a:t> великим </a:t>
            </a:r>
            <a:r>
              <a:rPr lang="ru-RU" sz="3600" dirty="0" err="1" smtClean="0"/>
              <a:t>впливом</a:t>
            </a:r>
            <a:r>
              <a:rPr lang="ru-RU" sz="3600" dirty="0" smtClean="0"/>
              <a:t>) </a:t>
            </a:r>
            <a:r>
              <a:rPr lang="ru-RU" sz="3600" dirty="0" err="1" smtClean="0"/>
              <a:t>представниками</a:t>
            </a:r>
            <a:r>
              <a:rPr lang="ru-RU" sz="3600" dirty="0" smtClean="0"/>
              <a:t> </a:t>
            </a:r>
            <a:r>
              <a:rPr lang="ru-RU" sz="3600" u="sng" dirty="0" err="1" smtClean="0">
                <a:solidFill>
                  <a:srgbClr val="FF0000"/>
                </a:solidFill>
              </a:rPr>
              <a:t>соціал-демократичної</a:t>
            </a:r>
            <a:r>
              <a:rPr lang="ru-RU" sz="3600" u="sng" dirty="0" smtClean="0">
                <a:solidFill>
                  <a:srgbClr val="FF0000"/>
                </a:solidFill>
              </a:rPr>
              <a:t> </a:t>
            </a:r>
            <a:r>
              <a:rPr lang="ru-RU" sz="3600" u="sng" dirty="0" err="1" smtClean="0">
                <a:solidFill>
                  <a:srgbClr val="FF0000"/>
                </a:solidFill>
              </a:rPr>
              <a:t>партії</a:t>
            </a:r>
            <a:r>
              <a:rPr lang="ru-RU" sz="3600" u="sng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None/>
            </a:pPr>
            <a:r>
              <a:rPr lang="ru-RU" sz="3600" dirty="0" smtClean="0"/>
              <a:t>	</a:t>
            </a:r>
            <a:r>
              <a:rPr lang="ru-RU" sz="3600" dirty="0" err="1" smtClean="0"/>
              <a:t>Після</a:t>
            </a:r>
            <a:r>
              <a:rPr lang="ru-RU" sz="3600" dirty="0" smtClean="0"/>
              <a:t> 1925 </a:t>
            </a:r>
            <a:r>
              <a:rPr lang="ru-RU" sz="3600" dirty="0" err="1" smtClean="0"/>
              <a:t>р</a:t>
            </a:r>
            <a:r>
              <a:rPr lang="ru-RU" sz="3600" dirty="0" smtClean="0"/>
              <a:t> </a:t>
            </a:r>
            <a:r>
              <a:rPr lang="ru-RU" sz="3600" dirty="0" err="1" smtClean="0"/>
              <a:t>керівництво</a:t>
            </a:r>
            <a:r>
              <a:rPr lang="ru-RU" sz="3600" dirty="0" smtClean="0"/>
              <a:t> </a:t>
            </a:r>
            <a:r>
              <a:rPr lang="ru-RU" sz="3600" dirty="0" err="1" smtClean="0"/>
              <a:t>партії</a:t>
            </a:r>
            <a:r>
              <a:rPr lang="ru-RU" sz="3600" dirty="0" smtClean="0"/>
              <a:t> проголосило основою </a:t>
            </a:r>
            <a:r>
              <a:rPr lang="ru-RU" sz="3600" dirty="0" err="1" smtClean="0"/>
              <a:t>своєї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політики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«принцип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порозуміння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«Шведська модель»</a:t>
            </a:r>
            <a:endParaRPr lang="uk-UA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«Шведська модель»</a:t>
            </a:r>
            <a:endParaRPr lang="uk-UA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«Шведська модель»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Велика роль держави в Швеції в розподілі, споживанні і перерозподілі національного доходу через податки і державні витрати, досягла рекордних рівнів.</a:t>
            </a:r>
          </a:p>
          <a:p>
            <a:pPr algn="just"/>
            <a:r>
              <a:rPr lang="uk-UA" dirty="0" smtClean="0"/>
              <a:t>У реформістської ідеології така діяльність отримала назву </a:t>
            </a:r>
            <a:r>
              <a:rPr lang="uk-UA" b="1" dirty="0" smtClean="0">
                <a:solidFill>
                  <a:schemeClr val="bg1"/>
                </a:solidFill>
              </a:rPr>
              <a:t>"функціональний соціалізм"</a:t>
            </a:r>
            <a:endParaRPr lang="uk-UA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Форма власності </a:t>
            </a:r>
            <a:r>
              <a:rPr lang="uk-UA" dirty="0" err="1" smtClean="0">
                <a:solidFill>
                  <a:srgbClr val="FF0000"/>
                </a:solidFill>
                <a:effectLst/>
              </a:rPr>
              <a:t>приватно</a:t>
            </a:r>
            <a:r>
              <a:rPr lang="uk-UA" dirty="0" err="1" smtClean="0"/>
              <a:t>капіталістічна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uk-UA" dirty="0" smtClean="0"/>
              <a:t> У приватному володінні знаходиться все судноплавство, найбільші комерційні банки. </a:t>
            </a:r>
          </a:p>
          <a:p>
            <a:pPr algn="just">
              <a:buNone/>
            </a:pPr>
            <a:r>
              <a:rPr lang="uk-UA" dirty="0" smtClean="0"/>
              <a:t>	На приватні компанії припадає близько 90% працівників, а також 90% обсягу продукції обробної промисловості і 90% обороту оптової торгівлі.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політичного розвитку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>
                <a:solidFill>
                  <a:srgbClr val="00B050"/>
                </a:solidFill>
              </a:rPr>
              <a:t>	У політичному відношенні П.Європа зберегла довоєнну організацію</a:t>
            </a:r>
          </a:p>
          <a:p>
            <a:pPr algn="just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 Фінляндії </a:t>
            </a:r>
            <a:r>
              <a:rPr lang="uk-UA" dirty="0" smtClean="0">
                <a:solidFill>
                  <a:schemeClr val="bg1"/>
                </a:solidFill>
              </a:rPr>
              <a:t>розпущені всі фашистські організації, антифашисти випущені з в'язниць, скасовані закони воєнного часу</a:t>
            </a:r>
          </a:p>
          <a:p>
            <a:pPr algn="just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У квітні 1945 р Демократичний союз народу Фінляндії + Аграрний союз + соціал-демократична партія = уряд демократичної співпраці</a:t>
            </a:r>
            <a:endParaRPr lang="uk-UA" b="1" u="sng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шведський експорт</a:t>
            </a:r>
            <a:endParaRPr lang="uk-UA" b="1" dirty="0"/>
          </a:p>
        </p:txBody>
      </p:sp>
      <p:pic>
        <p:nvPicPr>
          <p:cNvPr id="4" name="Содержимое 3" descr="экспорт шве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628800"/>
            <a:ext cx="7920880" cy="482453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uk-UA" dirty="0" smtClean="0"/>
              <a:t>За ступенем монополізації основних галузей господарства Швеція перевершує багато інших розвинених країн. </a:t>
            </a:r>
          </a:p>
          <a:p>
            <a:pPr algn="just">
              <a:buNone/>
            </a:pPr>
            <a:r>
              <a:rPr lang="uk-UA" dirty="0" smtClean="0"/>
              <a:t>	Найбільшими компаніями є: </a:t>
            </a:r>
          </a:p>
          <a:p>
            <a:pPr algn="just">
              <a:buNone/>
            </a:pPr>
            <a:r>
              <a:rPr lang="uk-UA" dirty="0" smtClean="0"/>
              <a:t>	«</a:t>
            </a:r>
            <a:r>
              <a:rPr lang="uk-UA" dirty="0" err="1" smtClean="0"/>
              <a:t>Volvo</a:t>
            </a:r>
            <a:r>
              <a:rPr lang="uk-UA" dirty="0" smtClean="0"/>
              <a:t>» (автомобільна промисловість); «</a:t>
            </a:r>
            <a:r>
              <a:rPr lang="uk-UA" dirty="0" err="1" smtClean="0"/>
              <a:t>Ericsson</a:t>
            </a:r>
            <a:r>
              <a:rPr lang="uk-UA" dirty="0" smtClean="0"/>
              <a:t>», </a:t>
            </a:r>
          </a:p>
          <a:p>
            <a:pPr algn="just">
              <a:buNone/>
            </a:pPr>
            <a:r>
              <a:rPr lang="uk-UA" dirty="0" smtClean="0"/>
              <a:t>	«ABB </a:t>
            </a:r>
            <a:r>
              <a:rPr lang="uk-UA" dirty="0" err="1" smtClean="0"/>
              <a:t>Acea</a:t>
            </a:r>
            <a:r>
              <a:rPr lang="uk-UA" dirty="0" smtClean="0"/>
              <a:t> </a:t>
            </a:r>
            <a:r>
              <a:rPr lang="uk-UA" dirty="0" err="1" smtClean="0"/>
              <a:t>Braun</a:t>
            </a:r>
            <a:r>
              <a:rPr lang="uk-UA" dirty="0" smtClean="0"/>
              <a:t>», «</a:t>
            </a:r>
            <a:r>
              <a:rPr lang="uk-UA" dirty="0" err="1" smtClean="0"/>
              <a:t>Boveri</a:t>
            </a:r>
            <a:r>
              <a:rPr lang="uk-UA" dirty="0" smtClean="0"/>
              <a:t>» і «</a:t>
            </a:r>
            <a:r>
              <a:rPr lang="uk-UA" dirty="0" err="1" smtClean="0"/>
              <a:t>Electrolux</a:t>
            </a:r>
            <a:r>
              <a:rPr lang="uk-UA" dirty="0" smtClean="0"/>
              <a:t>» (електротехніка і електроніка); «</a:t>
            </a:r>
            <a:r>
              <a:rPr lang="uk-UA" dirty="0" err="1" smtClean="0"/>
              <a:t>Sandwik</a:t>
            </a:r>
            <a:r>
              <a:rPr lang="uk-UA" dirty="0" smtClean="0"/>
              <a:t>» (металургія);</a:t>
            </a:r>
          </a:p>
          <a:p>
            <a:pPr algn="just">
              <a:buNone/>
            </a:pPr>
            <a:r>
              <a:rPr lang="uk-UA" dirty="0" smtClean="0"/>
              <a:t>	 «</a:t>
            </a:r>
            <a:r>
              <a:rPr lang="uk-UA" dirty="0" err="1" smtClean="0"/>
              <a:t>Stoura</a:t>
            </a:r>
            <a:r>
              <a:rPr lang="uk-UA" dirty="0" smtClean="0"/>
              <a:t>», «</a:t>
            </a:r>
            <a:r>
              <a:rPr lang="uk-UA" dirty="0" err="1" smtClean="0"/>
              <a:t>Svenska</a:t>
            </a:r>
            <a:r>
              <a:rPr lang="uk-UA" dirty="0" smtClean="0"/>
              <a:t>» (деревообробка) і «SKF» (машинобудування).</a:t>
            </a:r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економіки Швеції</a:t>
            </a:r>
            <a:endParaRPr lang="uk-UA" dirty="0"/>
          </a:p>
        </p:txBody>
      </p:sp>
      <p:pic>
        <p:nvPicPr>
          <p:cNvPr id="4" name="Содержимое 3" descr="165144_37_pic_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7416823" cy="46085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63367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Норвегія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185738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00760" y="1500174"/>
            <a:ext cx="12858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324433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</a:t>
            </a:r>
            <a:r>
              <a:rPr lang="ru-RU" dirty="0" err="1" smtClean="0"/>
              <a:t>Норвегії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57214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</a:t>
            </a:r>
            <a:r>
              <a:rPr lang="ru-RU" dirty="0" err="1" smtClean="0"/>
              <a:t>Норвегії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Норвегії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456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643051"/>
            <a:ext cx="4214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Королівство Норвегія, </a:t>
            </a:r>
            <a:r>
              <a:rPr lang="uk-UA" sz="2800" dirty="0" err="1" smtClean="0"/>
              <a:t>Норвегія</a:t>
            </a:r>
            <a:r>
              <a:rPr lang="uk-UA" sz="2800" dirty="0" smtClean="0"/>
              <a:t> - держава в Північній Європі, в західній частині Скандинавського півострова і великій кількості прилеглих дрібних островів. Межує на сході зі Швецією, Фінляндією та Росією.</a:t>
            </a:r>
            <a:endParaRPr lang="uk-UA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817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Офіційні мови 			норвезька</a:t>
            </a:r>
          </a:p>
          <a:p>
            <a:pPr algn="just"/>
            <a:r>
              <a:rPr lang="uk-UA" dirty="0" smtClean="0"/>
              <a:t>Столиця				 Осло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Форма правління Конституційна монархія</a:t>
            </a:r>
          </a:p>
          <a:p>
            <a:pPr algn="just"/>
            <a:r>
              <a:rPr lang="uk-UA" dirty="0" smtClean="0"/>
              <a:t>Король </a:t>
            </a:r>
            <a:r>
              <a:rPr lang="uk-UA" dirty="0" err="1" smtClean="0"/>
              <a:t>Харальд</a:t>
            </a:r>
            <a:r>
              <a:rPr lang="uk-UA" dirty="0" smtClean="0"/>
              <a:t> V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Прем'єр-міністр </a:t>
            </a:r>
            <a:r>
              <a:rPr lang="uk-UA" dirty="0" err="1" smtClean="0"/>
              <a:t>Ерна</a:t>
            </a:r>
            <a:r>
              <a:rPr lang="uk-UA" dirty="0" smtClean="0"/>
              <a:t> </a:t>
            </a:r>
            <a:r>
              <a:rPr lang="uk-UA" dirty="0" err="1" smtClean="0"/>
              <a:t>Солберг</a:t>
            </a:r>
            <a:r>
              <a:rPr lang="uk-UA" dirty="0" smtClean="0"/>
              <a:t> (</a:t>
            </a:r>
            <a:r>
              <a:rPr lang="uk-UA" dirty="0" err="1" smtClean="0"/>
              <a:t>Сульберг</a:t>
            </a:r>
            <a:r>
              <a:rPr lang="uk-UA" dirty="0" smtClean="0"/>
              <a:t>) (2013)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Держ</a:t>
            </a:r>
            <a:r>
              <a:rPr lang="uk-UA" dirty="0" smtClean="0"/>
              <a:t>. релігія Лютеранство</a:t>
            </a:r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Державний устрій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25767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унітарна</a:t>
            </a:r>
            <a:r>
              <a:rPr lang="ru-RU" dirty="0" smtClean="0"/>
              <a:t> держава, </a:t>
            </a:r>
            <a:r>
              <a:rPr lang="ru-RU" dirty="0" err="1" smtClean="0"/>
              <a:t>заснована</a:t>
            </a:r>
            <a:r>
              <a:rPr lang="ru-RU" dirty="0" smtClean="0"/>
              <a:t> на принципах </a:t>
            </a:r>
            <a:r>
              <a:rPr lang="ru-RU" dirty="0" err="1" smtClean="0"/>
              <a:t>конституційної</a:t>
            </a:r>
            <a:r>
              <a:rPr lang="ru-RU" dirty="0" smtClean="0"/>
              <a:t> </a:t>
            </a:r>
            <a:r>
              <a:rPr lang="ru-RU" dirty="0" err="1" smtClean="0"/>
              <a:t>монархії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парламентської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Король </a:t>
            </a:r>
            <a:r>
              <a:rPr lang="ru-RU" dirty="0" err="1" smtClean="0"/>
              <a:t>є</a:t>
            </a:r>
            <a:r>
              <a:rPr lang="ru-RU" dirty="0" smtClean="0"/>
              <a:t> главою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виконавчої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Королем </a:t>
            </a:r>
            <a:r>
              <a:rPr lang="ru-RU" dirty="0" err="1" smtClean="0"/>
              <a:t>Норвегії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1991 року </a:t>
            </a:r>
            <a:r>
              <a:rPr lang="ru-RU" dirty="0" err="1" smtClean="0"/>
              <a:t>є</a:t>
            </a:r>
            <a:r>
              <a:rPr lang="ru-RU" dirty="0" smtClean="0"/>
              <a:t> Харальд V.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законодавчим</a:t>
            </a:r>
            <a:r>
              <a:rPr lang="ru-RU" dirty="0" smtClean="0"/>
              <a:t> органом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двопалатний</a:t>
            </a:r>
            <a:r>
              <a:rPr lang="ru-RU" dirty="0" smtClean="0"/>
              <a:t> парламент - Стортинг.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2571767" cy="2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9322" y="4286256"/>
            <a:ext cx="192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Харальд </a:t>
            </a:r>
            <a:r>
              <a:rPr lang="en-US" dirty="0" smtClean="0"/>
              <a:t>V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Парламент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5543560" cy="540207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just"/>
            <a:r>
              <a:rPr lang="uk-UA" dirty="0" smtClean="0"/>
              <a:t>Вища законодавча влада в країні належить парламенту - Стортингу, що складається з 169 депутатів.</a:t>
            </a:r>
          </a:p>
          <a:p>
            <a:pPr algn="just"/>
            <a:r>
              <a:rPr lang="uk-UA" dirty="0" smtClean="0"/>
              <a:t>Стортинг обирається раз на чотири роки шляхом загального демократичного таємного голосування за пропорційною виборчою системою.</a:t>
            </a:r>
          </a:p>
          <a:p>
            <a:pPr algn="just"/>
            <a:r>
              <a:rPr lang="uk-UA" dirty="0" smtClean="0"/>
              <a:t> Голова Стортингу - прем'єр-міністр, яким стає лідер партії-переможниці на виборах в парламент</a:t>
            </a:r>
          </a:p>
          <a:p>
            <a:pPr algn="just"/>
            <a:r>
              <a:rPr lang="uk-UA" dirty="0" smtClean="0"/>
              <a:t>Парламент ділиться на дві палати - верхню і нижню, </a:t>
            </a:r>
            <a:r>
              <a:rPr lang="uk-UA" dirty="0" err="1" smtClean="0"/>
              <a:t>лагтинг</a:t>
            </a:r>
            <a:r>
              <a:rPr lang="uk-UA" dirty="0" smtClean="0"/>
              <a:t> і </a:t>
            </a:r>
            <a:r>
              <a:rPr lang="uk-UA" dirty="0" err="1" smtClean="0"/>
              <a:t>одельстинга</a:t>
            </a:r>
            <a:r>
              <a:rPr lang="uk-UA" dirty="0" smtClean="0"/>
              <a:t>,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20688"/>
            <a:ext cx="2880320" cy="32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00827" y="3929066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1400" dirty="0" smtClean="0">
                <a:solidFill>
                  <a:prstClr val="white"/>
                </a:solidFill>
              </a:rPr>
              <a:t>парламент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Партії (вибори 2009)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Норвежська</a:t>
            </a:r>
            <a:r>
              <a:rPr lang="ru-RU" dirty="0" smtClean="0"/>
              <a:t> </a:t>
            </a:r>
            <a:r>
              <a:rPr lang="ru-RU" dirty="0" smtClean="0"/>
              <a:t>рабочая партия</a:t>
            </a:r>
            <a:r>
              <a:rPr lang="en-US" dirty="0" smtClean="0"/>
              <a:t>— 64 </a:t>
            </a:r>
            <a:r>
              <a:rPr lang="ru-RU" dirty="0" smtClean="0"/>
              <a:t>Партия </a:t>
            </a:r>
            <a:r>
              <a:rPr lang="ru-RU" dirty="0" smtClean="0"/>
              <a:t>прогресса</a:t>
            </a:r>
            <a:r>
              <a:rPr lang="en-US" dirty="0" smtClean="0"/>
              <a:t>— </a:t>
            </a:r>
            <a:r>
              <a:rPr lang="en-US" dirty="0" smtClean="0"/>
              <a:t>41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Консервативна  </a:t>
            </a:r>
            <a:r>
              <a:rPr lang="ru-RU" i="1" dirty="0" smtClean="0"/>
              <a:t>партия </a:t>
            </a:r>
            <a:r>
              <a:rPr lang="en-US" dirty="0" smtClean="0"/>
              <a:t>— 30 </a:t>
            </a:r>
            <a:r>
              <a:rPr lang="ru-RU" dirty="0" err="1" smtClean="0"/>
              <a:t>Социалістична</a:t>
            </a:r>
            <a:r>
              <a:rPr lang="ru-RU" dirty="0" smtClean="0"/>
              <a:t>  </a:t>
            </a:r>
            <a:r>
              <a:rPr lang="ru-RU" dirty="0" smtClean="0"/>
              <a:t>левая партия </a:t>
            </a:r>
            <a:r>
              <a:rPr lang="en-US" dirty="0" smtClean="0"/>
              <a:t>— 11 </a:t>
            </a:r>
            <a:r>
              <a:rPr lang="ru-RU" dirty="0" smtClean="0"/>
              <a:t>Христианско-демократическая </a:t>
            </a:r>
            <a:r>
              <a:rPr lang="ru-RU" dirty="0" smtClean="0"/>
              <a:t>партия </a:t>
            </a:r>
            <a:r>
              <a:rPr lang="en-US" dirty="0" smtClean="0"/>
              <a:t>— 10 </a:t>
            </a:r>
            <a:endParaRPr lang="uk-UA" dirty="0" smtClean="0"/>
          </a:p>
          <a:p>
            <a:r>
              <a:rPr lang="ru-RU" dirty="0" smtClean="0"/>
              <a:t>Партия Центру</a:t>
            </a:r>
            <a:r>
              <a:rPr lang="en-US" dirty="0" smtClean="0"/>
              <a:t>— </a:t>
            </a:r>
            <a:r>
              <a:rPr lang="en-US" dirty="0" smtClean="0"/>
              <a:t>11 </a:t>
            </a:r>
            <a:r>
              <a:rPr lang="ru-RU" dirty="0" smtClean="0"/>
              <a:t>мест</a:t>
            </a:r>
          </a:p>
          <a:p>
            <a:r>
              <a:rPr lang="ru-RU" dirty="0" err="1" smtClean="0"/>
              <a:t>Ліберальна</a:t>
            </a:r>
            <a:r>
              <a:rPr lang="ru-RU" dirty="0" smtClean="0"/>
              <a:t>  </a:t>
            </a:r>
            <a:r>
              <a:rPr lang="ru-RU" dirty="0" err="1" smtClean="0"/>
              <a:t>партія</a:t>
            </a:r>
            <a:r>
              <a:rPr lang="en-US" dirty="0" smtClean="0"/>
              <a:t>— 2 </a:t>
            </a:r>
            <a:r>
              <a:rPr lang="ru-RU" dirty="0" smtClean="0"/>
              <a:t>места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/>
          <a:lstStyle/>
          <a:p>
            <a:pPr algn="just"/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Ісландія </a:t>
            </a:r>
            <a:r>
              <a:rPr lang="uk-UA" sz="3600" dirty="0" smtClean="0">
                <a:solidFill>
                  <a:schemeClr val="bg1"/>
                </a:solidFill>
              </a:rPr>
              <a:t>(отримала незалежність в 1944 від Данії)</a:t>
            </a:r>
          </a:p>
          <a:p>
            <a:pPr algn="just"/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Соціалістична партія об'єднувала: комуністів + лівих соціалістів</a:t>
            </a:r>
          </a:p>
          <a:p>
            <a:pPr algn="just"/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Швеції Данії і Норвегії збереглися монархії. </a:t>
            </a:r>
            <a:r>
              <a:rPr lang="uk-UA" sz="3600" dirty="0" smtClean="0">
                <a:solidFill>
                  <a:schemeClr val="bg1"/>
                </a:solidFill>
              </a:rPr>
              <a:t>Монархи мали авторитет і повагу серед співгромадян, але їх політична значимість падала</a:t>
            </a:r>
            <a:endParaRPr lang="uk-UA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Парламентські вибори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Лейбористська партія  27,4 % (проти 30% на минулих виборах, 49 замість 55 місць). </a:t>
            </a:r>
          </a:p>
          <a:p>
            <a:r>
              <a:rPr lang="uk-UA" sz="2400" dirty="0" smtClean="0"/>
              <a:t>Партія  Прогресу отримала 15,2% (проти 16,3%, втративши 2 місця). </a:t>
            </a:r>
          </a:p>
          <a:p>
            <a:r>
              <a:rPr lang="uk-UA" sz="2400" dirty="0" smtClean="0"/>
              <a:t>Ліберальна партія – 4,4% (8 місць).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808" y="4319056"/>
            <a:ext cx="7643192" cy="2127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/>
              <a:t>Загалом до  парламенту пройшли 9 партій (8  у попередньому), однак партії Червоних та Зелених провели лише по 1 депутату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09557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Данія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22860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Данія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186238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Королівство Данія - держава в Північній Європі на берегах Балтійського і Північного морів, займає півострів Ютландія на північ від Німеччини і кілька островів, головні з яких - Зеландія і </a:t>
            </a:r>
            <a:r>
              <a:rPr lang="uk-UA" dirty="0" err="1" smtClean="0"/>
              <a:t>Фюн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5719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Голова держави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329114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Згідно з Конституцією і конституційними законами глава держави - король (королева). Формально главі держави належить вся повнота законодавчої, виконавчої та судової влади.</a:t>
            </a:r>
          </a:p>
          <a:p>
            <a:pPr algn="just"/>
            <a:r>
              <a:rPr lang="uk-UA" dirty="0" smtClean="0"/>
              <a:t>Практично з 1901 </a:t>
            </a:r>
            <a:r>
              <a:rPr lang="uk-UA" dirty="0" err="1" smtClean="0"/>
              <a:t>з</a:t>
            </a:r>
            <a:r>
              <a:rPr lang="uk-UA" dirty="0" smtClean="0"/>
              <a:t> введенням незалежності парламенту гілки влади розділені.</a:t>
            </a:r>
          </a:p>
          <a:p>
            <a:pPr algn="just"/>
            <a:r>
              <a:rPr lang="uk-UA" dirty="0" smtClean="0"/>
              <a:t>Король (королева) здійснює верховну владу через призначений уряд, має право розпуску парламенту.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495249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14 января 1972 года королева </a:t>
            </a:r>
            <a:r>
              <a:rPr lang="ru-RU" dirty="0" err="1" smtClean="0"/>
              <a:t>Маргрете</a:t>
            </a:r>
            <a:r>
              <a:rPr lang="ru-RU" dirty="0" smtClean="0"/>
              <a:t> II.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09725"/>
            <a:ext cx="314327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/>
              <a:t>Метте</a:t>
            </a:r>
            <a:r>
              <a:rPr lang="ru-RU" b="1" dirty="0"/>
              <a:t> </a:t>
            </a:r>
            <a:r>
              <a:rPr lang="ru-RU" b="1" dirty="0" err="1"/>
              <a:t>Фредериксен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2"/>
              </a:rPr>
              <a:t>прем'єр-міністр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Данії</a:t>
            </a:r>
            <a:r>
              <a:rPr lang="ru-RU" dirty="0" smtClean="0"/>
              <a:t> ( </a:t>
            </a:r>
            <a:r>
              <a:rPr lang="ru-RU" dirty="0" smtClean="0"/>
              <a:t>2019…_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176464" cy="570130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Парламент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Вищий орган законодавчої влади - однопалатний парламент Данії (</a:t>
            </a:r>
            <a:r>
              <a:rPr lang="uk-UA" dirty="0" err="1" smtClean="0"/>
              <a:t>фолькетинг</a:t>
            </a:r>
            <a:r>
              <a:rPr lang="uk-UA" dirty="0" smtClean="0"/>
              <a:t>), який обирається громадянами країни на 4 роки. Рішення парламенту є остаточними, він не підзвітний нікому.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 1953 року парламент однопалатний, складається з 179 членів, з яких:</a:t>
            </a:r>
          </a:p>
          <a:p>
            <a:pPr algn="just"/>
            <a:r>
              <a:rPr lang="uk-UA" dirty="0" smtClean="0"/>
              <a:t>135 обираються за пропорційною системою на основі загального виборчого права в 23 виборчих округах</a:t>
            </a:r>
          </a:p>
          <a:p>
            <a:pPr algn="just"/>
            <a:r>
              <a:rPr lang="uk-UA" dirty="0" smtClean="0"/>
              <a:t>40 обираються на місця (т. Н. Додаткові), що розподіляються між партіями і списками пропорційно загальної кількості отриманих на виборах голосів</a:t>
            </a:r>
          </a:p>
          <a:p>
            <a:pPr algn="just"/>
            <a:r>
              <a:rPr lang="uk-UA" dirty="0" smtClean="0"/>
              <a:t>2 обираються від Фарерських островів</a:t>
            </a:r>
          </a:p>
          <a:p>
            <a:pPr algn="just"/>
            <a:r>
              <a:rPr lang="uk-UA" dirty="0" smtClean="0"/>
              <a:t>2 обираються від Гренландії.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Партії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19256" cy="45720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У парламентських виборах беруть участь партії, що пройшли в </a:t>
            </a:r>
            <a:r>
              <a:rPr lang="uk-UA" dirty="0" err="1" smtClean="0"/>
              <a:t>фолькетинг</a:t>
            </a:r>
            <a:r>
              <a:rPr lang="uk-UA" dirty="0" smtClean="0"/>
              <a:t> на попередніх виборах. Для обрання в парламент партія повинна отримати не менше 2% голосів в окрузі.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Політичні партії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600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праві</a:t>
            </a:r>
          </a:p>
          <a:p>
            <a:pPr>
              <a:buNone/>
            </a:pPr>
            <a:r>
              <a:rPr lang="uk-UA" b="1" dirty="0" smtClean="0"/>
              <a:t>Датська народна партія - націоналістична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Правоцентристські </a:t>
            </a:r>
            <a:r>
              <a:rPr lang="uk-UA" b="1" dirty="0" smtClean="0"/>
              <a:t>- «Християнські демократи» - консервативна</a:t>
            </a:r>
          </a:p>
          <a:p>
            <a:pPr>
              <a:buNone/>
            </a:pPr>
            <a:r>
              <a:rPr lang="uk-UA" b="1" dirty="0" smtClean="0"/>
              <a:t>Консервативна народна партія-консервативна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центристські</a:t>
            </a:r>
          </a:p>
          <a:p>
            <a:pPr>
              <a:buNone/>
            </a:pPr>
            <a:r>
              <a:rPr lang="uk-UA" b="1" dirty="0" smtClean="0"/>
              <a:t>«Ліві» - ліберальна</a:t>
            </a:r>
          </a:p>
          <a:p>
            <a:pPr>
              <a:buNone/>
            </a:pPr>
            <a:r>
              <a:rPr lang="uk-UA" b="1" dirty="0" smtClean="0"/>
              <a:t>«Радикальні ліві» - ліберальна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лівоцентристські</a:t>
            </a:r>
          </a:p>
          <a:p>
            <a:pPr>
              <a:buNone/>
            </a:pPr>
            <a:r>
              <a:rPr lang="uk-UA" b="1" dirty="0" smtClean="0"/>
              <a:t>«Соціал-демократи» - соціалістична</a:t>
            </a:r>
          </a:p>
          <a:p>
            <a:pPr>
              <a:buNone/>
            </a:pPr>
            <a:r>
              <a:rPr lang="uk-UA" b="1" dirty="0" smtClean="0"/>
              <a:t>ліві</a:t>
            </a:r>
          </a:p>
          <a:p>
            <a:pPr>
              <a:buNone/>
            </a:pPr>
            <a:r>
              <a:rPr lang="uk-UA" b="1" dirty="0" smtClean="0"/>
              <a:t>Соціалістична народна партія - соціалістична</a:t>
            </a:r>
          </a:p>
          <a:p>
            <a:pPr>
              <a:buNone/>
            </a:pPr>
            <a:r>
              <a:rPr lang="uk-UA" b="1" dirty="0" smtClean="0"/>
              <a:t>ультраліві</a:t>
            </a:r>
          </a:p>
          <a:p>
            <a:pPr>
              <a:buNone/>
            </a:pPr>
            <a:r>
              <a:rPr lang="uk-UA" b="1" dirty="0" smtClean="0"/>
              <a:t>Єдиний список червоно-зелених - комуністична</a:t>
            </a:r>
            <a:endParaRPr lang="uk-U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Ісландія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257676" cy="4824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	Республіка Ісландія - острівна держава, розташована в північній частині Атлантичного океану (на північний захід від Великобританії). Територія держави складається з острова Ісландія і невеликих острівців біля нього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4214818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У жовтні 2008 року крах банківської системи Ісландії ледь не призвела до банкрутства країни. Ісландія відчула на собі Світовий Фінансовий Криза більше, ніж будь-яка інша країна Європи.</a:t>
            </a:r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 algn="just"/>
            <a:r>
              <a:rPr lang="uk-UA" sz="3600" dirty="0" smtClean="0"/>
              <a:t>Офіційна мова			 ісландська</a:t>
            </a:r>
          </a:p>
          <a:p>
            <a:pPr algn="just"/>
            <a:r>
              <a:rPr lang="uk-UA" sz="3600" dirty="0" smtClean="0"/>
              <a:t>столиця Рейк'явік</a:t>
            </a:r>
          </a:p>
          <a:p>
            <a:pPr algn="just"/>
            <a:r>
              <a:rPr lang="uk-UA" sz="3600" dirty="0" smtClean="0"/>
              <a:t>Форма правління  Парламентська республіка</a:t>
            </a:r>
          </a:p>
          <a:p>
            <a:pPr algn="just"/>
            <a:r>
              <a:rPr lang="uk-UA" sz="3600" dirty="0" smtClean="0"/>
              <a:t>Президент </a:t>
            </a:r>
            <a:r>
              <a:rPr lang="uk-UA" sz="3600" dirty="0" err="1" smtClean="0"/>
              <a:t>Гвюдні</a:t>
            </a:r>
            <a:r>
              <a:rPr lang="uk-UA" sz="3600" dirty="0" smtClean="0"/>
              <a:t> </a:t>
            </a:r>
            <a:r>
              <a:rPr lang="uk-UA" sz="3600" dirty="0" err="1" smtClean="0"/>
              <a:t>Торласіюс</a:t>
            </a:r>
            <a:r>
              <a:rPr lang="uk-UA" sz="3600" dirty="0" smtClean="0"/>
              <a:t> </a:t>
            </a:r>
            <a:r>
              <a:rPr lang="uk-UA" sz="3600" dirty="0" err="1" smtClean="0"/>
              <a:t>Йоуханнессон</a:t>
            </a:r>
            <a:r>
              <a:rPr lang="uk-UA" sz="3600" dirty="0" smtClean="0"/>
              <a:t> (2016)</a:t>
            </a:r>
          </a:p>
          <a:p>
            <a:pPr algn="just"/>
            <a:r>
              <a:rPr lang="uk-UA" sz="3600" dirty="0" err="1" smtClean="0"/>
              <a:t>Держ</a:t>
            </a:r>
            <a:r>
              <a:rPr lang="uk-UA" sz="3600" dirty="0" smtClean="0"/>
              <a:t>. релігія Лютеранство</a:t>
            </a:r>
            <a:endParaRPr lang="uk-U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партійна система зазнала мінімальних змін</a:t>
            </a:r>
          </a:p>
          <a:p>
            <a:r>
              <a:rPr lang="uk-UA" dirty="0" smtClean="0"/>
              <a:t>Пішли з політичної сцени радикальні націоналістичні рухи</a:t>
            </a:r>
          </a:p>
          <a:p>
            <a:r>
              <a:rPr lang="uk-UA" dirty="0" smtClean="0"/>
              <a:t>Соціал-демократичні і аграрні партії зберегли свій вплив</a:t>
            </a:r>
          </a:p>
          <a:p>
            <a:r>
              <a:rPr lang="uk-UA" dirty="0" smtClean="0"/>
              <a:t>зближення програмних установок провідних політичних сил, що в майбутньому призвело до наступності державної політики і стабільності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Політична структура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7931224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dirty="0" smtClean="0"/>
              <a:t>	</a:t>
            </a:r>
            <a:r>
              <a:rPr lang="uk-UA" sz="4800" dirty="0" smtClean="0"/>
              <a:t>Голова держави - президент, який обирається на прямих загальних виборах на 4 роки.</a:t>
            </a:r>
            <a:endParaRPr lang="uk-UA" sz="4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8681"/>
            <a:ext cx="4968552" cy="5699720"/>
          </a:xfrm>
        </p:spPr>
        <p:txBody>
          <a:bodyPr>
            <a:noAutofit/>
          </a:bodyPr>
          <a:lstStyle/>
          <a:p>
            <a:r>
              <a:rPr lang="uk-UA" sz="2400" dirty="0" smtClean="0"/>
              <a:t>Уряд Ісландії в даний час складається з представників двох партій - Партії незалежності і Прогресивної партії. Прем'єр-міністр призначається президентом. Нинішній </a:t>
            </a:r>
            <a:r>
              <a:rPr lang="uk-UA" sz="2400" b="1" dirty="0" err="1" smtClean="0"/>
              <a:t>Катрин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Якобсдоттір</a:t>
            </a:r>
            <a:r>
              <a:rPr lang="uk-UA" sz="2400" dirty="0" smtClean="0"/>
              <a:t> . Ісландія - член Північного ради, ООН і НАТО.</a:t>
            </a:r>
          </a:p>
          <a:p>
            <a:r>
              <a:rPr lang="uk-UA" sz="2400" dirty="0" smtClean="0"/>
              <a:t>Законодавчий орган - однопалатний Парламент (Альтинг) (63 місця; члени обираються прямим голосуванням на 4 роки).</a:t>
            </a:r>
            <a:endParaRPr lang="uk-UA" sz="2400" dirty="0"/>
          </a:p>
        </p:txBody>
      </p:sp>
      <p:pic>
        <p:nvPicPr>
          <p:cNvPr id="6" name="Содержимое 5" descr="Katrin_Jakobsdottir_vid_Nordiska_Radets_session_i_Reykjav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744416" cy="3888432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4139952" y="3573016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партії Ісландії: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- </a:t>
            </a:r>
            <a:r>
              <a:rPr lang="ru-RU" dirty="0" err="1" smtClean="0"/>
              <a:t>заснована</a:t>
            </a:r>
            <a:r>
              <a:rPr lang="ru-RU" dirty="0" smtClean="0"/>
              <a:t> в 1929 </a:t>
            </a:r>
            <a:r>
              <a:rPr lang="ru-RU" dirty="0" err="1" smtClean="0"/>
              <a:t>р</a:t>
            </a:r>
            <a:r>
              <a:rPr lang="ru-RU" dirty="0" smtClean="0"/>
              <a:t> - консервативна </a:t>
            </a:r>
            <a:r>
              <a:rPr lang="ru-RU" dirty="0" err="1" smtClean="0"/>
              <a:t>спрямованість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Прогресивна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 - створена в 1916 </a:t>
            </a:r>
            <a:r>
              <a:rPr lang="ru-RU" dirty="0" err="1" smtClean="0"/>
              <a:t>р</a:t>
            </a:r>
            <a:r>
              <a:rPr lang="ru-RU" dirty="0" smtClean="0"/>
              <a:t> - </a:t>
            </a:r>
            <a:r>
              <a:rPr lang="ru-RU" dirty="0" err="1" smtClean="0"/>
              <a:t>правоцентристи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 smtClean="0"/>
              <a:t>ліві</a:t>
            </a:r>
            <a:r>
              <a:rPr lang="ru-RU" dirty="0" smtClean="0"/>
              <a:t> - </a:t>
            </a:r>
            <a:r>
              <a:rPr lang="ru-RU" dirty="0" err="1" smtClean="0"/>
              <a:t>утворена</a:t>
            </a:r>
            <a:r>
              <a:rPr lang="ru-RU" dirty="0" smtClean="0"/>
              <a:t> в 2000 </a:t>
            </a:r>
            <a:r>
              <a:rPr lang="ru-RU" dirty="0" err="1" smtClean="0"/>
              <a:t>р</a:t>
            </a:r>
            <a:r>
              <a:rPr lang="ru-RU" dirty="0" smtClean="0"/>
              <a:t> - </a:t>
            </a:r>
            <a:r>
              <a:rPr lang="ru-RU" dirty="0" err="1" smtClean="0"/>
              <a:t>соціал-демократична</a:t>
            </a:r>
            <a:r>
              <a:rPr lang="ru-RU" dirty="0" smtClean="0"/>
              <a:t> </a:t>
            </a:r>
            <a:r>
              <a:rPr lang="ru-RU" dirty="0" err="1" smtClean="0"/>
              <a:t>спрямованість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Ліва</a:t>
            </a:r>
            <a:r>
              <a:rPr lang="ru-RU" dirty="0" smtClean="0"/>
              <a:t> зелена </a:t>
            </a:r>
            <a:r>
              <a:rPr lang="ru-RU" dirty="0" err="1" smtClean="0"/>
              <a:t>партія</a:t>
            </a:r>
            <a:r>
              <a:rPr lang="ru-RU" dirty="0" smtClean="0"/>
              <a:t> - створена в 1999 </a:t>
            </a:r>
            <a:r>
              <a:rPr lang="ru-RU" dirty="0" err="1" smtClean="0"/>
              <a:t>р</a:t>
            </a:r>
            <a:r>
              <a:rPr lang="ru-RU" dirty="0" smtClean="0"/>
              <a:t> - </a:t>
            </a:r>
            <a:r>
              <a:rPr lang="ru-RU" dirty="0" err="1" smtClean="0"/>
              <a:t>левосоціалісти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Ліберальна</a:t>
            </a:r>
            <a:r>
              <a:rPr lang="ru-RU" dirty="0" smtClean="0"/>
              <a:t> </a:t>
            </a:r>
            <a:r>
              <a:rPr lang="ru-RU" dirty="0" err="1" smtClean="0"/>
              <a:t>партія</a:t>
            </a:r>
            <a:r>
              <a:rPr lang="ru-RU" dirty="0" smtClean="0"/>
              <a:t> - створена в 1998 </a:t>
            </a:r>
            <a:r>
              <a:rPr lang="ru-RU" dirty="0" err="1" smtClean="0"/>
              <a:t>р</a:t>
            </a:r>
            <a:r>
              <a:rPr lang="ru-RU" dirty="0" smtClean="0"/>
              <a:t> - </a:t>
            </a:r>
            <a:r>
              <a:rPr lang="ru-RU" dirty="0" err="1" smtClean="0"/>
              <a:t>праві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Місце в системі міжнародних відносин</a:t>
            </a:r>
            <a:endParaRPr lang="uk-UA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Зовнішньополітична </a:t>
            </a:r>
            <a:r>
              <a:rPr lang="uk-UA" b="1" dirty="0" err="1" smtClean="0"/>
              <a:t>оріентація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Відмова від довоєнної політики ізоляціонізму.</a:t>
            </a:r>
          </a:p>
          <a:p>
            <a:pPr algn="just"/>
            <a:r>
              <a:rPr lang="uk-UA" dirty="0" smtClean="0"/>
              <a:t>Повоєнні заяви про поза блоковому статус</a:t>
            </a:r>
          </a:p>
          <a:p>
            <a:pPr algn="just"/>
            <a:r>
              <a:rPr lang="uk-UA" dirty="0" smtClean="0"/>
              <a:t>Претензії на роль сполучної ланки між Заходом і Сходом</a:t>
            </a:r>
          </a:p>
          <a:p>
            <a:pPr algn="just"/>
            <a:r>
              <a:rPr lang="uk-UA" dirty="0" smtClean="0"/>
              <a:t>З початком «холодної війни»</a:t>
            </a:r>
          </a:p>
          <a:p>
            <a:pPr algn="just"/>
            <a:r>
              <a:rPr lang="uk-UA" dirty="0" smtClean="0"/>
              <a:t>(1947р. Прийняли план Маршала (крім Фінляндії) + Швеція, Норвегії та Данія створення потрійного оборонного союзу. (АЛЕ: Норвегія проамериканська орієнтація, Швеція нейтральна)           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Данія, Норвегія, Ісландія співзасновники НАТО. Швеція, Фінляндія нейтралітет.</a:t>
            </a:r>
          </a:p>
          <a:p>
            <a:pPr algn="just"/>
            <a:r>
              <a:rPr lang="uk-UA" dirty="0" smtClean="0"/>
              <a:t>Члени Євросоюзу: 1973 </a:t>
            </a:r>
            <a:r>
              <a:rPr lang="uk-UA" dirty="0" err="1" smtClean="0"/>
              <a:t>-Данія</a:t>
            </a:r>
            <a:r>
              <a:rPr lang="uk-UA" dirty="0" smtClean="0"/>
              <a:t>, 1995-Фінляндія, Швеція</a:t>
            </a:r>
          </a:p>
          <a:p>
            <a:pPr algn="just"/>
            <a:r>
              <a:rPr lang="uk-UA" dirty="0" smtClean="0"/>
              <a:t>  Норвегія, Ісландія не є членами ЄС, однак входять до Шенгенської зони.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3539980">
            <a:off x="327620" y="4230881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1362075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Фінляндія</a:t>
            </a:r>
            <a:endParaRPr lang="uk-UA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Дата Незалежності 6 грудня 1917 (від Росії)</a:t>
            </a:r>
          </a:p>
          <a:p>
            <a:r>
              <a:rPr lang="uk-UA" dirty="0" smtClean="0"/>
              <a:t>Офіційні мови фінською, шведською</a:t>
            </a:r>
          </a:p>
          <a:p>
            <a:r>
              <a:rPr lang="uk-UA" dirty="0" smtClean="0"/>
              <a:t>столиця Гельсінкі</a:t>
            </a:r>
          </a:p>
          <a:p>
            <a:r>
              <a:rPr lang="uk-UA" dirty="0" smtClean="0"/>
              <a:t>Форма правління Президентська республіка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000240"/>
            <a:ext cx="1285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00892" y="2786059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Флаг Финляндии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643314"/>
            <a:ext cx="13096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00892" y="507207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Финляндии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Фінляндія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600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412776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uk-UA" sz="3200" dirty="0" smtClean="0"/>
              <a:t>держава на півночі Європи, член Європейського союзу і Шенгенської угоди.</a:t>
            </a:r>
          </a:p>
          <a:p>
            <a:pPr algn="just"/>
            <a:r>
              <a:rPr lang="uk-UA" sz="3200" dirty="0" smtClean="0"/>
              <a:t> Межує на сході з Росією, на північному заході з Швецією і на півночі з Норвегією. 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Державний устрій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Фінляндія - унітарна держава</a:t>
            </a:r>
          </a:p>
          <a:p>
            <a:pPr algn="just"/>
            <a:r>
              <a:rPr lang="uk-UA" dirty="0" smtClean="0"/>
              <a:t>За формою державного правління Фінляндія є республікою</a:t>
            </a:r>
          </a:p>
          <a:p>
            <a:pPr algn="just"/>
            <a:r>
              <a:rPr lang="uk-UA" dirty="0" smtClean="0"/>
              <a:t>Вища виконавча влада в країні належить президенту, який обирається на шестирічний термін прямим всенародним голосуванням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662</TotalTime>
  <Words>1367</Words>
  <Application>Microsoft Office PowerPoint</Application>
  <PresentationFormat>Экран (4:3)</PresentationFormat>
  <Paragraphs>223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Century Gothic</vt:lpstr>
      <vt:lpstr>Verdana</vt:lpstr>
      <vt:lpstr>Wingdings 2</vt:lpstr>
      <vt:lpstr>Яркая</vt:lpstr>
      <vt:lpstr>Країни Північної Європи</vt:lpstr>
      <vt:lpstr>Країни Північної Європи після Другої світової війни</vt:lpstr>
      <vt:lpstr>Особливості політичного розвитку</vt:lpstr>
      <vt:lpstr>Презентация PowerPoint</vt:lpstr>
      <vt:lpstr>Висновки</vt:lpstr>
      <vt:lpstr>Зовнішньополітична оріентація</vt:lpstr>
      <vt:lpstr>Фінляндія</vt:lpstr>
      <vt:lpstr>Фінляндія</vt:lpstr>
      <vt:lpstr>Державний устрій</vt:lpstr>
      <vt:lpstr>змішана республіка</vt:lpstr>
      <vt:lpstr>Політичний устрій </vt:lpstr>
      <vt:lpstr>Парламентські вибори у Фінляндії (1999)</vt:lpstr>
      <vt:lpstr> Законодавча влада   </vt:lpstr>
      <vt:lpstr>Вибори 2019 р.</vt:lpstr>
      <vt:lpstr>Виконавча влада</vt:lpstr>
      <vt:lpstr>Судова влада </vt:lpstr>
      <vt:lpstr>Виробнича статистика</vt:lpstr>
      <vt:lpstr>Фінська індустрія-статистика-серпень-2015</vt:lpstr>
      <vt:lpstr>Презентация PowerPoint</vt:lpstr>
      <vt:lpstr>Швеція</vt:lpstr>
      <vt:lpstr>Швеція</vt:lpstr>
      <vt:lpstr>Презентация PowerPoint</vt:lpstr>
      <vt:lpstr>Политична структура</vt:lpstr>
      <vt:lpstr>Партії, що представлені у парламенті </vt:lpstr>
      <vt:lpstr>Презентация PowerPoint</vt:lpstr>
      <vt:lpstr>«Шведська модель»</vt:lpstr>
      <vt:lpstr>«Шведська модель»</vt:lpstr>
      <vt:lpstr>«Шведська модель»</vt:lpstr>
      <vt:lpstr>Форма власності приватнокапіталістічна</vt:lpstr>
      <vt:lpstr>шведський експорт</vt:lpstr>
      <vt:lpstr>Презентация PowerPoint</vt:lpstr>
      <vt:lpstr>Структура економіки Швеції</vt:lpstr>
      <vt:lpstr>Презентация PowerPoint</vt:lpstr>
      <vt:lpstr>Норвегія</vt:lpstr>
      <vt:lpstr>Норвегії</vt:lpstr>
      <vt:lpstr>Презентация PowerPoint</vt:lpstr>
      <vt:lpstr>Державний устрій</vt:lpstr>
      <vt:lpstr>Парламент </vt:lpstr>
      <vt:lpstr>Партії (вибори 2009)</vt:lpstr>
      <vt:lpstr>Парламентські вибори 2017</vt:lpstr>
      <vt:lpstr>Данія</vt:lpstr>
      <vt:lpstr>Данія</vt:lpstr>
      <vt:lpstr>Голова держави</vt:lpstr>
      <vt:lpstr>Презентация PowerPoint</vt:lpstr>
      <vt:lpstr>Парламент </vt:lpstr>
      <vt:lpstr>Партії</vt:lpstr>
      <vt:lpstr>Політичні партії</vt:lpstr>
      <vt:lpstr>Ісландія</vt:lpstr>
      <vt:lpstr>Презентация PowerPoint</vt:lpstr>
      <vt:lpstr>Політична структура</vt:lpstr>
      <vt:lpstr>Презентация PowerPoint</vt:lpstr>
      <vt:lpstr>Політичні партії Ісландії:</vt:lpstr>
      <vt:lpstr>Місце в системі міжнародних відносин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Северной Европы</dc:title>
  <cp:lastModifiedBy>Пользователь Windows</cp:lastModifiedBy>
  <cp:revision>131</cp:revision>
  <dcterms:modified xsi:type="dcterms:W3CDTF">2020-05-06T13:03:46Z</dcterms:modified>
</cp:coreProperties>
</file>