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6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8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9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9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4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5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13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6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4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2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34E1A-95D9-408A-AD01-074E7795AF1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1839-7DC7-4E73-9875-BC8083F5B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chip.ru/reitingi/karty-pamyati-microsd" TargetMode="External"/><Relationship Id="rId3" Type="http://schemas.openxmlformats.org/officeDocument/2006/relationships/hyperlink" Target="https://ichip.ru/reitingi/mobilnye-telefony-arhiv-do-09-2018" TargetMode="External"/><Relationship Id="rId7" Type="http://schemas.openxmlformats.org/officeDocument/2006/relationships/hyperlink" Target="https://ichip.ru/reitingi/karty-pamyati-sd" TargetMode="External"/><Relationship Id="rId2" Type="http://schemas.openxmlformats.org/officeDocument/2006/relationships/hyperlink" Target="https://ichip.ru/reitingi/mobilnye-telefony-i-smartfon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hip.ru/reitingi/pauerbanki-svyshe-5000-mach" TargetMode="External"/><Relationship Id="rId11" Type="http://schemas.openxmlformats.org/officeDocument/2006/relationships/hyperlink" Target="https://ichip.ru/reitingi/karty-pamyati-cf" TargetMode="External"/><Relationship Id="rId5" Type="http://schemas.openxmlformats.org/officeDocument/2006/relationships/hyperlink" Target="https://ichip.ru/reitingi/umnye-chasy" TargetMode="External"/><Relationship Id="rId10" Type="http://schemas.openxmlformats.org/officeDocument/2006/relationships/hyperlink" Target="https://ichip.ru/reitingi/usb-flesh-nakopiteli" TargetMode="External"/><Relationship Id="rId4" Type="http://schemas.openxmlformats.org/officeDocument/2006/relationships/hyperlink" Target="https://ichip.ru/reitingi/zaryadnye-ustrojstva-qi" TargetMode="External"/><Relationship Id="rId9" Type="http://schemas.openxmlformats.org/officeDocument/2006/relationships/hyperlink" Target="https://ichip.ru/reitingi/karty-pamyati-sd-uhs-ii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chip.ru/reitingi/processory-dlya-nastolnyh-pk" TargetMode="External"/><Relationship Id="rId3" Type="http://schemas.openxmlformats.org/officeDocument/2006/relationships/hyperlink" Target="https://ichip.ru/reitingi/gazovye-grili" TargetMode="External"/><Relationship Id="rId7" Type="http://schemas.openxmlformats.org/officeDocument/2006/relationships/hyperlink" Target="https://ichip.ru/reitingi/kamery-videonablyudeniya-arhiv-do-10-2018" TargetMode="External"/><Relationship Id="rId2" Type="http://schemas.openxmlformats.org/officeDocument/2006/relationships/hyperlink" Target="https://ichip.ru/reitingi/elektricheskie-gril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hip.ru/reitingi/roboty-pylesosy" TargetMode="External"/><Relationship Id="rId11" Type="http://schemas.openxmlformats.org/officeDocument/2006/relationships/hyperlink" Target="https://ichip.ru/reitingi/mobilnye-processory" TargetMode="External"/><Relationship Id="rId5" Type="http://schemas.openxmlformats.org/officeDocument/2006/relationships/hyperlink" Target="https://ichip.ru/reitingi/pylesosy" TargetMode="External"/><Relationship Id="rId10" Type="http://schemas.openxmlformats.org/officeDocument/2006/relationships/hyperlink" Target="https://ichip.ru/reitingi/rejting-graficheskih-processorov-benchmark" TargetMode="External"/><Relationship Id="rId4" Type="http://schemas.openxmlformats.org/officeDocument/2006/relationships/hyperlink" Target="https://ichip.ru/reitingi/pylesosy-akkumulyatornye" TargetMode="External"/><Relationship Id="rId9" Type="http://schemas.openxmlformats.org/officeDocument/2006/relationships/hyperlink" Target="https://ichip.ru/reitingi/processory-dlya-entuziasto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chip.ru/reitingi/setevye-nakopiteli" TargetMode="External"/><Relationship Id="rId7" Type="http://schemas.openxmlformats.org/officeDocument/2006/relationships/hyperlink" Target="https://ichip.ru/reitingi/noutbuki-premium-klassa" TargetMode="External"/><Relationship Id="rId2" Type="http://schemas.openxmlformats.org/officeDocument/2006/relationships/hyperlink" Target="https://ichip.ru/reitingi/wi-fi-route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hip.ru/reitingi/igrovye-noutbuki" TargetMode="External"/><Relationship Id="rId5" Type="http://schemas.openxmlformats.org/officeDocument/2006/relationships/hyperlink" Target="https://ichip.ru/reitingi/noutbuki-ot-40-000-rublej" TargetMode="External"/><Relationship Id="rId4" Type="http://schemas.openxmlformats.org/officeDocument/2006/relationships/hyperlink" Target="https://ichip.ru/reitingi/noutbuki-do-40-000-rub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chip.ru/reitingi/3d-printer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Завдання на лабораторну роботу №5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1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Заголовок 1"/>
          <p:cNvSpPr>
            <a:spLocks noGrp="1"/>
          </p:cNvSpPr>
          <p:nvPr>
            <p:ph type="title"/>
          </p:nvPr>
        </p:nvSpPr>
        <p:spPr>
          <a:xfrm>
            <a:off x="1485900" y="1063230"/>
            <a:ext cx="6172200" cy="367903"/>
          </a:xfrm>
        </p:spPr>
        <p:txBody>
          <a:bodyPr>
            <a:normAutofit fontScale="90000"/>
          </a:bodyPr>
          <a:lstStyle/>
          <a:p>
            <a:r>
              <a:rPr lang="ru-RU" altLang="en-US" sz="2100"/>
              <a:t/>
            </a:r>
            <a:br>
              <a:rPr lang="ru-RU" altLang="en-US" sz="2100"/>
            </a:br>
            <a:r>
              <a:rPr lang="ru-RU" altLang="en-US" sz="2100"/>
              <a:t>Лабораторна робота №5</a:t>
            </a: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19811" name="Объект 2"/>
          <p:cNvSpPr>
            <a:spLocks noGrp="1"/>
          </p:cNvSpPr>
          <p:nvPr>
            <p:ph idx="1"/>
          </p:nvPr>
        </p:nvSpPr>
        <p:spPr>
          <a:xfrm>
            <a:off x="1504950" y="1376362"/>
            <a:ext cx="6172200" cy="4482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en-US" sz="1500" dirty="0"/>
              <a:t>Для </a:t>
            </a:r>
            <a:r>
              <a:rPr lang="ru-RU" altLang="en-US" sz="1500" dirty="0" err="1"/>
              <a:t>заданих</a:t>
            </a:r>
            <a:r>
              <a:rPr lang="ru-RU" altLang="en-US" sz="1500" dirty="0"/>
              <a:t> альтернатив і </a:t>
            </a:r>
            <a:r>
              <a:rPr lang="ru-RU" altLang="en-US" sz="1500" dirty="0" err="1"/>
              <a:t>заданих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значень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критеріїв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виконати</a:t>
            </a:r>
            <a:r>
              <a:rPr lang="ru-RU" altLang="en-US" sz="1500" dirty="0"/>
              <a:t> </a:t>
            </a:r>
            <a:r>
              <a:rPr lang="ru-RU" altLang="en-US" sz="1500" dirty="0" err="1"/>
              <a:t>ранжування</a:t>
            </a:r>
            <a:r>
              <a:rPr lang="ru-RU" altLang="en-US" sz="1500" dirty="0"/>
              <a:t> </a:t>
            </a:r>
            <a:r>
              <a:rPr lang="ru-RU" altLang="en-US" sz="1500" dirty="0" err="1"/>
              <a:t>товарів</a:t>
            </a:r>
            <a:r>
              <a:rPr lang="ru-RU" altLang="en-US" sz="1500" dirty="0"/>
              <a:t> з </a:t>
            </a:r>
            <a:r>
              <a:rPr lang="ru-RU" altLang="en-US" sz="1500" dirty="0" err="1"/>
              <a:t>урахуванням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вагових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коефіцієнтів</a:t>
            </a:r>
            <a:r>
              <a:rPr lang="ru-RU" altLang="en-US" sz="1500" dirty="0"/>
              <a:t> (</a:t>
            </a:r>
            <a:r>
              <a:rPr lang="ru-RU" altLang="en-US" sz="1500" dirty="0" err="1"/>
              <a:t>альтернативи</a:t>
            </a:r>
            <a:r>
              <a:rPr lang="ru-RU" altLang="en-US" sz="1500" dirty="0"/>
              <a:t>, </a:t>
            </a:r>
            <a:r>
              <a:rPr lang="ru-RU" altLang="en-US" sz="1500" dirty="0" err="1"/>
              <a:t>значення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критеріїв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задаються</a:t>
            </a:r>
            <a:r>
              <a:rPr lang="ru-RU" altLang="en-US" sz="1500" dirty="0"/>
              <a:t> з журналу CHIP</a:t>
            </a:r>
            <a:r>
              <a:rPr lang="uk-UA" altLang="en-US" sz="1500" dirty="0"/>
              <a:t> оцінки критеріїв по 5-бальній шкалі</a:t>
            </a:r>
            <a:r>
              <a:rPr lang="ru-RU" altLang="en-US" sz="1500" dirty="0"/>
              <a:t>).</a:t>
            </a:r>
            <a:endParaRPr lang="en-US" altLang="en-US" sz="1500" dirty="0"/>
          </a:p>
          <a:p>
            <a:pPr marL="0" indent="0">
              <a:buNone/>
            </a:pPr>
            <a:r>
              <a:rPr lang="uk-UA" altLang="en-US" sz="1500" dirty="0"/>
              <a:t>Посилання брати по посиланню за номером студента, одна </a:t>
            </a:r>
            <a:r>
              <a:rPr lang="uk-UA" altLang="en-US" sz="1500"/>
              <a:t>група </a:t>
            </a:r>
            <a:r>
              <a:rPr lang="uk-UA" altLang="en-US" sz="1500" smtClean="0"/>
              <a:t>товарів </a:t>
            </a:r>
            <a:r>
              <a:rPr lang="ru-RU" altLang="en-US" sz="1500" dirty="0" smtClean="0"/>
              <a:t>Для </a:t>
            </a:r>
            <a:r>
              <a:rPr lang="ru-RU" altLang="en-US" sz="1500" dirty="0" err="1"/>
              <a:t>цього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необхідно</a:t>
            </a:r>
            <a:r>
              <a:rPr lang="ru-RU" altLang="en-US" sz="1500" dirty="0"/>
              <a:t>: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1. </a:t>
            </a:r>
            <a:r>
              <a:rPr lang="ru-RU" altLang="en-US" sz="1500" dirty="0" err="1"/>
              <a:t>Проранжувати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альтернативи</a:t>
            </a:r>
            <a:r>
              <a:rPr lang="ru-RU" altLang="en-US" sz="1500" dirty="0"/>
              <a:t> по </a:t>
            </a:r>
            <a:r>
              <a:rPr lang="ru-RU" altLang="en-US" sz="1500" dirty="0" err="1"/>
              <a:t>суперкритерію</a:t>
            </a:r>
            <a:r>
              <a:rPr lang="ru-RU" altLang="en-US" sz="1500" dirty="0"/>
              <a:t>: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• </a:t>
            </a:r>
            <a:r>
              <a:rPr lang="ru-RU" altLang="en-US" sz="1500" dirty="0" err="1"/>
              <a:t>адитивному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• </a:t>
            </a:r>
            <a:r>
              <a:rPr lang="ru-RU" altLang="en-US" sz="1500" dirty="0" err="1"/>
              <a:t>мультиплікативному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• </a:t>
            </a:r>
            <a:r>
              <a:rPr lang="ru-RU" altLang="en-US" sz="1500" dirty="0" err="1"/>
              <a:t>Кобба</a:t>
            </a:r>
            <a:r>
              <a:rPr lang="ru-RU" altLang="en-US" sz="1500" dirty="0"/>
              <a:t> - Дугласа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2. </a:t>
            </a:r>
            <a:r>
              <a:rPr lang="ru-RU" altLang="en-US" sz="1500" dirty="0" err="1"/>
              <a:t>Застосувати</a:t>
            </a:r>
            <a:r>
              <a:rPr lang="ru-RU" altLang="en-US" sz="1500" dirty="0"/>
              <a:t> метод головного приватного </a:t>
            </a:r>
            <a:r>
              <a:rPr lang="ru-RU" altLang="en-US" sz="1500" dirty="0" err="1"/>
              <a:t>критерію</a:t>
            </a:r>
            <a:r>
              <a:rPr lang="ru-RU" altLang="en-US" sz="1500" dirty="0"/>
              <a:t>, </a:t>
            </a:r>
            <a:r>
              <a:rPr lang="ru-RU" altLang="en-US" sz="1500" dirty="0" err="1"/>
              <a:t>вважаючи</a:t>
            </a:r>
            <a:r>
              <a:rPr lang="ru-RU" altLang="en-US" sz="1500" dirty="0"/>
              <a:t>, </a:t>
            </a:r>
            <a:r>
              <a:rPr lang="ru-RU" altLang="en-US" sz="1500" dirty="0" err="1"/>
              <a:t>що</a:t>
            </a:r>
            <a:r>
              <a:rPr lang="ru-RU" altLang="en-US" sz="1500" dirty="0"/>
              <a:t> за </a:t>
            </a:r>
            <a:r>
              <a:rPr lang="ru-RU" altLang="en-US" sz="1500" dirty="0" err="1"/>
              <a:t>важливістю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критерії</a:t>
            </a:r>
            <a:r>
              <a:rPr lang="ru-RU" altLang="en-US" sz="1500" dirty="0"/>
              <a:t> </a:t>
            </a:r>
            <a:r>
              <a:rPr lang="ru-RU" altLang="en-US" sz="1500" dirty="0" err="1"/>
              <a:t>розташовані</a:t>
            </a:r>
            <a:r>
              <a:rPr lang="ru-RU" altLang="en-US" sz="1500" dirty="0"/>
              <a:t> по </a:t>
            </a:r>
            <a:r>
              <a:rPr lang="ru-RU" altLang="en-US" sz="1500" dirty="0" err="1"/>
              <a:t>спадаючій</a:t>
            </a:r>
            <a:r>
              <a:rPr lang="ru-RU" altLang="en-US" sz="1500" dirty="0"/>
              <a:t> </a:t>
            </a:r>
            <a:r>
              <a:rPr lang="en-US" altLang="en-US" sz="1500" dirty="0"/>
              <a:t>f</a:t>
            </a:r>
            <a:r>
              <a:rPr lang="ru-RU" altLang="en-US" sz="1500" dirty="0"/>
              <a:t>1, </a:t>
            </a:r>
            <a:r>
              <a:rPr lang="en-US" altLang="en-US" sz="1500" dirty="0"/>
              <a:t>f</a:t>
            </a:r>
            <a:r>
              <a:rPr lang="ru-RU" altLang="en-US" sz="1500" dirty="0"/>
              <a:t>2, </a:t>
            </a:r>
            <a:r>
              <a:rPr lang="en-US" altLang="en-US" sz="1500" dirty="0"/>
              <a:t>f</a:t>
            </a:r>
            <a:r>
              <a:rPr lang="ru-RU" altLang="en-US" sz="1500" dirty="0"/>
              <a:t>3 ...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3. </a:t>
            </a:r>
            <a:r>
              <a:rPr lang="ru-RU" altLang="en-US" sz="1500" dirty="0" err="1"/>
              <a:t>Проранж</a:t>
            </a:r>
            <a:r>
              <a:rPr lang="uk-UA" altLang="en-US" sz="1500" dirty="0" err="1"/>
              <a:t>увати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альтернативи</a:t>
            </a:r>
            <a:r>
              <a:rPr lang="ru-RU" altLang="en-US" sz="1500" dirty="0"/>
              <a:t> по методу </a:t>
            </a:r>
            <a:r>
              <a:rPr lang="ru-RU" altLang="en-US" sz="1500" dirty="0" err="1"/>
              <a:t>ідеальної</a:t>
            </a:r>
            <a:r>
              <a:rPr lang="ru-RU" altLang="en-US" sz="1500" dirty="0"/>
              <a:t> точки, </a:t>
            </a:r>
            <a:r>
              <a:rPr lang="ru-RU" altLang="en-US" sz="1500" dirty="0" err="1"/>
              <a:t>використовуючи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евкл</a:t>
            </a:r>
            <a:r>
              <a:rPr lang="uk-UA" altLang="en-US" sz="1500" dirty="0"/>
              <a:t>і</a:t>
            </a:r>
            <a:r>
              <a:rPr lang="ru-RU" altLang="en-US" sz="1500" dirty="0" err="1"/>
              <a:t>дову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міру</a:t>
            </a:r>
            <a:r>
              <a:rPr lang="ru-RU" altLang="en-US" sz="1500" dirty="0"/>
              <a:t> k = 2</a:t>
            </a:r>
            <a:endParaRPr lang="en-US" altLang="en-US" sz="1500" dirty="0"/>
          </a:p>
          <a:p>
            <a:pPr marL="0" indent="0">
              <a:buNone/>
            </a:pPr>
            <a:r>
              <a:rPr lang="ru-RU" altLang="en-US" sz="1500" dirty="0"/>
              <a:t>4. </a:t>
            </a:r>
            <a:r>
              <a:rPr lang="ru-RU" altLang="en-US" sz="1500" dirty="0" err="1"/>
              <a:t>Виконати</a:t>
            </a:r>
            <a:r>
              <a:rPr lang="ru-RU" altLang="en-US" sz="1500" dirty="0"/>
              <a:t> </a:t>
            </a:r>
            <a:r>
              <a:rPr lang="ru-RU" altLang="en-US" sz="1500" dirty="0" err="1"/>
              <a:t>ранжування</a:t>
            </a:r>
            <a:r>
              <a:rPr lang="ru-RU" altLang="en-US" sz="1500" dirty="0"/>
              <a:t> по Парето, </a:t>
            </a:r>
            <a:r>
              <a:rPr lang="ru-RU" altLang="en-US" sz="1500" dirty="0" err="1"/>
              <a:t>використовуючи</a:t>
            </a:r>
            <a:r>
              <a:rPr lang="ru-RU" altLang="en-US" sz="1500" dirty="0"/>
              <a:t> </a:t>
            </a:r>
            <a:r>
              <a:rPr lang="ru-RU" altLang="en-US" sz="1500" dirty="0" err="1"/>
              <a:t>таблицю</a:t>
            </a:r>
            <a:r>
              <a:rPr lang="ru-RU" altLang="en-US" sz="1500" dirty="0"/>
              <a:t> </a:t>
            </a:r>
            <a:r>
              <a:rPr lang="ru-RU" altLang="en-US" sz="1500" dirty="0" err="1"/>
              <a:t>переваг</a:t>
            </a:r>
            <a:r>
              <a:rPr lang="ru-RU" altLang="en-US" dirty="0" smtClean="0"/>
              <a:t>	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  <p:sp>
        <p:nvSpPr>
          <p:cNvPr id="1198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513166-ED14-49CB-944E-6E7C667B6CBA}" type="slidenum">
              <a:rPr lang="ru-RU" altLang="en-US" sz="105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050"/>
          </a:p>
        </p:txBody>
      </p:sp>
    </p:spTree>
    <p:extLst>
      <p:ext uri="{BB962C8B-B14F-4D97-AF65-F5344CB8AC3E}">
        <p14:creationId xmlns:p14="http://schemas.microsoft.com/office/powerpoint/2010/main" val="311084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Заголовок 1"/>
          <p:cNvSpPr>
            <a:spLocks noGrp="1"/>
          </p:cNvSpPr>
          <p:nvPr>
            <p:ph type="title"/>
          </p:nvPr>
        </p:nvSpPr>
        <p:spPr>
          <a:xfrm>
            <a:off x="1485900" y="1063230"/>
            <a:ext cx="6172200" cy="421481"/>
          </a:xfrm>
        </p:spPr>
        <p:txBody>
          <a:bodyPr>
            <a:normAutofit fontScale="90000"/>
          </a:bodyPr>
          <a:lstStyle/>
          <a:p>
            <a:r>
              <a:rPr lang="ru-RU" altLang="en-US" sz="2400" b="1" dirty="0"/>
              <a:t/>
            </a:r>
            <a:br>
              <a:rPr lang="ru-RU" altLang="en-US" sz="2400" b="1" dirty="0"/>
            </a:br>
            <a:r>
              <a:rPr lang="ru-RU" altLang="en-US" sz="2400" b="1" dirty="0"/>
              <a:t>Рейтинги CHIP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813" y="1593057"/>
            <a:ext cx="6172200" cy="41041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ru-RU" b="1" dirty="0"/>
              <a:t> </a:t>
            </a:r>
            <a:r>
              <a:rPr lang="ru-RU" sz="1800" b="1" cap="all" dirty="0" err="1"/>
              <a:t>СМАРТФОНи</a:t>
            </a:r>
            <a:r>
              <a:rPr lang="ru-RU" sz="1800" b="1" cap="all" dirty="0"/>
              <a:t> і АКСЕСУАР</a:t>
            </a:r>
            <a:r>
              <a:rPr lang="uk-UA" sz="1800" b="1" cap="all" dirty="0"/>
              <a:t>и</a:t>
            </a:r>
            <a:endParaRPr lang="en-US" sz="1800" dirty="0"/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ru-RU" sz="1800" u="sng" dirty="0">
                <a:hlinkClick r:id="rId2"/>
              </a:rPr>
              <a:t>Мобильные телефоны и смартфоны</a:t>
            </a:r>
            <a:endParaRPr lang="en-US" sz="1800" dirty="0"/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ru-RU" sz="1800" u="sng" dirty="0">
                <a:hlinkClick r:id="rId3"/>
              </a:rPr>
              <a:t>Мобильные телефоны (архив до 09.2018)</a:t>
            </a:r>
            <a:endParaRPr lang="en-US" sz="1800" dirty="0"/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ru-RU" sz="1800" u="sng" dirty="0">
                <a:hlinkClick r:id="rId4"/>
              </a:rPr>
              <a:t>Зарядные устройства </a:t>
            </a:r>
            <a:r>
              <a:rPr lang="ru-RU" sz="1800" u="sng" dirty="0" err="1">
                <a:hlinkClick r:id="rId4"/>
              </a:rPr>
              <a:t>Qi</a:t>
            </a:r>
            <a:endParaRPr lang="en-US" sz="1800" dirty="0"/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ru-RU" sz="1800" u="sng" dirty="0">
                <a:hlinkClick r:id="rId5"/>
              </a:rPr>
              <a:t>Умные часы</a:t>
            </a:r>
            <a:endParaRPr lang="en-US" sz="1800" dirty="0"/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ru-RU" sz="1800" u="sng" dirty="0" err="1">
                <a:hlinkClick r:id="rId6"/>
              </a:rPr>
              <a:t>Пауэрбанки</a:t>
            </a:r>
            <a:r>
              <a:rPr lang="ru-RU" sz="1800" u="sng" dirty="0">
                <a:hlinkClick r:id="rId6"/>
              </a:rPr>
              <a:t> свыше 5000 </a:t>
            </a:r>
            <a:r>
              <a:rPr lang="ru-RU" sz="1800" u="sng" dirty="0" err="1">
                <a:hlinkClick r:id="rId6"/>
              </a:rPr>
              <a:t>мАч</a:t>
            </a:r>
            <a:endParaRPr lang="en-US" sz="1800" dirty="0"/>
          </a:p>
          <a:p>
            <a:pPr marL="0" indent="0" fontAlgn="t">
              <a:buNone/>
              <a:defRPr/>
            </a:pPr>
            <a:r>
              <a:rPr lang="ru-RU" sz="1800" b="1" cap="all" dirty="0" err="1"/>
              <a:t>КАРТи</a:t>
            </a:r>
            <a:r>
              <a:rPr lang="ru-RU" sz="1800" b="1" cap="all" dirty="0"/>
              <a:t> </a:t>
            </a:r>
            <a:r>
              <a:rPr lang="ru-RU" sz="1800" b="1" cap="all" dirty="0" err="1"/>
              <a:t>ПАМЯТі</a:t>
            </a:r>
            <a:r>
              <a:rPr lang="ru-RU" sz="1800" b="1" cap="all" dirty="0"/>
              <a:t>, USB-</a:t>
            </a:r>
            <a:r>
              <a:rPr lang="ru-RU" sz="1800" b="1" cap="all" dirty="0" err="1"/>
              <a:t>НАКОПИчувачі</a:t>
            </a:r>
            <a:endParaRPr lang="ru-RU" sz="1800" b="1" cap="all" dirty="0"/>
          </a:p>
          <a:p>
            <a:pPr marL="342900" indent="-342900" fontAlgn="t">
              <a:buFont typeface="+mj-lt"/>
              <a:buAutoNum type="arabicPeriod" startAt="6"/>
              <a:defRPr/>
            </a:pPr>
            <a:r>
              <a:rPr lang="ru-RU" sz="1800" u="sng" dirty="0">
                <a:hlinkClick r:id="rId7"/>
              </a:rPr>
              <a:t>Карты памяти SD</a:t>
            </a:r>
            <a:endParaRPr lang="en-US" sz="1800" dirty="0"/>
          </a:p>
          <a:p>
            <a:pPr marL="342900" indent="-342900" fontAlgn="t">
              <a:buFont typeface="+mj-lt"/>
              <a:buAutoNum type="arabicPeriod" startAt="6"/>
              <a:defRPr/>
            </a:pPr>
            <a:r>
              <a:rPr lang="ru-RU" sz="1800" u="sng" dirty="0">
                <a:hlinkClick r:id="rId8"/>
              </a:rPr>
              <a:t>Карты памяти </a:t>
            </a:r>
            <a:r>
              <a:rPr lang="ru-RU" sz="1800" u="sng" dirty="0" err="1">
                <a:hlinkClick r:id="rId8"/>
              </a:rPr>
              <a:t>microSD</a:t>
            </a:r>
            <a:endParaRPr lang="en-US" sz="1800" dirty="0"/>
          </a:p>
          <a:p>
            <a:pPr marL="342900" indent="-342900" fontAlgn="t">
              <a:buFont typeface="+mj-lt"/>
              <a:buAutoNum type="arabicPeriod" startAt="6"/>
              <a:defRPr/>
            </a:pPr>
            <a:r>
              <a:rPr lang="ru-RU" sz="1800" u="sng" dirty="0">
                <a:hlinkClick r:id="rId9"/>
              </a:rPr>
              <a:t>Карты памяти SD UHS-II</a:t>
            </a:r>
            <a:endParaRPr lang="en-US" sz="1800" dirty="0"/>
          </a:p>
          <a:p>
            <a:pPr marL="342900" indent="-342900" fontAlgn="t">
              <a:buFont typeface="+mj-lt"/>
              <a:buAutoNum type="arabicPeriod" startAt="6"/>
              <a:defRPr/>
            </a:pPr>
            <a:r>
              <a:rPr lang="ru-RU" sz="1800" u="sng" dirty="0">
                <a:hlinkClick r:id="rId10"/>
              </a:rPr>
              <a:t>USB-</a:t>
            </a:r>
            <a:r>
              <a:rPr lang="ru-RU" sz="1800" u="sng" dirty="0" err="1">
                <a:hlinkClick r:id="rId10"/>
              </a:rPr>
              <a:t>флеш</a:t>
            </a:r>
            <a:r>
              <a:rPr lang="ru-RU" sz="1800" u="sng" dirty="0">
                <a:hlinkClick r:id="rId10"/>
              </a:rPr>
              <a:t>-накопители</a:t>
            </a:r>
            <a:endParaRPr lang="en-US" sz="1800" dirty="0"/>
          </a:p>
          <a:p>
            <a:pPr marL="342900" indent="-342900" fontAlgn="t">
              <a:buFont typeface="+mj-lt"/>
              <a:buAutoNum type="arabicPeriod" startAt="6"/>
              <a:defRPr/>
            </a:pPr>
            <a:r>
              <a:rPr lang="ru-RU" sz="1800" u="sng" dirty="0">
                <a:hlinkClick r:id="rId11"/>
              </a:rPr>
              <a:t>Карты памяти CF</a:t>
            </a:r>
            <a:endParaRPr lang="en-US" sz="1800" dirty="0"/>
          </a:p>
        </p:txBody>
      </p:sp>
      <p:sp>
        <p:nvSpPr>
          <p:cNvPr id="1208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2FD9B2-D096-4D9D-9777-C7F854781C37}" type="slidenum">
              <a:rPr lang="ru-RU" altLang="en-US" sz="105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050"/>
          </a:p>
        </p:txBody>
      </p:sp>
    </p:spTree>
    <p:extLst>
      <p:ext uri="{BB962C8B-B14F-4D97-AF65-F5344CB8AC3E}">
        <p14:creationId xmlns:p14="http://schemas.microsoft.com/office/powerpoint/2010/main" val="384955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1063230"/>
            <a:ext cx="6172200" cy="446840"/>
          </a:xfrm>
        </p:spPr>
        <p:txBody>
          <a:bodyPr>
            <a:normAutofit fontScale="90000"/>
          </a:bodyPr>
          <a:lstStyle/>
          <a:p>
            <a:r>
              <a:rPr lang="ru-RU" altLang="en-US" sz="3000" b="1" dirty="0"/>
              <a:t>Рейтинги CHIP</a:t>
            </a:r>
            <a:endParaRPr lang="en-US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0" y="1510070"/>
            <a:ext cx="6172200" cy="40791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cap="all" dirty="0" err="1"/>
              <a:t>Побутові</a:t>
            </a:r>
            <a:r>
              <a:rPr lang="ru-RU" sz="1800" b="1" cap="all" dirty="0"/>
              <a:t> </a:t>
            </a:r>
            <a:r>
              <a:rPr lang="ru-RU" sz="1800" b="1" cap="all" dirty="0" err="1"/>
              <a:t>прилади</a:t>
            </a:r>
            <a:endParaRPr lang="ru-RU" sz="1800" b="1" cap="all" dirty="0"/>
          </a:p>
          <a:p>
            <a:pPr marL="342900" indent="-342900">
              <a:buFont typeface="+mj-lt"/>
              <a:buAutoNum type="arabicPeriod" startAt="11"/>
            </a:pPr>
            <a:r>
              <a:rPr lang="ru-RU" sz="1800" dirty="0">
                <a:hlinkClick r:id="rId2"/>
              </a:rPr>
              <a:t>Электрические </a:t>
            </a:r>
            <a:r>
              <a:rPr lang="ru-RU" sz="1800" dirty="0">
                <a:hlinkClick r:id="rId2"/>
              </a:rPr>
              <a:t>грили</a:t>
            </a:r>
            <a:endParaRPr lang="ru-RU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ru-RU" sz="1800" dirty="0">
                <a:hlinkClick r:id="rId3"/>
              </a:rPr>
              <a:t>Газовые грили</a:t>
            </a:r>
            <a:endParaRPr lang="ru-RU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ru-RU" sz="1800" dirty="0">
                <a:hlinkClick r:id="rId4"/>
              </a:rPr>
              <a:t>Пылесосы аккумуляторные</a:t>
            </a:r>
            <a:endParaRPr lang="ru-RU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ru-RU" sz="1800" dirty="0">
                <a:hlinkClick r:id="rId5"/>
              </a:rPr>
              <a:t>Пылесосы</a:t>
            </a:r>
            <a:endParaRPr lang="ru-RU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ru-RU" sz="1800" dirty="0">
                <a:hlinkClick r:id="rId6"/>
              </a:rPr>
              <a:t>Роботы-пылесосы</a:t>
            </a:r>
            <a:endParaRPr lang="ru-RU" sz="1800" dirty="0"/>
          </a:p>
          <a:p>
            <a:pPr marL="342900" indent="-342900">
              <a:buFont typeface="+mj-lt"/>
              <a:buAutoNum type="arabicPeriod" startAt="11"/>
            </a:pPr>
            <a:r>
              <a:rPr lang="ru-RU" sz="1800" dirty="0">
                <a:hlinkClick r:id="rId7"/>
              </a:rPr>
              <a:t>Камеры видеонаблюдения (архив до </a:t>
            </a:r>
            <a:r>
              <a:rPr lang="ru-RU" sz="1800" dirty="0">
                <a:hlinkClick r:id="rId7"/>
              </a:rPr>
              <a:t>10.2018)</a:t>
            </a:r>
            <a:endParaRPr lang="ru-RU" sz="1800" dirty="0"/>
          </a:p>
          <a:p>
            <a:pPr marL="0" indent="0">
              <a:buNone/>
            </a:pPr>
            <a:r>
              <a:rPr lang="ru-RU" sz="1800" b="1" cap="all" dirty="0"/>
              <a:t>ПРОЦЕССОРЫ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ru-RU" sz="1800" dirty="0">
                <a:hlinkClick r:id="rId8"/>
              </a:rPr>
              <a:t>Процессоры </a:t>
            </a:r>
            <a:r>
              <a:rPr lang="ru-RU" sz="1800" dirty="0">
                <a:hlinkClick r:id="rId8"/>
              </a:rPr>
              <a:t>для настольных ПК</a:t>
            </a:r>
            <a:endParaRPr lang="ru-RU" sz="1800" dirty="0"/>
          </a:p>
          <a:p>
            <a:pPr marL="342900" indent="-342900">
              <a:buFont typeface="+mj-lt"/>
              <a:buAutoNum type="arabicPeriod" startAt="17"/>
            </a:pPr>
            <a:r>
              <a:rPr lang="ru-RU" sz="1800" dirty="0">
                <a:hlinkClick r:id="rId9"/>
              </a:rPr>
              <a:t>Процессоры «для энтузиастов»</a:t>
            </a:r>
            <a:endParaRPr lang="ru-RU" sz="1800" dirty="0"/>
          </a:p>
          <a:p>
            <a:pPr marL="342900" indent="-342900">
              <a:buFont typeface="+mj-lt"/>
              <a:buAutoNum type="arabicPeriod" startAt="17"/>
            </a:pPr>
            <a:r>
              <a:rPr lang="ru-RU" sz="1800" dirty="0">
                <a:hlinkClick r:id="rId10"/>
              </a:rPr>
              <a:t>Графические процессоры (</a:t>
            </a:r>
            <a:r>
              <a:rPr lang="ru-RU" sz="1800" dirty="0" err="1">
                <a:hlinkClick r:id="rId10"/>
              </a:rPr>
              <a:t>Benchmark</a:t>
            </a:r>
            <a:r>
              <a:rPr lang="ru-RU" sz="1800" dirty="0">
                <a:hlinkClick r:id="rId10"/>
              </a:rPr>
              <a:t>)</a:t>
            </a:r>
            <a:endParaRPr lang="ru-RU" sz="1800" dirty="0"/>
          </a:p>
          <a:p>
            <a:pPr marL="342900" indent="-342900">
              <a:buFont typeface="+mj-lt"/>
              <a:buAutoNum type="arabicPeriod" startAt="17"/>
            </a:pPr>
            <a:r>
              <a:rPr lang="ru-RU" sz="1800" dirty="0">
                <a:hlinkClick r:id="rId11"/>
              </a:rPr>
              <a:t>Мобильные процессоры</a:t>
            </a:r>
            <a:endParaRPr lang="ru-RU" sz="1800" dirty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B4E14-59FC-4D0F-9DFA-AC8F5810A5CD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842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583574"/>
          </a:xfrm>
        </p:spPr>
        <p:txBody>
          <a:bodyPr/>
          <a:lstStyle/>
          <a:p>
            <a:r>
              <a:rPr lang="ru-RU" altLang="en-US" sz="2700" b="1" dirty="0"/>
              <a:t>Рейтинги CHIP</a:t>
            </a:r>
            <a:endParaRPr lang="en-US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0" y="1754815"/>
            <a:ext cx="6172200" cy="3786355"/>
          </a:xfrm>
        </p:spPr>
        <p:txBody>
          <a:bodyPr/>
          <a:lstStyle/>
          <a:p>
            <a:pPr marL="0" indent="0">
              <a:buNone/>
            </a:pPr>
            <a:r>
              <a:rPr lang="ru-RU" sz="1800" b="1" cap="all" dirty="0" err="1"/>
              <a:t>прилади</a:t>
            </a:r>
            <a:r>
              <a:rPr lang="ru-RU" sz="1800" b="1" cap="all" dirty="0"/>
              <a:t> </a:t>
            </a:r>
            <a:r>
              <a:rPr lang="ru-RU" sz="1800" b="1" cap="all" dirty="0"/>
              <a:t>ДЛЯ </a:t>
            </a:r>
            <a:r>
              <a:rPr lang="ru-RU" sz="1800" b="1" cap="all" dirty="0" err="1"/>
              <a:t>ПіДКЛЮЧЕНнЯ</a:t>
            </a:r>
            <a:r>
              <a:rPr lang="ru-RU" sz="1800" b="1" cap="all" dirty="0"/>
              <a:t> до </a:t>
            </a:r>
            <a:r>
              <a:rPr lang="ru-RU" sz="1800" b="1" cap="all" dirty="0" err="1"/>
              <a:t>мережі</a:t>
            </a:r>
            <a:endParaRPr lang="ru-RU" sz="1800" b="1" cap="all" dirty="0"/>
          </a:p>
          <a:p>
            <a:pPr marL="342900" indent="-342900">
              <a:buFont typeface="+mj-lt"/>
              <a:buAutoNum type="arabicPeriod" startAt="21"/>
            </a:pPr>
            <a:r>
              <a:rPr lang="ru-RU" sz="1800" dirty="0" err="1">
                <a:hlinkClick r:id="rId2"/>
              </a:rPr>
              <a:t>Wi-Fi</a:t>
            </a:r>
            <a:r>
              <a:rPr lang="ru-RU" sz="1800" dirty="0">
                <a:hlinkClick r:id="rId2"/>
              </a:rPr>
              <a:t> </a:t>
            </a:r>
            <a:r>
              <a:rPr lang="ru-RU" sz="1800" dirty="0">
                <a:hlinkClick r:id="rId2"/>
              </a:rPr>
              <a:t>роутеры</a:t>
            </a:r>
            <a:endParaRPr lang="ru-RU" sz="1800" dirty="0"/>
          </a:p>
          <a:p>
            <a:pPr marL="342900" indent="-342900">
              <a:buFont typeface="+mj-lt"/>
              <a:buAutoNum type="arabicPeriod" startAt="21"/>
            </a:pPr>
            <a:r>
              <a:rPr lang="ru-RU" sz="1800" dirty="0">
                <a:hlinkClick r:id="rId3"/>
              </a:rPr>
              <a:t>Сетевые накопители</a:t>
            </a:r>
            <a:endParaRPr lang="ru-RU" sz="1800" dirty="0"/>
          </a:p>
          <a:p>
            <a:pPr marL="0" indent="0">
              <a:buNone/>
            </a:pPr>
            <a:r>
              <a:rPr lang="ru-RU" sz="1800" b="1" cap="all" dirty="0"/>
              <a:t>НОУТБУКИ</a:t>
            </a:r>
          </a:p>
          <a:p>
            <a:pPr marL="342900" indent="-342900">
              <a:buFont typeface="+mj-lt"/>
              <a:buAutoNum type="arabicPeriod" startAt="23"/>
            </a:pPr>
            <a:r>
              <a:rPr lang="ru-RU" sz="1800" dirty="0">
                <a:hlinkClick r:id="rId4"/>
              </a:rPr>
              <a:t>Ноутбуки </a:t>
            </a:r>
            <a:r>
              <a:rPr lang="ru-RU" sz="1800" dirty="0">
                <a:hlinkClick r:id="rId4"/>
              </a:rPr>
              <a:t>до 40 000 рублей</a:t>
            </a:r>
            <a:endParaRPr lang="ru-RU" sz="1800" dirty="0"/>
          </a:p>
          <a:p>
            <a:pPr marL="342900" indent="-342900">
              <a:buFont typeface="+mj-lt"/>
              <a:buAutoNum type="arabicPeriod" startAt="23"/>
            </a:pPr>
            <a:r>
              <a:rPr lang="ru-RU" sz="1800" dirty="0">
                <a:hlinkClick r:id="rId5"/>
              </a:rPr>
              <a:t>Ноутбуки от 40 000 рублей</a:t>
            </a:r>
            <a:endParaRPr lang="ru-RU" sz="1800" dirty="0"/>
          </a:p>
          <a:p>
            <a:pPr marL="342900" indent="-342900">
              <a:buFont typeface="+mj-lt"/>
              <a:buAutoNum type="arabicPeriod" startAt="23"/>
            </a:pPr>
            <a:r>
              <a:rPr lang="ru-RU" sz="1800" dirty="0">
                <a:hlinkClick r:id="rId6"/>
              </a:rPr>
              <a:t>Игровые ноутбуки</a:t>
            </a:r>
            <a:endParaRPr lang="ru-RU" sz="1800" dirty="0"/>
          </a:p>
          <a:p>
            <a:pPr marL="342900" indent="-342900">
              <a:buFont typeface="+mj-lt"/>
              <a:buAutoNum type="arabicPeriod" startAt="23"/>
            </a:pPr>
            <a:r>
              <a:rPr lang="ru-RU" sz="1800" dirty="0">
                <a:hlinkClick r:id="rId7"/>
              </a:rPr>
              <a:t>Ноутбуки премиум-класса</a:t>
            </a:r>
            <a:endParaRPr lang="ru-RU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B4E14-59FC-4D0F-9DFA-AC8F5810A5CD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079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sz="2400"/>
              <a:t>Приклад: 3-</a:t>
            </a:r>
            <a:r>
              <a:rPr lang="en-US" altLang="en-US" sz="2400"/>
              <a:t>D </a:t>
            </a:r>
            <a:r>
              <a:rPr lang="uk-UA" altLang="en-US" sz="2400"/>
              <a:t>принтери</a:t>
            </a:r>
            <a:br>
              <a:rPr lang="uk-UA" altLang="en-US" sz="2400"/>
            </a:br>
            <a:r>
              <a:rPr lang="en-US" altLang="en-US" sz="2400">
                <a:hlinkClick r:id="rId2"/>
              </a:rPr>
              <a:t>https://ichip.ru/reitingi/3d-printery</a:t>
            </a:r>
            <a:r>
              <a:rPr lang="en-US" altLang="en-US" sz="2400"/>
              <a:t/>
            </a:r>
            <a:br>
              <a:rPr lang="en-US" altLang="en-US" sz="2400"/>
            </a:br>
            <a:endParaRPr lang="en-US" altLang="en-US" sz="240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1385887" y="1863328"/>
          <a:ext cx="6332936" cy="3618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3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83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78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703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Вага критерію</a:t>
                      </a:r>
                      <a:endParaRPr lang="uk-UA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 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5"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Критерій</a:t>
                      </a:r>
                      <a:endParaRPr lang="uk-U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Оснащення</a:t>
                      </a:r>
                      <a:endParaRPr lang="uk-UA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Якість друку </a:t>
                      </a:r>
                      <a:endParaRPr lang="uk-UA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Ергономіка </a:t>
                      </a:r>
                      <a:endParaRPr lang="uk-UA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Витрати на друк</a:t>
                      </a:r>
                      <a:endParaRPr lang="uk-UA" sz="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Адитивний</a:t>
                      </a:r>
                      <a:endParaRPr lang="uk-UA" sz="8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Коба-Дугласа</a:t>
                      </a:r>
                      <a:endParaRPr lang="uk-UA" sz="8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Ідеальної точки</a:t>
                      </a:r>
                      <a:endParaRPr lang="uk-UA" sz="8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Головного критерію</a:t>
                      </a:r>
                      <a:endParaRPr lang="uk-UA" sz="8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7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7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7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S5</a:t>
                      </a:r>
                      <a:endParaRPr lang="en-US" sz="7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4,507142857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4,4570353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0,18576531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4,507142857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BCN3D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Sigmax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R19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4,4916958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0,08989796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Ultimaker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Ultimaker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3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4,328571429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4,3077002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0,17571429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4,328571429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Sindoh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3DWOX 1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4,321428571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4,2766897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0,20392857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4,321428571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Prusa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Research Original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Prusa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i3 MK3S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4,8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4,278571429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4,2109169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0,37311224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4,278571429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Conrad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Renkforce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RF2000v2 Dual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3,5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4,6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4,028571429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4,0119101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0,30091837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4,028571429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Dremel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DigiLab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3D45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3,1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4,5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4,028571429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3,9881699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0,30153061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4,028571429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XYZ Printing Da Vinci 1.0 Pro  </a:t>
                      </a:r>
                      <a:endParaRPr lang="it-IT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3,5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4,2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3,685714286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3,6616902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0,52540816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3,685714286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Prusa Research Original Prusa SL1</a:t>
                      </a:r>
                      <a:endParaRPr lang="es-E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4,0514038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0,32964286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bq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Witbox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2 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4,064285714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3,8104011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0,49556122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Ultimaker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Ultimaker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2+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3,671428571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3,6338902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0,55785714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Anycubic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I3 Mega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3,621428571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3,5226915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0,76943878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Flashforge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Finder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3,528571429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3,2773077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0,81479592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XYZ Printing Da Vinci Jr.2.0 Mix 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3,314285714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3,1523977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1,03357143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Dremel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3D20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2,6790123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1,36979592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Formlabs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Form 2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3,192857143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2,7027466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1,51821429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785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Velleman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K8200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4,7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2,464285714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2,0197127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2,6469898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Fischertechnik</a:t>
                      </a:r>
                      <a:r>
                        <a:rPr lang="en-US" sz="7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3D-Drucker 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2,414285714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1,844007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2,8655102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853">
                <a:tc>
                  <a:txBody>
                    <a:bodyPr/>
                    <a:lstStyle/>
                    <a:p>
                      <a:pPr algn="l" fontAlgn="b"/>
                      <a:r>
                        <a:rPr lang="uk-UA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Відносна вага критерію</a:t>
                      </a:r>
                      <a:endParaRPr lang="uk-UA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0,214285714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0,143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0,35714286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0,2857143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Ідеальна точка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1,071428571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0,714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1,78571429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1,4285714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0321">
                <a:tc>
                  <a:txBody>
                    <a:bodyPr/>
                    <a:lstStyle/>
                    <a:p>
                      <a:pPr algn="l" fontAlgn="b"/>
                      <a:r>
                        <a:rPr lang="uk-UA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Обмеження</a:t>
                      </a:r>
                      <a:endParaRPr lang="uk-UA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78" marR="4478" marT="44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1239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071830-5121-44AB-8A4C-B4FF7C17DBFE}" type="slidenum">
              <a:rPr lang="ru-RU" altLang="en-US" sz="105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050"/>
          </a:p>
        </p:txBody>
      </p:sp>
    </p:spTree>
    <p:extLst>
      <p:ext uri="{BB962C8B-B14F-4D97-AF65-F5344CB8AC3E}">
        <p14:creationId xmlns:p14="http://schemas.microsoft.com/office/powerpoint/2010/main" val="24377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Заголовок 1"/>
          <p:cNvSpPr>
            <a:spLocks noGrp="1"/>
          </p:cNvSpPr>
          <p:nvPr>
            <p:ph type="title"/>
          </p:nvPr>
        </p:nvSpPr>
        <p:spPr>
          <a:xfrm>
            <a:off x="1485900" y="1063230"/>
            <a:ext cx="6172200" cy="529828"/>
          </a:xfrm>
        </p:spPr>
        <p:txBody>
          <a:bodyPr>
            <a:normAutofit fontScale="90000"/>
          </a:bodyPr>
          <a:lstStyle/>
          <a:p>
            <a:r>
              <a:rPr lang="ru-RU" altLang="en-US" sz="2400"/>
              <a:t>Приклад: 3-</a:t>
            </a:r>
            <a:r>
              <a:rPr lang="en-US" altLang="en-US" sz="2400"/>
              <a:t>D </a:t>
            </a:r>
            <a:r>
              <a:rPr lang="uk-UA" altLang="en-US" sz="2400"/>
              <a:t>принтери</a:t>
            </a:r>
            <a:r>
              <a:rPr lang="en-US" altLang="en-US" sz="2400"/>
              <a:t/>
            </a:r>
            <a:br>
              <a:rPr lang="en-US" altLang="en-US" sz="2400"/>
            </a:br>
            <a:r>
              <a:rPr lang="uk-UA" altLang="en-US" sz="2400"/>
              <a:t>таблиця переваг</a:t>
            </a:r>
            <a:endParaRPr lang="en-US" altLang="en-US" sz="240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331119" y="1916908"/>
          <a:ext cx="6481764" cy="3084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1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7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8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3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3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0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3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47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32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2768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32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906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736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894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321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7020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S5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BCN3D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Sigmax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R19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3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Sindoh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3DWOX 1 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Prusa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Research Original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Prusa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i3 MK3S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Conrad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Renkforce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RF2000v2 Dual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Dremel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DigiLab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3D45 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XYZ Printing Da Vinci 1.0 Pro  </a:t>
                      </a:r>
                      <a:endParaRPr lang="it-IT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E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Prusa Research Original Prusa SL1</a:t>
                      </a:r>
                      <a:endParaRPr lang="es-E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bq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Witbox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2  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2+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Anycubic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I3 Mega 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Flashforge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Finder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XYZ Printing Da Vinci Jr.2.0 Mix </a:t>
                      </a:r>
                      <a:r>
                        <a:rPr lang="en-US" sz="600" u="none" strike="noStrike" dirty="0">
                          <a:effectLst/>
                        </a:rPr>
                        <a:t> 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>
                          <a:effectLst/>
                        </a:rPr>
                        <a:t>Dremel 3D20</a:t>
                      </a:r>
                      <a:endParaRPr lang="en-US" sz="600" b="1" i="0" u="none" strike="noStrike">
                        <a:solidFill>
                          <a:srgbClr val="403E3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Formlabs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Form 2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Velleman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K8200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Fischertechnik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3D-Drucker 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S5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BCN3D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Sigmax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R19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solidFill>
                            <a:srgbClr val="FF0000"/>
                          </a:solidFill>
                          <a:effectLst/>
                        </a:rPr>
                        <a:t>Ultimaker Ultimaker 3</a:t>
                      </a:r>
                      <a:endParaRPr lang="en-US" sz="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Sindoh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3DWOX 1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378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Prusa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Research Original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Prusa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i3 MK3S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Conrad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Renkforce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RF2000v2 Dual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Dremel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DigiLab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3D45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XYZ Printing Da Vinci 1.0 Pro </a:t>
                      </a:r>
                      <a:endParaRPr lang="it-IT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Prusa Research Original Prusa SL1</a:t>
                      </a:r>
                      <a:endParaRPr lang="es-E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bq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Witbox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2 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Ultimaker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2+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Anycubic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I3 Mega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Flashforge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Finder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XYZ Printing Da Vinci Jr.2.0 Mix 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Dremel 3D20</a:t>
                      </a:r>
                      <a:endParaRPr lang="en-US" sz="600" b="1" i="0" u="none" strike="noStrike">
                        <a:solidFill>
                          <a:srgbClr val="403E3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Formlabs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Form 2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2954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Velleman</a:t>
                      </a:r>
                      <a:r>
                        <a:rPr lang="en-US" sz="6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K8200</a:t>
                      </a:r>
                      <a:endParaRPr lang="en-US" sz="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Fischertechnik</a:t>
                      </a:r>
                      <a:r>
                        <a:rPr lang="en-US" sz="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3D-Drucker</a:t>
                      </a:r>
                      <a:endParaRPr lang="en-US" sz="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069" marR="4069" marT="40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69" marR="4069" marT="40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2533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3C2C7B-0F80-401F-8847-ECC953DEBDA3}" type="slidenum">
              <a:rPr lang="ru-RU" altLang="en-US" sz="105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050"/>
          </a:p>
        </p:txBody>
      </p:sp>
    </p:spTree>
    <p:extLst>
      <p:ext uri="{BB962C8B-B14F-4D97-AF65-F5344CB8AC3E}">
        <p14:creationId xmlns:p14="http://schemas.microsoft.com/office/powerpoint/2010/main" val="25857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581</Words>
  <Application>Microsoft Office PowerPoint</Application>
  <PresentationFormat>Экран (4:3)</PresentationFormat>
  <Paragraphs>608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Завдання на лабораторну роботу №5</vt:lpstr>
      <vt:lpstr> Лабораторна робота №5 </vt:lpstr>
      <vt:lpstr> Рейтинги CHIP </vt:lpstr>
      <vt:lpstr>Рейтинги CHIP</vt:lpstr>
      <vt:lpstr>Рейтинги CHIP</vt:lpstr>
      <vt:lpstr>Приклад: 3-D принтери https://ichip.ru/reitingi/3d-printery </vt:lpstr>
      <vt:lpstr>Приклад: 3-D принтери таблиця переваг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Завдання на лабораторну роботу №5</dc:title>
  <dc:creator>Anatoliy Bezverkhyi</dc:creator>
  <cp:lastModifiedBy>Anatoliy Bezverkhyi</cp:lastModifiedBy>
  <cp:revision>2</cp:revision>
  <dcterms:created xsi:type="dcterms:W3CDTF">2021-03-24T10:19:55Z</dcterms:created>
  <dcterms:modified xsi:type="dcterms:W3CDTF">2021-03-24T10:28:06Z</dcterms:modified>
</cp:coreProperties>
</file>