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0" r:id="rId12"/>
    <p:sldId id="271" r:id="rId13"/>
    <p:sldId id="282" r:id="rId14"/>
    <p:sldId id="283" r:id="rId15"/>
    <p:sldId id="284" r:id="rId16"/>
    <p:sldId id="285" r:id="rId17"/>
    <p:sldId id="286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>
        <p:scale>
          <a:sx n="147" d="100"/>
          <a:sy n="147" d="100"/>
        </p:scale>
        <p:origin x="640" y="-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6ad2b69cc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06ad2b69cc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b1b0e13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06b1b0e13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b1b0e13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06b1b0e13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6b1b0e13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06b1b0e13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6b1b0e13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06b1b0e13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6b1b0e13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06b1b0e13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b1b0e13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06b1b0e13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6b1b0e130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06b1b0e13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6b1b0e130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06b1b0e13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6b1b0e130_2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106b1b0e130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6ad2b69cc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106ad2b69cc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6ad2b69cc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06ad2b69cc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6ad2b69cc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06ad2b69cc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ad2b69cc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06ad2b69cc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6b1b0e1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06b1b0e1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6b1b0e13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06b1b0e13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b1b0e13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06b1b0e13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omic Sans MS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Comic Sans MS"/>
              <a:buNone/>
              <a:defRPr sz="120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098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○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■"/>
              <a:defRPr sz="12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Comic Sans MS"/>
              <a:buNone/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Comic Sans MS"/>
              <a:buNone/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1D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1912" b="17239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42750" y="0"/>
            <a:ext cx="5478000" cy="19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uk" sz="4600">
                <a:solidFill>
                  <a:schemeClr val="lt1"/>
                </a:solidFill>
              </a:rPr>
              <a:t>Терморегуляція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64950" y="1296575"/>
            <a:ext cx="84141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dirty="0">
                <a:solidFill>
                  <a:srgbClr val="0B5394"/>
                </a:solidFill>
              </a:rPr>
              <a:t>При кімнатній температурі у роздягненої людини близько 20 % тепла віддається за допомогою випаровування. При однакових показниках температури тіла і навколишнього середовища спрацьовує лише один механізм віддачі тепла, пов'язаний із процесами потовиділення і випаровування поту. Охолодженню шкіри сприяє те, що для випаровування 1 мл поту витрачається 0,58 ккал.</a:t>
            </a:r>
            <a:endParaRPr sz="1900" dirty="0">
              <a:solidFill>
                <a:srgbClr val="0B5394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B5394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dirty="0">
                <a:solidFill>
                  <a:srgbClr val="0B5394"/>
                </a:solidFill>
              </a:rPr>
              <a:t>Швидкість випаровування залежить від градієнта температури та насичення водяною парою навколишнього середовища. Що вища вологість, то менш ефективним стає цей шлях тепловіддачі. Різко зменшується результативність тепловіддачі при перебуванні у воді або в щільному одязі.</a:t>
            </a:r>
            <a:endParaRPr sz="1900" dirty="0">
              <a:solidFill>
                <a:srgbClr val="0B5394"/>
              </a:solidFill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Випаровування поту</a:t>
            </a:r>
            <a:endParaRPr sz="4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64950" y="1296575"/>
            <a:ext cx="84141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0B5394"/>
                </a:solidFill>
              </a:rPr>
              <a:t>Випаровування має два механізми:</a:t>
            </a:r>
            <a:endParaRPr sz="23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0B5394"/>
                </a:solidFill>
              </a:rPr>
              <a:t>а) перспірація – без участі потових залоз;</a:t>
            </a:r>
            <a:endParaRPr sz="23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0B5394"/>
                </a:solidFill>
              </a:rPr>
              <a:t>б) випаровування – при активній участі потових залоз.</a:t>
            </a:r>
            <a:endParaRPr sz="23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0B5394"/>
                </a:solidFill>
              </a:rPr>
              <a:t>Перспірація </a:t>
            </a:r>
            <a:r>
              <a:rPr lang="uk" sz="2300">
                <a:solidFill>
                  <a:srgbClr val="0B5394"/>
                </a:solidFill>
              </a:rPr>
              <a:t>– випаровування води з поверхні легень, слизових оболонок, шкіри, яка завжди волога. Це випаровування не регулюється, воно залежить від градієнта температур і вологості навколишнього повітря. Що вища вологість, то менш ефективний цей вид тепловіддачі.</a:t>
            </a:r>
            <a:endParaRPr sz="2300">
              <a:solidFill>
                <a:srgbClr val="0B5394"/>
              </a:solidFill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Випаровування поту</a:t>
            </a:r>
            <a:endParaRPr sz="4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5036750" y="1296575"/>
            <a:ext cx="38475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0B5394"/>
                </a:solidFill>
              </a:rPr>
              <a:t>Головну роль у регуляції процесів тепловіддачі відіграють зміни кровопостачання шкіри. Звуження судин шкіри, відкриття артеріовенозних анастомозів сприяє меншому припливу тепла від ядра до оболонки та збереженню його в організмі. Навпаки, при розширенні судин шкіри її температура може збільшуватись на 7-8 ˚С. Тонус судин шкіри контролюється симпатичною нервовою системою.</a:t>
            </a:r>
            <a:endParaRPr sz="1700">
              <a:solidFill>
                <a:srgbClr val="0B5394"/>
              </a:solidFill>
            </a:endParaRPr>
          </a:p>
        </p:txBody>
      </p:sp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Випаровування поту</a:t>
            </a:r>
            <a:endParaRPr sz="4100">
              <a:solidFill>
                <a:schemeClr val="lt1"/>
              </a:solidFill>
            </a:endParaRPr>
          </a:p>
        </p:txBody>
      </p:sp>
      <p:grpSp>
        <p:nvGrpSpPr>
          <p:cNvPr id="158" name="Google Shape;158;p29"/>
          <p:cNvGrpSpPr/>
          <p:nvPr/>
        </p:nvGrpSpPr>
        <p:grpSpPr>
          <a:xfrm>
            <a:off x="147750" y="1296575"/>
            <a:ext cx="4783500" cy="2943700"/>
            <a:chOff x="147750" y="1296575"/>
            <a:chExt cx="4783500" cy="2943700"/>
          </a:xfrm>
        </p:grpSpPr>
        <p:pic>
          <p:nvPicPr>
            <p:cNvPr id="159" name="Google Shape;15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750" y="1296575"/>
              <a:ext cx="4783500" cy="294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9"/>
            <p:cNvSpPr/>
            <p:nvPr/>
          </p:nvSpPr>
          <p:spPr>
            <a:xfrm>
              <a:off x="147750" y="1826800"/>
              <a:ext cx="1091700" cy="474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latin typeface="Comic Sans MS"/>
                  <a:ea typeface="Comic Sans MS"/>
                  <a:cs typeface="Comic Sans MS"/>
                  <a:sym typeface="Comic Sans MS"/>
                </a:rPr>
                <a:t>Перспірація</a:t>
              </a:r>
              <a:endParaRPr sz="11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3839550" y="1826800"/>
              <a:ext cx="1091700" cy="474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latin typeface="Comic Sans MS"/>
                  <a:ea typeface="Comic Sans MS"/>
                  <a:cs typeface="Comic Sans MS"/>
                  <a:sym typeface="Comic Sans MS"/>
                </a:rPr>
                <a:t>Проведення</a:t>
              </a:r>
              <a:endParaRPr sz="11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3635850" y="2454000"/>
              <a:ext cx="1091700" cy="533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latin typeface="Comic Sans MS"/>
                  <a:ea typeface="Comic Sans MS"/>
                  <a:cs typeface="Comic Sans MS"/>
                  <a:sym typeface="Comic Sans MS"/>
                </a:rPr>
                <a:t>45</a:t>
              </a:r>
              <a:r>
                <a:rPr lang="uk" sz="1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℃</a:t>
              </a:r>
              <a:endParaRPr sz="10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latin typeface="Comic Sans MS"/>
                  <a:ea typeface="Comic Sans MS"/>
                  <a:cs typeface="Comic Sans MS"/>
                  <a:sym typeface="Comic Sans MS"/>
                </a:rPr>
                <a:t>температура довкілля</a:t>
              </a:r>
              <a:endParaRPr sz="10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530700" y="2764675"/>
              <a:ext cx="1091700" cy="533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latin typeface="Comic Sans MS"/>
                  <a:ea typeface="Comic Sans MS"/>
                  <a:cs typeface="Comic Sans MS"/>
                  <a:sym typeface="Comic Sans MS"/>
                </a:rPr>
                <a:t>37℃</a:t>
              </a:r>
              <a:endParaRPr sz="10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latin typeface="Comic Sans MS"/>
                  <a:ea typeface="Comic Sans MS"/>
                  <a:cs typeface="Comic Sans MS"/>
                  <a:sym typeface="Comic Sans MS"/>
                </a:rPr>
                <a:t>температура шкіри</a:t>
              </a:r>
              <a:endParaRPr sz="10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147750" y="3654125"/>
              <a:ext cx="1091700" cy="474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latin typeface="Comic Sans MS"/>
                  <a:ea typeface="Comic Sans MS"/>
                  <a:cs typeface="Comic Sans MS"/>
                  <a:sym typeface="Comic Sans MS"/>
                </a:rPr>
                <a:t>Конвекція</a:t>
              </a:r>
              <a:endParaRPr sz="11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3717900" y="3654125"/>
              <a:ext cx="1213200" cy="474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latin typeface="Comic Sans MS"/>
                  <a:ea typeface="Comic Sans MS"/>
                  <a:cs typeface="Comic Sans MS"/>
                  <a:sym typeface="Comic Sans MS"/>
                </a:rPr>
                <a:t>Випромінювання</a:t>
              </a:r>
              <a:endParaRPr sz="9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086950" y="3654125"/>
              <a:ext cx="1213200" cy="474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latin typeface="Comic Sans MS"/>
                  <a:ea typeface="Comic Sans MS"/>
                  <a:cs typeface="Comic Sans MS"/>
                  <a:sym typeface="Comic Sans MS"/>
                </a:rPr>
                <a:t>Базальна продукція</a:t>
              </a:r>
              <a:endParaRPr sz="11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900">
                <a:solidFill>
                  <a:schemeClr val="lt1"/>
                </a:solidFill>
              </a:rPr>
              <a:t>Поняття "температурна адаптація"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365075" y="1272875"/>
            <a:ext cx="62412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Тривала адаптація, акліматизація до поступово змінюваного температурного режиму сприяють суттєвому розширенню ареалу існування людини. Найважливіше значення при цьому має зміна інтенсивності обмінних процесів. Так, у мешканців високих широт підвищений основний обмін, а у мешканців пустель, навпаки, знижений. </a:t>
            </a:r>
            <a:endParaRPr sz="2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Це зумовлено зміною рівня гормонів, насамперед </a:t>
            </a:r>
            <a:r>
              <a:rPr lang="uk" sz="20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тироксину </a:t>
            </a:r>
            <a:r>
              <a:rPr lang="uk" sz="2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одного з основних стимуляторів термогенезу.</a:t>
            </a:r>
            <a:endParaRPr sz="2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7" name="Google Shape;287;p40"/>
          <p:cNvGrpSpPr/>
          <p:nvPr/>
        </p:nvGrpSpPr>
        <p:grpSpPr>
          <a:xfrm>
            <a:off x="6751342" y="1220100"/>
            <a:ext cx="2027846" cy="3694324"/>
            <a:chOff x="5435600" y="0"/>
            <a:chExt cx="2781301" cy="5046201"/>
          </a:xfrm>
        </p:grpSpPr>
        <p:pic>
          <p:nvPicPr>
            <p:cNvPr id="288" name="Google Shape;288;p40"/>
            <p:cNvPicPr preferRelativeResize="0"/>
            <p:nvPr/>
          </p:nvPicPr>
          <p:blipFill rotWithShape="1">
            <a:blip r:embed="rId3">
              <a:alphaModFix/>
            </a:blip>
            <a:srcRect b="3428"/>
            <a:stretch/>
          </p:blipFill>
          <p:spPr>
            <a:xfrm>
              <a:off x="5435600" y="0"/>
              <a:ext cx="2781301" cy="496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40"/>
            <p:cNvPicPr preferRelativeResize="0"/>
            <p:nvPr/>
          </p:nvPicPr>
          <p:blipFill rotWithShape="1">
            <a:blip r:embed="rId3">
              <a:alphaModFix/>
            </a:blip>
            <a:srcRect l="67904" t="89991" b="5763"/>
            <a:stretch/>
          </p:blipFill>
          <p:spPr>
            <a:xfrm>
              <a:off x="7324225" y="4827850"/>
              <a:ext cx="892676" cy="2183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900">
                <a:solidFill>
                  <a:schemeClr val="lt1"/>
                </a:solidFill>
              </a:rPr>
              <a:t>Поняття "температурна адаптація"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3480525" y="1431125"/>
            <a:ext cx="52986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людей, які живуть в зонах з підвищеною зовнішньою температурою дещо змінюються і нервово – рефлекторні механізми терморегуляції. Температура ядра у людей, які мешкають у широтах з гарячим кліматом, на 0,5-1℃ вища, а у мешканців регіонів з холодним кліматом знижена. Інші також межі початку реагування периферичних рецепторів і вмикання механізмів терморегуляції.</a:t>
            </a:r>
            <a:endParaRPr sz="19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3">
            <a:alphaModFix/>
          </a:blip>
          <a:srcRect l="43813"/>
          <a:stretch/>
        </p:blipFill>
        <p:spPr>
          <a:xfrm>
            <a:off x="364950" y="1431125"/>
            <a:ext cx="2990700" cy="276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900">
                <a:solidFill>
                  <a:schemeClr val="lt1"/>
                </a:solidFill>
              </a:rPr>
              <a:t>Поняття "температурна адаптація"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02" name="Google Shape;302;p42"/>
          <p:cNvSpPr txBox="1"/>
          <p:nvPr/>
        </p:nvSpPr>
        <p:spPr>
          <a:xfrm>
            <a:off x="365075" y="1272875"/>
            <a:ext cx="50541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мешканців тропіків судини та потові залози починають реагувати при високій температурі тіла, а у мешканців високогірних районів – при нижчій, ніж у тих, хто живе у регіонах з помірним кліматом (на 0,5-1℃).</a:t>
            </a:r>
            <a:endParaRPr sz="18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процесі адаптації до багатовікового перебування в умовах відповідних температур, крім суто функціональних особливостей, виробились і морфологічні відмінності. Так, у мешканців тропіків у шкірі порівняно більш потових залоз.</a:t>
            </a:r>
            <a:endParaRPr sz="18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3" name="Google Shape;303;p42"/>
          <p:cNvPicPr preferRelativeResize="0"/>
          <p:nvPr/>
        </p:nvPicPr>
        <p:blipFill rotWithShape="1">
          <a:blip r:embed="rId3">
            <a:alphaModFix/>
          </a:blip>
          <a:srcRect l="22370" t="3904" r="29980" b="5507"/>
          <a:stretch/>
        </p:blipFill>
        <p:spPr>
          <a:xfrm>
            <a:off x="5358450" y="1272875"/>
            <a:ext cx="3420600" cy="36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900">
                <a:solidFill>
                  <a:schemeClr val="lt1"/>
                </a:solidFill>
              </a:rPr>
              <a:t>Гіпотермія і гіпертермія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364950" y="1180550"/>
            <a:ext cx="84141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умовах дуже низької навколишньої температури розширення судин шкіри може призвести до збільшення тепловитрат, зниження температури ядра, і людина може замерзнути. </a:t>
            </a:r>
            <a:endParaRPr sz="1800" dirty="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" sz="1800" dirty="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Смерть при охолодженні настає при температурі </a:t>
            </a:r>
            <a:r>
              <a:rPr lang="uk" sz="1800" b="1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26-28˚С</a:t>
            </a:r>
            <a:r>
              <a:rPr lang="uk" sz="18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Але ще перед цим низька температура призведе до різкого пригнічення активності нейронів ЦНС, до "засинання" і непритомності.</a:t>
            </a:r>
            <a:endParaRPr sz="1800" dirty="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Вказану залежність сьогодні використовують з лікувальною метою, коли потрібно на деякий час відключити кровообіг, щоб зробити операцію на серці. Такий метод називають керованою гіпотермією.</a:t>
            </a:r>
            <a:endParaRPr sz="1800" dirty="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900">
                <a:solidFill>
                  <a:schemeClr val="lt1"/>
                </a:solidFill>
              </a:rPr>
              <a:t>Гіпотермія і гіпертермія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364950" y="1180550"/>
            <a:ext cx="49620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Протилежний гіпотермії стан називають гіпертермією. Гіпертермія спостерігається та у здорових людей. Це відбувається, наприклад, при інтенсивній фізичній праці, коли тепловіддача відстає від теплотворення.</a:t>
            </a:r>
            <a:endParaRPr sz="16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Висока навколишня температура, особливо при високій вологості, інтенсивний вплив сонця також можуть спричинити гіпертермію. </a:t>
            </a:r>
            <a:endParaRPr sz="16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 підвищенні температури тіла понад 41℃ розвивається набряк мозку, порушується процес терморегуляції та без медичної допомоги може настати смерть. Гіпертермія супроводжує багато хвороб.</a:t>
            </a:r>
            <a:endParaRPr sz="16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025" y="1267075"/>
            <a:ext cx="3171025" cy="31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9450" y="1127675"/>
            <a:ext cx="2589236" cy="36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64950" y="374375"/>
            <a:ext cx="8414100" cy="7533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uk" sz="4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Терморегуляція</a:t>
            </a:r>
            <a:endParaRPr sz="41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75725" y="1403500"/>
            <a:ext cx="65679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uk" sz="1729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Сукупність фізіологічних процесів, що підтримують температуру тіла організму відмінною від температури навколишнього середовища. Найкраще та найстабільніше терморегуляція працює у людини та деяких інших теплокровних тварин (переважно ссавців і птахів), у яких температура підтримується на майже сталому рівні, незалежно від змін температури зовнішнього середовища, у цих організмів терморегуляція є одним з аспектів гомеостазу. Крім них, багато організмів, від хребетних тварин до рослин, включаючи багатьох «холоднокровних», мають різноманітні рівні та методи терморегуляції, що дозволяють в певних межах регулювати температуру тіла.</a:t>
            </a:r>
            <a:endParaRPr sz="1729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64950" y="1337525"/>
            <a:ext cx="42603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i="0" u="none" strike="noStrike" cap="none">
                <a:solidFill>
                  <a:srgbClr val="0B5394"/>
                </a:solidFill>
              </a:rPr>
              <a:t>Процеси, що відбуваються в організмі з використанням енергії, закінчуються виділенням тепла. В одних випадках тепло є побічним продуктом життєдіяльності</a:t>
            </a:r>
            <a:r>
              <a:rPr lang="uk" sz="2000">
                <a:solidFill>
                  <a:srgbClr val="0B5394"/>
                </a:solidFill>
              </a:rPr>
              <a:t>, а в </a:t>
            </a:r>
            <a:r>
              <a:rPr lang="uk" sz="2000" i="0" u="none" strike="noStrike" cap="none">
                <a:solidFill>
                  <a:srgbClr val="0B5394"/>
                </a:solidFill>
              </a:rPr>
              <a:t>інших - його виділення є головним шляхом перетворення енергії. </a:t>
            </a:r>
            <a:r>
              <a:rPr lang="uk" sz="2000">
                <a:solidFill>
                  <a:srgbClr val="0B5394"/>
                </a:solidFill>
              </a:rPr>
              <a:t>Водночас</a:t>
            </a:r>
            <a:r>
              <a:rPr lang="uk" sz="2000" i="0" u="none" strike="noStrike" cap="none">
                <a:solidFill>
                  <a:srgbClr val="0B5394"/>
                </a:solidFill>
              </a:rPr>
              <a:t> існує зворотній зв'язок між температурою і біологічними процесами.</a:t>
            </a:r>
            <a:endParaRPr sz="1600">
              <a:solidFill>
                <a:srgbClr val="0B5394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r="9222"/>
          <a:stretch/>
        </p:blipFill>
        <p:spPr>
          <a:xfrm>
            <a:off x="4905300" y="1623588"/>
            <a:ext cx="3873749" cy="28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100">
                <a:solidFill>
                  <a:schemeClr val="lt1"/>
                </a:solidFill>
              </a:rPr>
              <a:t>Загальна характеристика температури тіла</a:t>
            </a:r>
            <a:endParaRPr sz="4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126750" y="1129725"/>
            <a:ext cx="4803900" cy="3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uk" sz="1700" i="0" u="none" strike="noStrike" cap="none">
                <a:solidFill>
                  <a:srgbClr val="0B5394"/>
                </a:solidFill>
              </a:rPr>
              <a:t>Низька температура взимку, як і зниження температури вночі, </a:t>
            </a:r>
            <a:r>
              <a:rPr lang="uk" sz="1700">
                <a:solidFill>
                  <a:srgbClr val="0B5394"/>
                </a:solidFill>
              </a:rPr>
              <a:t>сповільнювали</a:t>
            </a:r>
            <a:r>
              <a:rPr lang="uk" sz="1700" i="0" u="none" strike="noStrike" cap="none">
                <a:solidFill>
                  <a:srgbClr val="0B5394"/>
                </a:solidFill>
              </a:rPr>
              <a:t> або зупиняли всі процеси життєдіяльності.</a:t>
            </a:r>
            <a:endParaRPr sz="17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17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uk" sz="1700" i="0" u="none" strike="noStrike" cap="none">
                <a:solidFill>
                  <a:srgbClr val="0B5394"/>
                </a:solidFill>
              </a:rPr>
              <a:t>Це стосується так званих пойкілотермних тварин. У них температура тіла змінюється відповідно до температури зовнішнього середовища.</a:t>
            </a:r>
            <a:endParaRPr sz="1700" i="0" u="none" strike="noStrike" cap="none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17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uk" sz="1700" i="0" u="none" strike="noStrike" cap="none">
                <a:solidFill>
                  <a:srgbClr val="0B5394"/>
                </a:solidFill>
              </a:rPr>
              <a:t>Але на певному етапі еволюції деякі тварини набули здатності зберігати температуру постійною. Це гомойотермні істоти. Вони можуть зберігати температуру постійною, вони стали незалежними від зміни температури навколишнього середовища.</a:t>
            </a:r>
            <a:endParaRPr sz="1300">
              <a:solidFill>
                <a:srgbClr val="0B5394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12120" r="16117"/>
          <a:stretch/>
        </p:blipFill>
        <p:spPr>
          <a:xfrm>
            <a:off x="249350" y="1129725"/>
            <a:ext cx="3766075" cy="370539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49350" y="231000"/>
            <a:ext cx="85296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100">
                <a:solidFill>
                  <a:schemeClr val="lt1"/>
                </a:solidFill>
              </a:rPr>
              <a:t>Загальна характеристика температури тіла</a:t>
            </a:r>
            <a:endParaRPr sz="4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t="15647"/>
          <a:stretch/>
        </p:blipFill>
        <p:spPr>
          <a:xfrm>
            <a:off x="5170800" y="1780350"/>
            <a:ext cx="3794400" cy="23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64950" y="1218400"/>
            <a:ext cx="5107500" cy="3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0" strike="noStrike" cap="none">
                <a:solidFill>
                  <a:srgbClr val="0B5394"/>
                </a:solidFill>
              </a:rPr>
              <a:t>У гомойотермних організмів температура різних частин тіла </a:t>
            </a:r>
            <a:r>
              <a:rPr lang="uk" sz="1700">
                <a:solidFill>
                  <a:srgbClr val="0B5394"/>
                </a:solidFill>
              </a:rPr>
              <a:t>неоднакова</a:t>
            </a:r>
            <a:r>
              <a:rPr lang="uk" sz="1700" i="0" strike="noStrike" cap="none">
                <a:solidFill>
                  <a:srgbClr val="0B5394"/>
                </a:solidFill>
              </a:rPr>
              <a:t>. Розрізняють температуру оболонки </a:t>
            </a:r>
            <a:r>
              <a:rPr lang="uk" sz="1700">
                <a:solidFill>
                  <a:srgbClr val="0B5394"/>
                </a:solidFill>
              </a:rPr>
              <a:t>та</a:t>
            </a:r>
            <a:r>
              <a:rPr lang="uk" sz="1700" i="0" strike="noStrike" cap="none">
                <a:solidFill>
                  <a:srgbClr val="0B5394"/>
                </a:solidFill>
              </a:rPr>
              <a:t> температуру ядра. Температура оболонки – це температура шкіри, яка залежить від температури навколишнього середовища. Температура ядра (температура внутрішніх органів, м'язів), навпаки характеризується постійністю.</a:t>
            </a:r>
            <a:endParaRPr sz="11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uk" sz="1700" i="0" strike="noStrike" cap="none">
                <a:solidFill>
                  <a:srgbClr val="0B5394"/>
                </a:solidFill>
              </a:rPr>
              <a:t>Різні ділянки поверхні шкіри мають різну температуру. Температура шкіри тулуба і голови становить 33-34 ˚С, кінцівок, особливо в дистальних відділах – 28 ˚С. </a:t>
            </a:r>
            <a:endParaRPr sz="110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uk" sz="1700" i="0" strike="noStrike" cap="none">
                <a:solidFill>
                  <a:srgbClr val="0B5394"/>
                </a:solidFill>
              </a:rPr>
              <a:t>Температура ядра теж не скрізь однакова – вона вища в печінці, у прямій кишці, у м'язах, які працюють.</a:t>
            </a:r>
            <a:endParaRPr sz="1100">
              <a:solidFill>
                <a:srgbClr val="0B5394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Температура тіла людини</a:t>
            </a:r>
            <a:endParaRPr sz="5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154800" y="1331625"/>
            <a:ext cx="47823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i="0" u="none" strike="noStrike" cap="none">
                <a:solidFill>
                  <a:srgbClr val="0B5394"/>
                </a:solidFill>
              </a:rPr>
              <a:t>Протягом доби температура тіла може коливатись: до 4-ї години вона знижується, а до 17-ї – підвищується. Амплітуда коливання може досягти 1 ˚С. Температура тіла може змінюватися і залежно від прийняття їжі, інтенсивності виконуваної м'язової праці та емоційного стану. </a:t>
            </a:r>
            <a:endParaRPr sz="1200">
              <a:solidFill>
                <a:srgbClr val="0B5394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l="17170"/>
          <a:stretch/>
        </p:blipFill>
        <p:spPr>
          <a:xfrm>
            <a:off x="206912" y="1331625"/>
            <a:ext cx="3947876" cy="31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Температура тіла людини</a:t>
            </a:r>
            <a:endParaRPr sz="5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322950"/>
            <a:ext cx="5358000" cy="3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rgbClr val="0C343D"/>
                </a:solidFill>
              </a:rPr>
              <a:t>Температура тіла жінки залежить від ритму гормональної активності, вагітності.</a:t>
            </a:r>
            <a:endParaRPr sz="2200" dirty="0">
              <a:solidFill>
                <a:srgbClr val="0C343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dirty="0">
                <a:solidFill>
                  <a:srgbClr val="0C343D"/>
                </a:solidFill>
              </a:rPr>
              <a:t>Регуляція температури тіла полягає в узгодженні процесів теплопродукції та тепловіддачі.</a:t>
            </a:r>
            <a:endParaRPr sz="2200" dirty="0">
              <a:solidFill>
                <a:srgbClr val="0C343D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r="39748"/>
          <a:stretch/>
        </p:blipFill>
        <p:spPr>
          <a:xfrm>
            <a:off x="5882625" y="1168900"/>
            <a:ext cx="2949675" cy="37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Температура тіла людини</a:t>
            </a:r>
            <a:endParaRPr sz="5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64950" y="1296575"/>
            <a:ext cx="8414100" cy="3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dirty="0">
                <a:solidFill>
                  <a:srgbClr val="0B5394"/>
                </a:solidFill>
              </a:rPr>
              <a:t>В усіх органах унаслідок процесів обміну речовин відбувається теплопродукція. Роль різних органів у теплопродукції різна. У стані спокою на печінку припадає близько 20 % загальної теплопродукції, на інші внутрішні органи - 56 %, на скелетні м'язи - 20 %, при фізичному навантаженні на скелетні м'язи – до 90 %, на внутрішні органи – лише 8 %. </a:t>
            </a:r>
            <a:endParaRPr sz="2100" dirty="0">
              <a:solidFill>
                <a:srgbClr val="0B5394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dirty="0">
                <a:solidFill>
                  <a:srgbClr val="0B5394"/>
                </a:solidFill>
              </a:rPr>
              <a:t>Таким чином, найпотужнішим резервним джерелом теплопродукції є м'язи. </a:t>
            </a:r>
            <a:endParaRPr sz="2100" dirty="0">
              <a:solidFill>
                <a:srgbClr val="0B5394"/>
              </a:solidFill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Теплопродукція</a:t>
            </a:r>
            <a:endParaRPr sz="5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64950" y="1296575"/>
            <a:ext cx="84141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dirty="0">
                <a:solidFill>
                  <a:srgbClr val="0B5394"/>
                </a:solidFill>
              </a:rPr>
              <a:t>1. </a:t>
            </a:r>
            <a:r>
              <a:rPr lang="uk" sz="1700" b="1" dirty="0">
                <a:solidFill>
                  <a:srgbClr val="0B5394"/>
                </a:solidFill>
              </a:rPr>
              <a:t>Випромінювання </a:t>
            </a:r>
            <a:r>
              <a:rPr lang="uk" sz="1700" dirty="0">
                <a:solidFill>
                  <a:srgbClr val="0B5394"/>
                </a:solidFill>
              </a:rPr>
              <a:t>відбувається за допомогою інфрачервоного довгохвильового випромінювання. Для цього потрібен градієнт температур навколишнього середовища. Величина випромінювання залежить від температури та поверхні шкіри.</a:t>
            </a:r>
            <a:endParaRPr sz="1700"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dirty="0">
                <a:solidFill>
                  <a:srgbClr val="0B5394"/>
                </a:solidFill>
              </a:rPr>
              <a:t>2. </a:t>
            </a:r>
            <a:r>
              <a:rPr lang="uk" sz="1700" b="1" dirty="0">
                <a:solidFill>
                  <a:srgbClr val="0B5394"/>
                </a:solidFill>
              </a:rPr>
              <a:t>Теплопровідність </a:t>
            </a:r>
            <a:r>
              <a:rPr lang="uk" sz="1700" dirty="0">
                <a:solidFill>
                  <a:srgbClr val="0B5394"/>
                </a:solidFill>
              </a:rPr>
              <a:t>здійснюється при безпосередньому контакті тіла з предметами (стілець, ліжко тощо). При цьому швидкість перенесення тепла від більш нагрітого тіла до менш нагрітого предмета визначається температурним градієнтом і їх термопровідністю. Віддача тепла цим шляхом значно (у 14 разів) збільшується при перебуванні людини у воді.</a:t>
            </a:r>
            <a:endParaRPr sz="1700"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dirty="0">
                <a:solidFill>
                  <a:srgbClr val="0B5394"/>
                </a:solidFill>
              </a:rPr>
              <a:t>3. </a:t>
            </a:r>
            <a:r>
              <a:rPr lang="uk" sz="1700" b="1" dirty="0">
                <a:solidFill>
                  <a:srgbClr val="0B5394"/>
                </a:solidFill>
              </a:rPr>
              <a:t>Конвекційний шлях</a:t>
            </a:r>
            <a:r>
              <a:rPr lang="uk" sz="1700" dirty="0">
                <a:solidFill>
                  <a:srgbClr val="0B5394"/>
                </a:solidFill>
              </a:rPr>
              <a:t>. Повітря, що контактує з поверхнею тіла, за наявності градієнту температур нагрівається. При цьому воно стає легшим і. піднімаючись від тіла звільняє місце для нових порцій повітря. Таким чином воно забирає частину тепла.</a:t>
            </a:r>
            <a:endParaRPr sz="1700" dirty="0">
              <a:solidFill>
                <a:srgbClr val="0B5394"/>
              </a:solidFill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64950" y="349675"/>
            <a:ext cx="8414100" cy="765000"/>
          </a:xfrm>
          <a:prstGeom prst="rect">
            <a:avLst/>
          </a:prstGeom>
          <a:solidFill>
            <a:srgbClr val="1E41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chemeClr val="lt1"/>
                </a:solidFill>
              </a:rPr>
              <a:t>Тепловіддача</a:t>
            </a:r>
            <a:endParaRPr sz="5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оя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1179</Words>
  <Application>Microsoft Macintosh PowerPoint</Application>
  <PresentationFormat>Экран (16:9)</PresentationFormat>
  <Paragraphs>70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Comic Sans MS</vt:lpstr>
      <vt:lpstr>Times New Roman</vt:lpstr>
      <vt:lpstr>Моя</vt:lpstr>
      <vt:lpstr>Терморегуляція</vt:lpstr>
      <vt:lpstr>Терморегуляція</vt:lpstr>
      <vt:lpstr>Загальна характеристика температури тіла</vt:lpstr>
      <vt:lpstr>Загальна характеристика температури тіла</vt:lpstr>
      <vt:lpstr>Температура тіла людини</vt:lpstr>
      <vt:lpstr>Температура тіла людини</vt:lpstr>
      <vt:lpstr>Температура тіла людини</vt:lpstr>
      <vt:lpstr>Теплопродукція</vt:lpstr>
      <vt:lpstr>Тепловіддача</vt:lpstr>
      <vt:lpstr>Випаровування поту</vt:lpstr>
      <vt:lpstr>Випаровування поту</vt:lpstr>
      <vt:lpstr>Випаровування поту</vt:lpstr>
      <vt:lpstr>Поняття "температурна адаптація"</vt:lpstr>
      <vt:lpstr>Поняття "температурна адаптація"</vt:lpstr>
      <vt:lpstr>Поняття "температурна адаптація"</vt:lpstr>
      <vt:lpstr>Гіпотермія і гіпертермія</vt:lpstr>
      <vt:lpstr>Гіпотермія і гіпертермія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Терморегуляція</dc:title>
  <cp:lastModifiedBy>ivanovvl</cp:lastModifiedBy>
  <cp:revision>3</cp:revision>
  <dcterms:modified xsi:type="dcterms:W3CDTF">2023-10-23T14:46:33Z</dcterms:modified>
</cp:coreProperties>
</file>