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89" r:id="rId16"/>
    <p:sldId id="290" r:id="rId17"/>
    <p:sldId id="286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57" r:id="rId28"/>
    <p:sldId id="258" r:id="rId29"/>
    <p:sldId id="259" r:id="rId30"/>
    <p:sldId id="261" r:id="rId31"/>
    <p:sldId id="260" r:id="rId32"/>
    <p:sldId id="262" r:id="rId33"/>
    <p:sldId id="263" r:id="rId34"/>
    <p:sldId id="266" r:id="rId35"/>
    <p:sldId id="265" r:id="rId36"/>
    <p:sldId id="264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6" d="100"/>
          <a:sy n="46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9032A-2AAF-4223-87B9-EACDAE62DA7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DE785E-98C6-4805-8B6E-0A6CD76F42BE}">
      <dgm:prSet phldrT="[Текст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Потреба (нестача чогось)</a:t>
          </a:r>
          <a:endParaRPr lang="ru-RU" dirty="0"/>
        </a:p>
      </dgm:t>
    </dgm:pt>
    <dgm:pt modelId="{11F9786F-A34D-4655-B33C-45ED997FC5D8}" type="parTrans" cxnId="{1F373261-8990-4B4D-B7C4-A2D373B588F0}">
      <dgm:prSet/>
      <dgm:spPr/>
      <dgm:t>
        <a:bodyPr/>
        <a:lstStyle/>
        <a:p>
          <a:endParaRPr lang="ru-RU"/>
        </a:p>
      </dgm:t>
    </dgm:pt>
    <dgm:pt modelId="{A8FAED0A-0A4D-43B9-BCFD-D9D3FF54D9A0}" type="sibTrans" cxnId="{1F373261-8990-4B4D-B7C4-A2D373B588F0}">
      <dgm:prSet/>
      <dgm:spPr/>
      <dgm:t>
        <a:bodyPr/>
        <a:lstStyle/>
        <a:p>
          <a:endParaRPr lang="ru-RU"/>
        </a:p>
      </dgm:t>
    </dgm:pt>
    <dgm:pt modelId="{352A580F-1ADC-485C-98BD-CC700525037B}">
      <dgm:prSet phldrT="[Текст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Спонукання, мотиви</a:t>
          </a:r>
          <a:endParaRPr lang="ru-RU" dirty="0"/>
        </a:p>
      </dgm:t>
    </dgm:pt>
    <dgm:pt modelId="{C80D0808-56AF-4663-B7BD-1AD99F268702}" type="parTrans" cxnId="{602C8138-8AD5-4BFA-ACA6-628BA27B21EF}">
      <dgm:prSet/>
      <dgm:spPr/>
      <dgm:t>
        <a:bodyPr/>
        <a:lstStyle/>
        <a:p>
          <a:endParaRPr lang="ru-RU"/>
        </a:p>
      </dgm:t>
    </dgm:pt>
    <dgm:pt modelId="{554CDF12-BCA2-45F6-B21F-14FF201EF3D0}" type="sibTrans" cxnId="{602C8138-8AD5-4BFA-ACA6-628BA27B21EF}">
      <dgm:prSet/>
      <dgm:spPr/>
      <dgm:t>
        <a:bodyPr/>
        <a:lstStyle/>
        <a:p>
          <a:endParaRPr lang="ru-RU"/>
        </a:p>
      </dgm:t>
    </dgm:pt>
    <dgm:pt modelId="{E3B27030-E661-4F1A-9F49-A9D2DD887601}">
      <dgm:prSet phldrT="[Текст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Дії, поведінка</a:t>
          </a:r>
          <a:endParaRPr lang="ru-RU" dirty="0"/>
        </a:p>
      </dgm:t>
    </dgm:pt>
    <dgm:pt modelId="{E184607F-1A9A-47BB-9C13-95FB63B65D51}" type="parTrans" cxnId="{B163D003-0DA5-46F9-AB55-E97FBAC3399D}">
      <dgm:prSet/>
      <dgm:spPr/>
      <dgm:t>
        <a:bodyPr/>
        <a:lstStyle/>
        <a:p>
          <a:endParaRPr lang="ru-RU"/>
        </a:p>
      </dgm:t>
    </dgm:pt>
    <dgm:pt modelId="{4152C58B-3F3C-4889-98D0-C05FF62BA94E}" type="sibTrans" cxnId="{B163D003-0DA5-46F9-AB55-E97FBAC3399D}">
      <dgm:prSet/>
      <dgm:spPr/>
      <dgm:t>
        <a:bodyPr/>
        <a:lstStyle/>
        <a:p>
          <a:endParaRPr lang="ru-RU"/>
        </a:p>
      </dgm:t>
    </dgm:pt>
    <dgm:pt modelId="{E6F1ED70-C8DA-4642-A453-F82554A8115A}">
      <dgm:prSet phldrT="[Текст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Мета (винагорода)</a:t>
          </a:r>
          <a:endParaRPr lang="ru-RU" dirty="0"/>
        </a:p>
      </dgm:t>
    </dgm:pt>
    <dgm:pt modelId="{107CFB1F-15C3-43BC-A8DB-1155AC62A93C}" type="parTrans" cxnId="{DCD9AF0F-E539-4D5C-BEE2-AA78B381AE47}">
      <dgm:prSet/>
      <dgm:spPr/>
      <dgm:t>
        <a:bodyPr/>
        <a:lstStyle/>
        <a:p>
          <a:endParaRPr lang="ru-RU"/>
        </a:p>
      </dgm:t>
    </dgm:pt>
    <dgm:pt modelId="{0C8150EF-A4D0-4B28-B4FA-4817746F3B95}" type="sibTrans" cxnId="{DCD9AF0F-E539-4D5C-BEE2-AA78B381AE47}">
      <dgm:prSet/>
      <dgm:spPr/>
      <dgm:t>
        <a:bodyPr/>
        <a:lstStyle/>
        <a:p>
          <a:endParaRPr lang="ru-RU"/>
        </a:p>
      </dgm:t>
    </dgm:pt>
    <dgm:pt modelId="{2DD29BDA-9102-4C2E-B224-F5F48D337211}">
      <dgm:prSet phldrT="[Текст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Результат задоволення потреб:</a:t>
          </a:r>
          <a:endParaRPr lang="ru-RU" dirty="0"/>
        </a:p>
      </dgm:t>
    </dgm:pt>
    <dgm:pt modelId="{0CC41A7A-881D-49D7-97AC-31C7AD30A983}" type="parTrans" cxnId="{67D7C036-F566-4A40-9735-9D9396674779}">
      <dgm:prSet/>
      <dgm:spPr/>
      <dgm:t>
        <a:bodyPr/>
        <a:lstStyle/>
        <a:p>
          <a:endParaRPr lang="ru-RU"/>
        </a:p>
      </dgm:t>
    </dgm:pt>
    <dgm:pt modelId="{8A68B2EC-0205-4770-8617-FC0C49BECA64}" type="sibTrans" cxnId="{67D7C036-F566-4A40-9735-9D9396674779}">
      <dgm:prSet/>
      <dgm:spPr/>
      <dgm:t>
        <a:bodyPr/>
        <a:lstStyle/>
        <a:p>
          <a:endParaRPr lang="ru-RU"/>
        </a:p>
      </dgm:t>
    </dgm:pt>
    <dgm:pt modelId="{73F9F2B4-4B3B-4E8E-AE18-CC2EF472BAD4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uk-UA" smtClean="0"/>
            <a:t>Задоволення;</a:t>
          </a:r>
          <a:endParaRPr lang="ru-RU"/>
        </a:p>
      </dgm:t>
    </dgm:pt>
    <dgm:pt modelId="{57A1E4A6-8C19-4A60-82C2-29F82DC8BCB0}" type="parTrans" cxnId="{2343072A-441F-4D0A-AB6D-B4B660A6EFBB}">
      <dgm:prSet/>
      <dgm:spPr/>
      <dgm:t>
        <a:bodyPr/>
        <a:lstStyle/>
        <a:p>
          <a:endParaRPr lang="ru-RU"/>
        </a:p>
      </dgm:t>
    </dgm:pt>
    <dgm:pt modelId="{078B1A4D-18F7-4511-BAC1-E7EB785BE615}" type="sibTrans" cxnId="{2343072A-441F-4D0A-AB6D-B4B660A6EFBB}">
      <dgm:prSet/>
      <dgm:spPr/>
      <dgm:t>
        <a:bodyPr/>
        <a:lstStyle/>
        <a:p>
          <a:endParaRPr lang="ru-RU"/>
        </a:p>
      </dgm:t>
    </dgm:pt>
    <dgm:pt modelId="{C1303211-3A7F-401D-BCBA-D3F3C223F7E8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uk-UA" smtClean="0"/>
            <a:t>Часткове задоволення;</a:t>
          </a:r>
          <a:endParaRPr lang="ru-RU"/>
        </a:p>
      </dgm:t>
    </dgm:pt>
    <dgm:pt modelId="{F21315E9-3A74-4B3F-A834-C64FDFEBF858}" type="parTrans" cxnId="{AAD32547-9A9A-49BF-8DE5-05CB46062D03}">
      <dgm:prSet/>
      <dgm:spPr/>
      <dgm:t>
        <a:bodyPr/>
        <a:lstStyle/>
        <a:p>
          <a:endParaRPr lang="ru-RU"/>
        </a:p>
      </dgm:t>
    </dgm:pt>
    <dgm:pt modelId="{1901E3FA-3854-47D2-A447-6C1832E14D0F}" type="sibTrans" cxnId="{AAD32547-9A9A-49BF-8DE5-05CB46062D03}">
      <dgm:prSet/>
      <dgm:spPr/>
      <dgm:t>
        <a:bodyPr/>
        <a:lstStyle/>
        <a:p>
          <a:endParaRPr lang="ru-RU"/>
        </a:p>
      </dgm:t>
    </dgm:pt>
    <dgm:pt modelId="{0E236FFA-E049-4A15-A963-E84D258B484C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Відсутність задоволення.</a:t>
          </a:r>
          <a:endParaRPr lang="ru-RU" dirty="0"/>
        </a:p>
      </dgm:t>
    </dgm:pt>
    <dgm:pt modelId="{73C3A72B-7292-4111-BF79-F75A3C47E043}" type="parTrans" cxnId="{C64DE77E-6AF8-4F72-A9FE-4A76B5A38D23}">
      <dgm:prSet/>
      <dgm:spPr/>
      <dgm:t>
        <a:bodyPr/>
        <a:lstStyle/>
        <a:p>
          <a:endParaRPr lang="ru-RU"/>
        </a:p>
      </dgm:t>
    </dgm:pt>
    <dgm:pt modelId="{F9E03ED1-6B51-4898-887D-B28592BBE15C}" type="sibTrans" cxnId="{C64DE77E-6AF8-4F72-A9FE-4A76B5A38D23}">
      <dgm:prSet/>
      <dgm:spPr/>
      <dgm:t>
        <a:bodyPr/>
        <a:lstStyle/>
        <a:p>
          <a:endParaRPr lang="ru-RU"/>
        </a:p>
      </dgm:t>
    </dgm:pt>
    <dgm:pt modelId="{E227FDF5-4F24-48C8-9ECF-89CCB1423099}" type="pres">
      <dgm:prSet presAssocID="{E169032A-2AAF-4223-87B9-EACDAE62DA7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EAB0E4B-ACA3-40D3-8F4B-B94E05A0825D}" type="pres">
      <dgm:prSet presAssocID="{6BDE785E-98C6-4805-8B6E-0A6CD76F42BE}" presName="compNode" presStyleCnt="0"/>
      <dgm:spPr/>
    </dgm:pt>
    <dgm:pt modelId="{33ABBD26-244C-4700-885A-B241CE7FA6FC}" type="pres">
      <dgm:prSet presAssocID="{6BDE785E-98C6-4805-8B6E-0A6CD76F42BE}" presName="dummyConnPt" presStyleCnt="0"/>
      <dgm:spPr/>
    </dgm:pt>
    <dgm:pt modelId="{63ADDEAB-2D38-4FC1-91BE-D4AF4F1D394C}" type="pres">
      <dgm:prSet presAssocID="{6BDE785E-98C6-4805-8B6E-0A6CD76F42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7325A-23A3-4418-9972-7B7810C7FF63}" type="pres">
      <dgm:prSet presAssocID="{A8FAED0A-0A4D-43B9-BCFD-D9D3FF54D9A0}" presName="sibTrans" presStyleLbl="bgSibTrans2D1" presStyleIdx="0" presStyleCnt="4"/>
      <dgm:spPr/>
      <dgm:t>
        <a:bodyPr/>
        <a:lstStyle/>
        <a:p>
          <a:endParaRPr lang="ru-RU"/>
        </a:p>
      </dgm:t>
    </dgm:pt>
    <dgm:pt modelId="{5E1BB070-4DE3-4684-9167-285F6325E929}" type="pres">
      <dgm:prSet presAssocID="{352A580F-1ADC-485C-98BD-CC700525037B}" presName="compNode" presStyleCnt="0"/>
      <dgm:spPr/>
    </dgm:pt>
    <dgm:pt modelId="{B8D9D590-F724-48C4-8942-39237CB9CC5B}" type="pres">
      <dgm:prSet presAssocID="{352A580F-1ADC-485C-98BD-CC700525037B}" presName="dummyConnPt" presStyleCnt="0"/>
      <dgm:spPr/>
    </dgm:pt>
    <dgm:pt modelId="{EF890820-AA83-44F3-8A79-786C103089D5}" type="pres">
      <dgm:prSet presAssocID="{352A580F-1ADC-485C-98BD-CC700525037B}" presName="node" presStyleLbl="node1" presStyleIdx="1" presStyleCnt="5" custLinFactX="34598" custLinFactY="-2691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7840E-17D3-4E89-A236-893FB47F5501}" type="pres">
      <dgm:prSet presAssocID="{554CDF12-BCA2-45F6-B21F-14FF201EF3D0}" presName="sibTrans" presStyleLbl="bgSibTrans2D1" presStyleIdx="1" presStyleCnt="4"/>
      <dgm:spPr/>
      <dgm:t>
        <a:bodyPr/>
        <a:lstStyle/>
        <a:p>
          <a:endParaRPr lang="ru-RU"/>
        </a:p>
      </dgm:t>
    </dgm:pt>
    <dgm:pt modelId="{9C353F86-AAB7-44D5-9CC9-46FC9373CD18}" type="pres">
      <dgm:prSet presAssocID="{E3B27030-E661-4F1A-9F49-A9D2DD887601}" presName="compNode" presStyleCnt="0"/>
      <dgm:spPr/>
    </dgm:pt>
    <dgm:pt modelId="{3707D5A0-F443-4E2A-BB93-462F5430CEC7}" type="pres">
      <dgm:prSet presAssocID="{E3B27030-E661-4F1A-9F49-A9D2DD887601}" presName="dummyConnPt" presStyleCnt="0"/>
      <dgm:spPr/>
    </dgm:pt>
    <dgm:pt modelId="{B2446BE0-70E1-46CE-842A-06A95573BBF2}" type="pres">
      <dgm:prSet presAssocID="{E3B27030-E661-4F1A-9F49-A9D2DD887601}" presName="node" presStyleLbl="node1" presStyleIdx="2" presStyleCnt="5" custAng="0" custLinFactX="37961" custLinFactY="-2500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C4790-B59C-4DB6-983F-DFC507415857}" type="pres">
      <dgm:prSet presAssocID="{4152C58B-3F3C-4889-98D0-C05FF62BA94E}" presName="sibTrans" presStyleLbl="bgSibTrans2D1" presStyleIdx="2" presStyleCnt="4"/>
      <dgm:spPr/>
      <dgm:t>
        <a:bodyPr/>
        <a:lstStyle/>
        <a:p>
          <a:endParaRPr lang="ru-RU"/>
        </a:p>
      </dgm:t>
    </dgm:pt>
    <dgm:pt modelId="{63F0E597-282E-4AE0-B792-7571CF58560E}" type="pres">
      <dgm:prSet presAssocID="{E6F1ED70-C8DA-4642-A453-F82554A8115A}" presName="compNode" presStyleCnt="0"/>
      <dgm:spPr/>
    </dgm:pt>
    <dgm:pt modelId="{BDFA82FD-D3F2-45EE-BE1C-15F83669D655}" type="pres">
      <dgm:prSet presAssocID="{E6F1ED70-C8DA-4642-A453-F82554A8115A}" presName="dummyConnPt" presStyleCnt="0"/>
      <dgm:spPr/>
    </dgm:pt>
    <dgm:pt modelId="{9DDCAE4D-32D0-4A49-990D-96ADC73A5731}" type="pres">
      <dgm:prSet presAssocID="{E6F1ED70-C8DA-4642-A453-F82554A811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28DF5-C682-4E5E-80F5-0B42211B0771}" type="pres">
      <dgm:prSet presAssocID="{0C8150EF-A4D0-4B28-B4FA-4817746F3B95}" presName="sibTrans" presStyleLbl="bgSibTrans2D1" presStyleIdx="3" presStyleCnt="4"/>
      <dgm:spPr/>
      <dgm:t>
        <a:bodyPr/>
        <a:lstStyle/>
        <a:p>
          <a:endParaRPr lang="ru-RU"/>
        </a:p>
      </dgm:t>
    </dgm:pt>
    <dgm:pt modelId="{75E625AC-4BCB-410B-B4E9-4AB9857C1298}" type="pres">
      <dgm:prSet presAssocID="{2DD29BDA-9102-4C2E-B224-F5F48D337211}" presName="compNode" presStyleCnt="0"/>
      <dgm:spPr/>
    </dgm:pt>
    <dgm:pt modelId="{5A061BAE-936B-41DC-A3ED-8DCE5D88CC29}" type="pres">
      <dgm:prSet presAssocID="{2DD29BDA-9102-4C2E-B224-F5F48D337211}" presName="dummyConnPt" presStyleCnt="0"/>
      <dgm:spPr/>
    </dgm:pt>
    <dgm:pt modelId="{0787A8CD-CD37-49AF-8691-7C56A1BD5BD3}" type="pres">
      <dgm:prSet presAssocID="{2DD29BDA-9102-4C2E-B224-F5F48D337211}" presName="node" presStyleLbl="node1" presStyleIdx="4" presStyleCnt="5" custLinFactX="-33475" custLinFactY="2447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53EC4-5D5F-49B4-BF99-7BB7293D9BE5}" type="presOf" srcId="{352A580F-1ADC-485C-98BD-CC700525037B}" destId="{EF890820-AA83-44F3-8A79-786C103089D5}" srcOrd="0" destOrd="0" presId="urn:microsoft.com/office/officeart/2005/8/layout/bProcess4"/>
    <dgm:cxn modelId="{0FA326BF-DF14-4B4C-B1D8-C51CAA66B1FA}" type="presOf" srcId="{554CDF12-BCA2-45F6-B21F-14FF201EF3D0}" destId="{82B7840E-17D3-4E89-A236-893FB47F5501}" srcOrd="0" destOrd="0" presId="urn:microsoft.com/office/officeart/2005/8/layout/bProcess4"/>
    <dgm:cxn modelId="{67D7C036-F566-4A40-9735-9D9396674779}" srcId="{E169032A-2AAF-4223-87B9-EACDAE62DA7D}" destId="{2DD29BDA-9102-4C2E-B224-F5F48D337211}" srcOrd="4" destOrd="0" parTransId="{0CC41A7A-881D-49D7-97AC-31C7AD30A983}" sibTransId="{8A68B2EC-0205-4770-8617-FC0C49BECA64}"/>
    <dgm:cxn modelId="{BD9B35BE-60EB-4350-885D-E044B1289B05}" type="presOf" srcId="{E3B27030-E661-4F1A-9F49-A9D2DD887601}" destId="{B2446BE0-70E1-46CE-842A-06A95573BBF2}" srcOrd="0" destOrd="0" presId="urn:microsoft.com/office/officeart/2005/8/layout/bProcess4"/>
    <dgm:cxn modelId="{8EF2C8EB-B3C8-4AFC-BE2D-4B2CE7DEE99A}" type="presOf" srcId="{E6F1ED70-C8DA-4642-A453-F82554A8115A}" destId="{9DDCAE4D-32D0-4A49-990D-96ADC73A5731}" srcOrd="0" destOrd="0" presId="urn:microsoft.com/office/officeart/2005/8/layout/bProcess4"/>
    <dgm:cxn modelId="{1F373261-8990-4B4D-B7C4-A2D373B588F0}" srcId="{E169032A-2AAF-4223-87B9-EACDAE62DA7D}" destId="{6BDE785E-98C6-4805-8B6E-0A6CD76F42BE}" srcOrd="0" destOrd="0" parTransId="{11F9786F-A34D-4655-B33C-45ED997FC5D8}" sibTransId="{A8FAED0A-0A4D-43B9-BCFD-D9D3FF54D9A0}"/>
    <dgm:cxn modelId="{2343072A-441F-4D0A-AB6D-B4B660A6EFBB}" srcId="{2DD29BDA-9102-4C2E-B224-F5F48D337211}" destId="{73F9F2B4-4B3B-4E8E-AE18-CC2EF472BAD4}" srcOrd="0" destOrd="0" parTransId="{57A1E4A6-8C19-4A60-82C2-29F82DC8BCB0}" sibTransId="{078B1A4D-18F7-4511-BAC1-E7EB785BE615}"/>
    <dgm:cxn modelId="{813C46AE-CBA2-4A72-BC04-4FCEE4AF9920}" type="presOf" srcId="{0C8150EF-A4D0-4B28-B4FA-4817746F3B95}" destId="{8DE28DF5-C682-4E5E-80F5-0B42211B0771}" srcOrd="0" destOrd="0" presId="urn:microsoft.com/office/officeart/2005/8/layout/bProcess4"/>
    <dgm:cxn modelId="{DCD9AF0F-E539-4D5C-BEE2-AA78B381AE47}" srcId="{E169032A-2AAF-4223-87B9-EACDAE62DA7D}" destId="{E6F1ED70-C8DA-4642-A453-F82554A8115A}" srcOrd="3" destOrd="0" parTransId="{107CFB1F-15C3-43BC-A8DB-1155AC62A93C}" sibTransId="{0C8150EF-A4D0-4B28-B4FA-4817746F3B95}"/>
    <dgm:cxn modelId="{4EB6677C-235C-487D-9358-A83A87EDDEA0}" type="presOf" srcId="{C1303211-3A7F-401D-BCBA-D3F3C223F7E8}" destId="{0787A8CD-CD37-49AF-8691-7C56A1BD5BD3}" srcOrd="0" destOrd="2" presId="urn:microsoft.com/office/officeart/2005/8/layout/bProcess4"/>
    <dgm:cxn modelId="{C64DE77E-6AF8-4F72-A9FE-4A76B5A38D23}" srcId="{2DD29BDA-9102-4C2E-B224-F5F48D337211}" destId="{0E236FFA-E049-4A15-A963-E84D258B484C}" srcOrd="2" destOrd="0" parTransId="{73C3A72B-7292-4111-BF79-F75A3C47E043}" sibTransId="{F9E03ED1-6B51-4898-887D-B28592BBE15C}"/>
    <dgm:cxn modelId="{248E4C43-77F3-48A5-A109-5E0A446AF380}" type="presOf" srcId="{0E236FFA-E049-4A15-A963-E84D258B484C}" destId="{0787A8CD-CD37-49AF-8691-7C56A1BD5BD3}" srcOrd="0" destOrd="3" presId="urn:microsoft.com/office/officeart/2005/8/layout/bProcess4"/>
    <dgm:cxn modelId="{602C8138-8AD5-4BFA-ACA6-628BA27B21EF}" srcId="{E169032A-2AAF-4223-87B9-EACDAE62DA7D}" destId="{352A580F-1ADC-485C-98BD-CC700525037B}" srcOrd="1" destOrd="0" parTransId="{C80D0808-56AF-4663-B7BD-1AD99F268702}" sibTransId="{554CDF12-BCA2-45F6-B21F-14FF201EF3D0}"/>
    <dgm:cxn modelId="{69053503-9BC0-49E4-B958-0239651BD9D8}" type="presOf" srcId="{A8FAED0A-0A4D-43B9-BCFD-D9D3FF54D9A0}" destId="{7A47325A-23A3-4418-9972-7B7810C7FF63}" srcOrd="0" destOrd="0" presId="urn:microsoft.com/office/officeart/2005/8/layout/bProcess4"/>
    <dgm:cxn modelId="{A23D4AC1-5D4C-4358-B370-0F15BB49073C}" type="presOf" srcId="{6BDE785E-98C6-4805-8B6E-0A6CD76F42BE}" destId="{63ADDEAB-2D38-4FC1-91BE-D4AF4F1D394C}" srcOrd="0" destOrd="0" presId="urn:microsoft.com/office/officeart/2005/8/layout/bProcess4"/>
    <dgm:cxn modelId="{85D42B46-2A9A-4EE9-93B1-0F428A12A7E8}" type="presOf" srcId="{2DD29BDA-9102-4C2E-B224-F5F48D337211}" destId="{0787A8CD-CD37-49AF-8691-7C56A1BD5BD3}" srcOrd="0" destOrd="0" presId="urn:microsoft.com/office/officeart/2005/8/layout/bProcess4"/>
    <dgm:cxn modelId="{B163D003-0DA5-46F9-AB55-E97FBAC3399D}" srcId="{E169032A-2AAF-4223-87B9-EACDAE62DA7D}" destId="{E3B27030-E661-4F1A-9F49-A9D2DD887601}" srcOrd="2" destOrd="0" parTransId="{E184607F-1A9A-47BB-9C13-95FB63B65D51}" sibTransId="{4152C58B-3F3C-4889-98D0-C05FF62BA94E}"/>
    <dgm:cxn modelId="{B72662CE-91EA-4168-A138-BFA0E73A948A}" type="presOf" srcId="{4152C58B-3F3C-4889-98D0-C05FF62BA94E}" destId="{0C7C4790-B59C-4DB6-983F-DFC507415857}" srcOrd="0" destOrd="0" presId="urn:microsoft.com/office/officeart/2005/8/layout/bProcess4"/>
    <dgm:cxn modelId="{E1D3AE5E-0871-4EB5-A20A-3958BADAF16B}" type="presOf" srcId="{73F9F2B4-4B3B-4E8E-AE18-CC2EF472BAD4}" destId="{0787A8CD-CD37-49AF-8691-7C56A1BD5BD3}" srcOrd="0" destOrd="1" presId="urn:microsoft.com/office/officeart/2005/8/layout/bProcess4"/>
    <dgm:cxn modelId="{6703EA1C-C229-42B0-9AEE-6E806EBBA180}" type="presOf" srcId="{E169032A-2AAF-4223-87B9-EACDAE62DA7D}" destId="{E227FDF5-4F24-48C8-9ECF-89CCB1423099}" srcOrd="0" destOrd="0" presId="urn:microsoft.com/office/officeart/2005/8/layout/bProcess4"/>
    <dgm:cxn modelId="{AAD32547-9A9A-49BF-8DE5-05CB46062D03}" srcId="{2DD29BDA-9102-4C2E-B224-F5F48D337211}" destId="{C1303211-3A7F-401D-BCBA-D3F3C223F7E8}" srcOrd="1" destOrd="0" parTransId="{F21315E9-3A74-4B3F-A834-C64FDFEBF858}" sibTransId="{1901E3FA-3854-47D2-A447-6C1832E14D0F}"/>
    <dgm:cxn modelId="{56781D67-6C23-49A3-88A6-B06FC7FEC473}" type="presParOf" srcId="{E227FDF5-4F24-48C8-9ECF-89CCB1423099}" destId="{3EAB0E4B-ACA3-40D3-8F4B-B94E05A0825D}" srcOrd="0" destOrd="0" presId="urn:microsoft.com/office/officeart/2005/8/layout/bProcess4"/>
    <dgm:cxn modelId="{7EC65A39-B98D-4ACF-BD35-F0AC21BAE3EB}" type="presParOf" srcId="{3EAB0E4B-ACA3-40D3-8F4B-B94E05A0825D}" destId="{33ABBD26-244C-4700-885A-B241CE7FA6FC}" srcOrd="0" destOrd="0" presId="urn:microsoft.com/office/officeart/2005/8/layout/bProcess4"/>
    <dgm:cxn modelId="{B90D5C05-2005-48A4-B412-127BDE10E2D0}" type="presParOf" srcId="{3EAB0E4B-ACA3-40D3-8F4B-B94E05A0825D}" destId="{63ADDEAB-2D38-4FC1-91BE-D4AF4F1D394C}" srcOrd="1" destOrd="0" presId="urn:microsoft.com/office/officeart/2005/8/layout/bProcess4"/>
    <dgm:cxn modelId="{EEFDD885-7594-409C-BD50-2B1C97DECB32}" type="presParOf" srcId="{E227FDF5-4F24-48C8-9ECF-89CCB1423099}" destId="{7A47325A-23A3-4418-9972-7B7810C7FF63}" srcOrd="1" destOrd="0" presId="urn:microsoft.com/office/officeart/2005/8/layout/bProcess4"/>
    <dgm:cxn modelId="{249650B3-60DE-426D-BF76-83CFCFC90B12}" type="presParOf" srcId="{E227FDF5-4F24-48C8-9ECF-89CCB1423099}" destId="{5E1BB070-4DE3-4684-9167-285F6325E929}" srcOrd="2" destOrd="0" presId="urn:microsoft.com/office/officeart/2005/8/layout/bProcess4"/>
    <dgm:cxn modelId="{0E464297-A6EF-4321-A81F-6D5B8A2A715C}" type="presParOf" srcId="{5E1BB070-4DE3-4684-9167-285F6325E929}" destId="{B8D9D590-F724-48C4-8942-39237CB9CC5B}" srcOrd="0" destOrd="0" presId="urn:microsoft.com/office/officeart/2005/8/layout/bProcess4"/>
    <dgm:cxn modelId="{447395BE-7905-430B-86B5-582CF2BB354B}" type="presParOf" srcId="{5E1BB070-4DE3-4684-9167-285F6325E929}" destId="{EF890820-AA83-44F3-8A79-786C103089D5}" srcOrd="1" destOrd="0" presId="urn:microsoft.com/office/officeart/2005/8/layout/bProcess4"/>
    <dgm:cxn modelId="{B6843831-8A69-42F4-B84E-2593161AD9FB}" type="presParOf" srcId="{E227FDF5-4F24-48C8-9ECF-89CCB1423099}" destId="{82B7840E-17D3-4E89-A236-893FB47F5501}" srcOrd="3" destOrd="0" presId="urn:microsoft.com/office/officeart/2005/8/layout/bProcess4"/>
    <dgm:cxn modelId="{BF12020D-4EC3-454C-AA76-D15546441001}" type="presParOf" srcId="{E227FDF5-4F24-48C8-9ECF-89CCB1423099}" destId="{9C353F86-AAB7-44D5-9CC9-46FC9373CD18}" srcOrd="4" destOrd="0" presId="urn:microsoft.com/office/officeart/2005/8/layout/bProcess4"/>
    <dgm:cxn modelId="{DCEC139B-EB71-4BF6-B926-76951E9AE43B}" type="presParOf" srcId="{9C353F86-AAB7-44D5-9CC9-46FC9373CD18}" destId="{3707D5A0-F443-4E2A-BB93-462F5430CEC7}" srcOrd="0" destOrd="0" presId="urn:microsoft.com/office/officeart/2005/8/layout/bProcess4"/>
    <dgm:cxn modelId="{1E6CFCD0-2B23-46F8-933A-44581B0DC913}" type="presParOf" srcId="{9C353F86-AAB7-44D5-9CC9-46FC9373CD18}" destId="{B2446BE0-70E1-46CE-842A-06A95573BBF2}" srcOrd="1" destOrd="0" presId="urn:microsoft.com/office/officeart/2005/8/layout/bProcess4"/>
    <dgm:cxn modelId="{FB48CFA3-4251-487A-AE38-D00F40F9ABAD}" type="presParOf" srcId="{E227FDF5-4F24-48C8-9ECF-89CCB1423099}" destId="{0C7C4790-B59C-4DB6-983F-DFC507415857}" srcOrd="5" destOrd="0" presId="urn:microsoft.com/office/officeart/2005/8/layout/bProcess4"/>
    <dgm:cxn modelId="{06BB0F5B-CC64-4696-8B31-422C3809D878}" type="presParOf" srcId="{E227FDF5-4F24-48C8-9ECF-89CCB1423099}" destId="{63F0E597-282E-4AE0-B792-7571CF58560E}" srcOrd="6" destOrd="0" presId="urn:microsoft.com/office/officeart/2005/8/layout/bProcess4"/>
    <dgm:cxn modelId="{EF5640ED-28D3-449A-9842-0A736D862669}" type="presParOf" srcId="{63F0E597-282E-4AE0-B792-7571CF58560E}" destId="{BDFA82FD-D3F2-45EE-BE1C-15F83669D655}" srcOrd="0" destOrd="0" presId="urn:microsoft.com/office/officeart/2005/8/layout/bProcess4"/>
    <dgm:cxn modelId="{AD24AC51-57AB-4107-936A-F83D0E0B40A7}" type="presParOf" srcId="{63F0E597-282E-4AE0-B792-7571CF58560E}" destId="{9DDCAE4D-32D0-4A49-990D-96ADC73A5731}" srcOrd="1" destOrd="0" presId="urn:microsoft.com/office/officeart/2005/8/layout/bProcess4"/>
    <dgm:cxn modelId="{BBA4A2E2-1516-49FE-952D-61AA86FC120F}" type="presParOf" srcId="{E227FDF5-4F24-48C8-9ECF-89CCB1423099}" destId="{8DE28DF5-C682-4E5E-80F5-0B42211B0771}" srcOrd="7" destOrd="0" presId="urn:microsoft.com/office/officeart/2005/8/layout/bProcess4"/>
    <dgm:cxn modelId="{2484DF21-83DF-43C4-9B65-F2CD1FE2C4AF}" type="presParOf" srcId="{E227FDF5-4F24-48C8-9ECF-89CCB1423099}" destId="{75E625AC-4BCB-410B-B4E9-4AB9857C1298}" srcOrd="8" destOrd="0" presId="urn:microsoft.com/office/officeart/2005/8/layout/bProcess4"/>
    <dgm:cxn modelId="{69082E30-FCB5-4DBB-8D4B-0046DA20936C}" type="presParOf" srcId="{75E625AC-4BCB-410B-B4E9-4AB9857C1298}" destId="{5A061BAE-936B-41DC-A3ED-8DCE5D88CC29}" srcOrd="0" destOrd="0" presId="urn:microsoft.com/office/officeart/2005/8/layout/bProcess4"/>
    <dgm:cxn modelId="{4FE0A76C-39A9-423A-B9BA-48FE4A9B1869}" type="presParOf" srcId="{75E625AC-4BCB-410B-B4E9-4AB9857C1298}" destId="{0787A8CD-CD37-49AF-8691-7C56A1BD5BD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7325A-23A3-4418-9972-7B7810C7FF63}">
      <dsp:nvSpPr>
        <dsp:cNvPr id="0" name=""/>
        <dsp:cNvSpPr/>
      </dsp:nvSpPr>
      <dsp:spPr>
        <a:xfrm rot="21599304">
          <a:off x="502867" y="240902"/>
          <a:ext cx="3104260" cy="2096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DDEAB-2D38-4FC1-91BE-D4AF4F1D394C}">
      <dsp:nvSpPr>
        <dsp:cNvPr id="0" name=""/>
        <dsp:cNvSpPr/>
      </dsp:nvSpPr>
      <dsp:spPr>
        <a:xfrm>
          <a:off x="21689" y="628"/>
          <a:ext cx="2329246" cy="1397548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Потреба (нестача чогось)</a:t>
          </a:r>
          <a:endParaRPr lang="ru-RU" sz="1800" kern="1200" dirty="0"/>
        </a:p>
      </dsp:txBody>
      <dsp:txXfrm>
        <a:off x="62622" y="41561"/>
        <a:ext cx="2247380" cy="1315682"/>
      </dsp:txXfrm>
    </dsp:sp>
    <dsp:sp modelId="{82B7840E-17D3-4E89-A236-893FB47F5501}">
      <dsp:nvSpPr>
        <dsp:cNvPr id="0" name=""/>
        <dsp:cNvSpPr/>
      </dsp:nvSpPr>
      <dsp:spPr>
        <a:xfrm rot="5400000">
          <a:off x="2748673" y="1114370"/>
          <a:ext cx="1732235" cy="2096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90820-AA83-44F3-8A79-786C103089D5}">
      <dsp:nvSpPr>
        <dsp:cNvPr id="0" name=""/>
        <dsp:cNvSpPr/>
      </dsp:nvSpPr>
      <dsp:spPr>
        <a:xfrm>
          <a:off x="3141278" y="0"/>
          <a:ext cx="2329246" cy="1397548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Спонукання, мотиви</a:t>
          </a:r>
          <a:endParaRPr lang="ru-RU" sz="1800" kern="1200" dirty="0"/>
        </a:p>
      </dsp:txBody>
      <dsp:txXfrm>
        <a:off x="3182211" y="40933"/>
        <a:ext cx="2247380" cy="1315682"/>
      </dsp:txXfrm>
    </dsp:sp>
    <dsp:sp modelId="{0C7C4790-B59C-4DB6-983F-DFC507415857}">
      <dsp:nvSpPr>
        <dsp:cNvPr id="0" name=""/>
        <dsp:cNvSpPr/>
      </dsp:nvSpPr>
      <dsp:spPr>
        <a:xfrm rot="5443058">
          <a:off x="2738075" y="2861619"/>
          <a:ext cx="1731742" cy="2096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46BE0-70E1-46CE-842A-06A95573BBF2}">
      <dsp:nvSpPr>
        <dsp:cNvPr id="0" name=""/>
        <dsp:cNvSpPr/>
      </dsp:nvSpPr>
      <dsp:spPr>
        <a:xfrm>
          <a:off x="3141278" y="1747563"/>
          <a:ext cx="2329246" cy="1397548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Дії, поведінка</a:t>
          </a:r>
          <a:endParaRPr lang="ru-RU" sz="1800" kern="1200" dirty="0"/>
        </a:p>
      </dsp:txBody>
      <dsp:txXfrm>
        <a:off x="3182211" y="1788496"/>
        <a:ext cx="2247380" cy="1315682"/>
      </dsp:txXfrm>
    </dsp:sp>
    <dsp:sp modelId="{8DE28DF5-C682-4E5E-80F5-0B42211B0771}">
      <dsp:nvSpPr>
        <dsp:cNvPr id="0" name=""/>
        <dsp:cNvSpPr/>
      </dsp:nvSpPr>
      <dsp:spPr>
        <a:xfrm rot="10808082">
          <a:off x="484135" y="3739096"/>
          <a:ext cx="3108970" cy="2096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CAE4D-32D0-4A49-990D-96ADC73A5731}">
      <dsp:nvSpPr>
        <dsp:cNvPr id="0" name=""/>
        <dsp:cNvSpPr/>
      </dsp:nvSpPr>
      <dsp:spPr>
        <a:xfrm>
          <a:off x="3119588" y="3494498"/>
          <a:ext cx="2329246" cy="1397548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Мета (винагорода)</a:t>
          </a:r>
          <a:endParaRPr lang="ru-RU" sz="1800" kern="1200" dirty="0"/>
        </a:p>
      </dsp:txBody>
      <dsp:txXfrm>
        <a:off x="3160521" y="3535431"/>
        <a:ext cx="2247380" cy="1315682"/>
      </dsp:txXfrm>
    </dsp:sp>
    <dsp:sp modelId="{0787A8CD-CD37-49AF-8691-7C56A1BD5BD3}">
      <dsp:nvSpPr>
        <dsp:cNvPr id="0" name=""/>
        <dsp:cNvSpPr/>
      </dsp:nvSpPr>
      <dsp:spPr>
        <a:xfrm>
          <a:off x="10625" y="3487189"/>
          <a:ext cx="2329246" cy="1397548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Результат задоволення потреб: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smtClean="0"/>
            <a:t>Задоволення;</a:t>
          </a: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smtClean="0"/>
            <a:t>Часткове задоволення;</a:t>
          </a: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Відсутність задоволення.</a:t>
          </a:r>
          <a:endParaRPr lang="ru-RU" sz="1400" kern="1200" dirty="0"/>
        </a:p>
      </dsp:txBody>
      <dsp:txXfrm>
        <a:off x="51558" y="3528122"/>
        <a:ext cx="2247380" cy="1315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Мотивація як функція менеджменту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СТИМУЛЮВАННЯ ПРАЦІ: ЦІЛІ, ПРИНЦИПИ, ВИДИ, </a:t>
            </a:r>
            <a:r>
              <a:rPr lang="uk-UA" b="1" dirty="0" smtClean="0"/>
              <a:t>ФОРМИ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/>
              <a:t>Стимулювання праці полягає у застосуванні певного набору прийомів чи методів впливу на поведінку людини з метою забезпечення високої продуктивності праці і дотримання норм і правил поведінки.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04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Ефективності застосування винагород сприяє їхнє підпорядкування відповідним </a:t>
            </a:r>
            <a:r>
              <a:rPr lang="uk-UA" sz="2800" dirty="0" smtClean="0"/>
              <a:t>принципам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наявність тісного зв’язку між стратегією і цілями організації, з одного боку, та необхідною поведінкою – з іншого;</a:t>
            </a:r>
            <a:endParaRPr lang="ru-RU" dirty="0"/>
          </a:p>
          <a:p>
            <a:r>
              <a:rPr lang="uk-UA" dirty="0"/>
              <a:t>існування чітких кількісних критеріїв;</a:t>
            </a:r>
            <a:endParaRPr lang="ru-RU" dirty="0"/>
          </a:p>
          <a:p>
            <a:r>
              <a:rPr lang="uk-UA" dirty="0"/>
              <a:t>різноманітність форм винагород: від підвищення заробітної плати – до усної похвали в присутності інших;</a:t>
            </a:r>
            <a:endParaRPr lang="ru-RU" dirty="0"/>
          </a:p>
          <a:p>
            <a:r>
              <a:rPr lang="uk-UA" dirty="0"/>
              <a:t>диференціацію винагород для різних співробітників. Помилково вважати, що одна винагорода буде однаково мотивувати всіх </a:t>
            </a:r>
            <a:r>
              <a:rPr lang="uk-UA" dirty="0" smtClean="0"/>
              <a:t>працівників</a:t>
            </a:r>
          </a:p>
          <a:p>
            <a:r>
              <a:rPr lang="uk-UA" dirty="0"/>
              <a:t>привабливість винагороди для того, хто її отримує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30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Для ефективного стимулювання праці слід розуміти деякі вимоги до використання винагороди за роботу: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премії не повинні бути занадто загальними і поширеними, оскільки в іншому випадку їх будуть сприймати просто як частину звичайної зарплати в звичайних умовах;</a:t>
            </a:r>
            <a:endParaRPr lang="ru-RU" dirty="0"/>
          </a:p>
          <a:p>
            <a:r>
              <a:rPr lang="uk-UA" dirty="0"/>
              <a:t>премія повинна бути пов’язана з особистим внеском працівника у виробництво, незалежно від того чи це індивідуальна чи групова робота;</a:t>
            </a:r>
            <a:endParaRPr lang="ru-RU" dirty="0"/>
          </a:p>
          <a:p>
            <a:r>
              <a:rPr lang="uk-UA" dirty="0"/>
              <a:t>повинен існувати якийсь прийнятний метод виміру збільшення продуктивності;</a:t>
            </a:r>
            <a:endParaRPr lang="ru-RU" dirty="0"/>
          </a:p>
          <a:p>
            <a:r>
              <a:rPr lang="uk-UA" dirty="0"/>
              <a:t>робітники повинні відчувати, що премія залежить від додаткових, а не нормативних зусиль;</a:t>
            </a:r>
            <a:endParaRPr lang="ru-RU" dirty="0"/>
          </a:p>
          <a:p>
            <a:r>
              <a:rPr lang="uk-UA" dirty="0"/>
              <a:t>додаткові зусилля працівників, стимульовані премією, повинні покривати витрати на виплату цих премій;</a:t>
            </a:r>
            <a:endParaRPr lang="ru-RU" dirty="0"/>
          </a:p>
          <a:p>
            <a:r>
              <a:rPr lang="uk-UA" dirty="0"/>
              <a:t>способи економічного стимулювання повинні залежати не тільки від специфіки фірми в цілому, але і варіюватися в залежності від спеціалізації працівників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62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Мотивація</a:t>
            </a:r>
            <a:r>
              <a:rPr lang="ru-RU" dirty="0"/>
              <a:t> 1 (як </a:t>
            </a:r>
            <a:r>
              <a:rPr lang="ru-RU" dirty="0" err="1"/>
              <a:t>мотиви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внутрішня</a:t>
            </a:r>
            <a:r>
              <a:rPr lang="ru-RU" dirty="0"/>
              <a:t> сила,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спонукає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спрямовує</a:t>
            </a:r>
            <a:r>
              <a:rPr lang="ru-RU" dirty="0"/>
              <a:t> та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свідоме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до </a:t>
            </a:r>
            <a:r>
              <a:rPr lang="ru-RU" dirty="0" err="1"/>
              <a:t>виконуваної</a:t>
            </a:r>
            <a:r>
              <a:rPr lang="ru-RU" dirty="0"/>
              <a:t> ним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організації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smtClean="0"/>
              <a:t></a:t>
            </a:r>
          </a:p>
          <a:p>
            <a:r>
              <a:rPr lang="ru-RU" dirty="0" err="1" smtClean="0"/>
              <a:t>Мотивація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smtClean="0"/>
              <a:t></a:t>
            </a:r>
          </a:p>
          <a:p>
            <a:r>
              <a:rPr lang="ru-RU" dirty="0" smtClean="0"/>
              <a:t> </a:t>
            </a:r>
            <a:r>
              <a:rPr lang="ru-RU" dirty="0" err="1"/>
              <a:t>Здібність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85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Мотивація</a:t>
            </a:r>
            <a:r>
              <a:rPr lang="ru-RU" dirty="0"/>
              <a:t> 2 (як </a:t>
            </a:r>
            <a:r>
              <a:rPr lang="ru-RU" dirty="0" err="1"/>
              <a:t>функція</a:t>
            </a:r>
            <a:r>
              <a:rPr lang="ru-RU" dirty="0"/>
              <a:t> менеджменту)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спонукання</a:t>
            </a:r>
            <a:r>
              <a:rPr lang="ru-RU" dirty="0"/>
              <a:t> себе та </a:t>
            </a:r>
            <a:r>
              <a:rPr lang="ru-RU" dirty="0" err="1"/>
              <a:t>інших</a:t>
            </a:r>
            <a:r>
              <a:rPr lang="ru-RU" dirty="0"/>
              <a:t> до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та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мотиваційної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в </a:t>
            </a:r>
            <a:r>
              <a:rPr lang="ru-RU" dirty="0" err="1"/>
              <a:t>менеджменті</a:t>
            </a:r>
            <a:r>
              <a:rPr lang="ru-RU" dirty="0"/>
              <a:t>: </a:t>
            </a:r>
            <a:r>
              <a:rPr lang="ru-RU" dirty="0" smtClean="0"/>
              <a:t>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при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та </a:t>
            </a:r>
            <a:r>
              <a:rPr lang="ru-RU" dirty="0" err="1"/>
              <a:t>мотивація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 smtClean="0"/>
              <a:t>поєднуються</a:t>
            </a:r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дозволять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відчути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потреби </a:t>
            </a:r>
            <a:r>
              <a:rPr lang="ru-RU" dirty="0" err="1"/>
              <a:t>тільки</a:t>
            </a:r>
            <a:r>
              <a:rPr lang="ru-RU" dirty="0"/>
              <a:t> такою </a:t>
            </a:r>
            <a:r>
              <a:rPr lang="ru-RU" dirty="0" err="1"/>
              <a:t>поведінкою</a:t>
            </a:r>
            <a:r>
              <a:rPr lang="ru-RU" dirty="0"/>
              <a:t>, яка </a:t>
            </a:r>
            <a:r>
              <a:rPr lang="ru-RU" dirty="0" err="1"/>
              <a:t>забезпечить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78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менеджера: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dirty="0" err="1" smtClean="0"/>
              <a:t>Усвідомлення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спонукає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до </a:t>
            </a:r>
            <a:r>
              <a:rPr lang="ru-RU" dirty="0" err="1"/>
              <a:t>праці</a:t>
            </a:r>
            <a:r>
              <a:rPr lang="ru-RU" dirty="0"/>
              <a:t>;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(потреб) кожного з </a:t>
            </a:r>
            <a:r>
              <a:rPr lang="ru-RU" dirty="0" err="1"/>
              <a:t>працівників</a:t>
            </a:r>
            <a:r>
              <a:rPr lang="ru-R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питання</a:t>
            </a:r>
            <a:r>
              <a:rPr lang="ru-RU" dirty="0"/>
              <a:t>: “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/не </a:t>
            </a:r>
            <a:r>
              <a:rPr lang="ru-RU" dirty="0" err="1"/>
              <a:t>працює</a:t>
            </a:r>
            <a:r>
              <a:rPr lang="ru-RU" dirty="0" smtClean="0"/>
              <a:t>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/>
              <a:t>відповіді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різними</a:t>
            </a:r>
            <a:r>
              <a:rPr lang="ru-RU" dirty="0"/>
              <a:t>: “</a:t>
            </a:r>
            <a:r>
              <a:rPr lang="ru-RU" dirty="0" err="1"/>
              <a:t>Цікаво</a:t>
            </a:r>
            <a:r>
              <a:rPr lang="ru-RU" dirty="0"/>
              <a:t>/,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платять</a:t>
            </a:r>
            <a:r>
              <a:rPr lang="ru-RU" dirty="0"/>
              <a:t>/, повинен/, </a:t>
            </a:r>
            <a:r>
              <a:rPr lang="ru-RU" dirty="0" err="1"/>
              <a:t>звільнять</a:t>
            </a:r>
            <a:r>
              <a:rPr lang="ru-RU" dirty="0"/>
              <a:t>/, </a:t>
            </a:r>
            <a:r>
              <a:rPr lang="ru-RU" dirty="0" err="1"/>
              <a:t>підвищать</a:t>
            </a:r>
            <a:r>
              <a:rPr lang="ru-RU" dirty="0"/>
              <a:t>/, </a:t>
            </a:r>
            <a:r>
              <a:rPr lang="ru-RU" dirty="0" err="1"/>
              <a:t>накажуть</a:t>
            </a:r>
            <a:r>
              <a:rPr lang="ru-RU" dirty="0"/>
              <a:t>/,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зможу</a:t>
            </a:r>
            <a:r>
              <a:rPr lang="ru-RU" dirty="0"/>
              <a:t>/, </a:t>
            </a:r>
            <a:r>
              <a:rPr lang="ru-RU" dirty="0" err="1"/>
              <a:t>професіонал</a:t>
            </a:r>
            <a:r>
              <a:rPr lang="ru-RU" dirty="0"/>
              <a:t>/, </a:t>
            </a:r>
            <a:r>
              <a:rPr lang="ru-RU" dirty="0" err="1"/>
              <a:t>поважають</a:t>
            </a:r>
            <a:r>
              <a:rPr lang="ru-RU" dirty="0"/>
              <a:t>/, </a:t>
            </a:r>
            <a:r>
              <a:rPr lang="ru-RU" dirty="0" err="1"/>
              <a:t>подобається</a:t>
            </a:r>
            <a:r>
              <a:rPr lang="ru-RU" dirty="0"/>
              <a:t>/ ...” (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Маслоу</a:t>
            </a:r>
            <a:r>
              <a:rPr lang="ru-RU" dirty="0"/>
              <a:t>, </a:t>
            </a:r>
            <a:r>
              <a:rPr lang="ru-RU" dirty="0" err="1"/>
              <a:t>МакКлеланда</a:t>
            </a:r>
            <a:r>
              <a:rPr lang="ru-RU" dirty="0"/>
              <a:t>, </a:t>
            </a:r>
            <a:r>
              <a:rPr lang="ru-RU" dirty="0" err="1"/>
              <a:t>Альдерфера</a:t>
            </a:r>
            <a:r>
              <a:rPr lang="ru-RU" dirty="0"/>
              <a:t>, </a:t>
            </a:r>
            <a:r>
              <a:rPr lang="ru-RU" dirty="0" err="1"/>
              <a:t>Герцберга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Розуміння</a:t>
            </a:r>
            <a:r>
              <a:rPr lang="ru-RU" dirty="0"/>
              <a:t> того, як </a:t>
            </a:r>
            <a:r>
              <a:rPr lang="ru-RU" dirty="0" err="1"/>
              <a:t>направити</a:t>
            </a:r>
            <a:r>
              <a:rPr lang="ru-RU" dirty="0"/>
              <a:t> </a:t>
            </a:r>
            <a:r>
              <a:rPr lang="ru-RU" dirty="0" err="1"/>
              <a:t>спонукання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Врума</a:t>
            </a:r>
            <a:r>
              <a:rPr lang="ru-RU" dirty="0"/>
              <a:t>, Адамса, </a:t>
            </a:r>
            <a:r>
              <a:rPr lang="ru-RU" dirty="0" err="1"/>
              <a:t>Скінера</a:t>
            </a:r>
            <a:r>
              <a:rPr lang="ru-RU" dirty="0"/>
              <a:t>, Локке, </a:t>
            </a:r>
            <a:r>
              <a:rPr lang="ru-RU" dirty="0" err="1"/>
              <a:t>ПортераЛоулера</a:t>
            </a:r>
            <a:r>
              <a:rPr lang="ru-RU" dirty="0"/>
              <a:t>)</a:t>
            </a:r>
            <a:endParaRPr lang="uk-UA" dirty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uk-UA" dirty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uk-UA" dirty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24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Еволюція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Змістовні</a:t>
            </a:r>
            <a:r>
              <a:rPr lang="ru-RU" dirty="0"/>
              <a:t>, 60-і </a:t>
            </a:r>
            <a:r>
              <a:rPr lang="ru-RU" dirty="0" err="1"/>
              <a:t>рр</a:t>
            </a:r>
            <a:r>
              <a:rPr lang="ru-RU" dirty="0"/>
              <a:t>. (</a:t>
            </a:r>
            <a:r>
              <a:rPr lang="ru-RU" dirty="0" err="1"/>
              <a:t>Маслоу</a:t>
            </a:r>
            <a:r>
              <a:rPr lang="ru-RU" dirty="0"/>
              <a:t>, </a:t>
            </a:r>
            <a:r>
              <a:rPr lang="ru-RU" dirty="0" err="1"/>
              <a:t>МакКлелланд</a:t>
            </a:r>
            <a:r>
              <a:rPr lang="ru-RU" dirty="0"/>
              <a:t>, </a:t>
            </a:r>
            <a:r>
              <a:rPr lang="ru-RU" dirty="0" err="1" smtClean="0"/>
              <a:t>Герцберг</a:t>
            </a:r>
            <a:r>
              <a:rPr lang="ru-RU" dirty="0" smtClean="0"/>
              <a:t>) </a:t>
            </a:r>
            <a:r>
              <a:rPr lang="ru-RU" dirty="0" err="1" smtClean="0"/>
              <a:t>фокусується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потреб,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імпульс</a:t>
            </a:r>
            <a:r>
              <a:rPr lang="ru-RU" dirty="0"/>
              <a:t> і </a:t>
            </a:r>
            <a:r>
              <a:rPr lang="ru-RU" dirty="0" err="1"/>
              <a:t>припиняють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тип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визначають</a:t>
            </a:r>
            <a:r>
              <a:rPr lang="ru-RU" dirty="0"/>
              <a:t> і </a:t>
            </a:r>
            <a:r>
              <a:rPr lang="ru-RU" dirty="0" err="1"/>
              <a:t>класифікують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потреби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спонукають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дій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Процесуальні</a:t>
            </a:r>
            <a:r>
              <a:rPr lang="ru-RU" dirty="0"/>
              <a:t>, 70-і </a:t>
            </a:r>
            <a:r>
              <a:rPr lang="ru-RU" dirty="0" err="1"/>
              <a:t>рр</a:t>
            </a:r>
            <a:r>
              <a:rPr lang="ru-RU" dirty="0"/>
              <a:t>. (Адамс, </a:t>
            </a:r>
            <a:r>
              <a:rPr lang="ru-RU" dirty="0" err="1"/>
              <a:t>Врум</a:t>
            </a:r>
            <a:r>
              <a:rPr lang="ru-RU" dirty="0"/>
              <a:t>, Портер-</a:t>
            </a:r>
            <a:r>
              <a:rPr lang="ru-RU" dirty="0" err="1"/>
              <a:t>Лоуллер</a:t>
            </a:r>
            <a:r>
              <a:rPr lang="ru-RU" dirty="0"/>
              <a:t>, Локке) </a:t>
            </a:r>
            <a:r>
              <a:rPr lang="ru-RU" dirty="0" smtClean="0"/>
              <a:t></a:t>
            </a:r>
            <a:r>
              <a:rPr lang="ru-RU" dirty="0" err="1" smtClean="0"/>
              <a:t>фокусується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поясненні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типу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спрямованої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якоїсь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індивідуальної</a:t>
            </a:r>
            <a:r>
              <a:rPr lang="ru-RU" dirty="0"/>
              <a:t> потреби </a:t>
            </a:r>
            <a:r>
              <a:rPr lang="ru-RU" dirty="0" smtClean="0"/>
              <a:t></a:t>
            </a:r>
          </a:p>
          <a:p>
            <a:r>
              <a:rPr lang="ru-RU" dirty="0" err="1" smtClean="0"/>
              <a:t>Закріплюючий</a:t>
            </a:r>
            <a:r>
              <a:rPr lang="ru-RU" dirty="0" smtClean="0"/>
              <a:t> </a:t>
            </a:r>
            <a:r>
              <a:rPr lang="ru-RU" dirty="0" err="1"/>
              <a:t>підхід</a:t>
            </a:r>
            <a:r>
              <a:rPr lang="ru-RU" dirty="0"/>
              <a:t>, 80-і </a:t>
            </a:r>
            <a:r>
              <a:rPr lang="ru-RU" dirty="0" err="1"/>
              <a:t>рр</a:t>
            </a:r>
            <a:r>
              <a:rPr lang="ru-RU" dirty="0"/>
              <a:t>. (</a:t>
            </a:r>
            <a:r>
              <a:rPr lang="ru-RU" dirty="0" err="1"/>
              <a:t>Скінер</a:t>
            </a:r>
            <a:r>
              <a:rPr lang="ru-RU" dirty="0"/>
              <a:t>) </a:t>
            </a:r>
            <a:r>
              <a:rPr lang="ru-RU" dirty="0" err="1" smtClean="0"/>
              <a:t>фокусується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вивченні</a:t>
            </a:r>
            <a:r>
              <a:rPr lang="ru-RU" dirty="0"/>
              <a:t> проблем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людей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винагород</a:t>
            </a:r>
            <a:r>
              <a:rPr lang="ru-RU" dirty="0"/>
              <a:t> і </a:t>
            </a:r>
            <a:r>
              <a:rPr lang="ru-RU" dirty="0" err="1"/>
              <a:t>покарань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Ціннісний</a:t>
            </a:r>
            <a:r>
              <a:rPr lang="ru-RU" dirty="0" smtClean="0"/>
              <a:t> </a:t>
            </a:r>
            <a:r>
              <a:rPr lang="ru-RU" dirty="0" err="1"/>
              <a:t>підхід</a:t>
            </a:r>
            <a:r>
              <a:rPr lang="ru-RU" dirty="0"/>
              <a:t> (90-і </a:t>
            </a:r>
            <a:r>
              <a:rPr lang="ru-RU" dirty="0" err="1"/>
              <a:t>рр</a:t>
            </a:r>
            <a:r>
              <a:rPr lang="ru-RU" dirty="0"/>
              <a:t>.) </a:t>
            </a:r>
            <a:r>
              <a:rPr lang="ru-RU" dirty="0" err="1" smtClean="0"/>
              <a:t>фокусується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ru-RU" dirty="0" err="1"/>
              <a:t>співвідношенні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 </a:t>
            </a:r>
            <a:r>
              <a:rPr lang="ru-RU" dirty="0" err="1"/>
              <a:t>цінностями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співпадають</a:t>
            </a:r>
            <a:r>
              <a:rPr lang="ru-RU" dirty="0"/>
              <a:t>, то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мотивована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менеджери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мотивувати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,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демотивувати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неправильним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“</a:t>
            </a:r>
            <a:r>
              <a:rPr lang="ru-RU" dirty="0" err="1"/>
              <a:t>зіпсувати</a:t>
            </a:r>
            <a:r>
              <a:rPr lang="ru-RU" dirty="0"/>
              <a:t>”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базову</a:t>
            </a:r>
            <a:r>
              <a:rPr lang="ru-RU" dirty="0"/>
              <a:t> </a:t>
            </a:r>
            <a:r>
              <a:rPr lang="ru-RU" dirty="0" err="1"/>
              <a:t>мотивацію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718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Змістові теорії мотивації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фокусуються</a:t>
            </a:r>
            <a:r>
              <a:rPr lang="ru-RU" dirty="0"/>
              <a:t> на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потреб,що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імпульс</a:t>
            </a:r>
            <a:r>
              <a:rPr lang="ru-RU" dirty="0"/>
              <a:t> (</a:t>
            </a:r>
            <a:r>
              <a:rPr lang="ru-RU" dirty="0" err="1"/>
              <a:t>поштовх</a:t>
            </a:r>
            <a:r>
              <a:rPr lang="ru-RU" dirty="0"/>
              <a:t>) та </a:t>
            </a:r>
            <a:r>
              <a:rPr lang="ru-RU" dirty="0" err="1"/>
              <a:t>припиняють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тип </a:t>
            </a:r>
            <a:r>
              <a:rPr lang="ru-RU" dirty="0" err="1" smtClean="0"/>
              <a:t>поведінки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і </a:t>
            </a:r>
            <a:r>
              <a:rPr lang="ru-RU" dirty="0" err="1"/>
              <a:t>класифікувати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потреби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спонукають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 smtClean="0"/>
              <a:t>дій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описують</a:t>
            </a:r>
            <a:r>
              <a:rPr lang="ru-RU" dirty="0"/>
              <a:t> структуру потреб,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те, як потреби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мотивацією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діяльності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81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змістовних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належать: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ієрархії</a:t>
            </a:r>
            <a:r>
              <a:rPr lang="ru-RU" dirty="0"/>
              <a:t> потреб </a:t>
            </a:r>
            <a:r>
              <a:rPr lang="ru-RU" dirty="0" err="1" smtClean="0"/>
              <a:t>Маслоу</a:t>
            </a:r>
            <a:endParaRPr lang="ru-RU" dirty="0" smtClean="0"/>
          </a:p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en-US" dirty="0"/>
              <a:t>ERG </a:t>
            </a:r>
            <a:r>
              <a:rPr lang="ru-RU" dirty="0" err="1" smtClean="0"/>
              <a:t>Альдерфера</a:t>
            </a:r>
            <a:endParaRPr lang="ru-RU" dirty="0" smtClean="0"/>
          </a:p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/>
              <a:t>придбаних</a:t>
            </a:r>
            <a:r>
              <a:rPr lang="ru-RU" dirty="0"/>
              <a:t> потреб </a:t>
            </a:r>
            <a:r>
              <a:rPr lang="ru-RU" dirty="0" err="1"/>
              <a:t>МакКлеланд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/>
              <a:t>мотиваційної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 </a:t>
            </a:r>
            <a:r>
              <a:rPr lang="ru-RU" dirty="0" err="1"/>
              <a:t>Герцберга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67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718457"/>
            <a:ext cx="3718455" cy="1075026"/>
          </a:xfrm>
        </p:spPr>
        <p:txBody>
          <a:bodyPr/>
          <a:lstStyle/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ієрархії</a:t>
            </a:r>
            <a:r>
              <a:rPr lang="ru-RU" dirty="0"/>
              <a:t> потреб </a:t>
            </a:r>
            <a:r>
              <a:rPr lang="ru-RU" dirty="0" err="1"/>
              <a:t>А.Маслоу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925598"/>
          </a:xfrm>
        </p:spPr>
        <p:txBody>
          <a:bodyPr/>
          <a:lstStyle/>
          <a:p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спрямовується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сильною потребою в </a:t>
            </a:r>
            <a:r>
              <a:rPr lang="ru-RU" dirty="0" err="1"/>
              <a:t>даний</a:t>
            </a:r>
            <a:r>
              <a:rPr lang="ru-RU" dirty="0"/>
              <a:t> момент часу.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Потреби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ієрархічну</a:t>
            </a:r>
            <a:r>
              <a:rPr lang="ru-RU" dirty="0"/>
              <a:t> структуру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задовольнятись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у </a:t>
            </a:r>
            <a:r>
              <a:rPr lang="ru-RU" dirty="0" err="1"/>
              <a:t>представленій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endParaRPr lang="ru-RU" dirty="0"/>
          </a:p>
        </p:txBody>
      </p:sp>
      <p:pic>
        <p:nvPicPr>
          <p:cNvPr id="6146" name="Picture 2" descr="Піраміда потреб Абрагама Маслоу — Вікіпеді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57" y="1388534"/>
            <a:ext cx="5786846" cy="42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8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dirty="0"/>
              <a:t>ПОНЯТТЯ </a:t>
            </a:r>
            <a:r>
              <a:rPr lang="uk-UA" b="1" dirty="0" smtClean="0"/>
              <a:t>МОТИВУВАННЯ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Мотивування – вид управлінської діяльності, спрямований на спонукання себе та інших працівників організації до діяльності, що забезпечує досягнення визначених цілей</a:t>
            </a:r>
            <a:r>
              <a:rPr lang="uk-UA" dirty="0" smtClean="0"/>
              <a:t>.</a:t>
            </a:r>
          </a:p>
          <a:p>
            <a:r>
              <a:rPr lang="uk-UA" dirty="0"/>
              <a:t>Для успішного управління поведінкою людей дуже важливо встановити, якими мотивами вони керуються у процесі своєї трудової діяльності, що викликає у них бажання і потребу працювати.</a:t>
            </a:r>
            <a:endParaRPr lang="ru-RU" dirty="0"/>
          </a:p>
          <a:p>
            <a:r>
              <a:rPr lang="uk-UA" dirty="0"/>
              <a:t>Розуміння внутрішніх механізмів мотивації праці дає змогу менеджерам виробити ефективну політику в сфері трудових відносин, створити “режим найбільшого сприяння” для тих, хто справді хоче </a:t>
            </a:r>
            <a:r>
              <a:rPr lang="uk-UA" dirty="0" err="1"/>
              <a:t>продуктивно</a:t>
            </a:r>
            <a:r>
              <a:rPr lang="uk-UA" dirty="0"/>
              <a:t> працювати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01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en-US" dirty="0"/>
              <a:t>ERG </a:t>
            </a:r>
            <a:r>
              <a:rPr lang="ru-RU" dirty="0" err="1"/>
              <a:t>Альдерфера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existence – </a:t>
            </a:r>
            <a:r>
              <a:rPr lang="ru-RU" dirty="0"/>
              <a:t>в </a:t>
            </a:r>
            <a:r>
              <a:rPr lang="ru-RU" dirty="0" err="1"/>
              <a:t>існуванні</a:t>
            </a:r>
            <a:r>
              <a:rPr lang="ru-RU" dirty="0"/>
              <a:t> (</a:t>
            </a:r>
            <a:r>
              <a:rPr lang="ru-RU" dirty="0" err="1"/>
              <a:t>фізичні</a:t>
            </a:r>
            <a:r>
              <a:rPr lang="ru-RU" dirty="0"/>
              <a:t> потреби, </a:t>
            </a:r>
            <a:r>
              <a:rPr lang="ru-RU" dirty="0" err="1"/>
              <a:t>матеріальний</a:t>
            </a:r>
            <a:r>
              <a:rPr lang="ru-RU" dirty="0"/>
              <a:t> комфорт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en-US" dirty="0"/>
              <a:t>relatedness – </a:t>
            </a:r>
            <a:r>
              <a:rPr lang="ru-RU" dirty="0"/>
              <a:t>у </a:t>
            </a:r>
            <a:r>
              <a:rPr lang="ru-RU" dirty="0" err="1"/>
              <a:t>відносинах</a:t>
            </a:r>
            <a:r>
              <a:rPr lang="ru-RU" dirty="0"/>
              <a:t> (потреба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спільнотах</a:t>
            </a:r>
            <a:r>
              <a:rPr lang="ru-RU" dirty="0"/>
              <a:t>,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en-US" dirty="0"/>
              <a:t>growth – </a:t>
            </a:r>
            <a:r>
              <a:rPr lang="ru-RU" dirty="0"/>
              <a:t>у </a:t>
            </a:r>
            <a:r>
              <a:rPr lang="ru-RU" dirty="0" err="1"/>
              <a:t>зростанні</a:t>
            </a:r>
            <a:r>
              <a:rPr lang="ru-RU" dirty="0"/>
              <a:t> (потреба у </a:t>
            </a:r>
            <a:r>
              <a:rPr lang="ru-RU" dirty="0" err="1"/>
              <a:t>творчості</a:t>
            </a:r>
            <a:r>
              <a:rPr lang="ru-RU" dirty="0"/>
              <a:t>, </a:t>
            </a:r>
            <a:r>
              <a:rPr lang="ru-RU" dirty="0" err="1"/>
              <a:t>продуктивності</a:t>
            </a:r>
            <a:r>
              <a:rPr lang="ru-RU" dirty="0"/>
              <a:t>, </a:t>
            </a:r>
            <a:r>
              <a:rPr lang="ru-RU" dirty="0" err="1"/>
              <a:t>самовираженні</a:t>
            </a:r>
            <a:r>
              <a:rPr lang="ru-RU" dirty="0"/>
              <a:t>)</a:t>
            </a:r>
          </a:p>
        </p:txBody>
      </p:sp>
      <p:pic>
        <p:nvPicPr>
          <p:cNvPr id="7170" name="Picture 2" descr="Теорія Клейтона Альдерфера, Теорія Девіда Мак-Клеланда - Основи менеджменту  - Навчальні матеріали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91" y="1240971"/>
            <a:ext cx="5630092" cy="44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5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en-US" dirty="0"/>
              <a:t>ERG </a:t>
            </a:r>
            <a:r>
              <a:rPr lang="ru-RU" dirty="0" err="1"/>
              <a:t>Альдерфера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людьми </a:t>
            </a:r>
            <a:r>
              <a:rPr lang="ru-RU" dirty="0" err="1"/>
              <a:t>керують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три </a:t>
            </a:r>
            <a:r>
              <a:rPr lang="ru-RU" dirty="0" err="1" smtClean="0"/>
              <a:t>мотиви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потребу в </a:t>
            </a:r>
            <a:r>
              <a:rPr lang="ru-RU" dirty="0" err="1"/>
              <a:t>зростанні</a:t>
            </a:r>
            <a:r>
              <a:rPr lang="ru-RU" dirty="0"/>
              <a:t>, люди </a:t>
            </a:r>
            <a:r>
              <a:rPr lang="ru-RU" dirty="0" err="1"/>
              <a:t>зосереджуються</a:t>
            </a:r>
            <a:r>
              <a:rPr lang="ru-RU" dirty="0"/>
              <a:t> на </a:t>
            </a:r>
            <a:r>
              <a:rPr lang="ru-RU" dirty="0" err="1"/>
              <a:t>ситуаціях</a:t>
            </a:r>
            <a:r>
              <a:rPr lang="ru-RU" dirty="0"/>
              <a:t>, де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реалізована</a:t>
            </a:r>
            <a:r>
              <a:rPr lang="ru-RU" dirty="0"/>
              <a:t> потреба у </a:t>
            </a:r>
            <a:r>
              <a:rPr lang="ru-RU" dirty="0" err="1"/>
              <a:t>відносинах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людей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, то не </a:t>
            </a:r>
            <a:r>
              <a:rPr lang="ru-RU" dirty="0" err="1"/>
              <a:t>завжди</a:t>
            </a:r>
            <a:r>
              <a:rPr lang="ru-RU" dirty="0"/>
              <a:t> просто </a:t>
            </a:r>
            <a:r>
              <a:rPr lang="ru-RU" dirty="0" err="1"/>
              <a:t>усвідомити</a:t>
            </a:r>
            <a:r>
              <a:rPr lang="ru-RU" dirty="0"/>
              <a:t>,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люди </a:t>
            </a:r>
            <a:r>
              <a:rPr lang="ru-RU" dirty="0" err="1"/>
              <a:t>прагнуть</a:t>
            </a:r>
            <a:r>
              <a:rPr lang="ru-RU" dirty="0"/>
              <a:t> на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33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набутих</a:t>
            </a:r>
            <a:r>
              <a:rPr lang="ru-RU" dirty="0"/>
              <a:t> потреб </a:t>
            </a:r>
            <a:r>
              <a:rPr lang="ru-RU" dirty="0" err="1"/>
              <a:t>Д.Мак-Клелланда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Потреби </a:t>
            </a:r>
            <a:r>
              <a:rPr lang="ru-RU" dirty="0" err="1"/>
              <a:t>здобуваються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досвіду</a:t>
            </a:r>
            <a:r>
              <a:rPr lang="ru-RU" dirty="0"/>
              <a:t> і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Вони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ієрархічної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і </a:t>
            </a:r>
            <a:r>
              <a:rPr lang="ru-RU" dirty="0" err="1"/>
              <a:t>взаємовпливають</a:t>
            </a:r>
            <a:r>
              <a:rPr lang="ru-RU" dirty="0"/>
              <a:t> одна на одну. </a:t>
            </a:r>
            <a:r>
              <a:rPr lang="ru-RU" dirty="0" err="1"/>
              <a:t>Групуються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досягненнях</a:t>
            </a:r>
            <a:r>
              <a:rPr lang="ru-RU" dirty="0"/>
              <a:t> (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ставити</a:t>
            </a:r>
            <a:r>
              <a:rPr lang="ru-RU" dirty="0"/>
              <a:t> та </a:t>
            </a:r>
            <a:r>
              <a:rPr lang="ru-RU" dirty="0" err="1"/>
              <a:t>досягати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)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потреби </a:t>
            </a:r>
            <a:r>
              <a:rPr lang="ru-RU" dirty="0"/>
              <a:t>у </a:t>
            </a:r>
            <a:r>
              <a:rPr lang="ru-RU" dirty="0" err="1"/>
              <a:t>владі</a:t>
            </a:r>
            <a:r>
              <a:rPr lang="ru-RU" dirty="0"/>
              <a:t> (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над людьми)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потреби </a:t>
            </a:r>
            <a:r>
              <a:rPr lang="ru-RU" dirty="0"/>
              <a:t>у </a:t>
            </a:r>
            <a:r>
              <a:rPr lang="ru-RU" dirty="0" err="1"/>
              <a:t>співучасті</a:t>
            </a:r>
            <a:r>
              <a:rPr lang="ru-RU" dirty="0"/>
              <a:t> (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дружніх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391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містовні теорії мотива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757646"/>
            <a:ext cx="7276011" cy="52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6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Змістовна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Ф. </a:t>
            </a:r>
            <a:r>
              <a:rPr lang="ru-RU" dirty="0" err="1"/>
              <a:t>Герцберга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Гігієнічні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–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 робота і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незадоволення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заробітна</a:t>
            </a:r>
            <a:r>
              <a:rPr lang="ru-RU" dirty="0"/>
              <a:t> </a:t>
            </a:r>
            <a:r>
              <a:rPr lang="ru-RU" dirty="0" err="1"/>
              <a:t>платня</a:t>
            </a:r>
            <a:r>
              <a:rPr lang="ru-RU" dirty="0"/>
              <a:t>,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статус, режим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взаємовідносини</a:t>
            </a:r>
            <a:r>
              <a:rPr lang="ru-RU" dirty="0"/>
              <a:t> в </a:t>
            </a:r>
            <a:r>
              <a:rPr lang="ru-RU" dirty="0" err="1"/>
              <a:t>колективі</a:t>
            </a:r>
            <a:r>
              <a:rPr lang="ru-RU" dirty="0"/>
              <a:t>, </a:t>
            </a:r>
            <a:r>
              <a:rPr lang="ru-RU" dirty="0" err="1"/>
              <a:t>ступінь</a:t>
            </a:r>
            <a:r>
              <a:rPr lang="ru-RU" dirty="0"/>
              <a:t> контролю за </a:t>
            </a:r>
            <a:r>
              <a:rPr lang="ru-RU" dirty="0" err="1"/>
              <a:t>роботою</a:t>
            </a:r>
            <a:r>
              <a:rPr lang="ru-RU" dirty="0"/>
              <a:t> ) </a:t>
            </a:r>
            <a:endParaRPr lang="ru-RU" dirty="0" smtClean="0"/>
          </a:p>
          <a:p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дану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часто не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. У </a:t>
            </a:r>
            <a:r>
              <a:rPr lang="ru-RU" dirty="0" err="1"/>
              <a:t>кращому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працівник</a:t>
            </a:r>
            <a:r>
              <a:rPr lang="ru-RU" dirty="0"/>
              <a:t> буде </a:t>
            </a:r>
            <a:r>
              <a:rPr lang="ru-RU" dirty="0" err="1"/>
              <a:t>демонструвати</a:t>
            </a:r>
            <a:r>
              <a:rPr lang="ru-RU" dirty="0"/>
              <a:t> </a:t>
            </a:r>
            <a:r>
              <a:rPr lang="ru-RU" dirty="0" err="1"/>
              <a:t>нейтральне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Мотиваційні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– </a:t>
            </a:r>
            <a:r>
              <a:rPr lang="ru-RU" dirty="0" err="1"/>
              <a:t>спонукають</a:t>
            </a:r>
            <a:r>
              <a:rPr lang="ru-RU" dirty="0"/>
              <a:t> до </a:t>
            </a:r>
            <a:r>
              <a:rPr lang="ru-RU" dirty="0" err="1"/>
              <a:t>праці</a:t>
            </a:r>
            <a:r>
              <a:rPr lang="ru-RU" dirty="0"/>
              <a:t> і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визнання</a:t>
            </a:r>
            <a:r>
              <a:rPr lang="ru-RU" dirty="0"/>
              <a:t> та </a:t>
            </a:r>
            <a:r>
              <a:rPr lang="ru-RU" dirty="0" err="1"/>
              <a:t>результативність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, </a:t>
            </a:r>
            <a:r>
              <a:rPr lang="ru-RU" dirty="0" err="1"/>
              <a:t>змістовність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просунення</a:t>
            </a:r>
            <a:r>
              <a:rPr lang="ru-RU" dirty="0"/>
              <a:t> по </a:t>
            </a:r>
            <a:r>
              <a:rPr lang="ru-RU" dirty="0" err="1"/>
              <a:t>кар'єрним</a:t>
            </a:r>
            <a:r>
              <a:rPr lang="ru-RU" dirty="0"/>
              <a:t> сходам ) </a:t>
            </a:r>
            <a:endParaRPr lang="ru-RU" dirty="0" smtClean="0"/>
          </a:p>
          <a:p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дану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мотиваційного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26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отивування. Основи мотивування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77" y="988424"/>
            <a:ext cx="9753600" cy="49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16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 </a:t>
            </a:r>
            <a:r>
              <a:rPr lang="ru-RU" dirty="0" err="1"/>
              <a:t>висновками</a:t>
            </a:r>
            <a:r>
              <a:rPr lang="ru-RU" dirty="0"/>
              <a:t> </a:t>
            </a:r>
            <a:r>
              <a:rPr lang="ru-RU" dirty="0" err="1"/>
              <a:t>змістовних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менеджер повинен: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визначати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потреби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тип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 та </a:t>
            </a:r>
            <a:r>
              <a:rPr lang="ru-RU" dirty="0" err="1" smtClean="0"/>
              <a:t>груп</a:t>
            </a:r>
            <a:endParaRPr lang="ru-RU" dirty="0" smtClean="0"/>
          </a:p>
          <a:p>
            <a:r>
              <a:rPr lang="ru-RU" dirty="0" smtClean="0"/>
              <a:t>бути </a:t>
            </a:r>
            <a:r>
              <a:rPr lang="ru-RU" dirty="0"/>
              <a:t>готовим </a:t>
            </a:r>
            <a:r>
              <a:rPr lang="ru-RU" dirty="0" err="1"/>
              <a:t>запропонувати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підлеглому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свою(-ї) потребу(-и) </a:t>
            </a:r>
            <a:endParaRPr lang="ru-RU" dirty="0" smtClean="0"/>
          </a:p>
          <a:p>
            <a:r>
              <a:rPr lang="ru-RU" dirty="0" err="1" smtClean="0"/>
              <a:t>вміти</a:t>
            </a:r>
            <a:r>
              <a:rPr lang="ru-RU" dirty="0" smtClean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влучний</a:t>
            </a:r>
            <a:r>
              <a:rPr lang="ru-RU" dirty="0"/>
              <a:t> момент для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активізувати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тип </a:t>
            </a:r>
            <a:r>
              <a:rPr lang="ru-RU" dirty="0" err="1" smtClean="0"/>
              <a:t>поведінки</a:t>
            </a:r>
            <a:endParaRPr lang="ru-RU" dirty="0" smtClean="0"/>
          </a:p>
          <a:p>
            <a:r>
              <a:rPr lang="ru-RU" dirty="0" err="1" smtClean="0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особистісні</a:t>
            </a:r>
            <a:r>
              <a:rPr lang="ru-RU" dirty="0"/>
              <a:t> потреби </a:t>
            </a:r>
            <a:r>
              <a:rPr lang="ru-RU" dirty="0" err="1"/>
              <a:t>індивіда</a:t>
            </a:r>
            <a:r>
              <a:rPr lang="ru-RU" dirty="0"/>
              <a:t> не є </a:t>
            </a:r>
            <a:r>
              <a:rPr lang="ru-RU" dirty="0" err="1"/>
              <a:t>постійними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характерними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підлеглих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520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Процесні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не </a:t>
            </a:r>
            <a:r>
              <a:rPr lang="ru-RU" dirty="0" err="1"/>
              <a:t>заперечують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smtClean="0"/>
              <a:t>потреб</a:t>
            </a:r>
          </a:p>
          <a:p>
            <a:r>
              <a:rPr lang="ru-RU" dirty="0" smtClean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потребами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: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;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очікувань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з </a:t>
            </a:r>
            <a:r>
              <a:rPr lang="ru-RU" dirty="0" err="1"/>
              <a:t>даною</a:t>
            </a:r>
            <a:r>
              <a:rPr lang="ru-RU" dirty="0"/>
              <a:t> конкретною </a:t>
            </a:r>
            <a:r>
              <a:rPr lang="ru-RU" dirty="0" err="1"/>
              <a:t>ситуацією</a:t>
            </a:r>
            <a:r>
              <a:rPr lang="ru-RU" dirty="0"/>
              <a:t>;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обраного</a:t>
            </a:r>
            <a:r>
              <a:rPr lang="ru-RU" dirty="0"/>
              <a:t> типу </a:t>
            </a:r>
            <a:r>
              <a:rPr lang="ru-RU" dirty="0" err="1" smtClean="0"/>
              <a:t>поведінки</a:t>
            </a:r>
            <a:endParaRPr lang="ru-RU" dirty="0" smtClean="0"/>
          </a:p>
          <a:p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/>
              <a:t>опис</a:t>
            </a:r>
            <a:r>
              <a:rPr lang="ru-RU" dirty="0"/>
              <a:t> та </a:t>
            </a:r>
            <a:r>
              <a:rPr lang="ru-RU" dirty="0" err="1"/>
              <a:t>аналіз</a:t>
            </a:r>
            <a:r>
              <a:rPr lang="ru-RU" dirty="0"/>
              <a:t> того, як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отримає</a:t>
            </a:r>
            <a:r>
              <a:rPr lang="ru-RU" dirty="0"/>
              <a:t> </a:t>
            </a:r>
            <a:r>
              <a:rPr lang="ru-RU" dirty="0" err="1"/>
              <a:t>імпульс</a:t>
            </a:r>
            <a:r>
              <a:rPr lang="ru-RU" dirty="0"/>
              <a:t> (</a:t>
            </a:r>
            <a:r>
              <a:rPr lang="ru-RU" dirty="0" err="1"/>
              <a:t>поштовх</a:t>
            </a:r>
            <a:r>
              <a:rPr lang="ru-RU" dirty="0"/>
              <a:t>), </a:t>
            </a:r>
            <a:r>
              <a:rPr lang="ru-RU" dirty="0" err="1"/>
              <a:t>спрямовується</a:t>
            </a:r>
            <a:r>
              <a:rPr lang="ru-RU" dirty="0"/>
              <a:t>, </a:t>
            </a:r>
            <a:r>
              <a:rPr lang="ru-RU" dirty="0" err="1"/>
              <a:t>підтримується</a:t>
            </a:r>
            <a:r>
              <a:rPr lang="ru-RU" dirty="0"/>
              <a:t> та </a:t>
            </a:r>
            <a:r>
              <a:rPr lang="ru-RU" dirty="0" err="1"/>
              <a:t>припиняється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намагаються</a:t>
            </a:r>
            <a:r>
              <a:rPr lang="ru-RU" dirty="0" smtClean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типу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спрямованої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якоїсь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індивідуальної</a:t>
            </a:r>
            <a:r>
              <a:rPr lang="ru-RU" dirty="0"/>
              <a:t> потреби</a:t>
            </a:r>
          </a:p>
        </p:txBody>
      </p:sp>
    </p:spTree>
    <p:extLst>
      <p:ext uri="{BB962C8B-B14F-4D97-AF65-F5344CB8AC3E}">
        <p14:creationId xmlns:p14="http://schemas.microsoft.com/office/powerpoint/2010/main" val="37363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очікувань</a:t>
            </a:r>
            <a:r>
              <a:rPr lang="ru-RU" dirty="0"/>
              <a:t> </a:t>
            </a:r>
            <a:r>
              <a:rPr lang="ru-RU" dirty="0" err="1" smtClean="0"/>
              <a:t>Врума</a:t>
            </a:r>
            <a:endParaRPr lang="ru-RU" dirty="0" smtClean="0"/>
          </a:p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справедливості</a:t>
            </a:r>
            <a:r>
              <a:rPr lang="ru-RU" dirty="0" smtClean="0"/>
              <a:t> Адамса </a:t>
            </a:r>
          </a:p>
          <a:p>
            <a:r>
              <a:rPr lang="ru-RU" dirty="0" err="1" smtClean="0"/>
              <a:t>узагальнююча</a:t>
            </a:r>
            <a:r>
              <a:rPr lang="ru-RU" dirty="0" smtClean="0"/>
              <a:t> </a:t>
            </a:r>
            <a:r>
              <a:rPr lang="ru-RU" dirty="0"/>
              <a:t>модель Портера-</a:t>
            </a:r>
            <a:r>
              <a:rPr lang="ru-RU" dirty="0" err="1"/>
              <a:t>Лоулера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2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 ожидания </a:t>
            </a:r>
            <a:r>
              <a:rPr lang="ru-RU" dirty="0" err="1"/>
              <a:t>Врума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 (</a:t>
            </a:r>
            <a:r>
              <a:rPr lang="ru-RU" dirty="0" err="1"/>
              <a:t>сподівання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дослідженнях</a:t>
            </a:r>
            <a:r>
              <a:rPr lang="ru-RU" dirty="0"/>
              <a:t> В. </a:t>
            </a:r>
            <a:r>
              <a:rPr lang="ru-RU" dirty="0" err="1"/>
              <a:t>Врума</a:t>
            </a:r>
            <a:r>
              <a:rPr lang="ru-RU" dirty="0"/>
              <a:t>, </a:t>
            </a:r>
            <a:r>
              <a:rPr lang="ru-RU" dirty="0" err="1"/>
              <a:t>стверджується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потреби не є </a:t>
            </a:r>
            <a:r>
              <a:rPr lang="ru-RU" dirty="0" err="1"/>
              <a:t>єдиною</a:t>
            </a:r>
            <a:r>
              <a:rPr lang="ru-RU" dirty="0"/>
              <a:t>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r>
              <a:rPr lang="ru-RU" dirty="0" err="1"/>
              <a:t>умовою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результату. Людина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сподіватися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 нею тип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задоволення</a:t>
            </a:r>
            <a:r>
              <a:rPr lang="ru-RU" dirty="0"/>
              <a:t> потреби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бажаного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776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293811" y="809898"/>
            <a:ext cx="3718455" cy="112340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Спрощена схема мотиваційного </a:t>
            </a:r>
            <a:r>
              <a:rPr lang="uk-UA" b="1" dirty="0" smtClean="0"/>
              <a:t>процесу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191492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1097869" y="1619794"/>
            <a:ext cx="3718455" cy="4247609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Перша стадія мотиваційного процесу – виникнення потреби. Потреба виявляється як відчуття людиною нестачі чогось. Ця нестача потребує задоволення</a:t>
            </a:r>
            <a:r>
              <a:rPr lang="uk-UA" dirty="0" smtClean="0"/>
              <a:t>.</a:t>
            </a:r>
          </a:p>
          <a:p>
            <a:endParaRPr lang="ru-RU" dirty="0"/>
          </a:p>
          <a:p>
            <a:r>
              <a:rPr lang="uk-UA" dirty="0"/>
              <a:t>Друга стадія – спонукання до задоволення потреби. Наявність потреби вимагає від людини певної реакції: вона мусить щось робити, здійснювати, вживати певних заходів.</a:t>
            </a:r>
            <a:endParaRPr lang="ru-RU" dirty="0"/>
          </a:p>
          <a:p>
            <a:r>
              <a:rPr lang="uk-UA" dirty="0"/>
              <a:t>Третя стадія – виконання конкретних дій. На цій стадії індивід докладає зусиль для досягнення поставлених цілей.</a:t>
            </a:r>
            <a:endParaRPr lang="ru-RU" dirty="0"/>
          </a:p>
          <a:p>
            <a:r>
              <a:rPr lang="uk-UA" dirty="0"/>
              <a:t>Четверта стадія – отримання винагороди за виконані дії і задоволення потреби.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160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одель мотивації за Врумо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710" y="1554480"/>
            <a:ext cx="5747656" cy="281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332410" y="4615407"/>
            <a:ext cx="9614263" cy="1102256"/>
          </a:xfrm>
        </p:spPr>
        <p:txBody>
          <a:bodyPr>
            <a:norm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критично </a:t>
            </a:r>
            <a:r>
              <a:rPr lang="ru-RU" dirty="0" err="1"/>
              <a:t>важливих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буде </a:t>
            </a:r>
            <a:r>
              <a:rPr lang="ru-RU" dirty="0" err="1"/>
              <a:t>малим</a:t>
            </a:r>
            <a:r>
              <a:rPr lang="ru-RU" dirty="0"/>
              <a:t>, то і </a:t>
            </a:r>
            <a:r>
              <a:rPr lang="ru-RU" dirty="0" err="1"/>
              <a:t>мотивація</a:t>
            </a:r>
            <a:r>
              <a:rPr lang="ru-RU" dirty="0"/>
              <a:t> буде </a:t>
            </a:r>
            <a:r>
              <a:rPr lang="ru-RU" dirty="0" err="1"/>
              <a:t>слабкою</a:t>
            </a:r>
            <a:r>
              <a:rPr lang="ru-RU" dirty="0"/>
              <a:t> і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низькими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9715" y="1162413"/>
            <a:ext cx="9601200" cy="4725988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Очікування стосовно витрат праці — результатів (ВП — Р) — це співвідношення між витраченими зусиллями й отриманими результатами.</a:t>
            </a:r>
          </a:p>
          <a:p>
            <a:pPr algn="just"/>
            <a:r>
              <a:rPr lang="uk-UA" dirty="0" smtClean="0"/>
              <a:t>Сподівання щодо результатів — винагород (Р — В) — очікування певних винагород або заохочень у відповідь на досягнутий рівень результатів.</a:t>
            </a:r>
          </a:p>
          <a:p>
            <a:pPr algn="just"/>
            <a:r>
              <a:rPr lang="uk-UA" dirty="0" smtClean="0"/>
              <a:t>Валентність, або цінність, винагороди чи заохочення - це передбачений ступінь відносного задоволення або незадоволення, що виникає внаслідок отримання певної винагороди. Оскільки в різних людей потреби та бажання щодо винагород істотно відрізняються, конкретна винагорода, що пропонується у відповідь на досягнуті результати, може і не мати для них жодної цінності. Якщо валентність низька, то цінність отриманої винагороди для виконавця не досить велика і мотивація трудової діяльності слабка.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85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справедливості</a:t>
            </a:r>
            <a:r>
              <a:rPr lang="ru-RU" dirty="0"/>
              <a:t> </a:t>
            </a:r>
            <a:r>
              <a:rPr lang="ru-RU" dirty="0" err="1"/>
              <a:t>С.Адамса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на мотивацію людини впливає справедливість оцінки його успіхів у порівнянні як з попередніми періодами, так і, саме головне, з досягненнями інших людей. У рамках теорії справедливості передбачається, що люди піддають суб'єктивній оцінці співвідношення винагороди і витрачених зусиль і порівнюють його зі стимулюванням інших працівників за аналогічну роботу. Основний висновок теорії справедливості полягає в тому, що доти, поки людина не почне вважати, що вона одержує справедливу винагороду, вона буде прагнути або зменшити інтенсивність праці чи домагатися більш справедливої винагороди.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05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 теорії справедливості вирізняють такі основні складові: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1) </a:t>
            </a:r>
            <a:r>
              <a:rPr lang="uk-UA" b="1" dirty="0"/>
              <a:t>працівник</a:t>
            </a:r>
            <a:r>
              <a:rPr lang="uk-UA" dirty="0"/>
              <a:t> – співробітник організації, який оцінює співвідношення винагорода / зусилля і спроможний відчувати справедливість / несправедливість;</a:t>
            </a:r>
            <a:endParaRPr lang="ru-RU" dirty="0"/>
          </a:p>
          <a:p>
            <a:r>
              <a:rPr lang="uk-UA" dirty="0"/>
              <a:t>2) </a:t>
            </a:r>
            <a:r>
              <a:rPr lang="uk-UA" b="1" dirty="0"/>
              <a:t>об’єкт порівняння</a:t>
            </a:r>
            <a:r>
              <a:rPr lang="uk-UA" dirty="0"/>
              <a:t> – будь-який інший співробітник даної організації, який використовується як база для порівняння коефіцієнтів виходу/входу;</a:t>
            </a:r>
            <a:endParaRPr lang="ru-RU" dirty="0"/>
          </a:p>
          <a:p>
            <a:r>
              <a:rPr lang="uk-UA" dirty="0"/>
              <a:t>3) </a:t>
            </a:r>
            <a:r>
              <a:rPr lang="uk-UA" b="1" dirty="0"/>
              <a:t>„входи”</a:t>
            </a:r>
            <a:r>
              <a:rPr lang="uk-UA" dirty="0"/>
              <a:t> – індивідуальні властивості працівника, які він вкладає у виконувану ним роботу (освіта, досвід, кваліфікація здібності, зусилля, що прикладаються для виконання роботи тощо);</a:t>
            </a:r>
            <a:endParaRPr lang="ru-RU" dirty="0"/>
          </a:p>
          <a:p>
            <a:r>
              <a:rPr lang="uk-UA" dirty="0"/>
              <a:t>4) </a:t>
            </a:r>
            <a:r>
              <a:rPr lang="uk-UA" b="1" dirty="0"/>
              <a:t>„виходи”</a:t>
            </a:r>
            <a:r>
              <a:rPr lang="uk-UA" dirty="0"/>
              <a:t> – все те що працівник отримує за виконання роботи (заробітна платня, премії, пільги, визнання заслуг, просування за службою тощо).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0. Теорія справедливості Адам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6" y="1127760"/>
            <a:ext cx="9405257" cy="49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0. Теорія справедливості Адам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6" y="1280160"/>
            <a:ext cx="9405257" cy="49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Портера-</a:t>
            </a:r>
            <a:r>
              <a:rPr lang="ru-RU" dirty="0" err="1"/>
              <a:t>Лоуллера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Портера-</a:t>
            </a:r>
            <a:r>
              <a:rPr lang="ru-RU" dirty="0" err="1"/>
              <a:t>Лоулера</a:t>
            </a:r>
            <a:r>
              <a:rPr lang="ru-RU" dirty="0" smtClean="0"/>
              <a:t>:</a:t>
            </a:r>
          </a:p>
          <a:p>
            <a:r>
              <a:rPr lang="ru-RU" dirty="0"/>
              <a:t>результативна </a:t>
            </a:r>
            <a:r>
              <a:rPr lang="ru-RU" dirty="0" err="1"/>
              <a:t>праця</a:t>
            </a:r>
            <a:r>
              <a:rPr lang="ru-RU" dirty="0"/>
              <a:t> приводить до </a:t>
            </a:r>
            <a:r>
              <a:rPr lang="ru-RU" dirty="0" err="1"/>
              <a:t>задоволення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сильніше</a:t>
            </a:r>
            <a:r>
              <a:rPr lang="ru-RU" dirty="0"/>
              <a:t> в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 smtClean="0"/>
              <a:t>задоволення</a:t>
            </a:r>
            <a:endParaRPr lang="ru-RU" dirty="0" smtClean="0"/>
          </a:p>
          <a:p>
            <a:r>
              <a:rPr lang="ru-RU" dirty="0" err="1" smtClean="0"/>
              <a:t>мотивування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, для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поєднати</a:t>
            </a:r>
            <a:r>
              <a:rPr lang="ru-RU" dirty="0"/>
              <a:t> в </a:t>
            </a:r>
            <a:r>
              <a:rPr lang="ru-RU" dirty="0" err="1"/>
              <a:t>єдину</a:t>
            </a:r>
            <a:r>
              <a:rPr lang="ru-RU" dirty="0"/>
              <a:t> систему потреби, </a:t>
            </a:r>
            <a:r>
              <a:rPr lang="ru-RU" dirty="0" err="1"/>
              <a:t>уміння</a:t>
            </a:r>
            <a:r>
              <a:rPr lang="ru-RU" dirty="0"/>
              <a:t> та </a:t>
            </a:r>
            <a:r>
              <a:rPr lang="ru-RU" dirty="0" err="1"/>
              <a:t>здібності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витрачені</a:t>
            </a:r>
            <a:r>
              <a:rPr lang="ru-RU" dirty="0"/>
              <a:t> нею </a:t>
            </a:r>
            <a:r>
              <a:rPr lang="ru-RU" dirty="0" err="1"/>
              <a:t>зусилля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, </a:t>
            </a:r>
            <a:r>
              <a:rPr lang="ru-RU" dirty="0" err="1"/>
              <a:t>винагороду</a:t>
            </a:r>
            <a:r>
              <a:rPr lang="ru-RU" dirty="0"/>
              <a:t> і </a:t>
            </a:r>
            <a:r>
              <a:rPr lang="ru-RU" dirty="0" err="1"/>
              <a:t>задоволення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нею </a:t>
            </a:r>
            <a:r>
              <a:rPr lang="ru-RU" dirty="0" err="1"/>
              <a:t>справедливості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7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.2. Теорія справедливості адамс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69" y="1332412"/>
            <a:ext cx="9588137" cy="42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, </a:t>
            </a:r>
            <a:r>
              <a:rPr lang="ru-RU" dirty="0" err="1"/>
              <a:t>досягнуті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прикладених</a:t>
            </a:r>
            <a:r>
              <a:rPr lang="ru-RU" dirty="0"/>
              <a:t> </a:t>
            </a:r>
            <a:r>
              <a:rPr lang="ru-RU" dirty="0" err="1"/>
              <a:t>співробітником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і </a:t>
            </a:r>
            <a:r>
              <a:rPr lang="ru-RU" dirty="0" err="1"/>
              <a:t>характерних</a:t>
            </a:r>
            <a:r>
              <a:rPr lang="ru-RU" dirty="0"/>
              <a:t> рис,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.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прикладених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буде </a:t>
            </a:r>
            <a:r>
              <a:rPr lang="ru-RU" dirty="0" err="1"/>
              <a:t>визначатися</a:t>
            </a:r>
            <a:r>
              <a:rPr lang="ru-RU" dirty="0"/>
              <a:t> </a:t>
            </a:r>
            <a:r>
              <a:rPr lang="ru-RU" dirty="0" err="1"/>
              <a:t>цінністю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і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впевненості</a:t>
            </a:r>
            <a:r>
              <a:rPr lang="ru-RU" dirty="0"/>
              <a:t> в </a:t>
            </a:r>
            <a:r>
              <a:rPr lang="ru-RU" dirty="0" err="1"/>
              <a:t>тім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спричинить</a:t>
            </a:r>
            <a:r>
              <a:rPr lang="ru-RU" dirty="0"/>
              <a:t> за собою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визначений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. Один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результативна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задоволення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модель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об'єднати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як </a:t>
            </a:r>
            <a:r>
              <a:rPr lang="ru-RU" dirty="0" err="1"/>
              <a:t>зусилля</a:t>
            </a:r>
            <a:r>
              <a:rPr lang="ru-RU" dirty="0"/>
              <a:t>, </a:t>
            </a:r>
            <a:r>
              <a:rPr lang="ru-RU" dirty="0" err="1"/>
              <a:t>здатності</a:t>
            </a:r>
            <a:r>
              <a:rPr lang="ru-RU" dirty="0"/>
              <a:t>, </a:t>
            </a:r>
            <a:r>
              <a:rPr lang="ru-RU" dirty="0" err="1"/>
              <a:t>результати</a:t>
            </a:r>
            <a:r>
              <a:rPr lang="ru-RU" dirty="0"/>
              <a:t>, </a:t>
            </a:r>
            <a:r>
              <a:rPr lang="ru-RU" dirty="0" err="1"/>
              <a:t>винагороди</a:t>
            </a:r>
            <a:r>
              <a:rPr lang="ru-RU" dirty="0"/>
              <a:t>, </a:t>
            </a:r>
            <a:r>
              <a:rPr lang="ru-RU" dirty="0" err="1"/>
              <a:t>задоволення</a:t>
            </a:r>
            <a:r>
              <a:rPr lang="ru-RU" dirty="0"/>
              <a:t> і </a:t>
            </a:r>
            <a:r>
              <a:rPr lang="ru-RU" dirty="0" err="1"/>
              <a:t>сприйняття</a:t>
            </a:r>
            <a:r>
              <a:rPr lang="ru-RU" dirty="0"/>
              <a:t> в рамках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взаємопов'язаної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0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Мотивувати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спонукає</a:t>
            </a:r>
            <a:r>
              <a:rPr lang="ru-RU" dirty="0"/>
              <a:t> </a:t>
            </a:r>
            <a:r>
              <a:rPr lang="ru-RU" dirty="0" err="1" smtClean="0"/>
              <a:t>людину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Правильно </a:t>
            </a:r>
            <a:r>
              <a:rPr lang="ru-RU" dirty="0" err="1"/>
              <a:t>ставити</a:t>
            </a:r>
            <a:r>
              <a:rPr lang="ru-RU" dirty="0"/>
              <a:t> перед нею «</a:t>
            </a:r>
            <a:r>
              <a:rPr lang="ru-RU" dirty="0" err="1"/>
              <a:t>правильні</a:t>
            </a:r>
            <a:r>
              <a:rPr lang="ru-RU" dirty="0"/>
              <a:t>» </a:t>
            </a:r>
            <a:r>
              <a:rPr lang="ru-RU" dirty="0" err="1"/>
              <a:t>цілі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Впевнюватися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розуміє</a:t>
            </a:r>
            <a:r>
              <a:rPr lang="ru-RU" dirty="0"/>
              <a:t> і </a:t>
            </a:r>
            <a:r>
              <a:rPr lang="ru-RU" dirty="0" err="1" smtClean="0"/>
              <a:t>розділяє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Пояснювати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повинно бути </a:t>
            </a:r>
            <a:r>
              <a:rPr lang="ru-RU" dirty="0" err="1"/>
              <a:t>виконання</a:t>
            </a:r>
            <a:r>
              <a:rPr lang="ru-RU" dirty="0"/>
              <a:t> і як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виглядати</a:t>
            </a:r>
            <a:r>
              <a:rPr lang="ru-RU" dirty="0"/>
              <a:t> </a:t>
            </a:r>
            <a:r>
              <a:rPr lang="ru-RU" dirty="0" smtClean="0"/>
              <a:t>результат</a:t>
            </a:r>
          </a:p>
          <a:p>
            <a:r>
              <a:rPr lang="ru-RU" dirty="0" smtClean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необхідними</a:t>
            </a:r>
            <a:r>
              <a:rPr lang="ru-RU" dirty="0"/>
              <a:t> </a:t>
            </a:r>
            <a:r>
              <a:rPr lang="ru-RU" dirty="0" smtClean="0"/>
              <a:t>ресурсами</a:t>
            </a:r>
          </a:p>
          <a:p>
            <a:r>
              <a:rPr lang="ru-RU" dirty="0" smtClean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адекватне</a:t>
            </a:r>
            <a:r>
              <a:rPr lang="ru-RU" dirty="0"/>
              <a:t> та </a:t>
            </a:r>
            <a:r>
              <a:rPr lang="ru-RU" dirty="0" err="1"/>
              <a:t>справедливе</a:t>
            </a:r>
            <a:r>
              <a:rPr lang="ru-RU" dirty="0"/>
              <a:t> </a:t>
            </a:r>
            <a:r>
              <a:rPr lang="ru-RU" dirty="0" err="1" smtClean="0"/>
              <a:t>винагородження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Пояснювати</a:t>
            </a:r>
            <a:r>
              <a:rPr lang="ru-RU" dirty="0"/>
              <a:t> причини </a:t>
            </a:r>
            <a:r>
              <a:rPr lang="ru-RU" dirty="0" err="1"/>
              <a:t>саме</a:t>
            </a:r>
            <a:r>
              <a:rPr lang="ru-RU" dirty="0"/>
              <a:t> такого </a:t>
            </a:r>
            <a:r>
              <a:rPr lang="ru-RU" dirty="0" err="1"/>
              <a:t>винагородження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8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 </a:t>
            </a:r>
            <a:r>
              <a:rPr lang="ru-RU" dirty="0" err="1"/>
              <a:t>Компенсаційний</a:t>
            </a:r>
            <a:r>
              <a:rPr lang="ru-RU" dirty="0"/>
              <a:t> пакет (</a:t>
            </a:r>
            <a:r>
              <a:rPr lang="ru-RU" dirty="0" err="1"/>
              <a:t>заробітна</a:t>
            </a:r>
            <a:r>
              <a:rPr lang="ru-RU" dirty="0"/>
              <a:t> </a:t>
            </a:r>
            <a:r>
              <a:rPr lang="ru-RU" dirty="0" err="1"/>
              <a:t>платня</a:t>
            </a:r>
            <a:r>
              <a:rPr lang="ru-RU" dirty="0"/>
              <a:t>, </a:t>
            </a:r>
            <a:r>
              <a:rPr lang="ru-RU" dirty="0" err="1"/>
              <a:t>пільги</a:t>
            </a:r>
            <a:r>
              <a:rPr lang="ru-RU" dirty="0"/>
              <a:t> і </a:t>
            </a:r>
            <a:r>
              <a:rPr lang="ru-RU" dirty="0" err="1"/>
              <a:t>привілеї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Система </a:t>
            </a:r>
            <a:r>
              <a:rPr lang="ru-RU" dirty="0" err="1"/>
              <a:t>стимулювання</a:t>
            </a:r>
            <a:r>
              <a:rPr lang="ru-RU" dirty="0"/>
              <a:t> (</a:t>
            </a:r>
            <a:r>
              <a:rPr lang="ru-RU" dirty="0" err="1"/>
              <a:t>премії</a:t>
            </a:r>
            <a:r>
              <a:rPr lang="ru-RU" dirty="0"/>
              <a:t>, </a:t>
            </a:r>
            <a:r>
              <a:rPr lang="ru-RU" dirty="0" err="1"/>
              <a:t>комісійні</a:t>
            </a:r>
            <a:r>
              <a:rPr lang="ru-RU" dirty="0"/>
              <a:t>, </a:t>
            </a:r>
            <a:r>
              <a:rPr lang="ru-RU" dirty="0" err="1"/>
              <a:t>бонуси</a:t>
            </a:r>
            <a:r>
              <a:rPr lang="ru-RU" dirty="0"/>
              <a:t>, </a:t>
            </a:r>
            <a:r>
              <a:rPr lang="ru-RU" dirty="0" err="1"/>
              <a:t>нарахування</a:t>
            </a:r>
            <a:r>
              <a:rPr lang="ru-RU" dirty="0"/>
              <a:t>, </a:t>
            </a:r>
            <a:r>
              <a:rPr lang="ru-RU" dirty="0" err="1"/>
              <a:t>конкурси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Мотиваційний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 (</a:t>
            </a:r>
            <a:r>
              <a:rPr lang="ru-RU" dirty="0" err="1"/>
              <a:t>взаємовідносини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працівником</a:t>
            </a:r>
            <a:r>
              <a:rPr lang="ru-RU" dirty="0"/>
              <a:t>, </a:t>
            </a:r>
            <a:r>
              <a:rPr lang="ru-RU" dirty="0" err="1"/>
              <a:t>керівником</a:t>
            </a:r>
            <a:r>
              <a:rPr lang="ru-RU" dirty="0"/>
              <a:t> і </a:t>
            </a:r>
            <a:r>
              <a:rPr lang="ru-RU" dirty="0" err="1"/>
              <a:t>роботою</a:t>
            </a:r>
            <a:r>
              <a:rPr lang="ru-RU" dirty="0"/>
              <a:t> в рамках </a:t>
            </a:r>
            <a:r>
              <a:rPr lang="ru-RU" dirty="0" err="1"/>
              <a:t>певного</a:t>
            </a:r>
            <a:r>
              <a:rPr lang="ru-RU" dirty="0"/>
              <a:t> контексту)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Організаційна</a:t>
            </a:r>
            <a:r>
              <a:rPr lang="ru-RU" dirty="0"/>
              <a:t> культура (</a:t>
            </a:r>
            <a:r>
              <a:rPr lang="ru-RU" dirty="0" err="1"/>
              <a:t>цінності</a:t>
            </a:r>
            <a:r>
              <a:rPr lang="ru-RU" dirty="0"/>
              <a:t>, </a:t>
            </a:r>
            <a:r>
              <a:rPr lang="ru-RU" dirty="0" err="1"/>
              <a:t>герої</a:t>
            </a:r>
            <a:r>
              <a:rPr lang="ru-RU" dirty="0"/>
              <a:t>, </a:t>
            </a:r>
            <a:r>
              <a:rPr lang="ru-RU" dirty="0" err="1"/>
              <a:t>ритуали</a:t>
            </a:r>
            <a:r>
              <a:rPr lang="ru-RU" dirty="0"/>
              <a:t>, </a:t>
            </a:r>
            <a:r>
              <a:rPr lang="ru-RU" dirty="0" err="1"/>
              <a:t>символи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Стиль </a:t>
            </a:r>
            <a:r>
              <a:rPr lang="ru-RU" dirty="0" err="1"/>
              <a:t>керівництва</a:t>
            </a:r>
            <a:r>
              <a:rPr lang="ru-RU" dirty="0"/>
              <a:t> (</a:t>
            </a:r>
            <a:r>
              <a:rPr lang="ru-RU" dirty="0" err="1"/>
              <a:t>певний</a:t>
            </a:r>
            <a:r>
              <a:rPr lang="ru-RU" dirty="0"/>
              <a:t> тип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</a:t>
            </a:r>
            <a:r>
              <a:rPr lang="ru-RU" dirty="0" err="1"/>
              <a:t>підлеглих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99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sz="2200" b="1" dirty="0"/>
              <a:t>ВЗАЄМОЗВ’ЯЗОК	МОТИВІВ,	ПОТРЕБ,	СПОНУКАНЬ	І ЗАОХОЧЕНЬ ПРАЦІВНИКА У ПРОЦЕСІ МОТИВУВАННЯ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Сутність мотивації розкривають за допомогою категорій “мотив”, “потреба”, “стимул”, “винагорода”.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90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Компенсаційний</a:t>
            </a:r>
            <a:r>
              <a:rPr lang="ru-RU" dirty="0"/>
              <a:t> пакет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роботодавець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працівнику</a:t>
            </a:r>
            <a:r>
              <a:rPr lang="ru-RU" dirty="0"/>
              <a:t> за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компетенцій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контракту/угоди,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укладається</a:t>
            </a:r>
            <a:r>
              <a:rPr lang="ru-RU" dirty="0"/>
              <a:t> при </a:t>
            </a:r>
            <a:r>
              <a:rPr lang="ru-RU" dirty="0" err="1"/>
              <a:t>працевлаштуванні</a:t>
            </a:r>
            <a:r>
              <a:rPr lang="ru-RU" dirty="0"/>
              <a:t> (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Герцберга</a:t>
            </a:r>
            <a:r>
              <a:rPr lang="ru-RU" dirty="0" smtClean="0"/>
              <a:t>)</a:t>
            </a:r>
          </a:p>
          <a:p>
            <a:r>
              <a:rPr lang="ru-RU" dirty="0"/>
              <a:t>структура та </a:t>
            </a:r>
            <a:r>
              <a:rPr lang="ru-RU" dirty="0" err="1"/>
              <a:t>розмір</a:t>
            </a:r>
            <a:r>
              <a:rPr lang="ru-RU" dirty="0"/>
              <a:t> пакету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організаціях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посади,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,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,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споживацької</a:t>
            </a:r>
            <a:r>
              <a:rPr lang="ru-RU" dirty="0"/>
              <a:t> </a:t>
            </a:r>
            <a:r>
              <a:rPr lang="ru-RU" dirty="0" err="1"/>
              <a:t>корзини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8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Система </a:t>
            </a:r>
            <a:r>
              <a:rPr lang="ru-RU" dirty="0" err="1"/>
              <a:t>стимулювання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Стимул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 </a:t>
            </a:r>
            <a:r>
              <a:rPr lang="ru-RU" dirty="0" err="1"/>
              <a:t>підкріплення</a:t>
            </a:r>
            <a:r>
              <a:rPr lang="ru-RU" dirty="0"/>
              <a:t> (“кнут </a:t>
            </a:r>
            <a:r>
              <a:rPr lang="ru-RU" dirty="0" err="1"/>
              <a:t>чи</a:t>
            </a:r>
            <a:r>
              <a:rPr lang="ru-RU" dirty="0"/>
              <a:t> пряник”),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прояви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робітника</a:t>
            </a:r>
            <a:r>
              <a:rPr lang="ru-RU" dirty="0"/>
              <a:t>, а не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свідоме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 smtClean="0"/>
              <a:t>роботи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Система </a:t>
            </a:r>
            <a:r>
              <a:rPr lang="ru-RU" dirty="0" err="1"/>
              <a:t>стимулювання</a:t>
            </a:r>
            <a:r>
              <a:rPr lang="ru-RU" dirty="0"/>
              <a:t> повинна </a:t>
            </a:r>
            <a:r>
              <a:rPr lang="ru-RU" dirty="0" err="1"/>
              <a:t>розроблятися</a:t>
            </a:r>
            <a:r>
              <a:rPr lang="ru-RU" dirty="0"/>
              <a:t> в </a:t>
            </a:r>
            <a:r>
              <a:rPr lang="ru-RU" dirty="0" err="1"/>
              <a:t>прив'язці</a:t>
            </a:r>
            <a:r>
              <a:rPr lang="ru-RU" dirty="0"/>
              <a:t> до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повинен </a:t>
            </a:r>
            <a:r>
              <a:rPr lang="ru-RU" dirty="0" err="1"/>
              <a:t>залежати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премій</a:t>
            </a:r>
            <a:r>
              <a:rPr lang="ru-RU" dirty="0"/>
              <a:t>, </a:t>
            </a:r>
            <a:r>
              <a:rPr lang="ru-RU" dirty="0" err="1"/>
              <a:t>комісійних</a:t>
            </a:r>
            <a:r>
              <a:rPr lang="ru-RU" dirty="0"/>
              <a:t>, </a:t>
            </a:r>
            <a:r>
              <a:rPr lang="ru-RU" dirty="0" err="1"/>
              <a:t>бонусів</a:t>
            </a:r>
            <a:r>
              <a:rPr lang="ru-RU" dirty="0"/>
              <a:t>, </a:t>
            </a:r>
            <a:r>
              <a:rPr lang="ru-RU" dirty="0" err="1"/>
              <a:t>нарахувань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истема</a:t>
            </a:r>
            <a:r>
              <a:rPr lang="ru-RU" dirty="0" smtClean="0"/>
              <a:t> </a:t>
            </a:r>
            <a:r>
              <a:rPr lang="ru-RU" dirty="0" err="1"/>
              <a:t>стимулювання</a:t>
            </a:r>
            <a:r>
              <a:rPr lang="ru-RU" dirty="0"/>
              <a:t> повинна бути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системою постановки </a:t>
            </a:r>
            <a:r>
              <a:rPr lang="ru-RU" dirty="0" err="1"/>
              <a:t>цілей</a:t>
            </a:r>
            <a:r>
              <a:rPr lang="ru-RU" dirty="0"/>
              <a:t> (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) та системою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ru-RU" dirty="0" err="1"/>
              <a:t>функція</a:t>
            </a:r>
            <a:r>
              <a:rPr lang="ru-RU" dirty="0"/>
              <a:t> контролю) - </a:t>
            </a:r>
            <a:r>
              <a:rPr lang="ru-RU" dirty="0" err="1"/>
              <a:t>системний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управляння</a:t>
            </a:r>
            <a:r>
              <a:rPr lang="ru-RU" dirty="0"/>
              <a:t> </a:t>
            </a:r>
            <a:r>
              <a:rPr lang="ru-RU" dirty="0" err="1" smtClean="0"/>
              <a:t>організацією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err="1"/>
              <a:t>розробку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служба по </a:t>
            </a:r>
            <a:r>
              <a:rPr lang="ru-RU" dirty="0" err="1"/>
              <a:t>роботі</a:t>
            </a:r>
            <a:r>
              <a:rPr lang="ru-RU" dirty="0"/>
              <a:t> з персоналом, але </a:t>
            </a:r>
            <a:r>
              <a:rPr lang="ru-RU" dirty="0" err="1"/>
              <a:t>дієвою</a:t>
            </a:r>
            <a:r>
              <a:rPr lang="ru-RU" dirty="0"/>
              <a:t> вона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Мотиваційний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робоча</a:t>
            </a:r>
            <a:r>
              <a:rPr lang="ru-RU" dirty="0"/>
              <a:t> атмосфера,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компетенцїй</a:t>
            </a:r>
            <a:r>
              <a:rPr lang="ru-RU" dirty="0" smtClean="0"/>
              <a:t>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й характеру),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менеджера </a:t>
            </a:r>
            <a:r>
              <a:rPr lang="ru-RU" dirty="0"/>
              <a:t>(</a:t>
            </a:r>
            <a:r>
              <a:rPr lang="ru-RU" dirty="0" err="1"/>
              <a:t>його</a:t>
            </a:r>
            <a:r>
              <a:rPr lang="ru-RU" dirty="0"/>
              <a:t> стиля </a:t>
            </a:r>
            <a:r>
              <a:rPr lang="ru-RU" dirty="0" err="1"/>
              <a:t>керівництва</a:t>
            </a:r>
            <a:r>
              <a:rPr lang="ru-RU" dirty="0" smtClean="0"/>
              <a:t>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/>
              <a:t>середовища</a:t>
            </a:r>
            <a:r>
              <a:rPr lang="ru-RU" dirty="0"/>
              <a:t> (</a:t>
            </a:r>
            <a:r>
              <a:rPr lang="ru-RU" dirty="0" err="1"/>
              <a:t>організаційного</a:t>
            </a:r>
            <a:r>
              <a:rPr lang="ru-RU" dirty="0"/>
              <a:t> </a:t>
            </a:r>
            <a:r>
              <a:rPr lang="ru-RU" dirty="0" smtClean="0"/>
              <a:t>контексту)</a:t>
            </a:r>
          </a:p>
          <a:p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2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</a:t>
            </a:r>
            <a:r>
              <a:rPr lang="ru-RU" dirty="0" err="1"/>
              <a:t>Організаційна</a:t>
            </a:r>
            <a:r>
              <a:rPr lang="ru-RU" dirty="0"/>
              <a:t> культура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унікальна</a:t>
            </a:r>
            <a:r>
              <a:rPr lang="ru-RU" dirty="0"/>
              <a:t>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формальних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неформальних</a:t>
            </a:r>
            <a:r>
              <a:rPr lang="ru-RU" dirty="0"/>
              <a:t> норм, </a:t>
            </a:r>
            <a:r>
              <a:rPr lang="ru-RU" dirty="0" err="1"/>
              <a:t>цінностей</a:t>
            </a:r>
            <a:r>
              <a:rPr lang="ru-RU" dirty="0"/>
              <a:t> і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відбираються</a:t>
            </a:r>
            <a:r>
              <a:rPr lang="ru-RU" dirty="0"/>
              <a:t> з </a:t>
            </a:r>
            <a:r>
              <a:rPr lang="ru-RU" dirty="0" err="1"/>
              <a:t>накопиченого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створюються</a:t>
            </a:r>
            <a:r>
              <a:rPr lang="ru-RU" dirty="0"/>
              <a:t> </a:t>
            </a:r>
            <a:r>
              <a:rPr lang="ru-RU" dirty="0" err="1" smtClean="0"/>
              <a:t>спеціально</a:t>
            </a:r>
            <a:endParaRPr lang="ru-RU" dirty="0" smtClean="0"/>
          </a:p>
          <a:p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розділятися</a:t>
            </a:r>
            <a:r>
              <a:rPr lang="ru-RU" dirty="0"/>
              <a:t> і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 smtClean="0"/>
              <a:t>колективом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та </a:t>
            </a:r>
            <a:r>
              <a:rPr lang="ru-RU" dirty="0" err="1"/>
              <a:t>адаптації</a:t>
            </a:r>
            <a:r>
              <a:rPr lang="ru-RU" dirty="0"/>
              <a:t> до </a:t>
            </a:r>
            <a:r>
              <a:rPr lang="ru-RU" dirty="0" err="1"/>
              <a:t>зовнішніх</a:t>
            </a:r>
            <a:r>
              <a:rPr lang="ru-RU" dirty="0"/>
              <a:t> умов,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щоденне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2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Задачі</a:t>
            </a:r>
            <a:r>
              <a:rPr lang="ru-RU" dirty="0"/>
              <a:t> менеджера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профіль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en-US" dirty="0"/>
              <a:t>job description –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обов'язки</a:t>
            </a:r>
            <a:r>
              <a:rPr lang="ru-RU" dirty="0"/>
              <a:t>, </a:t>
            </a:r>
            <a:r>
              <a:rPr lang="ru-RU" dirty="0" err="1"/>
              <a:t>відповідальність</a:t>
            </a:r>
            <a:r>
              <a:rPr lang="ru-RU" dirty="0"/>
              <a:t>,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)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/</a:t>
            </a:r>
            <a:r>
              <a:rPr lang="ru-RU" dirty="0" err="1" smtClean="0"/>
              <a:t>підрозділу</a:t>
            </a:r>
            <a:endParaRPr lang="ru-RU" dirty="0" smtClean="0"/>
          </a:p>
          <a:p>
            <a:r>
              <a:rPr lang="ru-RU" dirty="0" err="1" smtClean="0"/>
              <a:t>відібрати</a:t>
            </a:r>
            <a:r>
              <a:rPr lang="ru-RU" dirty="0" smtClean="0"/>
              <a:t> </a:t>
            </a:r>
            <a:r>
              <a:rPr lang="ru-RU" dirty="0" err="1"/>
              <a:t>працівника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відповідатиме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і </a:t>
            </a:r>
            <a:r>
              <a:rPr lang="ru-RU" dirty="0" err="1"/>
              <a:t>компетенціям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організації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(контекст, </a:t>
            </a:r>
            <a:r>
              <a:rPr lang="ru-RU" dirty="0" err="1"/>
              <a:t>мотиваційний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, </a:t>
            </a:r>
            <a:r>
              <a:rPr lang="ru-RU" dirty="0" err="1"/>
              <a:t>організаційна</a:t>
            </a:r>
            <a:r>
              <a:rPr lang="ru-RU" dirty="0"/>
              <a:t> культура</a:t>
            </a:r>
            <a:r>
              <a:rPr lang="ru-RU" dirty="0" smtClean="0"/>
              <a:t>)</a:t>
            </a:r>
          </a:p>
          <a:p>
            <a:r>
              <a:rPr lang="ru-RU" dirty="0" err="1"/>
              <a:t>запропонувати</a:t>
            </a:r>
            <a:r>
              <a:rPr lang="ru-RU" dirty="0"/>
              <a:t> </a:t>
            </a:r>
            <a:r>
              <a:rPr lang="ru-RU" dirty="0" err="1"/>
              <a:t>адекватний</a:t>
            </a:r>
            <a:r>
              <a:rPr lang="ru-RU" dirty="0"/>
              <a:t> </a:t>
            </a:r>
            <a:r>
              <a:rPr lang="ru-RU" dirty="0" err="1"/>
              <a:t>компенсаційний</a:t>
            </a:r>
            <a:r>
              <a:rPr lang="ru-RU" dirty="0"/>
              <a:t> пакет (</a:t>
            </a:r>
            <a:r>
              <a:rPr lang="ru-RU" dirty="0" err="1"/>
              <a:t>внутрішня</a:t>
            </a:r>
            <a:r>
              <a:rPr lang="ru-RU" dirty="0"/>
              <a:t>, </a:t>
            </a:r>
            <a:r>
              <a:rPr lang="ru-RU" dirty="0" err="1"/>
              <a:t>зовнішня</a:t>
            </a:r>
            <a:r>
              <a:rPr lang="ru-RU" dirty="0"/>
              <a:t>, </a:t>
            </a:r>
            <a:r>
              <a:rPr lang="ru-RU" dirty="0" err="1"/>
              <a:t>індивідуальна</a:t>
            </a:r>
            <a:r>
              <a:rPr lang="ru-RU" dirty="0"/>
              <a:t> </a:t>
            </a:r>
            <a:r>
              <a:rPr lang="ru-RU" dirty="0" err="1"/>
              <a:t>справедливість</a:t>
            </a:r>
            <a:r>
              <a:rPr lang="ru-RU" smtClean="0"/>
              <a:t>)</a:t>
            </a:r>
            <a:endParaRPr lang="ru-RU" dirty="0" smtClean="0"/>
          </a:p>
          <a:p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дієву</a:t>
            </a:r>
            <a:r>
              <a:rPr lang="ru-RU" dirty="0"/>
              <a:t> систему </a:t>
            </a:r>
            <a:r>
              <a:rPr lang="ru-RU" dirty="0" err="1" smtClean="0"/>
              <a:t>стимулювання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мотиваційний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5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Мотив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/>
              <a:t>внутрішня </a:t>
            </a:r>
            <a:r>
              <a:rPr lang="uk-UA" b="1" dirty="0"/>
              <a:t>спонукальна причина дій і вчинків людей</a:t>
            </a:r>
            <a:endParaRPr lang="ru-RU" b="1" dirty="0"/>
          </a:p>
          <a:p>
            <a:r>
              <a:rPr lang="uk-UA" dirty="0"/>
              <a:t>Від того, якими мотивами людина керується у своїй трудовій діяльності, залежить її ставлення до роботи і кінцевий результат. Одні й ті самі мотиви у різних людей можуть спричиняти неоднакові дії і, навпаки, ідентичні дії можуть спричинятися різними мотивами</a:t>
            </a:r>
            <a:r>
              <a:rPr lang="uk-UA" dirty="0" smtClean="0"/>
              <a:t>.</a:t>
            </a:r>
          </a:p>
          <a:p>
            <a:r>
              <a:rPr lang="uk-UA" dirty="0"/>
              <a:t>Співвідношення різних мотивів, що обумовлюють поведінку людини, утворюють її мотиваційну структуру. У кожної людини мотиваційна структура індивідуальна і залежить від багатьох чинників: рівня добробуту, соціального статусу, кваліфікації, посади, ціннісних орієнтирів тощо.</a:t>
            </a:r>
            <a:endParaRPr lang="ru-RU" dirty="0"/>
          </a:p>
          <a:p>
            <a:r>
              <a:rPr lang="uk-UA" dirty="0"/>
              <a:t>Основою мотивів є потреби людини.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00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Потреба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фізіологічне </a:t>
            </a:r>
            <a:r>
              <a:rPr lang="uk-UA" b="1" dirty="0"/>
              <a:t>або психологічне відчуття нестачі чогось.</a:t>
            </a:r>
            <a:endParaRPr lang="ru-RU" b="1" dirty="0"/>
          </a:p>
          <a:p>
            <a:r>
              <a:rPr lang="uk-UA" dirty="0"/>
              <a:t>Потреби виникають разом із народженням людини і розвиваються на протязі всього життя. Коли індивід усвідомлює потребу, він зорієнтований на досягнення того результату, який забезпечить задоволення потреби. Бажаного результату можна досягти під впливом стимулів.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85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Стимули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спонукання </a:t>
            </a:r>
            <a:r>
              <a:rPr lang="uk-UA" b="1" dirty="0"/>
              <a:t>до дії викликані зовнішніми факторами.</a:t>
            </a:r>
            <a:endParaRPr lang="ru-RU" b="1" dirty="0"/>
          </a:p>
          <a:p>
            <a:r>
              <a:rPr lang="uk-UA" dirty="0"/>
              <a:t>Вони можуть мати позитивну або негативну спрямованість. Позитивно спрямовані стимули називають винагородою.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5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Винагорода –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це </a:t>
            </a:r>
            <a:r>
              <a:rPr lang="uk-UA" b="1" dirty="0"/>
              <a:t>все те, що людина вважає цінним для себе, чого вона прагне досягти і чим би хотіла володіти</a:t>
            </a:r>
            <a:endParaRPr lang="ru-RU" b="1" dirty="0"/>
          </a:p>
          <a:p>
            <a:r>
              <a:rPr lang="uk-UA" b="1" i="1" dirty="0"/>
              <a:t>Винагороди поділяють на:</a:t>
            </a:r>
            <a:endParaRPr lang="ru-RU" dirty="0"/>
          </a:p>
          <a:p>
            <a:r>
              <a:rPr lang="uk-UA" b="1" i="1" dirty="0"/>
              <a:t>матеріальні </a:t>
            </a:r>
            <a:r>
              <a:rPr lang="uk-UA" dirty="0"/>
              <a:t>(заробітна плата, преміювання, система пільг тощо);</a:t>
            </a:r>
            <a:endParaRPr lang="ru-RU" dirty="0"/>
          </a:p>
          <a:p>
            <a:r>
              <a:rPr lang="uk-UA" b="1" i="1" dirty="0"/>
              <a:t>моральні </a:t>
            </a:r>
            <a:r>
              <a:rPr lang="uk-UA" dirty="0"/>
              <a:t>(визнання заслуг працівника, підвищення по службі, надання повноважень при виконанні роботи, формування почуття особистої причетності до успіхів фірми та ін.).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84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ЗАСОБИ МОТИВАЦІЙНОГО </a:t>
            </a:r>
            <a:r>
              <a:rPr lang="uk-UA" b="1" dirty="0" smtClean="0"/>
              <a:t>ВПЛИВУ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12571"/>
            <a:ext cx="9601196" cy="378822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b="1" i="1" dirty="0"/>
              <a:t>матеріальне стимулювання </a:t>
            </a:r>
            <a:r>
              <a:rPr lang="uk-UA" dirty="0"/>
              <a:t>– відображає роль мотиваційного механізму оплати праці в системі підвищення продуктивності праці. Воно включає окрім системи заробітної платні та різного роду премій надання можливості персоналу приймати участь у розподілі власності та прибутку підприємства;</a:t>
            </a:r>
            <a:endParaRPr lang="ru-RU" dirty="0"/>
          </a:p>
          <a:p>
            <a:pPr lvl="0"/>
            <a:r>
              <a:rPr lang="uk-UA" b="1" i="1" dirty="0"/>
              <a:t>поліпшення якості робочої сили </a:t>
            </a:r>
            <a:r>
              <a:rPr lang="uk-UA" dirty="0"/>
              <a:t>– включає в себе підвищення по службі, кар’єрний ріст, підвищення кваліфікації, надання більших повноважень тощо;</a:t>
            </a:r>
            <a:endParaRPr lang="ru-RU" dirty="0"/>
          </a:p>
          <a:p>
            <a:pPr lvl="0"/>
            <a:r>
              <a:rPr lang="uk-UA" b="1" i="1" dirty="0"/>
              <a:t>вдосконалення організації праці </a:t>
            </a:r>
            <a:r>
              <a:rPr lang="uk-UA" dirty="0"/>
              <a:t>– містить постановку цілей, розширення функцій працівників, виробничу ротацію, застосовування гнучких графіків, поліпшення умов праці;</a:t>
            </a:r>
            <a:endParaRPr lang="ru-RU" dirty="0"/>
          </a:p>
          <a:p>
            <a:pPr lvl="0"/>
            <a:r>
              <a:rPr lang="uk-UA" b="1" i="1" dirty="0"/>
              <a:t>залучення персоналу до процесу управління </a:t>
            </a:r>
            <a:r>
              <a:rPr lang="uk-UA" dirty="0"/>
              <a:t>– полягає у розробці системи колективного прийняття управлінських рішень. Залучення персоналу до управлінського процесу, дозволяє працівникам відчувати свою значущість для організації, що також може бути стимулюючим фактором;</a:t>
            </a:r>
            <a:endParaRPr lang="ru-RU" dirty="0"/>
          </a:p>
          <a:p>
            <a:pPr lvl="0"/>
            <a:r>
              <a:rPr lang="uk-UA" b="1" i="1" dirty="0"/>
              <a:t>негрошове стимулювання </a:t>
            </a:r>
            <a:r>
              <a:rPr lang="uk-UA" dirty="0"/>
              <a:t>– його основним видом є похвала, яку не слід недооцінювати, також використовується заохочення у вигляді цінних подарунків, надання додаткових вихідних днів тощо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000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1227</TotalTime>
  <Words>2657</Words>
  <Application>Microsoft Office PowerPoint</Application>
  <PresentationFormat>Широкоэкранный</PresentationFormat>
  <Paragraphs>186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Courier New</vt:lpstr>
      <vt:lpstr>Garamond</vt:lpstr>
      <vt:lpstr>Wingdings</vt:lpstr>
      <vt:lpstr>Натуральные материалы</vt:lpstr>
      <vt:lpstr>Мотивація як функція менеджменту</vt:lpstr>
      <vt:lpstr>ПОНЯТТЯ МОТИВУВАННЯ</vt:lpstr>
      <vt:lpstr>Спрощена схема мотиваційного процесу </vt:lpstr>
      <vt:lpstr>ВЗАЄМОЗВ’ЯЗОК МОТИВІВ, ПОТРЕБ, СПОНУКАНЬ І ЗАОХОЧЕНЬ ПРАЦІВНИКА У ПРОЦЕСІ МОТИВУВАННЯ </vt:lpstr>
      <vt:lpstr>Мотив</vt:lpstr>
      <vt:lpstr>Потреба</vt:lpstr>
      <vt:lpstr>Стимули</vt:lpstr>
      <vt:lpstr>Винагорода –</vt:lpstr>
      <vt:lpstr>ЗАСОБИ МОТИВАЦІЙНОГО ВПЛИВУ</vt:lpstr>
      <vt:lpstr>СТИМУЛЮВАННЯ ПРАЦІ: ЦІЛІ, ПРИНЦИПИ, ВИДИ, ФОРМИ</vt:lpstr>
      <vt:lpstr>Ефективності застосування винагород сприяє їхнє підпорядкування відповідним принципам</vt:lpstr>
      <vt:lpstr>Для ефективного стимулювання праці слід розуміти деякі вимоги до використання винагороди за роботу: </vt:lpstr>
      <vt:lpstr>Мотивація 1 (як мотиви поведінки)</vt:lpstr>
      <vt:lpstr>Мотивація 2 (як функція менеджменту)</vt:lpstr>
      <vt:lpstr>Послідовність дій менеджера:</vt:lpstr>
      <vt:lpstr>Еволюція теорій мотивації</vt:lpstr>
      <vt:lpstr>Змістові теорії мотивації</vt:lpstr>
      <vt:lpstr>До основних змістовних теорій мотивації належать:</vt:lpstr>
      <vt:lpstr>Теорія ієрархії потреб А.Маслоу</vt:lpstr>
      <vt:lpstr>Теорія ERG Альдерфера</vt:lpstr>
      <vt:lpstr>Теорія ERG Альдерфера</vt:lpstr>
      <vt:lpstr>Теорія набутих потреб Д.Мак-Клелланда</vt:lpstr>
      <vt:lpstr>Презентация PowerPoint</vt:lpstr>
      <vt:lpstr>Змістовна теорія мотивації Ф. Герцберга</vt:lpstr>
      <vt:lpstr>Презентация PowerPoint</vt:lpstr>
      <vt:lpstr>За висновками змістовних теорій мотивації менеджер повинен:</vt:lpstr>
      <vt:lpstr>Процесні теорії мотивації</vt:lpstr>
      <vt:lpstr>До основних теорій процесу мотивації відносяться:</vt:lpstr>
      <vt:lpstr>Теория ожидания Врума</vt:lpstr>
      <vt:lpstr>Презентация PowerPoint</vt:lpstr>
      <vt:lpstr>Презентация PowerPoint</vt:lpstr>
      <vt:lpstr>Теорія справедливості С.Адамса</vt:lpstr>
      <vt:lpstr>В теорії справедливості вирізняють такі основні складові:</vt:lpstr>
      <vt:lpstr>Презентация PowerPoint</vt:lpstr>
      <vt:lpstr>Модель Портера-Лоуллера</vt:lpstr>
      <vt:lpstr>Презентация PowerPoint</vt:lpstr>
      <vt:lpstr>Презентация PowerPoint</vt:lpstr>
      <vt:lpstr>Мотивувати означає:</vt:lpstr>
      <vt:lpstr>Інструменти керівництва: </vt:lpstr>
      <vt:lpstr>1. Компенсаційний пакет </vt:lpstr>
      <vt:lpstr>2. Система стимулювання</vt:lpstr>
      <vt:lpstr>3. Мотиваційний клімат</vt:lpstr>
      <vt:lpstr>4. Організаційна культура</vt:lpstr>
      <vt:lpstr>Задачі менеджера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Процесні теорії мотивації</dc:title>
  <dc:creator>Оля</dc:creator>
  <cp:lastModifiedBy>Оля</cp:lastModifiedBy>
  <cp:revision>15</cp:revision>
  <dcterms:created xsi:type="dcterms:W3CDTF">2021-10-25T07:18:18Z</dcterms:created>
  <dcterms:modified xsi:type="dcterms:W3CDTF">2021-10-26T06:18:36Z</dcterms:modified>
</cp:coreProperties>
</file>