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6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0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9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1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4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4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5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8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C80EE-68BD-4DB4-A0F1-ABF66A786F8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F20C2-FB7F-4C69-91BD-AA47936B0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5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4 </a:t>
            </a:r>
            <a:r>
              <a:rPr lang="ru-RU" b="1" dirty="0" err="1"/>
              <a:t>Рециклінг</a:t>
            </a:r>
            <a:r>
              <a:rPr lang="ru-RU" b="1" dirty="0"/>
              <a:t> </a:t>
            </a:r>
            <a:r>
              <a:rPr lang="ru-RU" b="1" dirty="0" err="1"/>
              <a:t>матеріалів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67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7034"/>
            <a:ext cx="10515600" cy="596992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При 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“глобального </a:t>
            </a:r>
            <a:r>
              <a:rPr lang="ru-RU" dirty="0" err="1"/>
              <a:t>рециклінга</a:t>
            </a:r>
            <a:r>
              <a:rPr lang="ru-RU" dirty="0"/>
              <a:t>”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“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рециклінга</a:t>
            </a:r>
            <a:r>
              <a:rPr lang="ru-RU" dirty="0"/>
              <a:t>”. </a:t>
            </a:r>
            <a:endParaRPr lang="ru-RU" dirty="0" smtClean="0"/>
          </a:p>
          <a:p>
            <a:pPr algn="just"/>
            <a:r>
              <a:rPr lang="ru-RU" i="1" dirty="0" err="1" smtClean="0"/>
              <a:t>По-перше</a:t>
            </a:r>
            <a:r>
              <a:rPr lang="ru-RU" i="1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 err="1"/>
              <a:t>вторинні</a:t>
            </a:r>
            <a:r>
              <a:rPr lang="ru-RU" i="1" dirty="0"/>
              <a:t> </a:t>
            </a:r>
            <a:r>
              <a:rPr lang="ru-RU" i="1" dirty="0" err="1"/>
              <a:t>витрати</a:t>
            </a:r>
            <a:r>
              <a:rPr lang="ru-RU" i="1" dirty="0"/>
              <a:t> </a:t>
            </a:r>
            <a:r>
              <a:rPr lang="ru-RU" dirty="0" err="1"/>
              <a:t>енергії</a:t>
            </a:r>
            <a:r>
              <a:rPr lang="ru-RU" dirty="0"/>
              <a:t> на </a:t>
            </a:r>
            <a:r>
              <a:rPr lang="ru-RU" dirty="0" err="1"/>
              <a:t>переробку</a:t>
            </a:r>
            <a:r>
              <a:rPr lang="ru-RU" dirty="0"/>
              <a:t> </a:t>
            </a:r>
            <a:r>
              <a:rPr lang="ru-RU" dirty="0" err="1"/>
              <a:t>техногенної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r>
              <a:rPr lang="ru-RU" dirty="0" err="1"/>
              <a:t>Сучасний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відкладених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повинна бути включена у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випускається</a:t>
            </a:r>
            <a:r>
              <a:rPr lang="ru-RU" dirty="0"/>
              <a:t>. </a:t>
            </a:r>
            <a:r>
              <a:rPr lang="ru-RU" dirty="0" err="1"/>
              <a:t>Наявний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техногенної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заміні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техногенним</a:t>
            </a:r>
            <a:r>
              <a:rPr lang="ru-RU" dirty="0"/>
              <a:t> </a:t>
            </a:r>
            <a:r>
              <a:rPr lang="ru-RU" dirty="0" err="1"/>
              <a:t>витрата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знижується</a:t>
            </a:r>
            <a:r>
              <a:rPr lang="ru-RU" dirty="0"/>
              <a:t> на 20-30 %. </a:t>
            </a:r>
            <a:endParaRPr lang="ru-RU" dirty="0" smtClean="0"/>
          </a:p>
          <a:p>
            <a:pPr algn="just"/>
            <a:r>
              <a:rPr lang="ru-RU" i="1" dirty="0" err="1" smtClean="0"/>
              <a:t>По-друге</a:t>
            </a:r>
            <a:r>
              <a:rPr lang="ru-RU" i="1" dirty="0"/>
              <a:t>,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i="1" dirty="0" err="1"/>
              <a:t>проблеми</a:t>
            </a:r>
            <a:r>
              <a:rPr lang="ru-RU" i="1" dirty="0"/>
              <a:t> </a:t>
            </a:r>
            <a:r>
              <a:rPr lang="ru-RU" i="1" dirty="0" err="1"/>
              <a:t>вторинних</a:t>
            </a:r>
            <a:r>
              <a:rPr lang="ru-RU" i="1" dirty="0"/>
              <a:t> </a:t>
            </a:r>
            <a:r>
              <a:rPr lang="ru-RU" i="1" dirty="0" err="1"/>
              <a:t>викидів</a:t>
            </a:r>
            <a:r>
              <a:rPr lang="ru-RU" i="1" dirty="0"/>
              <a:t> </a:t>
            </a:r>
            <a:r>
              <a:rPr lang="ru-RU" dirty="0"/>
              <a:t>в атмосферу і </a:t>
            </a:r>
            <a:r>
              <a:rPr lang="ru-RU" dirty="0" err="1"/>
              <a:t>гідросферу</a:t>
            </a:r>
            <a:r>
              <a:rPr lang="ru-RU" dirty="0"/>
              <a:t> і </a:t>
            </a:r>
            <a:r>
              <a:rPr lang="ru-RU" i="1" dirty="0" err="1"/>
              <a:t>формування</a:t>
            </a:r>
            <a:r>
              <a:rPr lang="ru-RU" i="1" dirty="0"/>
              <a:t> </a:t>
            </a:r>
            <a:r>
              <a:rPr lang="ru-RU" i="1" dirty="0" err="1"/>
              <a:t>вторинних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. </a:t>
            </a:r>
            <a:r>
              <a:rPr lang="ru-RU" dirty="0" err="1"/>
              <a:t>Вторинна</a:t>
            </a:r>
            <a:r>
              <a:rPr lang="ru-RU" dirty="0"/>
              <a:t> </a:t>
            </a:r>
            <a:r>
              <a:rPr lang="ru-RU" dirty="0" err="1"/>
              <a:t>техногенна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перероблена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галузях</a:t>
            </a:r>
            <a:r>
              <a:rPr lang="ru-RU" dirty="0"/>
              <a:t> з </a:t>
            </a:r>
            <a:r>
              <a:rPr lang="ru-RU" dirty="0" err="1"/>
              <a:t>внутрішнім</a:t>
            </a:r>
            <a:r>
              <a:rPr lang="ru-RU" dirty="0"/>
              <a:t> “</a:t>
            </a:r>
            <a:r>
              <a:rPr lang="ru-RU" dirty="0" err="1"/>
              <a:t>виробничим</a:t>
            </a:r>
            <a:r>
              <a:rPr lang="ru-RU" dirty="0"/>
              <a:t> </a:t>
            </a:r>
            <a:r>
              <a:rPr lang="ru-RU" dirty="0" err="1"/>
              <a:t>рециклінгом</a:t>
            </a:r>
            <a:r>
              <a:rPr lang="ru-RU" dirty="0"/>
              <a:t>”. </a:t>
            </a:r>
            <a:r>
              <a:rPr lang="ru-RU" dirty="0" err="1"/>
              <a:t>Металургія</a:t>
            </a:r>
            <a:r>
              <a:rPr lang="ru-RU" dirty="0"/>
              <a:t>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універсальною</a:t>
            </a:r>
            <a:r>
              <a:rPr lang="ru-RU" dirty="0"/>
              <a:t> </a:t>
            </a:r>
            <a:r>
              <a:rPr lang="ru-RU" dirty="0" err="1"/>
              <a:t>галуззю</a:t>
            </a:r>
            <a:r>
              <a:rPr lang="ru-RU" dirty="0"/>
              <a:t>, </a:t>
            </a:r>
            <a:r>
              <a:rPr lang="ru-RU" dirty="0" err="1"/>
              <a:t>здатною</a:t>
            </a:r>
            <a:r>
              <a:rPr lang="ru-RU" dirty="0"/>
              <a:t> </a:t>
            </a:r>
            <a:r>
              <a:rPr lang="ru-RU" dirty="0" err="1"/>
              <a:t>утилізувати</a:t>
            </a:r>
            <a:r>
              <a:rPr lang="ru-RU" dirty="0"/>
              <a:t> </a:t>
            </a:r>
            <a:r>
              <a:rPr lang="ru-RU" dirty="0" err="1"/>
              <a:t>переважну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споживання</a:t>
            </a:r>
            <a:r>
              <a:rPr lang="ru-RU" dirty="0"/>
              <a:t>.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металургійні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і </a:t>
            </a:r>
            <a:r>
              <a:rPr lang="ru-RU" dirty="0" err="1"/>
              <a:t>агрегати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, </a:t>
            </a:r>
            <a:r>
              <a:rPr lang="ru-RU" dirty="0" err="1"/>
              <a:t>придатні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при </a:t>
            </a:r>
            <a:r>
              <a:rPr lang="ru-RU" dirty="0" err="1"/>
              <a:t>низьких</a:t>
            </a:r>
            <a:r>
              <a:rPr lang="ru-RU" dirty="0"/>
              <a:t> і </a:t>
            </a:r>
            <a:r>
              <a:rPr lang="ru-RU" dirty="0" err="1"/>
              <a:t>високих</a:t>
            </a:r>
            <a:r>
              <a:rPr lang="ru-RU" dirty="0"/>
              <a:t> температурах, у великому </a:t>
            </a:r>
            <a:r>
              <a:rPr lang="ru-RU" dirty="0" err="1"/>
              <a:t>діапазоні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, при </a:t>
            </a:r>
            <a:r>
              <a:rPr lang="ru-RU" dirty="0" err="1"/>
              <a:t>різному</a:t>
            </a:r>
            <a:r>
              <a:rPr lang="ru-RU" dirty="0"/>
              <a:t> </a:t>
            </a:r>
            <a:r>
              <a:rPr lang="ru-RU" dirty="0" err="1"/>
              <a:t>окислительно-відновному</a:t>
            </a:r>
            <a:r>
              <a:rPr lang="ru-RU" dirty="0"/>
              <a:t> </a:t>
            </a:r>
            <a:r>
              <a:rPr lang="ru-RU" dirty="0" err="1"/>
              <a:t>потенціалі</a:t>
            </a:r>
            <a:r>
              <a:rPr lang="ru-RU" dirty="0"/>
              <a:t> газового </a:t>
            </a:r>
            <a:r>
              <a:rPr lang="ru-RU" dirty="0" err="1"/>
              <a:t>середовища</a:t>
            </a:r>
            <a:r>
              <a:rPr lang="ru-RU" dirty="0"/>
              <a:t>, при </a:t>
            </a:r>
            <a:r>
              <a:rPr lang="ru-RU" dirty="0" err="1"/>
              <a:t>різноманітному</a:t>
            </a:r>
            <a:r>
              <a:rPr lang="ru-RU" dirty="0"/>
              <a:t> </a:t>
            </a:r>
            <a:r>
              <a:rPr lang="ru-RU" dirty="0" err="1"/>
              <a:t>гранулометричному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переробляється</a:t>
            </a:r>
            <a:r>
              <a:rPr lang="ru-RU" dirty="0"/>
              <a:t>. </a:t>
            </a:r>
            <a:r>
              <a:rPr lang="ru-RU" dirty="0" err="1"/>
              <a:t>Додамо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величезні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металургійного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тому,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вживаних</a:t>
            </a:r>
            <a:r>
              <a:rPr lang="ru-RU" dirty="0"/>
              <a:t> в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без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капітальних</a:t>
            </a:r>
            <a:r>
              <a:rPr lang="ru-RU" dirty="0"/>
              <a:t> </a:t>
            </a:r>
            <a:r>
              <a:rPr lang="ru-RU" dirty="0" err="1"/>
              <a:t>вкладень</a:t>
            </a:r>
            <a:r>
              <a:rPr lang="ru-RU" dirty="0"/>
              <a:t> </a:t>
            </a:r>
            <a:r>
              <a:rPr lang="ru-RU" dirty="0" err="1"/>
              <a:t>переробити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масу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/>
              <a:t>Особливо </a:t>
            </a:r>
            <a:r>
              <a:rPr lang="ru-RU" dirty="0" err="1"/>
              <a:t>придатні</a:t>
            </a:r>
            <a:r>
              <a:rPr lang="ru-RU" dirty="0"/>
              <a:t> для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шарові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і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металургійні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- </a:t>
            </a:r>
            <a:r>
              <a:rPr lang="ru-RU" dirty="0" err="1"/>
              <a:t>шахтні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конвейєрні</a:t>
            </a:r>
            <a:r>
              <a:rPr lang="ru-RU" dirty="0"/>
              <a:t> </a:t>
            </a:r>
            <a:r>
              <a:rPr lang="ru-RU" dirty="0" err="1"/>
              <a:t>машини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. </a:t>
            </a:r>
            <a:r>
              <a:rPr lang="ru-RU" dirty="0" err="1"/>
              <a:t>Шаровий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гранично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характеристики тепло- і </a:t>
            </a:r>
            <a:r>
              <a:rPr lang="ru-RU" dirty="0" err="1"/>
              <a:t>масообміну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енергоносієм</a:t>
            </a:r>
            <a:r>
              <a:rPr lang="ru-RU" dirty="0"/>
              <a:t> - </a:t>
            </a:r>
            <a:r>
              <a:rPr lang="ru-RU" dirty="0" err="1"/>
              <a:t>пічним</a:t>
            </a:r>
            <a:r>
              <a:rPr lang="ru-RU" dirty="0"/>
              <a:t> газом і </a:t>
            </a:r>
            <a:r>
              <a:rPr lang="ru-RU" dirty="0" err="1"/>
              <a:t>споживачем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- </a:t>
            </a:r>
            <a:r>
              <a:rPr lang="ru-RU" dirty="0" err="1"/>
              <a:t>металургійною</a:t>
            </a:r>
            <a:r>
              <a:rPr lang="ru-RU" dirty="0"/>
              <a:t> шихтою.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805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4.2 </a:t>
            </a:r>
            <a:r>
              <a:rPr lang="ru-RU" b="1" dirty="0" err="1"/>
              <a:t>Підготовка</a:t>
            </a:r>
            <a:r>
              <a:rPr lang="ru-RU" b="1" dirty="0"/>
              <a:t> </a:t>
            </a:r>
            <a:r>
              <a:rPr lang="ru-RU" b="1" dirty="0" err="1"/>
              <a:t>техногенної</a:t>
            </a:r>
            <a:r>
              <a:rPr lang="ru-RU" b="1" dirty="0"/>
              <a:t> </a:t>
            </a:r>
            <a:r>
              <a:rPr lang="ru-RU" b="1" dirty="0" err="1"/>
              <a:t>сировини</a:t>
            </a:r>
            <a:r>
              <a:rPr lang="ru-RU" b="1" dirty="0"/>
              <a:t> до </a:t>
            </a:r>
            <a:r>
              <a:rPr lang="ru-RU" b="1" dirty="0" err="1"/>
              <a:t>промислового</a:t>
            </a:r>
            <a:r>
              <a:rPr lang="ru-RU" b="1" dirty="0"/>
              <a:t> </a:t>
            </a:r>
            <a:r>
              <a:rPr lang="ru-RU" b="1" dirty="0" err="1"/>
              <a:t>використання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4"/>
            <a:ext cx="10859219" cy="462693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Ще</a:t>
            </a:r>
            <a:r>
              <a:rPr lang="ru-RU" dirty="0"/>
              <a:t> 30-40 </a:t>
            </a:r>
            <a:r>
              <a:rPr lang="ru-RU" dirty="0" err="1"/>
              <a:t>років</a:t>
            </a:r>
            <a:r>
              <a:rPr lang="ru-RU" dirty="0"/>
              <a:t> тому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прогнози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 ХХ </a:t>
            </a:r>
            <a:r>
              <a:rPr lang="ru-RU" dirty="0" err="1"/>
              <a:t>століття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(</a:t>
            </a:r>
            <a:r>
              <a:rPr lang="ru-RU" dirty="0" err="1"/>
              <a:t>металлофонд</a:t>
            </a:r>
            <a:r>
              <a:rPr lang="ru-RU" dirty="0"/>
              <a:t>) буде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достатній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цивілізації</a:t>
            </a:r>
            <a:r>
              <a:rPr lang="ru-RU" dirty="0"/>
              <a:t>. Тому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звелося</a:t>
            </a:r>
            <a:r>
              <a:rPr lang="ru-RU" dirty="0"/>
              <a:t> б до </a:t>
            </a:r>
            <a:r>
              <a:rPr lang="ru-RU" dirty="0" err="1"/>
              <a:t>багатократного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(</a:t>
            </a:r>
            <a:r>
              <a:rPr lang="ru-RU" dirty="0" err="1"/>
              <a:t>переплавці</a:t>
            </a:r>
            <a:r>
              <a:rPr lang="ru-RU" dirty="0"/>
              <a:t>) </a:t>
            </a:r>
            <a:r>
              <a:rPr lang="ru-RU" dirty="0" err="1"/>
              <a:t>наявного</a:t>
            </a:r>
            <a:r>
              <a:rPr lang="ru-RU" dirty="0"/>
              <a:t> </a:t>
            </a:r>
            <a:r>
              <a:rPr lang="ru-RU" dirty="0" err="1"/>
              <a:t>металлофонда</a:t>
            </a:r>
            <a:r>
              <a:rPr lang="ru-RU" dirty="0"/>
              <a:t>. При такому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і </a:t>
            </a:r>
            <a:r>
              <a:rPr lang="ru-RU" dirty="0" err="1"/>
              <a:t>сировинних</a:t>
            </a:r>
            <a:r>
              <a:rPr lang="ru-RU" dirty="0"/>
              <a:t> проблем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зникнути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час показав </a:t>
            </a:r>
            <a:r>
              <a:rPr lang="ru-RU" dirty="0" err="1"/>
              <a:t>неспроможність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прогнозів</a:t>
            </a:r>
            <a:r>
              <a:rPr lang="ru-RU" dirty="0"/>
              <a:t>. </a:t>
            </a:r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і </a:t>
            </a:r>
            <a:r>
              <a:rPr lang="ru-RU" dirty="0" err="1"/>
              <a:t>сталі</a:t>
            </a:r>
            <a:r>
              <a:rPr lang="ru-RU" dirty="0"/>
              <a:t> на </a:t>
            </a:r>
            <a:r>
              <a:rPr lang="ru-RU" dirty="0" err="1"/>
              <a:t>рубежі</a:t>
            </a:r>
            <a:r>
              <a:rPr lang="ru-RU" dirty="0"/>
              <a:t> </a:t>
            </a:r>
            <a:r>
              <a:rPr lang="ru-RU" dirty="0" err="1"/>
              <a:t>століть</a:t>
            </a:r>
            <a:r>
              <a:rPr lang="ru-RU" dirty="0"/>
              <a:t> </a:t>
            </a:r>
            <a:r>
              <a:rPr lang="ru-RU" dirty="0" err="1"/>
              <a:t>досягло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550 млн. і </a:t>
            </a:r>
            <a:r>
              <a:rPr lang="ru-RU" dirty="0" err="1"/>
              <a:t>майже</a:t>
            </a:r>
            <a:r>
              <a:rPr lang="ru-RU" dirty="0"/>
              <a:t> 800 млн. т </a:t>
            </a:r>
            <a:r>
              <a:rPr lang="ru-RU" dirty="0" err="1"/>
              <a:t>відповідно</a:t>
            </a:r>
            <a:r>
              <a:rPr lang="ru-RU" dirty="0"/>
              <a:t>.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третина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переробкою</a:t>
            </a:r>
            <a:r>
              <a:rPr lang="ru-RU" dirty="0"/>
              <a:t> </a:t>
            </a:r>
            <a:r>
              <a:rPr lang="ru-RU" dirty="0" err="1"/>
              <a:t>вторинних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металлофонда</a:t>
            </a:r>
            <a:r>
              <a:rPr lang="ru-RU" dirty="0"/>
              <a:t> </a:t>
            </a:r>
            <a:r>
              <a:rPr lang="ru-RU" dirty="0" err="1"/>
              <a:t>зросло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не привело до </a:t>
            </a:r>
            <a:r>
              <a:rPr lang="ru-RU" dirty="0" err="1"/>
              <a:t>істотного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«</a:t>
            </a:r>
            <a:r>
              <a:rPr lang="ru-RU" dirty="0" err="1"/>
              <a:t>первородних</a:t>
            </a:r>
            <a:r>
              <a:rPr lang="ru-RU" dirty="0"/>
              <a:t>» </a:t>
            </a:r>
            <a:r>
              <a:rPr lang="ru-RU" dirty="0" err="1"/>
              <a:t>металів</a:t>
            </a:r>
            <a:r>
              <a:rPr lang="ru-RU" dirty="0"/>
              <a:t> з руд,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обумовлене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причинами. </a:t>
            </a:r>
            <a:endParaRPr lang="ru-RU" dirty="0" smtClean="0"/>
          </a:p>
          <a:p>
            <a:pPr algn="just"/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зростаючі</a:t>
            </a:r>
            <a:r>
              <a:rPr lang="ru-RU" dirty="0"/>
              <a:t> потреби в </a:t>
            </a:r>
            <a:r>
              <a:rPr lang="ru-RU" dirty="0" err="1"/>
              <a:t>металах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багатократної</a:t>
            </a:r>
            <a:r>
              <a:rPr lang="ru-RU" dirty="0"/>
              <a:t> переплавки </a:t>
            </a:r>
            <a:r>
              <a:rPr lang="ru-RU" dirty="0" err="1"/>
              <a:t>металобрухту</a:t>
            </a:r>
            <a:r>
              <a:rPr lang="ru-RU" dirty="0"/>
              <a:t> </a:t>
            </a:r>
            <a:r>
              <a:rPr lang="ru-RU" dirty="0" err="1"/>
              <a:t>виявив</a:t>
            </a:r>
            <a:r>
              <a:rPr lang="ru-RU" dirty="0"/>
              <a:t> </a:t>
            </a:r>
            <a:r>
              <a:rPr lang="ru-RU" i="1" dirty="0" err="1"/>
              <a:t>значні</a:t>
            </a:r>
            <a:r>
              <a:rPr lang="ru-RU" i="1" dirty="0"/>
              <a:t> </a:t>
            </a:r>
            <a:r>
              <a:rPr lang="ru-RU" i="1" dirty="0" err="1"/>
              <a:t>проблеми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сортування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труднощі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великогабаритних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84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2309"/>
            <a:ext cx="11040374" cy="635766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виснаження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ресурсозбереження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взаємозв'язані</a:t>
            </a:r>
            <a:r>
              <a:rPr lang="ru-RU" dirty="0"/>
              <a:t>. Для </a:t>
            </a:r>
            <a:r>
              <a:rPr lang="ru-RU" dirty="0" err="1"/>
              <a:t>екології</a:t>
            </a:r>
            <a:r>
              <a:rPr lang="ru-RU" dirty="0"/>
              <a:t> </a:t>
            </a:r>
            <a:r>
              <a:rPr lang="ru-RU" dirty="0" err="1"/>
              <a:t>ідеальна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побічних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ідеальна</a:t>
            </a:r>
            <a:r>
              <a:rPr lang="ru-RU" dirty="0"/>
              <a:t> схема </a:t>
            </a:r>
            <a:r>
              <a:rPr lang="ru-RU" dirty="0" err="1"/>
              <a:t>ресурсозберігаючої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так як </a:t>
            </a:r>
            <a:r>
              <a:rPr lang="ru-RU" dirty="0" err="1"/>
              <a:t>утилізація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є комплексною </a:t>
            </a:r>
            <a:r>
              <a:rPr lang="ru-RU" dirty="0" err="1"/>
              <a:t>ресурсоекологічною</a:t>
            </a:r>
            <a:r>
              <a:rPr lang="ru-RU" dirty="0"/>
              <a:t> проблемою. </a:t>
            </a:r>
            <a:endParaRPr lang="ru-RU" dirty="0" smtClean="0"/>
          </a:p>
          <a:p>
            <a:pPr algn="just"/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переслідує</a:t>
            </a:r>
            <a:r>
              <a:rPr lang="ru-RU" dirty="0"/>
              <a:t> перш за все мету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і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пов'язаних</a:t>
            </a:r>
            <a:r>
              <a:rPr lang="ru-RU" dirty="0"/>
              <a:t> з ними </a:t>
            </a:r>
            <a:r>
              <a:rPr lang="ru-RU" dirty="0" err="1"/>
              <a:t>ризиків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викидах</a:t>
            </a:r>
            <a:r>
              <a:rPr lang="ru-RU" dirty="0"/>
              <a:t> оксиду </a:t>
            </a:r>
            <a:r>
              <a:rPr lang="ru-RU" dirty="0" err="1"/>
              <a:t>сірки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15% (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з них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кольорова</a:t>
            </a:r>
            <a:r>
              <a:rPr lang="ru-RU" dirty="0"/>
              <a:t> </a:t>
            </a:r>
            <a:r>
              <a:rPr lang="ru-RU" dirty="0" err="1"/>
              <a:t>металургія</a:t>
            </a:r>
            <a:r>
              <a:rPr lang="ru-RU" dirty="0"/>
              <a:t>), </a:t>
            </a:r>
            <a:r>
              <a:rPr lang="ru-RU" dirty="0" err="1"/>
              <a:t>стільки</a:t>
            </a:r>
            <a:r>
              <a:rPr lang="ru-RU" dirty="0"/>
              <a:t> ж - </a:t>
            </a:r>
            <a:r>
              <a:rPr lang="ru-RU" dirty="0" err="1"/>
              <a:t>хімія</a:t>
            </a:r>
            <a:r>
              <a:rPr lang="ru-RU" dirty="0"/>
              <a:t>, а </a:t>
            </a:r>
            <a:r>
              <a:rPr lang="ru-RU" dirty="0" err="1"/>
              <a:t>лідером</a:t>
            </a:r>
            <a:r>
              <a:rPr lang="ru-RU" dirty="0"/>
              <a:t> є </a:t>
            </a:r>
            <a:r>
              <a:rPr lang="ru-RU" dirty="0" err="1"/>
              <a:t>енергетика</a:t>
            </a:r>
            <a:r>
              <a:rPr lang="ru-RU" dirty="0"/>
              <a:t> (70%). </a:t>
            </a:r>
            <a:r>
              <a:rPr lang="ru-RU" dirty="0" err="1"/>
              <a:t>Аналогічне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і для </a:t>
            </a:r>
            <a:r>
              <a:rPr lang="ru-RU" dirty="0" err="1"/>
              <a:t>оксидів</a:t>
            </a:r>
            <a:r>
              <a:rPr lang="ru-RU" dirty="0"/>
              <a:t> азоту.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добре </a:t>
            </a:r>
            <a:r>
              <a:rPr lang="ru-RU" dirty="0" err="1"/>
              <a:t>розроблені</a:t>
            </a:r>
            <a:r>
              <a:rPr lang="ru-RU" dirty="0"/>
              <a:t> і </a:t>
            </a:r>
            <a:r>
              <a:rPr lang="ru-RU" dirty="0" err="1"/>
              <a:t>однакові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тому ми не </a:t>
            </a:r>
            <a:r>
              <a:rPr lang="ru-RU" dirty="0" err="1"/>
              <a:t>піднімаємо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металургія</a:t>
            </a:r>
            <a:r>
              <a:rPr lang="ru-RU" dirty="0"/>
              <a:t> є </a:t>
            </a:r>
            <a:r>
              <a:rPr lang="ru-RU" dirty="0" err="1"/>
              <a:t>джерелом</a:t>
            </a:r>
            <a:r>
              <a:rPr lang="ru-RU" dirty="0"/>
              <a:t> і </a:t>
            </a:r>
            <a:r>
              <a:rPr lang="ru-RU" dirty="0" err="1"/>
              <a:t>величезної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97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9176"/>
            <a:ext cx="11126638" cy="641805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Основний</a:t>
            </a:r>
            <a:r>
              <a:rPr lang="ru-RU" dirty="0"/>
              <a:t> шлях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- </a:t>
            </a:r>
            <a:r>
              <a:rPr lang="ru-RU" dirty="0" err="1"/>
              <a:t>пірометалургія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високотемпературні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.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передують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і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руди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агломерація</a:t>
            </a:r>
            <a:r>
              <a:rPr lang="ru-RU" dirty="0"/>
              <a:t> (</a:t>
            </a:r>
            <a:r>
              <a:rPr lang="ru-RU" dirty="0" err="1"/>
              <a:t>спікання</a:t>
            </a:r>
            <a:r>
              <a:rPr lang="ru-RU" dirty="0"/>
              <a:t> </a:t>
            </a:r>
            <a:r>
              <a:rPr lang="ru-RU" dirty="0" err="1"/>
              <a:t>залізорудної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)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плавка на штейн (</a:t>
            </a:r>
            <a:r>
              <a:rPr lang="ru-RU" dirty="0" err="1"/>
              <a:t>розплав</a:t>
            </a:r>
            <a:r>
              <a:rPr lang="ru-RU" dirty="0"/>
              <a:t> </a:t>
            </a:r>
            <a:r>
              <a:rPr lang="ru-RU" dirty="0" err="1"/>
              <a:t>сульфідів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) </a:t>
            </a:r>
            <a:r>
              <a:rPr lang="ru-RU" dirty="0" err="1"/>
              <a:t>вкольоровій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</a:t>
            </a:r>
            <a:r>
              <a:rPr lang="ru-RU" i="1" dirty="0" err="1"/>
              <a:t>відходи</a:t>
            </a:r>
            <a:r>
              <a:rPr lang="ru-RU" i="1" dirty="0"/>
              <a:t>. </a:t>
            </a:r>
            <a:endParaRPr lang="ru-RU" i="1" dirty="0" smtClean="0"/>
          </a:p>
          <a:p>
            <a:pPr algn="just"/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на </a:t>
            </a:r>
            <a:r>
              <a:rPr lang="ru-RU" dirty="0" err="1"/>
              <a:t>передуючі</a:t>
            </a:r>
            <a:r>
              <a:rPr lang="ru-RU" dirty="0"/>
              <a:t> </a:t>
            </a:r>
            <a:r>
              <a:rPr lang="ru-RU" dirty="0" err="1"/>
              <a:t>металургійному</a:t>
            </a:r>
            <a:r>
              <a:rPr lang="ru-RU" dirty="0"/>
              <a:t> </a:t>
            </a:r>
            <a:r>
              <a:rPr lang="ru-RU" dirty="0" err="1"/>
              <a:t>переділу</a:t>
            </a:r>
            <a:r>
              <a:rPr lang="ru-RU" dirty="0"/>
              <a:t> і </a:t>
            </a:r>
            <a:r>
              <a:rPr lang="ru-RU" dirty="0" err="1"/>
              <a:t>супутні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. </a:t>
            </a:r>
            <a:r>
              <a:rPr lang="ru-RU" dirty="0" err="1"/>
              <a:t>Збагачення</a:t>
            </a:r>
            <a:r>
              <a:rPr lang="ru-RU" dirty="0"/>
              <a:t> руд приводить до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i="1" dirty="0" err="1"/>
              <a:t>хвостів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дисперсної</a:t>
            </a:r>
            <a:r>
              <a:rPr lang="ru-RU" dirty="0"/>
              <a:t> </a:t>
            </a:r>
            <a:r>
              <a:rPr lang="ru-RU" dirty="0" err="1"/>
              <a:t>фракції</a:t>
            </a:r>
            <a:r>
              <a:rPr lang="ru-RU" dirty="0"/>
              <a:t> з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основного компоненту. </a:t>
            </a:r>
            <a:r>
              <a:rPr lang="ru-RU" dirty="0" err="1"/>
              <a:t>Інший</a:t>
            </a:r>
            <a:r>
              <a:rPr lang="ru-RU" dirty="0"/>
              <a:t> приклад - </a:t>
            </a:r>
            <a:r>
              <a:rPr lang="ru-RU" dirty="0" err="1"/>
              <a:t>червоні</a:t>
            </a:r>
            <a:r>
              <a:rPr lang="ru-RU" dirty="0"/>
              <a:t> </a:t>
            </a:r>
            <a:r>
              <a:rPr lang="ru-RU" i="1" dirty="0" err="1"/>
              <a:t>шлами</a:t>
            </a:r>
            <a:r>
              <a:rPr lang="ru-RU" dirty="0"/>
              <a:t>,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бокситів</a:t>
            </a:r>
            <a:r>
              <a:rPr lang="ru-RU" dirty="0"/>
              <a:t> на глинозем </a:t>
            </a:r>
            <a:r>
              <a:rPr lang="en-US" dirty="0"/>
              <a:t>Al2O3 . </a:t>
            </a:r>
            <a:r>
              <a:rPr lang="ru-RU" dirty="0"/>
              <a:t>Вони </a:t>
            </a:r>
            <a:r>
              <a:rPr lang="ru-RU" dirty="0" err="1"/>
              <a:t>містять</a:t>
            </a:r>
            <a:r>
              <a:rPr lang="ru-RU" dirty="0"/>
              <a:t> до 50-60% </a:t>
            </a:r>
            <a:r>
              <a:rPr lang="en-US" dirty="0"/>
              <a:t>Fe2O3, </a:t>
            </a:r>
            <a:r>
              <a:rPr lang="ru-RU" dirty="0"/>
              <a:t>а </a:t>
            </a:r>
            <a:r>
              <a:rPr lang="ru-RU" dirty="0" err="1"/>
              <a:t>їх</a:t>
            </a:r>
            <a:r>
              <a:rPr lang="ru-RU" dirty="0"/>
              <a:t> запаси </a:t>
            </a:r>
            <a:r>
              <a:rPr lang="ru-RU" dirty="0" err="1"/>
              <a:t>перевищують</a:t>
            </a:r>
            <a:r>
              <a:rPr lang="ru-RU" dirty="0"/>
              <a:t> 150 млн. т. </a:t>
            </a:r>
            <a:r>
              <a:rPr lang="ru-RU" dirty="0" err="1"/>
              <a:t>Відходи</a:t>
            </a:r>
            <a:r>
              <a:rPr lang="ru-RU" dirty="0"/>
              <a:t>, </a:t>
            </a:r>
            <a:r>
              <a:rPr lang="ru-RU" dirty="0" err="1"/>
              <a:t>супутні</a:t>
            </a:r>
            <a:r>
              <a:rPr lang="ru-RU" dirty="0"/>
              <a:t> </a:t>
            </a:r>
            <a:r>
              <a:rPr lang="ru-RU" dirty="0" err="1"/>
              <a:t>металургійним</a:t>
            </a:r>
            <a:r>
              <a:rPr lang="ru-RU" dirty="0"/>
              <a:t> </a:t>
            </a:r>
            <a:r>
              <a:rPr lang="ru-RU" dirty="0" err="1"/>
              <a:t>переділам</a:t>
            </a:r>
            <a:r>
              <a:rPr lang="ru-RU" dirty="0"/>
              <a:t>,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При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шлаки, основу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оксиди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масовий</a:t>
            </a:r>
            <a:r>
              <a:rPr lang="ru-RU" dirty="0"/>
              <a:t> вид </a:t>
            </a:r>
            <a:r>
              <a:rPr lang="ru-RU" dirty="0" err="1"/>
              <a:t>відходів</a:t>
            </a:r>
            <a:r>
              <a:rPr lang="ru-RU" dirty="0"/>
              <a:t>. Робота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винесенням</a:t>
            </a:r>
            <a:r>
              <a:rPr lang="ru-RU" dirty="0"/>
              <a:t> пилу з газами,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відходять</a:t>
            </a:r>
            <a:r>
              <a:rPr lang="ru-RU" dirty="0"/>
              <a:t>. При </a:t>
            </a:r>
            <a:r>
              <a:rPr lang="ru-RU" dirty="0" err="1"/>
              <a:t>мокрій</a:t>
            </a:r>
            <a:r>
              <a:rPr lang="ru-RU" dirty="0"/>
              <a:t> </a:t>
            </a:r>
            <a:r>
              <a:rPr lang="ru-RU" dirty="0" err="1"/>
              <a:t>газоочистці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пил у </a:t>
            </a:r>
            <a:r>
              <a:rPr lang="ru-RU" dirty="0" err="1"/>
              <a:t>відстійниках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кашоподібну</a:t>
            </a:r>
            <a:r>
              <a:rPr lang="ru-RU" dirty="0"/>
              <a:t> </a:t>
            </a:r>
            <a:r>
              <a:rPr lang="ru-RU" dirty="0" err="1"/>
              <a:t>масу</a:t>
            </a:r>
            <a:r>
              <a:rPr lang="ru-RU" dirty="0"/>
              <a:t> - шлам. При </a:t>
            </a:r>
            <a:r>
              <a:rPr lang="ru-RU" dirty="0" err="1"/>
              <a:t>подальших</a:t>
            </a:r>
            <a:r>
              <a:rPr lang="ru-RU" dirty="0"/>
              <a:t> </a:t>
            </a:r>
            <a:r>
              <a:rPr lang="ru-RU" dirty="0" err="1"/>
              <a:t>переділах</a:t>
            </a:r>
            <a:r>
              <a:rPr lang="ru-RU" dirty="0"/>
              <a:t> (</a:t>
            </a:r>
            <a:r>
              <a:rPr lang="ru-RU" dirty="0" err="1"/>
              <a:t>розливання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плющення</a:t>
            </a:r>
            <a:r>
              <a:rPr lang="ru-RU" dirty="0"/>
              <a:t>) </a:t>
            </a:r>
            <a:r>
              <a:rPr lang="ru-RU" dirty="0" err="1"/>
              <a:t>утворюються</a:t>
            </a:r>
            <a:r>
              <a:rPr lang="ru-RU" dirty="0"/>
              <a:t> окалина і </a:t>
            </a:r>
            <a:r>
              <a:rPr lang="ru-RU" dirty="0" err="1"/>
              <a:t>обрізь</a:t>
            </a:r>
            <a:r>
              <a:rPr lang="ru-RU" dirty="0"/>
              <a:t> (скрап).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корисним</a:t>
            </a:r>
            <a:r>
              <a:rPr lang="ru-RU" dirty="0"/>
              <a:t> компонентом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кольорову</a:t>
            </a:r>
            <a:r>
              <a:rPr lang="ru-RU" dirty="0"/>
              <a:t>, є </a:t>
            </a:r>
            <a:r>
              <a:rPr lang="ru-RU" dirty="0" err="1"/>
              <a:t>залізо</a:t>
            </a:r>
            <a:r>
              <a:rPr lang="ru-RU" dirty="0"/>
              <a:t>,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ресурсо-екологічного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отримане</a:t>
            </a:r>
            <a:r>
              <a:rPr lang="ru-RU" dirty="0"/>
              <a:t>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650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508958"/>
            <a:ext cx="10979989" cy="614200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i="1" dirty="0" err="1"/>
              <a:t>Класифікація</a:t>
            </a:r>
            <a:r>
              <a:rPr lang="ru-RU" i="1" dirty="0"/>
              <a:t> </a:t>
            </a:r>
            <a:r>
              <a:rPr lang="ru-RU" i="1" dirty="0" err="1"/>
              <a:t>залізовміщуючих</a:t>
            </a:r>
            <a:r>
              <a:rPr lang="ru-RU" i="1" dirty="0"/>
              <a:t> </a:t>
            </a:r>
            <a:r>
              <a:rPr lang="ru-RU" i="1" dirty="0" err="1"/>
              <a:t>шламів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r>
              <a:rPr lang="ru-RU" dirty="0" smtClean="0"/>
              <a:t>До </a:t>
            </a:r>
            <a:r>
              <a:rPr lang="ru-RU" dirty="0" err="1"/>
              <a:t>залізовміщуючих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мартенівський</a:t>
            </a:r>
            <a:r>
              <a:rPr lang="ru-RU" dirty="0"/>
              <a:t> шлак,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14-22% </a:t>
            </a:r>
            <a:r>
              <a:rPr lang="en-US" dirty="0"/>
              <a:t>Fe; 6-10% </a:t>
            </a:r>
            <a:r>
              <a:rPr lang="ru-RU" dirty="0"/>
              <a:t>М</a:t>
            </a:r>
            <a:r>
              <a:rPr lang="en-US" dirty="0"/>
              <a:t>n;1-2% </a:t>
            </a:r>
            <a:r>
              <a:rPr lang="ru-RU" dirty="0"/>
              <a:t>Р; 40-50% С</a:t>
            </a:r>
            <a:r>
              <a:rPr lang="en-US" dirty="0"/>
              <a:t>a</a:t>
            </a:r>
            <a:r>
              <a:rPr lang="ru-RU" dirty="0"/>
              <a:t>О і 25-30% (</a:t>
            </a:r>
            <a:r>
              <a:rPr lang="en-US" dirty="0"/>
              <a:t>SiO2+Al2O3). </a:t>
            </a:r>
            <a:r>
              <a:rPr lang="ru-RU" dirty="0"/>
              <a:t>При </a:t>
            </a:r>
            <a:r>
              <a:rPr lang="ru-RU" dirty="0" err="1"/>
              <a:t>проплавленні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утилізується</a:t>
            </a:r>
            <a:r>
              <a:rPr lang="ru-RU" dirty="0"/>
              <a:t> </a:t>
            </a:r>
            <a:r>
              <a:rPr lang="ru-RU" dirty="0" err="1"/>
              <a:t>залізо</a:t>
            </a:r>
            <a:r>
              <a:rPr lang="ru-RU" dirty="0"/>
              <a:t>,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марганець</a:t>
            </a:r>
            <a:r>
              <a:rPr lang="ru-RU" dirty="0"/>
              <a:t>, а </a:t>
            </a:r>
            <a:r>
              <a:rPr lang="ru-RU" dirty="0" err="1"/>
              <a:t>оксиди</a:t>
            </a:r>
            <a:r>
              <a:rPr lang="ru-RU" dirty="0"/>
              <a:t> </a:t>
            </a:r>
            <a:r>
              <a:rPr lang="ru-RU" dirty="0" err="1"/>
              <a:t>кальцію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як </a:t>
            </a:r>
            <a:r>
              <a:rPr lang="ru-RU" dirty="0" err="1"/>
              <a:t>замінник</a:t>
            </a:r>
            <a:r>
              <a:rPr lang="ru-RU" dirty="0"/>
              <a:t> флюсу.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фосфору і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питомої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доменного шлаку </a:t>
            </a:r>
            <a:r>
              <a:rPr lang="ru-RU" dirty="0" err="1"/>
              <a:t>обмежують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колошниковий</a:t>
            </a:r>
            <a:r>
              <a:rPr lang="ru-RU" dirty="0"/>
              <a:t> пил (шлам),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отримується</a:t>
            </a:r>
            <a:r>
              <a:rPr lang="ru-RU" dirty="0"/>
              <a:t> при </a:t>
            </a:r>
            <a:r>
              <a:rPr lang="ru-RU" dirty="0" err="1"/>
              <a:t>очищенні</a:t>
            </a:r>
            <a:r>
              <a:rPr lang="ru-RU" dirty="0"/>
              <a:t> доменного газу.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в колошниковому пилу </a:t>
            </a:r>
            <a:r>
              <a:rPr lang="ru-RU" dirty="0" err="1"/>
              <a:t>знаходиться</a:t>
            </a:r>
            <a:r>
              <a:rPr lang="ru-RU" dirty="0"/>
              <a:t> в межах 43-50%. </a:t>
            </a:r>
            <a:r>
              <a:rPr lang="ru-RU" dirty="0" err="1"/>
              <a:t>Крім</a:t>
            </a:r>
            <a:r>
              <a:rPr lang="ru-RU" dirty="0"/>
              <a:t> того, в колошниковому </a:t>
            </a:r>
            <a:r>
              <a:rPr lang="ru-RU" dirty="0" err="1"/>
              <a:t>пилі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5-10% </a:t>
            </a:r>
            <a:r>
              <a:rPr lang="ru-RU" dirty="0" err="1"/>
              <a:t>вуглецю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піритові</a:t>
            </a:r>
            <a:r>
              <a:rPr lang="ru-RU" dirty="0"/>
              <a:t> огарки,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отримуються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хімічної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при </a:t>
            </a:r>
            <a:r>
              <a:rPr lang="ru-RU" dirty="0" err="1"/>
              <a:t>випаленні</a:t>
            </a:r>
            <a:r>
              <a:rPr lang="ru-RU" dirty="0"/>
              <a:t> </a:t>
            </a:r>
            <a:r>
              <a:rPr lang="ru-RU" dirty="0" err="1"/>
              <a:t>сірчаного</a:t>
            </a:r>
            <a:r>
              <a:rPr lang="ru-RU" dirty="0"/>
              <a:t> колчедану </a:t>
            </a:r>
            <a:r>
              <a:rPr lang="en-US" dirty="0"/>
              <a:t>FeS2,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окислене</a:t>
            </a:r>
            <a:r>
              <a:rPr lang="ru-RU" dirty="0"/>
              <a:t> </a:t>
            </a:r>
            <a:r>
              <a:rPr lang="ru-RU" dirty="0" err="1"/>
              <a:t>залізо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en-US" dirty="0"/>
              <a:t>Fe2O3 </a:t>
            </a:r>
            <a:r>
              <a:rPr lang="ru-RU" dirty="0"/>
              <a:t>і </a:t>
            </a:r>
            <a:r>
              <a:rPr lang="en-US" dirty="0"/>
              <a:t>Fe3O4 </a:t>
            </a:r>
            <a:r>
              <a:rPr lang="ru-RU" dirty="0"/>
              <a:t>в </a:t>
            </a:r>
            <a:r>
              <a:rPr lang="ru-RU" dirty="0" err="1"/>
              <a:t>кількості</a:t>
            </a:r>
            <a:r>
              <a:rPr lang="ru-RU" dirty="0"/>
              <a:t> 48-51%.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 в огарках </a:t>
            </a:r>
            <a:r>
              <a:rPr lang="ru-RU" dirty="0" err="1"/>
              <a:t>досягає</a:t>
            </a:r>
            <a:r>
              <a:rPr lang="ru-RU" dirty="0"/>
              <a:t> 2,5-3,5%. Тому </a:t>
            </a:r>
            <a:r>
              <a:rPr lang="ru-RU" dirty="0" err="1"/>
              <a:t>піритові</a:t>
            </a:r>
            <a:r>
              <a:rPr lang="ru-RU" dirty="0"/>
              <a:t> огарки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/>
              <a:t>піддавши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агломерації</a:t>
            </a:r>
            <a:r>
              <a:rPr lang="ru-RU" dirty="0"/>
              <a:t> з метою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/>
              <a:t>- окалина,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окислення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при </a:t>
            </a:r>
            <a:r>
              <a:rPr lang="ru-RU" dirty="0" err="1"/>
              <a:t>нагріві</a:t>
            </a:r>
            <a:r>
              <a:rPr lang="ru-RU" dirty="0"/>
              <a:t> і </a:t>
            </a:r>
            <a:r>
              <a:rPr lang="ru-RU" dirty="0" err="1"/>
              <a:t>плющенні</a:t>
            </a:r>
            <a:r>
              <a:rPr lang="ru-RU" dirty="0"/>
              <a:t>. Окалина </a:t>
            </a:r>
            <a:r>
              <a:rPr lang="ru-RU" dirty="0" err="1"/>
              <a:t>містить</a:t>
            </a:r>
            <a:r>
              <a:rPr lang="ru-RU" dirty="0"/>
              <a:t> 68-72% </a:t>
            </a:r>
            <a:r>
              <a:rPr lang="en-US" dirty="0"/>
              <a:t>Fe </a:t>
            </a:r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en-US" dirty="0"/>
              <a:t>Fe3O4 </a:t>
            </a:r>
            <a:r>
              <a:rPr lang="ru-RU" dirty="0"/>
              <a:t>і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агломерату;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зварювальний</a:t>
            </a:r>
            <a:r>
              <a:rPr lang="ru-RU" dirty="0"/>
              <a:t> шлак,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50-55%. У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 як </a:t>
            </a:r>
            <a:r>
              <a:rPr lang="ru-RU" dirty="0" err="1"/>
              <a:t>технологічний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для </a:t>
            </a:r>
            <a:r>
              <a:rPr lang="ru-RU" dirty="0" err="1"/>
              <a:t>розрідження</a:t>
            </a:r>
            <a:r>
              <a:rPr lang="ru-RU" dirty="0"/>
              <a:t> і </a:t>
            </a:r>
            <a:r>
              <a:rPr lang="ru-RU" dirty="0" err="1"/>
              <a:t>активації</a:t>
            </a:r>
            <a:r>
              <a:rPr lang="ru-RU" dirty="0"/>
              <a:t> доменного шлаку; 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чавунний</a:t>
            </a:r>
            <a:r>
              <a:rPr lang="ru-RU" dirty="0"/>
              <a:t> скрап,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при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з </a:t>
            </a:r>
            <a:r>
              <a:rPr lang="ru-RU" dirty="0" err="1"/>
              <a:t>печі</a:t>
            </a:r>
            <a:r>
              <a:rPr lang="ru-RU" dirty="0"/>
              <a:t> і </a:t>
            </a:r>
            <a:r>
              <a:rPr lang="ru-RU" dirty="0" err="1"/>
              <a:t>розливанні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розливних</a:t>
            </a:r>
            <a:r>
              <a:rPr lang="ru-RU" dirty="0"/>
              <a:t> машинах.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59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9176"/>
            <a:ext cx="11057626" cy="637492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Таким чином, при </a:t>
            </a:r>
            <a:r>
              <a:rPr lang="ru-RU" dirty="0" err="1"/>
              <a:t>переробці</a:t>
            </a:r>
            <a:r>
              <a:rPr lang="ru-RU" dirty="0"/>
              <a:t> </a:t>
            </a:r>
            <a:r>
              <a:rPr lang="ru-RU" dirty="0" err="1"/>
              <a:t>залізорудної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велика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залізовмісних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пилу і </a:t>
            </a:r>
            <a:r>
              <a:rPr lang="ru-RU" dirty="0" err="1"/>
              <a:t>шламів</a:t>
            </a:r>
            <a:r>
              <a:rPr lang="ru-RU" dirty="0"/>
              <a:t> (~ 1%від </a:t>
            </a:r>
            <a:r>
              <a:rPr lang="ru-RU" dirty="0" err="1"/>
              <a:t>маси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7-8%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кінцевого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). </a:t>
            </a:r>
            <a:r>
              <a:rPr lang="ru-RU" dirty="0" err="1"/>
              <a:t>Якщо</a:t>
            </a:r>
            <a:r>
              <a:rPr lang="ru-RU" dirty="0"/>
              <a:t> привести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дисперсні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металургійного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до 1 т </a:t>
            </a:r>
            <a:r>
              <a:rPr lang="ru-RU" dirty="0" err="1"/>
              <a:t>сталі</a:t>
            </a:r>
            <a:r>
              <a:rPr lang="ru-RU" dirty="0"/>
              <a:t>, то </a:t>
            </a:r>
            <a:r>
              <a:rPr lang="ru-RU" dirty="0" err="1"/>
              <a:t>питомий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пилу складе 100-200 кг, шламу - 60-80 кг.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в шламах </a:t>
            </a:r>
            <a:r>
              <a:rPr lang="ru-RU" dirty="0" err="1"/>
              <a:t>агломераційного</a:t>
            </a:r>
            <a:r>
              <a:rPr lang="ru-RU" dirty="0"/>
              <a:t>, доменного і сталеплавильного </a:t>
            </a:r>
            <a:r>
              <a:rPr lang="ru-RU" dirty="0" err="1"/>
              <a:t>виробництв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25-65%, а з 1 </a:t>
            </a:r>
            <a:r>
              <a:rPr lang="ru-RU" dirty="0" err="1"/>
              <a:t>млн.т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техногенної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отримано</a:t>
            </a:r>
            <a:r>
              <a:rPr lang="ru-RU" dirty="0"/>
              <a:t> 450 </a:t>
            </a:r>
            <a:r>
              <a:rPr lang="ru-RU" dirty="0" err="1"/>
              <a:t>тис.т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err="1" smtClean="0"/>
              <a:t>Залізовмісні</a:t>
            </a:r>
            <a:r>
              <a:rPr lang="ru-RU" i="1" dirty="0" smtClean="0"/>
              <a:t> </a:t>
            </a:r>
            <a:r>
              <a:rPr lang="ru-RU" i="1" dirty="0" err="1"/>
              <a:t>шлами</a:t>
            </a:r>
            <a:r>
              <a:rPr lang="ru-RU" i="1" dirty="0"/>
              <a:t>, </a:t>
            </a:r>
            <a:r>
              <a:rPr lang="ru-RU" i="1" dirty="0" err="1"/>
              <a:t>зазвичай</a:t>
            </a:r>
            <a:r>
              <a:rPr lang="ru-RU" i="1" dirty="0"/>
              <a:t>, </a:t>
            </a:r>
            <a:r>
              <a:rPr lang="ru-RU" i="1" dirty="0" err="1"/>
              <a:t>поділяють</a:t>
            </a:r>
            <a:r>
              <a:rPr lang="ru-RU" i="1" dirty="0"/>
              <a:t> на</a:t>
            </a:r>
            <a:r>
              <a:rPr lang="ru-RU" dirty="0"/>
              <a:t>: </a:t>
            </a:r>
          </a:p>
          <a:p>
            <a:pPr algn="just"/>
            <a:r>
              <a:rPr lang="ru-RU" dirty="0"/>
              <a:t>1) </a:t>
            </a:r>
            <a:r>
              <a:rPr lang="ru-RU" dirty="0" err="1"/>
              <a:t>багаті</a:t>
            </a:r>
            <a:r>
              <a:rPr lang="ru-RU" dirty="0"/>
              <a:t> -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55% (в основному до них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шлами</a:t>
            </a:r>
            <a:r>
              <a:rPr lang="ru-RU" dirty="0"/>
              <a:t> й пил газоочисток </a:t>
            </a:r>
            <a:r>
              <a:rPr lang="ru-RU" dirty="0" err="1"/>
              <a:t>мартенівських</a:t>
            </a:r>
            <a:r>
              <a:rPr lang="ru-RU" dirty="0"/>
              <a:t> і </a:t>
            </a:r>
            <a:r>
              <a:rPr lang="ru-RU" dirty="0" err="1"/>
              <a:t>конвертерних</a:t>
            </a:r>
            <a:r>
              <a:rPr lang="ru-RU" dirty="0"/>
              <a:t> </a:t>
            </a:r>
            <a:r>
              <a:rPr lang="ru-RU" dirty="0" err="1"/>
              <a:t>цехів</a:t>
            </a:r>
            <a:r>
              <a:rPr lang="ru-RU" dirty="0"/>
              <a:t>); </a:t>
            </a:r>
          </a:p>
          <a:p>
            <a:pPr algn="just"/>
            <a:r>
              <a:rPr lang="ru-RU" dirty="0"/>
              <a:t>2)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багаті</a:t>
            </a:r>
            <a:r>
              <a:rPr lang="ru-RU" dirty="0"/>
              <a:t> -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40-55% (до них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шлами</a:t>
            </a:r>
            <a:r>
              <a:rPr lang="ru-RU" dirty="0"/>
              <a:t> і пил </a:t>
            </a:r>
            <a:r>
              <a:rPr lang="ru-RU" dirty="0" err="1"/>
              <a:t>аглофабрик</a:t>
            </a:r>
            <a:r>
              <a:rPr lang="ru-RU" dirty="0"/>
              <a:t>, </a:t>
            </a:r>
            <a:r>
              <a:rPr lang="ru-RU" dirty="0" err="1"/>
              <a:t>газо</a:t>
            </a:r>
            <a:r>
              <a:rPr lang="ru-RU" dirty="0"/>
              <a:t> очисток </a:t>
            </a:r>
            <a:r>
              <a:rPr lang="ru-RU" dirty="0" err="1"/>
              <a:t>доменних</a:t>
            </a:r>
            <a:r>
              <a:rPr lang="ru-RU" dirty="0"/>
              <a:t> печей і </a:t>
            </a:r>
            <a:r>
              <a:rPr lang="ru-RU" dirty="0" err="1"/>
              <a:t>підбункерних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); </a:t>
            </a:r>
          </a:p>
          <a:p>
            <a:pPr algn="just"/>
            <a:r>
              <a:rPr lang="ru-RU" dirty="0"/>
              <a:t>3) </a:t>
            </a:r>
            <a:r>
              <a:rPr lang="ru-RU" dirty="0" err="1"/>
              <a:t>бідні</a:t>
            </a:r>
            <a:r>
              <a:rPr lang="ru-RU" dirty="0"/>
              <a:t> -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40% (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шлами</a:t>
            </a:r>
            <a:r>
              <a:rPr lang="ru-RU" dirty="0"/>
              <a:t> і пил газоочисток </a:t>
            </a:r>
            <a:r>
              <a:rPr lang="ru-RU" dirty="0" err="1"/>
              <a:t>електросталеплавильних</a:t>
            </a:r>
            <a:r>
              <a:rPr lang="ru-RU" dirty="0"/>
              <a:t> печей і,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шлами</a:t>
            </a:r>
            <a:r>
              <a:rPr lang="ru-RU" dirty="0"/>
              <a:t> і пил газоочисток </a:t>
            </a:r>
            <a:r>
              <a:rPr lang="ru-RU" dirty="0" err="1"/>
              <a:t>доменних</a:t>
            </a:r>
            <a:r>
              <a:rPr lang="ru-RU" dirty="0"/>
              <a:t> печей). </a:t>
            </a:r>
          </a:p>
          <a:p>
            <a:pPr algn="just"/>
            <a:endParaRPr lang="en-US" dirty="0"/>
          </a:p>
          <a:p>
            <a:pPr algn="just"/>
            <a:r>
              <a:rPr lang="ru-RU" dirty="0"/>
              <a:t>Основною проблемою при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пилів</a:t>
            </a:r>
            <a:r>
              <a:rPr lang="ru-RU" dirty="0"/>
              <a:t> і </a:t>
            </a:r>
            <a:r>
              <a:rPr lang="ru-RU" dirty="0" err="1"/>
              <a:t>шламів</a:t>
            </a:r>
            <a:r>
              <a:rPr lang="ru-RU" dirty="0"/>
              <a:t> є </a:t>
            </a:r>
            <a:r>
              <a:rPr lang="ru-RU" dirty="0" err="1"/>
              <a:t>підвищений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у них цинку та </a:t>
            </a:r>
            <a:r>
              <a:rPr lang="ru-RU" dirty="0" err="1"/>
              <a:t>свинцю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0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Типовий</a:t>
            </a:r>
            <a:r>
              <a:rPr lang="ru-RU" dirty="0"/>
              <a:t> склад доменного пилу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271855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42590" y="4996146"/>
            <a:ext cx="107068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Таким, чином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цинковміщуючі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відходи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(ЦСО)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істотно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відрізняються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одного по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хімічному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гранулометричному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складу.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оптимального режиму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сирих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окотишів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меншого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90%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маси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шихти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повинно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велику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&lt;0,074 мм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вологість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~9,0%, тому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 першу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направлені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високоякісну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підготовку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металізації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утилізації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утилізації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відходів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учорній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металургії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споживачем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68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0850592" cy="6124755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/>
              <a:t>Пряме</a:t>
            </a:r>
            <a:r>
              <a:rPr lang="ru-RU" i="1" dirty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.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-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простій</a:t>
            </a:r>
            <a:r>
              <a:rPr lang="ru-RU" dirty="0"/>
              <a:t> і </a:t>
            </a:r>
            <a:r>
              <a:rPr lang="ru-RU" dirty="0" err="1"/>
              <a:t>ефективний</a:t>
            </a:r>
            <a:r>
              <a:rPr lang="ru-RU" dirty="0"/>
              <a:t> шлях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мінімальні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переробку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і </a:t>
            </a:r>
            <a:r>
              <a:rPr lang="ru-RU" dirty="0" err="1"/>
              <a:t>раціонально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безпечні</a:t>
            </a:r>
            <a:r>
              <a:rPr lang="ru-RU" dirty="0"/>
              <a:t> і не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вилучених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. Або,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вних</a:t>
            </a:r>
            <a:r>
              <a:rPr lang="ru-RU" dirty="0"/>
              <a:t> </a:t>
            </a:r>
            <a:r>
              <a:rPr lang="ru-RU" dirty="0" err="1"/>
              <a:t>переважає</a:t>
            </a:r>
            <a:r>
              <a:rPr lang="ru-RU" dirty="0"/>
              <a:t> </a:t>
            </a:r>
            <a:r>
              <a:rPr lang="ru-RU" dirty="0" err="1"/>
              <a:t>корисний</a:t>
            </a:r>
            <a:r>
              <a:rPr lang="ru-RU" dirty="0"/>
              <a:t> компонент, як </a:t>
            </a:r>
            <a:r>
              <a:rPr lang="ru-RU" dirty="0" err="1"/>
              <a:t>вскрапі</a:t>
            </a:r>
            <a:r>
              <a:rPr lang="ru-RU" dirty="0"/>
              <a:t>. Без </a:t>
            </a:r>
            <a:r>
              <a:rPr lang="ru-RU" dirty="0" err="1"/>
              <a:t>якої-небудь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, </a:t>
            </a: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сортування</a:t>
            </a:r>
            <a:r>
              <a:rPr lang="ru-RU" dirty="0"/>
              <a:t> по складу,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при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r>
              <a:rPr lang="ru-RU" dirty="0" err="1"/>
              <a:t>Аналогічно</a:t>
            </a:r>
            <a:r>
              <a:rPr lang="ru-RU" dirty="0"/>
              <a:t> </a:t>
            </a:r>
            <a:r>
              <a:rPr lang="ru-RU" dirty="0" err="1"/>
              <a:t>утилізують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машинобудування</a:t>
            </a:r>
            <a:r>
              <a:rPr lang="ru-RU" dirty="0"/>
              <a:t>, </a:t>
            </a:r>
            <a:r>
              <a:rPr lang="ru-RU" dirty="0" err="1"/>
              <a:t>армійську</a:t>
            </a:r>
            <a:r>
              <a:rPr lang="ru-RU" dirty="0"/>
              <a:t> </a:t>
            </a:r>
            <a:r>
              <a:rPr lang="ru-RU" dirty="0" err="1"/>
              <a:t>техніку</a:t>
            </a:r>
            <a:r>
              <a:rPr lang="ru-RU" dirty="0"/>
              <a:t> і будь-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металобрухт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переробляють</a:t>
            </a:r>
            <a:r>
              <a:rPr lang="ru-RU" dirty="0"/>
              <a:t> </a:t>
            </a:r>
            <a:r>
              <a:rPr lang="ru-RU" dirty="0" err="1"/>
              <a:t>невласні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r>
              <a:rPr lang="ru-RU" dirty="0" err="1"/>
              <a:t>Іншим</a:t>
            </a:r>
            <a:r>
              <a:rPr lang="ru-RU" dirty="0"/>
              <a:t> прикладом прямого </a:t>
            </a:r>
            <a:r>
              <a:rPr lang="ru-RU" dirty="0" err="1"/>
              <a:t>використання</a:t>
            </a:r>
            <a:r>
              <a:rPr lang="ru-RU" dirty="0"/>
              <a:t> є окалина (добавка при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виробництві</a:t>
            </a:r>
            <a:r>
              <a:rPr lang="ru-RU" dirty="0"/>
              <a:t> агломерату), </a:t>
            </a:r>
            <a:r>
              <a:rPr lang="ru-RU" dirty="0" err="1"/>
              <a:t>відсів</a:t>
            </a:r>
            <a:r>
              <a:rPr lang="ru-RU" dirty="0"/>
              <a:t> агломерату,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сепарації</a:t>
            </a:r>
            <a:r>
              <a:rPr lang="ru-RU" dirty="0"/>
              <a:t> коксу (</a:t>
            </a:r>
            <a:r>
              <a:rPr lang="ru-RU" dirty="0" err="1"/>
              <a:t>коксик</a:t>
            </a:r>
            <a:r>
              <a:rPr lang="ru-RU" dirty="0"/>
              <a:t>) та т.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859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4234"/>
            <a:ext cx="11049000" cy="604711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/>
              <a:t>Типовий</a:t>
            </a:r>
            <a:r>
              <a:rPr lang="ru-RU" dirty="0"/>
              <a:t> приклад </a:t>
            </a:r>
            <a:r>
              <a:rPr lang="ru-RU" i="1" dirty="0" err="1"/>
              <a:t>відходів</a:t>
            </a:r>
            <a:r>
              <a:rPr lang="ru-RU" i="1" dirty="0"/>
              <a:t> </a:t>
            </a:r>
            <a:r>
              <a:rPr lang="ru-RU" i="1" dirty="0" err="1"/>
              <a:t>першого</a:t>
            </a:r>
            <a:r>
              <a:rPr lang="ru-RU" i="1" dirty="0"/>
              <a:t> типу </a:t>
            </a:r>
            <a:r>
              <a:rPr lang="ru-RU" dirty="0"/>
              <a:t>- </a:t>
            </a:r>
            <a:r>
              <a:rPr lang="ru-RU" dirty="0" err="1"/>
              <a:t>доменний</a:t>
            </a:r>
            <a:r>
              <a:rPr lang="ru-RU" dirty="0"/>
              <a:t> шлак.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витягуваних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і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безпечний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150 млн. т на </a:t>
            </a:r>
            <a:r>
              <a:rPr lang="ru-RU" dirty="0" err="1"/>
              <a:t>рік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стверджувати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доменний</a:t>
            </a:r>
            <a:r>
              <a:rPr lang="ru-RU" dirty="0"/>
              <a:t> шлак -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відхід</a:t>
            </a:r>
            <a:r>
              <a:rPr lang="ru-RU" dirty="0"/>
              <a:t>, а </a:t>
            </a:r>
            <a:r>
              <a:rPr lang="ru-RU" dirty="0" err="1"/>
              <a:t>промислова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, яка в </a:t>
            </a:r>
            <a:r>
              <a:rPr lang="ru-RU" dirty="0" err="1"/>
              <a:t>індустріально</a:t>
            </a:r>
            <a:r>
              <a:rPr lang="ru-RU" dirty="0"/>
              <a:t> </a:t>
            </a:r>
            <a:r>
              <a:rPr lang="ru-RU" dirty="0" err="1"/>
              <a:t>розвинених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практично </a:t>
            </a:r>
            <a:r>
              <a:rPr lang="ru-RU" dirty="0" err="1"/>
              <a:t>повністю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крупними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є </a:t>
            </a:r>
            <a:r>
              <a:rPr lang="ru-RU" dirty="0" err="1"/>
              <a:t>цементна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 (у </a:t>
            </a:r>
            <a:r>
              <a:rPr lang="ru-RU" dirty="0" err="1"/>
              <a:t>Японії</a:t>
            </a:r>
            <a:r>
              <a:rPr lang="ru-RU" dirty="0"/>
              <a:t> - 70% доменного шлаку, у ФРН - 55%) і </a:t>
            </a:r>
            <a:r>
              <a:rPr lang="ru-RU" dirty="0" err="1"/>
              <a:t>дорожнє</a:t>
            </a:r>
            <a:r>
              <a:rPr lang="ru-RU" dirty="0"/>
              <a:t> </a:t>
            </a:r>
            <a:r>
              <a:rPr lang="ru-RU" dirty="0" err="1"/>
              <a:t>будівництво</a:t>
            </a:r>
            <a:r>
              <a:rPr lang="ru-RU" dirty="0"/>
              <a:t> (у </a:t>
            </a:r>
            <a:r>
              <a:rPr lang="ru-RU" dirty="0" err="1"/>
              <a:t>Японії</a:t>
            </a:r>
            <a:r>
              <a:rPr lang="ru-RU" dirty="0"/>
              <a:t> - 20%, у ФРН - 40%). </a:t>
            </a:r>
            <a:r>
              <a:rPr lang="ru-RU" dirty="0" err="1"/>
              <a:t>Застосування</a:t>
            </a:r>
            <a:r>
              <a:rPr lang="ru-RU" dirty="0"/>
              <a:t> шлаку при </a:t>
            </a:r>
            <a:r>
              <a:rPr lang="ru-RU" dirty="0" err="1"/>
              <a:t>виробництві</a:t>
            </a:r>
            <a:r>
              <a:rPr lang="ru-RU" dirty="0"/>
              <a:t> цементу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ресурсоефект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енерговитрати</a:t>
            </a:r>
            <a:r>
              <a:rPr lang="ru-RU" dirty="0"/>
              <a:t> на 40% і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викиди</a:t>
            </a:r>
            <a:r>
              <a:rPr lang="ru-RU" dirty="0"/>
              <a:t> </a:t>
            </a:r>
            <a:r>
              <a:rPr lang="en-US" dirty="0"/>
              <a:t>CO2. </a:t>
            </a:r>
            <a:endParaRPr lang="uk-UA" dirty="0" smtClean="0"/>
          </a:p>
          <a:p>
            <a:pPr algn="just"/>
            <a:r>
              <a:rPr lang="ru-RU" dirty="0" smtClean="0"/>
              <a:t>Основу </a:t>
            </a:r>
            <a:r>
              <a:rPr lang="ru-RU" dirty="0"/>
              <a:t>шлаку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а</a:t>
            </a:r>
            <a:r>
              <a:rPr lang="en-US" dirty="0"/>
              <a:t>O </a:t>
            </a:r>
            <a:r>
              <a:rPr lang="ru-RU" dirty="0"/>
              <a:t>і </a:t>
            </a:r>
            <a:r>
              <a:rPr lang="en-US" dirty="0"/>
              <a:t>SiO2. </a:t>
            </a:r>
            <a:r>
              <a:rPr lang="ru-RU" dirty="0"/>
              <a:t>При </a:t>
            </a:r>
            <a:r>
              <a:rPr lang="ru-RU" dirty="0" err="1"/>
              <a:t>кристалізації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двокальцієвий</a:t>
            </a:r>
            <a:r>
              <a:rPr lang="ru-RU" dirty="0"/>
              <a:t> </a:t>
            </a:r>
            <a:r>
              <a:rPr lang="ru-RU" dirty="0" err="1"/>
              <a:t>силікат</a:t>
            </a:r>
            <a:r>
              <a:rPr lang="ru-RU" dirty="0"/>
              <a:t> 2</a:t>
            </a:r>
            <a:r>
              <a:rPr lang="en-US" dirty="0" err="1"/>
              <a:t>CaO</a:t>
            </a:r>
            <a:r>
              <a:rPr lang="en-US" dirty="0"/>
              <a:t>*SiO2, </a:t>
            </a:r>
            <a:r>
              <a:rPr lang="ru-RU" dirty="0" err="1"/>
              <a:t>який</a:t>
            </a:r>
            <a:r>
              <a:rPr lang="ru-RU" dirty="0"/>
              <a:t> при </a:t>
            </a:r>
            <a:r>
              <a:rPr lang="ru-RU" dirty="0" err="1"/>
              <a:t>охолоджуванні</a:t>
            </a:r>
            <a:r>
              <a:rPr lang="ru-RU" dirty="0"/>
              <a:t>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поліморфного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саморуйнування</a:t>
            </a:r>
            <a:r>
              <a:rPr lang="ru-RU" dirty="0"/>
              <a:t> шлаку.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саморуйнуванню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охолоджування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при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грануляції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розпилюванням</a:t>
            </a:r>
            <a:r>
              <a:rPr lang="ru-RU" dirty="0"/>
              <a:t> у воду. </a:t>
            </a:r>
            <a:r>
              <a:rPr lang="ru-RU" dirty="0" err="1"/>
              <a:t>Гранульований</a:t>
            </a:r>
            <a:r>
              <a:rPr lang="ru-RU" dirty="0"/>
              <a:t> шлак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,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(</a:t>
            </a:r>
            <a:r>
              <a:rPr lang="ru-RU" dirty="0" err="1"/>
              <a:t>українах</a:t>
            </a:r>
            <a:r>
              <a:rPr lang="ru-RU" dirty="0"/>
              <a:t> ЄС </a:t>
            </a:r>
            <a:r>
              <a:rPr lang="ru-RU" dirty="0" err="1"/>
              <a:t>гранулюють</a:t>
            </a:r>
            <a:r>
              <a:rPr lang="ru-RU" dirty="0"/>
              <a:t> 70% шлаку). При </a:t>
            </a:r>
            <a:r>
              <a:rPr lang="ru-RU" dirty="0" err="1"/>
              <a:t>певних</a:t>
            </a:r>
            <a:r>
              <a:rPr lang="ru-RU" dirty="0"/>
              <a:t> складах і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охолоджування</a:t>
            </a:r>
            <a:r>
              <a:rPr lang="ru-RU" dirty="0"/>
              <a:t> шлак </a:t>
            </a:r>
            <a:r>
              <a:rPr lang="ru-RU" dirty="0" err="1"/>
              <a:t>твердне</a:t>
            </a:r>
            <a:r>
              <a:rPr lang="ru-RU" dirty="0"/>
              <a:t> без </a:t>
            </a:r>
            <a:r>
              <a:rPr lang="ru-RU" dirty="0" err="1"/>
              <a:t>кристалізації</a:t>
            </a:r>
            <a:r>
              <a:rPr lang="ru-RU" dirty="0"/>
              <a:t> і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склоподібної</a:t>
            </a:r>
            <a:r>
              <a:rPr lang="ru-RU" dirty="0"/>
              <a:t> </a:t>
            </a:r>
            <a:r>
              <a:rPr lang="ru-RU" dirty="0" err="1"/>
              <a:t>аморфної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 З шлаку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відливання</a:t>
            </a:r>
            <a:r>
              <a:rPr lang="ru-RU" dirty="0"/>
              <a:t> (</a:t>
            </a:r>
            <a:r>
              <a:rPr lang="ru-RU" dirty="0" err="1"/>
              <a:t>кам'яне</a:t>
            </a:r>
            <a:r>
              <a:rPr lang="ru-RU" dirty="0"/>
              <a:t> </a:t>
            </a:r>
            <a:r>
              <a:rPr lang="ru-RU" dirty="0" err="1"/>
              <a:t>литво</a:t>
            </a:r>
            <a:r>
              <a:rPr lang="ru-RU" dirty="0"/>
              <a:t>),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технічне</a:t>
            </a:r>
            <a:r>
              <a:rPr lang="ru-RU" dirty="0"/>
              <a:t> </a:t>
            </a:r>
            <a:r>
              <a:rPr lang="ru-RU" dirty="0" err="1"/>
              <a:t>скло</a:t>
            </a:r>
            <a:r>
              <a:rPr lang="ru-RU" dirty="0"/>
              <a:t> та </a:t>
            </a:r>
            <a:r>
              <a:rPr lang="ru-RU" dirty="0" err="1"/>
              <a:t>скловату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32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0936"/>
            <a:ext cx="11100758" cy="63576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У той же час, великий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у </a:t>
            </a:r>
            <a:r>
              <a:rPr lang="ru-RU" dirty="0" err="1"/>
              <a:t>сталеплавильних</a:t>
            </a:r>
            <a:r>
              <a:rPr lang="ru-RU" dirty="0"/>
              <a:t> шлаках (до 20%) </a:t>
            </a:r>
            <a:r>
              <a:rPr lang="ru-RU" dirty="0" err="1"/>
              <a:t>утрудняє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у </a:t>
            </a:r>
            <a:r>
              <a:rPr lang="ru-RU" dirty="0" err="1"/>
              <a:t>цементній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.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- </a:t>
            </a:r>
            <a:r>
              <a:rPr lang="ru-RU" dirty="0" err="1"/>
              <a:t>виготовлення</a:t>
            </a:r>
            <a:r>
              <a:rPr lang="ru-RU" dirty="0"/>
              <a:t> щебеню для </a:t>
            </a:r>
            <a:r>
              <a:rPr lang="ru-RU" dirty="0" err="1"/>
              <a:t>доріг</a:t>
            </a:r>
            <a:r>
              <a:rPr lang="ru-RU" dirty="0"/>
              <a:t>. Шлак треба </a:t>
            </a:r>
            <a:r>
              <a:rPr lang="ru-RU" dirty="0" err="1"/>
              <a:t>стабілізувати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зв'язати</a:t>
            </a:r>
            <a:r>
              <a:rPr lang="ru-RU" dirty="0"/>
              <a:t> </a:t>
            </a:r>
            <a:r>
              <a:rPr lang="ru-RU" dirty="0" err="1"/>
              <a:t>надлишок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а</a:t>
            </a:r>
            <a:r>
              <a:rPr lang="en-US" dirty="0"/>
              <a:t>O </a:t>
            </a:r>
            <a:r>
              <a:rPr lang="ru-RU" dirty="0"/>
              <a:t>і перевести </a:t>
            </a:r>
            <a:r>
              <a:rPr lang="ru-RU" dirty="0" err="1"/>
              <a:t>залізо</a:t>
            </a:r>
            <a:r>
              <a:rPr lang="ru-RU" dirty="0"/>
              <a:t> у </a:t>
            </a:r>
            <a:r>
              <a:rPr lang="ru-RU" dirty="0" err="1"/>
              <a:t>тривалентний</a:t>
            </a:r>
            <a:r>
              <a:rPr lang="ru-RU" dirty="0"/>
              <a:t> стан,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хімічну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і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вилуговування</a:t>
            </a:r>
            <a:r>
              <a:rPr lang="ru-RU" dirty="0"/>
              <a:t>. Шлаки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фосфору і </a:t>
            </a:r>
            <a:r>
              <a:rPr lang="en-US" dirty="0"/>
              <a:t>C</a:t>
            </a:r>
            <a:r>
              <a:rPr lang="ru-RU" dirty="0"/>
              <a:t>а</a:t>
            </a:r>
            <a:r>
              <a:rPr lang="en-US" dirty="0"/>
              <a:t>O </a:t>
            </a:r>
            <a:r>
              <a:rPr lang="ru-RU" dirty="0" err="1"/>
              <a:t>використовують</a:t>
            </a:r>
            <a:r>
              <a:rPr lang="ru-RU" dirty="0"/>
              <a:t> як </a:t>
            </a:r>
            <a:r>
              <a:rPr lang="ru-RU" dirty="0" err="1"/>
              <a:t>добриво</a:t>
            </a:r>
            <a:r>
              <a:rPr lang="ru-RU" dirty="0"/>
              <a:t> і при </a:t>
            </a:r>
            <a:r>
              <a:rPr lang="ru-RU" dirty="0" err="1"/>
              <a:t>вапнуванні</a:t>
            </a:r>
            <a:r>
              <a:rPr lang="ru-RU" dirty="0"/>
              <a:t> </a:t>
            </a:r>
            <a:r>
              <a:rPr lang="ru-RU" dirty="0" err="1"/>
              <a:t>ґрунтів</a:t>
            </a:r>
            <a:r>
              <a:rPr lang="ru-RU" dirty="0"/>
              <a:t>. Але при великому </a:t>
            </a:r>
            <a:r>
              <a:rPr lang="ru-RU" dirty="0" err="1"/>
              <a:t>змісті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неефективно</a:t>
            </a:r>
            <a:r>
              <a:rPr lang="ru-RU" dirty="0"/>
              <a:t>, і </a:t>
            </a:r>
            <a:r>
              <a:rPr lang="ru-RU" dirty="0" err="1"/>
              <a:t>частину</a:t>
            </a:r>
            <a:r>
              <a:rPr lang="ru-RU" dirty="0"/>
              <a:t> шлаку </a:t>
            </a:r>
            <a:r>
              <a:rPr lang="ru-RU" dirty="0" err="1"/>
              <a:t>піддають</a:t>
            </a:r>
            <a:r>
              <a:rPr lang="ru-RU" dirty="0"/>
              <a:t> </a:t>
            </a:r>
            <a:r>
              <a:rPr lang="ru-RU" dirty="0" err="1"/>
              <a:t>вторинній</a:t>
            </a:r>
            <a:r>
              <a:rPr lang="ru-RU" dirty="0"/>
              <a:t> </a:t>
            </a:r>
            <a:r>
              <a:rPr lang="ru-RU" dirty="0" err="1"/>
              <a:t>металургійній</a:t>
            </a:r>
            <a:r>
              <a:rPr lang="ru-RU" dirty="0"/>
              <a:t> </a:t>
            </a:r>
            <a:r>
              <a:rPr lang="ru-RU" dirty="0" err="1"/>
              <a:t>переробці</a:t>
            </a:r>
            <a:r>
              <a:rPr lang="ru-RU" dirty="0"/>
              <a:t> (</a:t>
            </a:r>
            <a:r>
              <a:rPr lang="ru-RU" dirty="0" err="1"/>
              <a:t>уЯпонії</a:t>
            </a:r>
            <a:r>
              <a:rPr lang="ru-RU" dirty="0"/>
              <a:t> і ФРН до 20%). </a:t>
            </a:r>
            <a:endParaRPr lang="ru-RU" dirty="0" smtClean="0"/>
          </a:p>
          <a:p>
            <a:pPr algn="just"/>
            <a:r>
              <a:rPr lang="ru-RU" i="1" dirty="0" err="1" smtClean="0"/>
              <a:t>Переробка</a:t>
            </a:r>
            <a:r>
              <a:rPr lang="ru-RU" i="1" dirty="0" smtClean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з </a:t>
            </a:r>
            <a:r>
              <a:rPr lang="ru-RU" i="1" dirty="0" err="1"/>
              <a:t>вилученням</a:t>
            </a:r>
            <a:r>
              <a:rPr lang="ru-RU" i="1" dirty="0"/>
              <a:t> </a:t>
            </a:r>
            <a:r>
              <a:rPr lang="ru-RU" i="1" dirty="0" err="1"/>
              <a:t>корисних</a:t>
            </a:r>
            <a:r>
              <a:rPr lang="ru-RU" i="1" dirty="0"/>
              <a:t> </a:t>
            </a:r>
            <a:r>
              <a:rPr lang="ru-RU" i="1" dirty="0" err="1"/>
              <a:t>компонентів</a:t>
            </a:r>
            <a:r>
              <a:rPr lang="ru-RU" i="1" dirty="0"/>
              <a:t>. </a:t>
            </a:r>
            <a:r>
              <a:rPr lang="ru-RU" dirty="0" err="1"/>
              <a:t>Переробці</a:t>
            </a:r>
            <a:r>
              <a:rPr lang="ru-RU" dirty="0"/>
              <a:t> з </a:t>
            </a:r>
            <a:r>
              <a:rPr lang="ru-RU" dirty="0" err="1"/>
              <a:t>вилученням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піддаватися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, але </a:t>
            </a:r>
            <a:r>
              <a:rPr lang="ru-RU" dirty="0" err="1"/>
              <a:t>їх</a:t>
            </a:r>
            <a:r>
              <a:rPr lang="ru-RU" dirty="0"/>
              <a:t> склад, </a:t>
            </a:r>
            <a:r>
              <a:rPr lang="ru-RU" dirty="0" err="1"/>
              <a:t>дисперсність</a:t>
            </a:r>
            <a:r>
              <a:rPr lang="ru-RU" dirty="0"/>
              <a:t>, </a:t>
            </a:r>
            <a:r>
              <a:rPr lang="ru-RU" dirty="0" err="1"/>
              <a:t>вологість</a:t>
            </a:r>
            <a:r>
              <a:rPr lang="ru-RU" dirty="0"/>
              <a:t> </a:t>
            </a:r>
            <a:r>
              <a:rPr lang="ru-RU" dirty="0" err="1"/>
              <a:t>утрудняють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накопичуються</a:t>
            </a:r>
            <a:r>
              <a:rPr lang="ru-RU" dirty="0"/>
              <a:t> і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площ</a:t>
            </a:r>
            <a:r>
              <a:rPr lang="ru-RU" dirty="0"/>
              <a:t> для </a:t>
            </a:r>
            <a:r>
              <a:rPr lang="ru-RU" dirty="0" err="1"/>
              <a:t>зберігання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хвости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, пил і </a:t>
            </a:r>
            <a:r>
              <a:rPr lang="ru-RU" dirty="0" err="1"/>
              <a:t>шлами</a:t>
            </a:r>
            <a:r>
              <a:rPr lang="ru-RU" dirty="0"/>
              <a:t>, шлаки </a:t>
            </a:r>
            <a:r>
              <a:rPr lang="ru-RU" dirty="0" err="1"/>
              <a:t>кольорової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</a:t>
            </a:r>
            <a:r>
              <a:rPr lang="ru-RU" dirty="0" err="1"/>
              <a:t>уцих</a:t>
            </a:r>
            <a:r>
              <a:rPr lang="ru-RU" dirty="0"/>
              <a:t> шлаках </a:t>
            </a:r>
            <a:r>
              <a:rPr lang="ru-RU" dirty="0" err="1"/>
              <a:t>досягає</a:t>
            </a:r>
            <a:r>
              <a:rPr lang="ru-RU" dirty="0"/>
              <a:t> 25% і </a:t>
            </a:r>
            <a:r>
              <a:rPr lang="ru-RU" dirty="0" err="1"/>
              <a:t>більш</a:t>
            </a:r>
            <a:r>
              <a:rPr lang="ru-RU" dirty="0"/>
              <a:t>, а </a:t>
            </a:r>
            <a:r>
              <a:rPr lang="ru-RU" dirty="0" err="1"/>
              <a:t>впилу</a:t>
            </a:r>
            <a:r>
              <a:rPr lang="ru-RU" dirty="0"/>
              <a:t> і шламах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до 60%,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незбагачених</a:t>
            </a:r>
            <a:r>
              <a:rPr lang="ru-RU" dirty="0"/>
              <a:t> руд. Але </a:t>
            </a:r>
            <a:r>
              <a:rPr lang="ru-RU" dirty="0" err="1"/>
              <a:t>всі</a:t>
            </a:r>
            <a:r>
              <a:rPr lang="ru-RU" dirty="0"/>
              <a:t> вони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домішки</a:t>
            </a:r>
            <a:r>
              <a:rPr lang="ru-RU" dirty="0"/>
              <a:t> </a:t>
            </a:r>
            <a:r>
              <a:rPr lang="ru-RU" dirty="0" err="1"/>
              <a:t>летючих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перш за все </a:t>
            </a:r>
            <a:r>
              <a:rPr lang="en-US" dirty="0"/>
              <a:t>Zn (3-7% </a:t>
            </a:r>
            <a:r>
              <a:rPr lang="ru-RU" dirty="0" err="1"/>
              <a:t>вшлаках</a:t>
            </a:r>
            <a:r>
              <a:rPr lang="ru-RU" dirty="0"/>
              <a:t> </a:t>
            </a:r>
            <a:r>
              <a:rPr lang="ru-RU" dirty="0" err="1"/>
              <a:t>мідних</a:t>
            </a:r>
            <a:r>
              <a:rPr lang="ru-RU" dirty="0"/>
              <a:t> </a:t>
            </a:r>
            <a:r>
              <a:rPr lang="ru-RU" dirty="0" err="1"/>
              <a:t>заводів</a:t>
            </a:r>
            <a:r>
              <a:rPr lang="ru-RU" dirty="0"/>
              <a:t>, 6-10% </a:t>
            </a:r>
            <a:r>
              <a:rPr lang="ru-RU" dirty="0" err="1"/>
              <a:t>всвинцевих</a:t>
            </a:r>
            <a:r>
              <a:rPr lang="ru-RU" dirty="0"/>
              <a:t>). </a:t>
            </a:r>
            <a:r>
              <a:rPr lang="ru-RU" dirty="0" err="1"/>
              <a:t>Увідвалах</a:t>
            </a:r>
            <a:r>
              <a:rPr lang="ru-RU" dirty="0"/>
              <a:t> </a:t>
            </a:r>
            <a:r>
              <a:rPr lang="ru-RU" dirty="0" err="1"/>
              <a:t>кольорової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</a:t>
            </a:r>
            <a:r>
              <a:rPr lang="en-US" dirty="0"/>
              <a:t>Cu, Co, Ni, Ag. </a:t>
            </a:r>
            <a:r>
              <a:rPr lang="ru-RU" dirty="0" err="1"/>
              <a:t>Величезні</a:t>
            </a:r>
            <a:r>
              <a:rPr lang="ru-RU" dirty="0"/>
              <a:t> запаси </a:t>
            </a:r>
            <a:r>
              <a:rPr lang="ru-RU" dirty="0" err="1"/>
              <a:t>відходів</a:t>
            </a:r>
            <a:r>
              <a:rPr lang="ru-RU" dirty="0"/>
              <a:t> привели до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своєрідних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9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4.1 </a:t>
            </a:r>
            <a:r>
              <a:rPr lang="ru-RU" b="1" dirty="0" err="1"/>
              <a:t>Класифікація</a:t>
            </a:r>
            <a:r>
              <a:rPr lang="ru-RU" b="1" dirty="0"/>
              <a:t> </a:t>
            </a:r>
            <a:r>
              <a:rPr lang="ru-RU" b="1" dirty="0" err="1"/>
              <a:t>викидів</a:t>
            </a:r>
            <a:r>
              <a:rPr lang="ru-RU" b="1" dirty="0"/>
              <a:t> та </a:t>
            </a:r>
            <a:r>
              <a:rPr lang="ru-RU" b="1" dirty="0" err="1"/>
              <a:t>відходів</a:t>
            </a:r>
            <a:r>
              <a:rPr lang="ru-RU" b="1" dirty="0"/>
              <a:t> </a:t>
            </a:r>
            <a:r>
              <a:rPr lang="ru-RU" b="1" dirty="0" err="1"/>
              <a:t>промисловості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Людство</a:t>
            </a:r>
            <a:r>
              <a:rPr lang="ru-RU" dirty="0"/>
              <a:t> </a:t>
            </a:r>
            <a:r>
              <a:rPr lang="ru-RU" dirty="0" err="1"/>
              <a:t>украй</a:t>
            </a:r>
            <a:r>
              <a:rPr lang="ru-RU" dirty="0"/>
              <a:t> </a:t>
            </a:r>
            <a:r>
              <a:rPr lang="ru-RU" i="1" dirty="0" err="1"/>
              <a:t>неефективно</a:t>
            </a:r>
            <a:r>
              <a:rPr lang="ru-RU" i="1" dirty="0"/>
              <a:t> </a:t>
            </a:r>
            <a:r>
              <a:rPr lang="ru-RU" i="1" dirty="0" err="1"/>
              <a:t>використовує</a:t>
            </a:r>
            <a:r>
              <a:rPr lang="ru-RU" i="1" dirty="0"/>
              <a:t> природу</a:t>
            </a:r>
            <a:r>
              <a:rPr lang="ru-RU" dirty="0"/>
              <a:t>. </a:t>
            </a:r>
            <a:r>
              <a:rPr lang="ru-RU" dirty="0" err="1"/>
              <a:t>Забираючи</a:t>
            </a:r>
            <a:r>
              <a:rPr lang="ru-RU" dirty="0"/>
              <a:t> з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мільярди</a:t>
            </a:r>
            <a:r>
              <a:rPr lang="ru-RU" dirty="0"/>
              <a:t> тон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паливо</a:t>
            </a:r>
            <a:r>
              <a:rPr lang="ru-RU" dirty="0"/>
              <a:t>, руду, </a:t>
            </a:r>
            <a:r>
              <a:rPr lang="ru-RU" dirty="0" err="1"/>
              <a:t>кисень</a:t>
            </a:r>
            <a:r>
              <a:rPr lang="ru-RU" dirty="0"/>
              <a:t>, воду),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перетворює</a:t>
            </a:r>
            <a:r>
              <a:rPr lang="ru-RU" dirty="0"/>
              <a:t> на продукт для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1%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.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, з одного боку </a:t>
            </a:r>
            <a:r>
              <a:rPr lang="ru-RU" dirty="0" err="1"/>
              <a:t>завдають</a:t>
            </a:r>
            <a:r>
              <a:rPr lang="ru-RU" dirty="0"/>
              <a:t> </a:t>
            </a:r>
            <a:r>
              <a:rPr lang="ru-RU" dirty="0" err="1"/>
              <a:t>невиправної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навколишньому</a:t>
            </a:r>
            <a:r>
              <a:rPr lang="ru-RU" dirty="0"/>
              <a:t> </a:t>
            </a:r>
            <a:r>
              <a:rPr lang="ru-RU" dirty="0" err="1"/>
              <a:t>середовищу</a:t>
            </a:r>
            <a:r>
              <a:rPr lang="ru-RU" dirty="0"/>
              <a:t>, з </a:t>
            </a:r>
            <a:r>
              <a:rPr lang="ru-RU" dirty="0" err="1"/>
              <a:t>іншого</a:t>
            </a:r>
            <a:r>
              <a:rPr lang="ru-RU" dirty="0"/>
              <a:t> боку з ними </a:t>
            </a:r>
            <a:r>
              <a:rPr lang="ru-RU" dirty="0" err="1"/>
              <a:t>втрачається</a:t>
            </a:r>
            <a:r>
              <a:rPr lang="ru-RU" dirty="0"/>
              <a:t> велика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(</a:t>
            </a:r>
            <a:r>
              <a:rPr lang="ru-RU" dirty="0" err="1"/>
              <a:t>мінеральної</a:t>
            </a:r>
            <a:r>
              <a:rPr lang="ru-RU" dirty="0"/>
              <a:t>) </a:t>
            </a:r>
            <a:r>
              <a:rPr lang="ru-RU" dirty="0" err="1"/>
              <a:t>сировини</a:t>
            </a:r>
            <a:r>
              <a:rPr lang="ru-RU" dirty="0"/>
              <a:t>, запаси </a:t>
            </a:r>
            <a:r>
              <a:rPr lang="ru-RU" dirty="0" err="1"/>
              <a:t>якої</a:t>
            </a:r>
            <a:r>
              <a:rPr lang="ru-RU" dirty="0"/>
              <a:t> не </a:t>
            </a:r>
            <a:r>
              <a:rPr lang="ru-RU" dirty="0" err="1"/>
              <a:t>відновлюються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i="1" dirty="0" err="1"/>
              <a:t>відходами</a:t>
            </a:r>
            <a:r>
              <a:rPr lang="ru-RU" i="1" dirty="0"/>
              <a:t> </a:t>
            </a:r>
            <a:r>
              <a:rPr lang="ru-RU" i="1" dirty="0" err="1"/>
              <a:t>виробництва</a:t>
            </a:r>
            <a:r>
              <a:rPr lang="ru-RU" i="1" dirty="0"/>
              <a:t>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і </a:t>
            </a:r>
            <a:r>
              <a:rPr lang="ru-RU" dirty="0" err="1"/>
              <a:t>енергоресурси</a:t>
            </a:r>
            <a:r>
              <a:rPr lang="ru-RU" dirty="0"/>
              <a:t>, не </a:t>
            </a:r>
            <a:r>
              <a:rPr lang="ru-RU" dirty="0" err="1"/>
              <a:t>використані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і </a:t>
            </a:r>
            <a:r>
              <a:rPr lang="ru-RU" dirty="0" err="1"/>
              <a:t>шкідливі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забруднюють</a:t>
            </a:r>
            <a:r>
              <a:rPr lang="ru-RU" dirty="0"/>
              <a:t>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err="1" smtClean="0"/>
              <a:t>Найбільша</a:t>
            </a:r>
            <a:r>
              <a:rPr lang="ru-RU" i="1" dirty="0" smtClean="0"/>
              <a:t> </a:t>
            </a:r>
            <a:r>
              <a:rPr lang="ru-RU" i="1" dirty="0" err="1"/>
              <a:t>кількість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</a:t>
            </a:r>
            <a:r>
              <a:rPr lang="ru-RU" i="1" dirty="0" err="1"/>
              <a:t>утворюється</a:t>
            </a:r>
            <a:r>
              <a:rPr lang="ru-RU" i="1" dirty="0"/>
              <a:t> </a:t>
            </a:r>
            <a:r>
              <a:rPr lang="ru-RU" dirty="0"/>
              <a:t>в </a:t>
            </a:r>
            <a:r>
              <a:rPr lang="ru-RU" dirty="0" err="1"/>
              <a:t>гірничодобувній</a:t>
            </a:r>
            <a:r>
              <a:rPr lang="ru-RU" dirty="0"/>
              <a:t> і </a:t>
            </a:r>
            <a:r>
              <a:rPr lang="ru-RU" dirty="0" err="1"/>
              <a:t>металургійнійпромисловості</a:t>
            </a:r>
            <a:r>
              <a:rPr lang="ru-RU" dirty="0"/>
              <a:t>. </a:t>
            </a:r>
            <a:r>
              <a:rPr lang="ru-RU" dirty="0" err="1"/>
              <a:t>Виробництво</a:t>
            </a:r>
            <a:r>
              <a:rPr lang="ru-RU" dirty="0"/>
              <a:t> 1 т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утворенням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1 т </a:t>
            </a:r>
            <a:r>
              <a:rPr lang="ru-RU" dirty="0" err="1"/>
              <a:t>відходів</a:t>
            </a:r>
            <a:r>
              <a:rPr lang="ru-RU" dirty="0"/>
              <a:t>. У атмосферу </a:t>
            </a:r>
            <a:r>
              <a:rPr lang="ru-RU" dirty="0" err="1"/>
              <a:t>планети</a:t>
            </a:r>
            <a:r>
              <a:rPr lang="ru-RU" dirty="0"/>
              <a:t>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викидається</a:t>
            </a:r>
            <a:r>
              <a:rPr lang="ru-RU" dirty="0"/>
              <a:t> 3-5 </a:t>
            </a:r>
            <a:r>
              <a:rPr lang="ru-RU" dirty="0" err="1"/>
              <a:t>млрд.т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 </a:t>
            </a:r>
            <a:r>
              <a:rPr lang="ru-RU" dirty="0" err="1"/>
              <a:t>Найбільша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доводиться на автотранспорт (36%),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електростанції</a:t>
            </a:r>
            <a:r>
              <a:rPr lang="ru-RU" dirty="0"/>
              <a:t> (25%), </a:t>
            </a:r>
            <a:r>
              <a:rPr lang="ru-RU" dirty="0" err="1"/>
              <a:t>чорну</a:t>
            </a:r>
            <a:r>
              <a:rPr lang="ru-RU" dirty="0"/>
              <a:t> </a:t>
            </a:r>
            <a:r>
              <a:rPr lang="ru-RU" dirty="0" err="1"/>
              <a:t>металургію</a:t>
            </a:r>
            <a:r>
              <a:rPr lang="ru-RU" dirty="0"/>
              <a:t> (15%), </a:t>
            </a:r>
            <a:r>
              <a:rPr lang="ru-RU" dirty="0" err="1"/>
              <a:t>кольорову</a:t>
            </a:r>
            <a:r>
              <a:rPr lang="ru-RU" dirty="0"/>
              <a:t> </a:t>
            </a:r>
            <a:r>
              <a:rPr lang="ru-RU" dirty="0" err="1"/>
              <a:t>металургію</a:t>
            </a:r>
            <a:r>
              <a:rPr lang="ru-RU" dirty="0"/>
              <a:t> (8%).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65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6430"/>
            <a:ext cx="11092132" cy="634904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i="1" dirty="0" err="1"/>
              <a:t>закономірне</a:t>
            </a:r>
            <a:r>
              <a:rPr lang="ru-RU" i="1" dirty="0"/>
              <a:t> </a:t>
            </a:r>
            <a:r>
              <a:rPr lang="ru-RU" i="1" dirty="0" err="1"/>
              <a:t>питання</a:t>
            </a:r>
            <a:r>
              <a:rPr lang="ru-RU" dirty="0"/>
              <a:t>: </a:t>
            </a:r>
            <a:r>
              <a:rPr lang="ru-RU" dirty="0" err="1"/>
              <a:t>чом</a:t>
            </a:r>
            <a:r>
              <a:rPr lang="ru-RU" dirty="0"/>
              <a:t> би не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, </a:t>
            </a:r>
            <a:r>
              <a:rPr lang="ru-RU" dirty="0" err="1"/>
              <a:t>замінюючи</a:t>
            </a:r>
            <a:r>
              <a:rPr lang="ru-RU" dirty="0"/>
              <a:t> запаси,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зменшуються</a:t>
            </a:r>
            <a:r>
              <a:rPr lang="ru-RU" dirty="0"/>
              <a:t>, </a:t>
            </a:r>
            <a:r>
              <a:rPr lang="ru-RU" dirty="0" err="1"/>
              <a:t>руди</a:t>
            </a:r>
            <a:r>
              <a:rPr lang="ru-RU" dirty="0"/>
              <a:t>? Так </a:t>
            </a:r>
            <a:r>
              <a:rPr lang="ru-RU" dirty="0" err="1"/>
              <a:t>вирішувалися</a:t>
            </a:r>
            <a:r>
              <a:rPr lang="ru-RU" dirty="0"/>
              <a:t> б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ресурсозбереження</a:t>
            </a:r>
            <a:r>
              <a:rPr lang="ru-RU" dirty="0"/>
              <a:t> і </a:t>
            </a:r>
            <a:r>
              <a:rPr lang="ru-RU" dirty="0" err="1"/>
              <a:t>екології</a:t>
            </a:r>
            <a:r>
              <a:rPr lang="ru-RU" dirty="0"/>
              <a:t>. </a:t>
            </a:r>
            <a:r>
              <a:rPr lang="ru-RU" dirty="0" err="1"/>
              <a:t>Відповідь</a:t>
            </a:r>
            <a:r>
              <a:rPr lang="ru-RU" dirty="0"/>
              <a:t> проста: </a:t>
            </a:r>
            <a:r>
              <a:rPr lang="ru-RU" dirty="0" err="1"/>
              <a:t>недостатній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утруднене</a:t>
            </a:r>
            <a:r>
              <a:rPr lang="ru-RU" dirty="0"/>
              <a:t> </a:t>
            </a:r>
            <a:r>
              <a:rPr lang="ru-RU" dirty="0" err="1"/>
              <a:t>дисперсністю</a:t>
            </a:r>
            <a:r>
              <a:rPr lang="ru-RU" dirty="0"/>
              <a:t> і </a:t>
            </a:r>
            <a:r>
              <a:rPr lang="ru-RU" dirty="0" err="1"/>
              <a:t>присутністю</a:t>
            </a:r>
            <a:r>
              <a:rPr lang="ru-RU" dirty="0"/>
              <a:t> </a:t>
            </a:r>
            <a:r>
              <a:rPr lang="ru-RU" dirty="0" err="1"/>
              <a:t>летючих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. </a:t>
            </a:r>
            <a:r>
              <a:rPr lang="ru-RU" dirty="0" err="1"/>
              <a:t>Хвости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дисперсні</a:t>
            </a:r>
            <a:r>
              <a:rPr lang="ru-RU" dirty="0"/>
              <a:t>, але не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летючих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Шлаки - </a:t>
            </a:r>
            <a:r>
              <a:rPr lang="ru-RU" dirty="0" err="1"/>
              <a:t>компактний</a:t>
            </a:r>
            <a:r>
              <a:rPr lang="ru-RU" dirty="0"/>
              <a:t> продукт, але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Пилу і шламам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недоліки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Окислена </a:t>
            </a:r>
            <a:r>
              <a:rPr lang="ru-RU" dirty="0"/>
              <a:t>форма </a:t>
            </a:r>
            <a:r>
              <a:rPr lang="ru-RU" dirty="0" err="1"/>
              <a:t>заліза</a:t>
            </a:r>
            <a:r>
              <a:rPr lang="ru-RU" dirty="0"/>
              <a:t> </a:t>
            </a:r>
            <a:r>
              <a:rPr lang="ru-RU" dirty="0" err="1"/>
              <a:t>увідходах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i="1" dirty="0" err="1"/>
              <a:t>відновними</a:t>
            </a:r>
            <a:r>
              <a:rPr lang="ru-RU" i="1" dirty="0"/>
              <a:t> </a:t>
            </a:r>
            <a:r>
              <a:rPr lang="ru-RU" i="1" dirty="0" err="1"/>
              <a:t>процесами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у доменному.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дисперсні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порушують</a:t>
            </a:r>
            <a:r>
              <a:rPr lang="ru-RU" dirty="0"/>
              <a:t> </a:t>
            </a:r>
            <a:r>
              <a:rPr lang="ru-RU" dirty="0" err="1"/>
              <a:t>газодинаміку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і </a:t>
            </a:r>
            <a:r>
              <a:rPr lang="ru-RU" dirty="0" err="1"/>
              <a:t>збільшують</a:t>
            </a:r>
            <a:r>
              <a:rPr lang="ru-RU" dirty="0"/>
              <a:t> </a:t>
            </a:r>
            <a:r>
              <a:rPr lang="ru-RU" dirty="0" err="1"/>
              <a:t>пиловинесення</a:t>
            </a:r>
            <a:r>
              <a:rPr lang="ru-RU" dirty="0"/>
              <a:t>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агломерації</a:t>
            </a:r>
            <a:r>
              <a:rPr lang="ru-RU" dirty="0"/>
              <a:t> не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пов'язаний</a:t>
            </a:r>
            <a:r>
              <a:rPr lang="ru-RU" dirty="0"/>
              <a:t> з </a:t>
            </a:r>
            <a:r>
              <a:rPr lang="ru-RU" dirty="0" err="1"/>
              <a:t>інтенсивним</a:t>
            </a:r>
            <a:r>
              <a:rPr lang="ru-RU" dirty="0"/>
              <a:t> </a:t>
            </a:r>
            <a:r>
              <a:rPr lang="ru-RU" dirty="0" err="1"/>
              <a:t>просмоктуванням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через шар </a:t>
            </a:r>
            <a:r>
              <a:rPr lang="ru-RU" dirty="0" err="1"/>
              <a:t>шихтових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Тому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окомкованими</a:t>
            </a:r>
            <a:r>
              <a:rPr lang="ru-RU" dirty="0"/>
              <a:t> (</a:t>
            </a:r>
            <a:r>
              <a:rPr lang="ru-RU" dirty="0" err="1"/>
              <a:t>отримуваний</a:t>
            </a:r>
            <a:r>
              <a:rPr lang="ru-RU" dirty="0"/>
              <a:t> продукт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окатишами</a:t>
            </a:r>
            <a:r>
              <a:rPr lang="ru-RU" dirty="0"/>
              <a:t>). Але </a:t>
            </a:r>
            <a:r>
              <a:rPr lang="ru-RU" dirty="0" err="1"/>
              <a:t>цим</a:t>
            </a:r>
            <a:r>
              <a:rPr lang="ru-RU" dirty="0"/>
              <a:t> не </a:t>
            </a:r>
            <a:r>
              <a:rPr lang="ru-RU" dirty="0" err="1"/>
              <a:t>вичерпуються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з </a:t>
            </a:r>
            <a:r>
              <a:rPr lang="ru-RU" dirty="0" err="1"/>
              <a:t>летючими</a:t>
            </a:r>
            <a:r>
              <a:rPr lang="ru-RU" dirty="0"/>
              <a:t> </a:t>
            </a:r>
            <a:r>
              <a:rPr lang="ru-RU" dirty="0" err="1"/>
              <a:t>домішками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Шламові</a:t>
            </a:r>
            <a:r>
              <a:rPr lang="ru-RU" dirty="0" smtClean="0"/>
              <a:t> </a:t>
            </a:r>
            <a:r>
              <a:rPr lang="ru-RU" dirty="0" err="1"/>
              <a:t>відвали</a:t>
            </a:r>
            <a:r>
              <a:rPr lang="ru-RU" dirty="0"/>
              <a:t> </a:t>
            </a:r>
            <a:r>
              <a:rPr lang="ru-RU" dirty="0" err="1"/>
              <a:t>намагалися</a:t>
            </a:r>
            <a:r>
              <a:rPr lang="ru-RU" dirty="0"/>
              <a:t> </a:t>
            </a:r>
            <a:r>
              <a:rPr lang="ru-RU" dirty="0" err="1"/>
              <a:t>ліквідовувати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для </a:t>
            </a:r>
            <a:r>
              <a:rPr lang="ru-RU" dirty="0" err="1"/>
              <a:t>засипки</a:t>
            </a:r>
            <a:r>
              <a:rPr lang="ru-RU" dirty="0"/>
              <a:t> </a:t>
            </a:r>
            <a:r>
              <a:rPr lang="ru-RU" dirty="0" err="1"/>
              <a:t>відпрацьованих</a:t>
            </a:r>
            <a:r>
              <a:rPr lang="ru-RU" dirty="0"/>
              <a:t> </a:t>
            </a:r>
            <a:r>
              <a:rPr lang="ru-RU" dirty="0" err="1"/>
              <a:t>кар'єрів</a:t>
            </a:r>
            <a:r>
              <a:rPr lang="ru-RU" dirty="0"/>
              <a:t> і </a:t>
            </a:r>
            <a:r>
              <a:rPr lang="ru-RU" dirty="0" err="1"/>
              <a:t>ярів</a:t>
            </a:r>
            <a:r>
              <a:rPr lang="ru-RU" dirty="0"/>
              <a:t> з </a:t>
            </a:r>
            <a:r>
              <a:rPr lang="ru-RU" dirty="0" err="1"/>
              <a:t>подальшою</a:t>
            </a:r>
            <a:r>
              <a:rPr lang="ru-RU" dirty="0"/>
              <a:t> </a:t>
            </a:r>
            <a:r>
              <a:rPr lang="ru-RU" dirty="0" err="1"/>
              <a:t>рекультивацією</a:t>
            </a:r>
            <a:r>
              <a:rPr lang="ru-RU" dirty="0"/>
              <a:t> </a:t>
            </a:r>
            <a:r>
              <a:rPr lang="ru-RU" dirty="0" err="1"/>
              <a:t>родючою</a:t>
            </a:r>
            <a:r>
              <a:rPr lang="ru-RU" dirty="0"/>
              <a:t> землею.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“плоди” </a:t>
            </a:r>
            <a:r>
              <a:rPr lang="ru-RU" dirty="0" err="1"/>
              <a:t>містили</a:t>
            </a:r>
            <a:r>
              <a:rPr lang="ru-RU" dirty="0"/>
              <a:t> </a:t>
            </a:r>
            <a:r>
              <a:rPr lang="ru-RU" dirty="0" err="1"/>
              <a:t>токсичні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і </a:t>
            </a:r>
            <a:r>
              <a:rPr lang="ru-RU" dirty="0" err="1"/>
              <a:t>ця</a:t>
            </a:r>
            <a:r>
              <a:rPr lang="ru-RU" dirty="0"/>
              <a:t> практика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припинена</a:t>
            </a:r>
            <a:r>
              <a:rPr lang="ru-RU" dirty="0"/>
              <a:t>. </a:t>
            </a:r>
            <a:r>
              <a:rPr lang="ru-RU" dirty="0" err="1"/>
              <a:t>Аналогічний</a:t>
            </a:r>
            <a:r>
              <a:rPr lang="ru-RU" dirty="0"/>
              <a:t> приклад: </a:t>
            </a:r>
            <a:r>
              <a:rPr lang="ru-RU" dirty="0" err="1"/>
              <a:t>відсипання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островів</a:t>
            </a:r>
            <a:r>
              <a:rPr lang="ru-RU" dirty="0"/>
              <a:t> з </a:t>
            </a:r>
            <a:r>
              <a:rPr lang="ru-RU" dirty="0" err="1"/>
              <a:t>шламів</a:t>
            </a:r>
            <a:r>
              <a:rPr lang="ru-RU" dirty="0"/>
              <a:t> приводило до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токсинів</a:t>
            </a:r>
            <a:r>
              <a:rPr lang="ru-RU" dirty="0"/>
              <a:t> в морепродуктах.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неекологічності</a:t>
            </a:r>
            <a:r>
              <a:rPr lang="ru-RU" dirty="0"/>
              <a:t> таких </a:t>
            </a:r>
            <a:r>
              <a:rPr lang="ru-RU" dirty="0" err="1"/>
              <a:t>рішень</a:t>
            </a:r>
            <a:r>
              <a:rPr lang="ru-RU" dirty="0"/>
              <a:t> вони </a:t>
            </a:r>
            <a:r>
              <a:rPr lang="ru-RU" dirty="0" err="1"/>
              <a:t>зводяться</a:t>
            </a:r>
            <a:r>
              <a:rPr lang="ru-RU" dirty="0"/>
              <a:t> до </a:t>
            </a:r>
            <a:r>
              <a:rPr lang="ru-RU" dirty="0" err="1"/>
              <a:t>закопування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в землю, з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витягували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55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3682"/>
            <a:ext cx="10833340" cy="6219645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Комплексна </a:t>
            </a:r>
            <a:r>
              <a:rPr lang="ru-RU" dirty="0" err="1"/>
              <a:t>утилізація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з </a:t>
            </a:r>
            <a:r>
              <a:rPr lang="ru-RU" dirty="0" err="1"/>
              <a:t>вилученням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пред'являються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: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дисперсної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і </a:t>
            </a:r>
            <a:r>
              <a:rPr lang="ru-RU" dirty="0" err="1"/>
              <a:t>вилучення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. У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 треба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шахтної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коксу.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пов'язане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дефіцитністю</a:t>
            </a:r>
            <a:r>
              <a:rPr lang="ru-RU" dirty="0"/>
              <a:t>,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і </a:t>
            </a:r>
            <a:r>
              <a:rPr lang="ru-RU" dirty="0" err="1"/>
              <a:t>шкідливими</a:t>
            </a:r>
            <a:r>
              <a:rPr lang="ru-RU" dirty="0"/>
              <a:t> </a:t>
            </a:r>
            <a:r>
              <a:rPr lang="ru-RU" dirty="0" err="1"/>
              <a:t>викидами</a:t>
            </a:r>
            <a:r>
              <a:rPr lang="ru-RU" dirty="0"/>
              <a:t> при </a:t>
            </a:r>
            <a:r>
              <a:rPr lang="ru-RU" dirty="0" err="1"/>
              <a:t>виробництві</a:t>
            </a:r>
            <a:r>
              <a:rPr lang="ru-RU" dirty="0"/>
              <a:t>. Тому у </a:t>
            </a:r>
            <a:r>
              <a:rPr lang="ru-RU" dirty="0" err="1"/>
              <a:t>світіактивного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 так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рідкофазного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Ромелт</a:t>
            </a:r>
            <a:r>
              <a:rPr lang="ru-RU" dirty="0"/>
              <a:t> (РОСІЯ, 1979), </a:t>
            </a:r>
            <a:r>
              <a:rPr lang="en-US" dirty="0" err="1"/>
              <a:t>HIsmelt</a:t>
            </a:r>
            <a:r>
              <a:rPr lang="en-US" dirty="0"/>
              <a:t> (</a:t>
            </a:r>
            <a:r>
              <a:rPr lang="ru-RU" dirty="0" err="1"/>
              <a:t>Німеччина</a:t>
            </a:r>
            <a:r>
              <a:rPr lang="ru-RU" dirty="0"/>
              <a:t>, 1984), </a:t>
            </a:r>
            <a:r>
              <a:rPr lang="en-US" dirty="0"/>
              <a:t>DIOS (</a:t>
            </a:r>
            <a:r>
              <a:rPr lang="ru-RU" dirty="0" err="1"/>
              <a:t>Японія</a:t>
            </a:r>
            <a:r>
              <a:rPr lang="ru-RU" dirty="0"/>
              <a:t>, 1988), </a:t>
            </a:r>
            <a:r>
              <a:rPr lang="en-US" dirty="0" err="1"/>
              <a:t>AusIron</a:t>
            </a:r>
            <a:r>
              <a:rPr lang="en-US" dirty="0"/>
              <a:t> (</a:t>
            </a:r>
            <a:r>
              <a:rPr lang="ru-RU" dirty="0" err="1"/>
              <a:t>Австралія</a:t>
            </a:r>
            <a:r>
              <a:rPr lang="ru-RU" dirty="0"/>
              <a:t>, 1994). За часом </a:t>
            </a:r>
            <a:r>
              <a:rPr lang="ru-RU" dirty="0" err="1"/>
              <a:t>появи</a:t>
            </a:r>
            <a:r>
              <a:rPr lang="ru-RU" dirty="0"/>
              <a:t> і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освоєння</a:t>
            </a:r>
            <a:r>
              <a:rPr lang="ru-RU" dirty="0"/>
              <a:t> першим є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Ромелт</a:t>
            </a:r>
            <a:r>
              <a:rPr lang="ru-RU" dirty="0"/>
              <a:t>. </a:t>
            </a:r>
            <a:r>
              <a:rPr lang="ru-RU" dirty="0" err="1"/>
              <a:t>Дослідна</a:t>
            </a:r>
            <a:r>
              <a:rPr lang="ru-RU" dirty="0"/>
              <a:t> установка </a:t>
            </a:r>
            <a:r>
              <a:rPr lang="ru-RU" dirty="0" err="1"/>
              <a:t>побудована</a:t>
            </a:r>
            <a:r>
              <a:rPr lang="ru-RU" dirty="0"/>
              <a:t> в1984 </a:t>
            </a:r>
            <a:r>
              <a:rPr lang="ru-RU" dirty="0" err="1"/>
              <a:t>році</a:t>
            </a:r>
            <a:r>
              <a:rPr lang="ru-RU" dirty="0"/>
              <a:t> на </a:t>
            </a:r>
            <a:r>
              <a:rPr lang="ru-RU" dirty="0" err="1"/>
              <a:t>Новоліпецькому</a:t>
            </a:r>
            <a:r>
              <a:rPr lang="ru-RU" dirty="0"/>
              <a:t> </a:t>
            </a:r>
            <a:r>
              <a:rPr lang="ru-RU" dirty="0" err="1"/>
              <a:t>металургійному</a:t>
            </a:r>
            <a:r>
              <a:rPr lang="ru-RU" dirty="0"/>
              <a:t> </a:t>
            </a:r>
            <a:r>
              <a:rPr lang="ru-RU" dirty="0" err="1"/>
              <a:t>комбінаті</a:t>
            </a:r>
            <a:r>
              <a:rPr lang="ru-RU" dirty="0"/>
              <a:t> (НЛМК).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842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706"/>
            <a:ext cx="10876472" cy="613338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 err="1"/>
              <a:t>Знищення</a:t>
            </a:r>
            <a:r>
              <a:rPr lang="ru-RU" i="1" dirty="0"/>
              <a:t> </a:t>
            </a:r>
            <a:r>
              <a:rPr lang="ru-RU" i="1" dirty="0" err="1"/>
              <a:t>токсичних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в </a:t>
            </a:r>
            <a:r>
              <a:rPr lang="ru-RU" i="1" dirty="0" err="1"/>
              <a:t>металургійних</a:t>
            </a:r>
            <a:r>
              <a:rPr lang="ru-RU" i="1" dirty="0"/>
              <a:t> агрегатах.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хімічної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відпрацьовані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заборонені</a:t>
            </a:r>
            <a:r>
              <a:rPr lang="ru-RU" dirty="0"/>
              <a:t> до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медицини</a:t>
            </a:r>
            <a:r>
              <a:rPr lang="ru-RU" dirty="0"/>
              <a:t>,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електротехнічні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токсичність</a:t>
            </a:r>
            <a:r>
              <a:rPr lang="ru-RU" dirty="0"/>
              <a:t>.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пропонуються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і </a:t>
            </a:r>
            <a:r>
              <a:rPr lang="ru-RU" dirty="0" err="1"/>
              <a:t>агрегати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пов'язане</a:t>
            </a:r>
            <a:r>
              <a:rPr lang="ru-RU" dirty="0"/>
              <a:t> з великими </a:t>
            </a:r>
            <a:r>
              <a:rPr lang="ru-RU" dirty="0" err="1"/>
              <a:t>витратами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знищення</a:t>
            </a:r>
            <a:r>
              <a:rPr lang="ru-RU" dirty="0"/>
              <a:t> не </a:t>
            </a:r>
            <a:r>
              <a:rPr lang="ru-RU" dirty="0" err="1"/>
              <a:t>повинне</a:t>
            </a:r>
            <a:r>
              <a:rPr lang="ru-RU" dirty="0"/>
              <a:t> </a:t>
            </a:r>
            <a:r>
              <a:rPr lang="ru-RU" dirty="0" err="1"/>
              <a:t>приводити</a:t>
            </a:r>
            <a:r>
              <a:rPr lang="ru-RU" dirty="0"/>
              <a:t> до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вторинних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часом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токсичніших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виникла</a:t>
            </a:r>
            <a:r>
              <a:rPr lang="ru-RU" dirty="0"/>
              <a:t> при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сміттеспалювальних</a:t>
            </a:r>
            <a:r>
              <a:rPr lang="ru-RU" dirty="0"/>
              <a:t> </a:t>
            </a:r>
            <a:r>
              <a:rPr lang="ru-RU" dirty="0" err="1"/>
              <a:t>заводів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покоління</a:t>
            </a:r>
            <a:r>
              <a:rPr lang="ru-RU" dirty="0"/>
              <a:t> з </a:t>
            </a:r>
            <a:r>
              <a:rPr lang="ru-RU" dirty="0" err="1"/>
              <a:t>низькою</a:t>
            </a:r>
            <a:r>
              <a:rPr lang="ru-RU" dirty="0"/>
              <a:t> температурою </a:t>
            </a:r>
            <a:r>
              <a:rPr lang="ru-RU" dirty="0" err="1"/>
              <a:t>спалювання</a:t>
            </a:r>
            <a:r>
              <a:rPr lang="ru-RU" dirty="0"/>
              <a:t>. </a:t>
            </a:r>
            <a:r>
              <a:rPr lang="ru-RU" dirty="0" err="1"/>
              <a:t>Вирішуючи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задачу (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побутових</a:t>
            </a:r>
            <a:r>
              <a:rPr lang="ru-RU" dirty="0"/>
              <a:t> і горючих </a:t>
            </a:r>
            <a:r>
              <a:rPr lang="ru-RU" dirty="0" err="1"/>
              <a:t>відходів</a:t>
            </a:r>
            <a:r>
              <a:rPr lang="ru-RU" dirty="0"/>
              <a:t>), вони проводили </a:t>
            </a:r>
            <a:r>
              <a:rPr lang="ru-RU" dirty="0" err="1"/>
              <a:t>токсичні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наднебезпечний</a:t>
            </a:r>
            <a:r>
              <a:rPr lang="ru-RU" dirty="0"/>
              <a:t> </a:t>
            </a:r>
            <a:r>
              <a:rPr lang="ru-RU" dirty="0" err="1"/>
              <a:t>діоксин</a:t>
            </a:r>
            <a:r>
              <a:rPr lang="ru-RU" dirty="0"/>
              <a:t> - </a:t>
            </a:r>
            <a:r>
              <a:rPr lang="ru-RU" dirty="0" err="1"/>
              <a:t>поліхлорування</a:t>
            </a:r>
            <a:r>
              <a:rPr lang="ru-RU" dirty="0"/>
              <a:t> </a:t>
            </a:r>
            <a:r>
              <a:rPr lang="ru-RU" dirty="0" err="1"/>
              <a:t>дібензодіоксини</a:t>
            </a:r>
            <a:r>
              <a:rPr lang="ru-RU" dirty="0"/>
              <a:t> і </a:t>
            </a:r>
            <a:r>
              <a:rPr lang="ru-RU" dirty="0" err="1"/>
              <a:t>дібензофурани</a:t>
            </a:r>
            <a:r>
              <a:rPr lang="ru-RU" dirty="0"/>
              <a:t> (ПХДД/Ф). </a:t>
            </a:r>
          </a:p>
          <a:p>
            <a:pPr algn="just"/>
            <a:r>
              <a:rPr lang="ru-RU" dirty="0" err="1"/>
              <a:t>Металургійні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поєднують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і широкий </a:t>
            </a:r>
            <a:r>
              <a:rPr lang="ru-RU" dirty="0" err="1"/>
              <a:t>діапазон</a:t>
            </a:r>
            <a:r>
              <a:rPr lang="ru-RU" dirty="0"/>
              <a:t> </a:t>
            </a:r>
            <a:r>
              <a:rPr lang="ru-RU" dirty="0" err="1"/>
              <a:t>окислювально-відновних</a:t>
            </a:r>
            <a:r>
              <a:rPr lang="ru-RU" dirty="0"/>
              <a:t> умов, є </a:t>
            </a:r>
            <a:r>
              <a:rPr lang="ru-RU" dirty="0" err="1"/>
              <a:t>поки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затребуваним</a:t>
            </a:r>
            <a:r>
              <a:rPr lang="ru-RU" dirty="0"/>
              <a:t> резервом для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r>
              <a:rPr lang="ru-RU" dirty="0" err="1"/>
              <a:t>Цілком</a:t>
            </a:r>
            <a:r>
              <a:rPr lang="ru-RU" dirty="0"/>
              <a:t> очевидна і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обґрунтованість</a:t>
            </a:r>
            <a:r>
              <a:rPr lang="ru-RU" dirty="0"/>
              <a:t> такого </a:t>
            </a:r>
            <a:r>
              <a:rPr lang="ru-RU" dirty="0" err="1"/>
              <a:t>підходу</a:t>
            </a:r>
            <a:r>
              <a:rPr lang="ru-RU" dirty="0"/>
              <a:t>. </a:t>
            </a:r>
            <a:r>
              <a:rPr lang="ru-RU" dirty="0" err="1"/>
              <a:t>Окислювальний</a:t>
            </a:r>
            <a:r>
              <a:rPr lang="ru-RU" dirty="0"/>
              <a:t> характер </a:t>
            </a:r>
            <a:r>
              <a:rPr lang="ru-RU" dirty="0" err="1"/>
              <a:t>дуття</a:t>
            </a:r>
            <a:r>
              <a:rPr lang="ru-RU" dirty="0"/>
              <a:t> і температура </a:t>
            </a:r>
            <a:r>
              <a:rPr lang="ru-RU" dirty="0" err="1"/>
              <a:t>більше</a:t>
            </a:r>
            <a:r>
              <a:rPr lang="ru-RU" dirty="0"/>
              <a:t> 2000 °С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якнайкращі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згорання</a:t>
            </a:r>
            <a:r>
              <a:rPr lang="ru-RU" dirty="0"/>
              <a:t> </a:t>
            </a:r>
            <a:r>
              <a:rPr lang="ru-RU" dirty="0" err="1"/>
              <a:t>токсичних</a:t>
            </a:r>
            <a:r>
              <a:rPr lang="ru-RU" dirty="0"/>
              <a:t> і </a:t>
            </a:r>
            <a:r>
              <a:rPr lang="ru-RU" dirty="0" err="1"/>
              <a:t>діоксинонебезпечних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b="1" dirty="0"/>
              <a:t>у </a:t>
            </a:r>
            <a:r>
              <a:rPr lang="ru-RU" dirty="0" err="1"/>
              <a:t>фурмену</a:t>
            </a:r>
            <a:r>
              <a:rPr lang="ru-RU" dirty="0"/>
              <a:t> зону </a:t>
            </a:r>
            <a:r>
              <a:rPr lang="ru-RU" dirty="0" err="1"/>
              <a:t>доменних</a:t>
            </a:r>
            <a:r>
              <a:rPr lang="ru-RU" dirty="0"/>
              <a:t> печей.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505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8792"/>
            <a:ext cx="11057626" cy="6426680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вдування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гранульованих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подрібнених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пластмас</a:t>
            </a:r>
            <a:r>
              <a:rPr lang="ru-RU" dirty="0"/>
              <a:t> (</a:t>
            </a:r>
            <a:r>
              <a:rPr lang="ru-RU" dirty="0" err="1"/>
              <a:t>Японія</a:t>
            </a:r>
            <a:r>
              <a:rPr lang="ru-RU" dirty="0"/>
              <a:t>, ФРН).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знищуються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і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теплота </a:t>
            </a:r>
            <a:r>
              <a:rPr lang="ru-RU" dirty="0" err="1"/>
              <a:t>горіння</a:t>
            </a:r>
            <a:r>
              <a:rPr lang="ru-RU" dirty="0"/>
              <a:t>. </a:t>
            </a:r>
            <a:r>
              <a:rPr lang="ru-RU" dirty="0" err="1"/>
              <a:t>Простішою</a:t>
            </a:r>
            <a:r>
              <a:rPr lang="ru-RU" dirty="0"/>
              <a:t> є </a:t>
            </a:r>
            <a:r>
              <a:rPr lang="ru-RU" dirty="0" err="1"/>
              <a:t>інжекція</a:t>
            </a:r>
            <a:r>
              <a:rPr lang="ru-RU" dirty="0"/>
              <a:t> через </a:t>
            </a:r>
            <a:r>
              <a:rPr lang="ru-RU" dirty="0" err="1"/>
              <a:t>фурми</a:t>
            </a:r>
            <a:r>
              <a:rPr lang="ru-RU" dirty="0"/>
              <a:t> </a:t>
            </a:r>
            <a:r>
              <a:rPr lang="ru-RU" dirty="0" err="1"/>
              <a:t>рідин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електротехнічних</a:t>
            </a:r>
            <a:r>
              <a:rPr lang="ru-RU" dirty="0"/>
              <a:t> (</a:t>
            </a:r>
            <a:r>
              <a:rPr lang="ru-RU" dirty="0" err="1"/>
              <a:t>совол</a:t>
            </a:r>
            <a:r>
              <a:rPr lang="ru-RU" dirty="0"/>
              <a:t>, </a:t>
            </a:r>
            <a:r>
              <a:rPr lang="ru-RU" dirty="0" err="1"/>
              <a:t>совтол</a:t>
            </a:r>
            <a:r>
              <a:rPr lang="ru-RU" dirty="0"/>
              <a:t>), основу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поліхлорбіфеніли</a:t>
            </a:r>
            <a:r>
              <a:rPr lang="ru-RU" dirty="0"/>
              <a:t> (ПХБ). </a:t>
            </a:r>
            <a:r>
              <a:rPr lang="ru-RU" dirty="0" err="1"/>
              <a:t>Мікродомішки</a:t>
            </a:r>
            <a:r>
              <a:rPr lang="ru-RU" dirty="0"/>
              <a:t> ПХДД/Ф </a:t>
            </a:r>
            <a:r>
              <a:rPr lang="ru-RU" dirty="0" err="1"/>
              <a:t>з'являються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ПХБ, а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горінні</a:t>
            </a:r>
            <a:r>
              <a:rPr lang="ru-RU" dirty="0"/>
              <a:t> </a:t>
            </a:r>
            <a:r>
              <a:rPr lang="ru-RU" dirty="0" err="1"/>
              <a:t>діоксин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в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небезпечних</a:t>
            </a:r>
            <a:r>
              <a:rPr lang="ru-RU" dirty="0"/>
              <a:t> </a:t>
            </a:r>
            <a:r>
              <a:rPr lang="ru-RU" dirty="0" err="1"/>
              <a:t>кількостях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При </a:t>
            </a:r>
            <a:r>
              <a:rPr lang="ru-RU" dirty="0" err="1"/>
              <a:t>спалюванні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великого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вторинних</a:t>
            </a:r>
            <a:r>
              <a:rPr lang="ru-RU" dirty="0"/>
              <a:t> </a:t>
            </a:r>
            <a:r>
              <a:rPr lang="ru-RU" dirty="0" err="1"/>
              <a:t>екотоксикантів</a:t>
            </a:r>
            <a:r>
              <a:rPr lang="ru-RU" dirty="0"/>
              <a:t>, перш за все ПХДД/Ф.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експериментального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трудомісткістю</a:t>
            </a:r>
            <a:r>
              <a:rPr lang="ru-RU" dirty="0"/>
              <a:t>, </a:t>
            </a:r>
            <a:r>
              <a:rPr lang="ru-RU" dirty="0" err="1"/>
              <a:t>тривалістю</a:t>
            </a:r>
            <a:r>
              <a:rPr lang="ru-RU" dirty="0"/>
              <a:t> і великою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аналізів</a:t>
            </a:r>
            <a:r>
              <a:rPr lang="ru-RU" dirty="0"/>
              <a:t>, тому </a:t>
            </a:r>
            <a:r>
              <a:rPr lang="ru-RU" dirty="0" err="1"/>
              <a:t>важлива</a:t>
            </a:r>
            <a:r>
              <a:rPr lang="ru-RU" dirty="0"/>
              <a:t> роль </a:t>
            </a:r>
            <a:r>
              <a:rPr lang="ru-RU" dirty="0" err="1"/>
              <a:t>відводиться</a:t>
            </a:r>
            <a:r>
              <a:rPr lang="ru-RU" dirty="0"/>
              <a:t> </a:t>
            </a:r>
            <a:r>
              <a:rPr lang="ru-RU" dirty="0" err="1"/>
              <a:t>теоретичним</a:t>
            </a:r>
            <a:r>
              <a:rPr lang="ru-RU" dirty="0"/>
              <a:t> </a:t>
            </a:r>
            <a:r>
              <a:rPr lang="ru-RU" dirty="0" err="1"/>
              <a:t>дослідженням</a:t>
            </a:r>
            <a:r>
              <a:rPr lang="ru-RU" dirty="0"/>
              <a:t>, </a:t>
            </a:r>
            <a:r>
              <a:rPr lang="ru-RU" dirty="0" err="1"/>
              <a:t>зокрематермодинамічному</a:t>
            </a:r>
            <a:r>
              <a:rPr lang="ru-RU" dirty="0"/>
              <a:t> </a:t>
            </a:r>
            <a:r>
              <a:rPr lang="ru-RU" dirty="0" err="1"/>
              <a:t>моделюванню</a:t>
            </a:r>
            <a:r>
              <a:rPr lang="ru-RU" dirty="0"/>
              <a:t>. При великому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супутніх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ізомерів</a:t>
            </a:r>
            <a:r>
              <a:rPr lang="ru-RU" dirty="0"/>
              <a:t> (ПХДД - 75, ПХДД - 135)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вирішується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розрахунком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рівноваг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705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4663"/>
            <a:ext cx="10515600" cy="1325563"/>
          </a:xfrm>
        </p:spPr>
        <p:txBody>
          <a:bodyPr/>
          <a:lstStyle/>
          <a:p>
            <a:r>
              <a:rPr lang="ru-RU" b="1" dirty="0"/>
              <a:t>4.3 </a:t>
            </a:r>
            <a:r>
              <a:rPr lang="ru-RU" b="1" dirty="0" err="1"/>
              <a:t>Життєвий</a:t>
            </a:r>
            <a:r>
              <a:rPr lang="ru-RU" b="1" dirty="0"/>
              <a:t> цикл </a:t>
            </a:r>
            <a:r>
              <a:rPr lang="ru-RU" b="1" dirty="0" err="1"/>
              <a:t>продукції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0226"/>
            <a:ext cx="10515600" cy="479673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i="1" dirty="0"/>
              <a:t>«</a:t>
            </a:r>
            <a:r>
              <a:rPr lang="ru-RU" i="1" dirty="0" err="1"/>
              <a:t>життєвого</a:t>
            </a:r>
            <a:r>
              <a:rPr lang="ru-RU" i="1" dirty="0"/>
              <a:t> циклу» </a:t>
            </a:r>
            <a:r>
              <a:rPr lang="ru-RU" dirty="0" err="1"/>
              <a:t>металургійної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запропоновані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err="1" smtClean="0"/>
              <a:t>Розрахунок</a:t>
            </a:r>
            <a:r>
              <a:rPr lang="ru-RU" i="1" dirty="0" smtClean="0"/>
              <a:t> </a:t>
            </a:r>
            <a:r>
              <a:rPr lang="ru-RU" i="1" dirty="0"/>
              <a:t>«</a:t>
            </a:r>
            <a:r>
              <a:rPr lang="ru-RU" i="1" dirty="0" err="1"/>
              <a:t>життєвого</a:t>
            </a:r>
            <a:r>
              <a:rPr lang="ru-RU" i="1" dirty="0"/>
              <a:t> циклу» </a:t>
            </a:r>
            <a:r>
              <a:rPr lang="ru-RU" i="1" dirty="0" err="1"/>
              <a:t>продукції</a:t>
            </a:r>
            <a:r>
              <a:rPr lang="ru-RU" i="1" dirty="0"/>
              <a:t> на </a:t>
            </a:r>
            <a:r>
              <a:rPr lang="ru-RU" i="1" dirty="0" err="1"/>
              <a:t>виробництві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діє</a:t>
            </a:r>
            <a:r>
              <a:rPr lang="ru-RU" i="1" dirty="0"/>
              <a:t>: </a:t>
            </a:r>
            <a:endParaRPr lang="ru-RU" i="1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і </a:t>
            </a:r>
            <a:r>
              <a:rPr lang="ru-RU" dirty="0" err="1"/>
              <a:t>втрат</a:t>
            </a:r>
            <a:r>
              <a:rPr lang="ru-RU" dirty="0"/>
              <a:t> при </a:t>
            </a:r>
            <a:r>
              <a:rPr lang="ru-RU" dirty="0" err="1"/>
              <a:t>здобичі</a:t>
            </a:r>
            <a:r>
              <a:rPr lang="ru-RU" dirty="0"/>
              <a:t> </a:t>
            </a:r>
            <a:r>
              <a:rPr lang="ru-RU" dirty="0" err="1"/>
              <a:t>сирих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при </a:t>
            </a:r>
            <a:r>
              <a:rPr lang="ru-RU" dirty="0" err="1"/>
              <a:t>перевезенні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в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елементопотоків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7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 техногенного </a:t>
            </a:r>
            <a:r>
              <a:rPr lang="ru-RU" dirty="0" err="1"/>
              <a:t>родовища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8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9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рециклінгу</a:t>
            </a:r>
            <a:r>
              <a:rPr lang="ru-RU" dirty="0"/>
              <a:t> «</a:t>
            </a:r>
            <a:r>
              <a:rPr lang="ru-RU" dirty="0" err="1"/>
              <a:t>відкладеного</a:t>
            </a:r>
            <a:r>
              <a:rPr lang="ru-RU" dirty="0"/>
              <a:t> </a:t>
            </a:r>
            <a:r>
              <a:rPr lang="ru-RU" dirty="0" err="1"/>
              <a:t>відходу</a:t>
            </a:r>
            <a:r>
              <a:rPr lang="ru-RU" dirty="0"/>
              <a:t>» на </a:t>
            </a:r>
            <a:r>
              <a:rPr lang="ru-RU" dirty="0" err="1"/>
              <a:t>власному</a:t>
            </a:r>
            <a:r>
              <a:rPr lang="ru-RU" dirty="0"/>
              <a:t> і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підприємстві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528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70936"/>
            <a:ext cx="10859219" cy="6366294"/>
          </a:xfrm>
        </p:spPr>
        <p:txBody>
          <a:bodyPr>
            <a:normAutofit lnSpcReduction="10000"/>
          </a:bodyPr>
          <a:lstStyle/>
          <a:p>
            <a:r>
              <a:rPr lang="ru-RU" i="1" dirty="0" err="1"/>
              <a:t>Розрахунок</a:t>
            </a:r>
            <a:r>
              <a:rPr lang="ru-RU" i="1" dirty="0"/>
              <a:t> «</a:t>
            </a:r>
            <a:r>
              <a:rPr lang="ru-RU" i="1" dirty="0" err="1"/>
              <a:t>життєвого</a:t>
            </a:r>
            <a:r>
              <a:rPr lang="ru-RU" i="1" dirty="0"/>
              <a:t> циклу» </a:t>
            </a:r>
            <a:r>
              <a:rPr lang="ru-RU" i="1" dirty="0" err="1"/>
              <a:t>продукції</a:t>
            </a:r>
            <a:r>
              <a:rPr lang="ru-RU" i="1" dirty="0"/>
              <a:t> на </a:t>
            </a:r>
            <a:r>
              <a:rPr lang="ru-RU" i="1" dirty="0" err="1"/>
              <a:t>проектованому</a:t>
            </a:r>
            <a:r>
              <a:rPr lang="ru-RU" i="1" dirty="0"/>
              <a:t> </a:t>
            </a:r>
            <a:r>
              <a:rPr lang="ru-RU" i="1" dirty="0" err="1"/>
              <a:t>виробництві</a:t>
            </a:r>
            <a:r>
              <a:rPr lang="ru-RU" i="1" dirty="0"/>
              <a:t>: </a:t>
            </a:r>
            <a:endParaRPr lang="ru-RU" i="1" dirty="0" smtClean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і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і </a:t>
            </a:r>
            <a:r>
              <a:rPr lang="ru-RU" dirty="0" err="1"/>
              <a:t>втрат</a:t>
            </a:r>
            <a:r>
              <a:rPr lang="ru-RU" dirty="0"/>
              <a:t> при </a:t>
            </a:r>
            <a:r>
              <a:rPr lang="ru-RU" dirty="0" err="1"/>
              <a:t>здобичі</a:t>
            </a:r>
            <a:r>
              <a:rPr lang="ru-RU" dirty="0"/>
              <a:t> </a:t>
            </a:r>
            <a:r>
              <a:rPr lang="ru-RU" dirty="0" err="1"/>
              <a:t>сирих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при </a:t>
            </a:r>
            <a:r>
              <a:rPr lang="ru-RU" dirty="0" err="1"/>
              <a:t>перевезенні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в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вигляду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7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вигляду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8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рециклінгу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9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«</a:t>
            </a:r>
            <a:r>
              <a:rPr lang="ru-RU" dirty="0" err="1"/>
              <a:t>відкладеного</a:t>
            </a:r>
            <a:r>
              <a:rPr lang="ru-RU" dirty="0"/>
              <a:t> </a:t>
            </a:r>
            <a:r>
              <a:rPr lang="ru-RU" dirty="0" err="1"/>
              <a:t>відходу</a:t>
            </a:r>
            <a:r>
              <a:rPr lang="ru-RU" dirty="0"/>
              <a:t>».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44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706"/>
            <a:ext cx="11014494" cy="6185139"/>
          </a:xfrm>
        </p:spPr>
        <p:txBody>
          <a:bodyPr/>
          <a:lstStyle/>
          <a:p>
            <a:pPr algn="just"/>
            <a:r>
              <a:rPr lang="ru-RU" dirty="0" err="1"/>
              <a:t>Чинником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погіршує</a:t>
            </a:r>
            <a:r>
              <a:rPr lang="ru-RU" dirty="0"/>
              <a:t> </a:t>
            </a:r>
            <a:r>
              <a:rPr lang="ru-RU" dirty="0" err="1"/>
              <a:t>екологічну</a:t>
            </a:r>
            <a:r>
              <a:rPr lang="ru-RU" dirty="0"/>
              <a:t> обстановку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(ЧМ), є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Металургійний</a:t>
            </a:r>
            <a:r>
              <a:rPr lang="ru-RU" dirty="0"/>
              <a:t> </a:t>
            </a:r>
            <a:r>
              <a:rPr lang="ru-RU" dirty="0" err="1"/>
              <a:t>комбінат</a:t>
            </a:r>
            <a:r>
              <a:rPr lang="ru-RU" dirty="0"/>
              <a:t> з </a:t>
            </a:r>
            <a:r>
              <a:rPr lang="ru-RU" dirty="0" err="1"/>
              <a:t>річною</a:t>
            </a:r>
            <a:r>
              <a:rPr lang="ru-RU" dirty="0"/>
              <a:t> </a:t>
            </a:r>
            <a:r>
              <a:rPr lang="ru-RU" dirty="0" err="1"/>
              <a:t>продуктивністю</a:t>
            </a:r>
            <a:r>
              <a:rPr lang="ru-RU" dirty="0"/>
              <a:t> 10 </a:t>
            </a:r>
            <a:r>
              <a:rPr lang="ru-RU" dirty="0" err="1"/>
              <a:t>млн.т</a:t>
            </a:r>
            <a:r>
              <a:rPr lang="ru-RU" dirty="0"/>
              <a:t> прокату </a:t>
            </a:r>
            <a:r>
              <a:rPr lang="ru-RU" dirty="0" err="1"/>
              <a:t>викидає</a:t>
            </a:r>
            <a:r>
              <a:rPr lang="ru-RU" dirty="0"/>
              <a:t> 600 т </a:t>
            </a:r>
            <a:r>
              <a:rPr lang="ru-RU" dirty="0" err="1"/>
              <a:t>пилуна</a:t>
            </a:r>
            <a:r>
              <a:rPr lang="ru-RU" dirty="0"/>
              <a:t> </a:t>
            </a:r>
            <a:r>
              <a:rPr lang="ru-RU" dirty="0" err="1"/>
              <a:t>добу</a:t>
            </a:r>
            <a:r>
              <a:rPr lang="ru-RU" dirty="0"/>
              <a:t>, 227 т </a:t>
            </a:r>
            <a:r>
              <a:rPr lang="ru-RU" dirty="0" err="1"/>
              <a:t>з'єднань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, 700 т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, є </a:t>
            </a:r>
            <a:r>
              <a:rPr lang="ru-RU" dirty="0" err="1"/>
              <a:t>джерелом</a:t>
            </a:r>
            <a:r>
              <a:rPr lang="ru-RU" dirty="0"/>
              <a:t> сильного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в </a:t>
            </a:r>
            <a:r>
              <a:rPr lang="ru-RU" dirty="0" err="1"/>
              <a:t>радіусі</a:t>
            </a:r>
            <a:r>
              <a:rPr lang="ru-RU" dirty="0"/>
              <a:t> 30-50 км. ЧМ є великим </a:t>
            </a:r>
            <a:r>
              <a:rPr lang="ru-RU" dirty="0" err="1"/>
              <a:t>споживачем</a:t>
            </a:r>
            <a:r>
              <a:rPr lang="ru-RU" dirty="0"/>
              <a:t> води. </a:t>
            </a:r>
            <a:r>
              <a:rPr lang="ru-RU" dirty="0" err="1"/>
              <a:t>Питомі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води на 1 т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руді</a:t>
            </a:r>
            <a:r>
              <a:rPr lang="ru-RU" dirty="0"/>
              <a:t> до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складають</a:t>
            </a:r>
            <a:r>
              <a:rPr lang="ru-RU" dirty="0"/>
              <a:t> 264 м3.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настільки</a:t>
            </a:r>
            <a:r>
              <a:rPr lang="ru-RU" dirty="0"/>
              <a:t> великим,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7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621102"/>
            <a:ext cx="10893725" cy="6090249"/>
          </a:xfrm>
        </p:spPr>
        <p:txBody>
          <a:bodyPr/>
          <a:lstStyle/>
          <a:p>
            <a:pPr algn="just"/>
            <a:r>
              <a:rPr lang="ru-RU" i="1" dirty="0"/>
              <a:t>Проблема </a:t>
            </a:r>
            <a:r>
              <a:rPr lang="ru-RU" i="1" dirty="0" err="1"/>
              <a:t>техногенних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</a:t>
            </a:r>
            <a:r>
              <a:rPr lang="ru-RU" dirty="0"/>
              <a:t>мало </a:t>
            </a:r>
            <a:r>
              <a:rPr lang="ru-RU" dirty="0" err="1"/>
              <a:t>вивчена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украй</a:t>
            </a:r>
            <a:r>
              <a:rPr lang="ru-RU" dirty="0"/>
              <a:t> </a:t>
            </a:r>
            <a:r>
              <a:rPr lang="ru-RU" dirty="0" err="1"/>
              <a:t>важлива</a:t>
            </a:r>
            <a:r>
              <a:rPr lang="ru-RU" dirty="0"/>
              <a:t>. На </a:t>
            </a:r>
            <a:r>
              <a:rPr lang="ru-RU" dirty="0" err="1"/>
              <a:t>сьогодні</a:t>
            </a:r>
            <a:r>
              <a:rPr lang="ru-RU" dirty="0"/>
              <a:t> не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безвідходних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і таких </a:t>
            </a:r>
            <a:r>
              <a:rPr lang="ru-RU" dirty="0" err="1"/>
              <a:t>технологій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в </a:t>
            </a:r>
            <a:r>
              <a:rPr lang="ru-RU" dirty="0" err="1"/>
              <a:t>принципі</a:t>
            </a:r>
            <a:r>
              <a:rPr lang="ru-RU" dirty="0"/>
              <a:t>, 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живій</a:t>
            </a:r>
            <a:r>
              <a:rPr lang="ru-RU" dirty="0"/>
              <a:t> </a:t>
            </a:r>
            <a:r>
              <a:rPr lang="ru-RU" dirty="0" err="1"/>
              <a:t>природі</a:t>
            </a:r>
            <a:r>
              <a:rPr lang="ru-RU" dirty="0"/>
              <a:t>, де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у свою </a:t>
            </a:r>
            <a:r>
              <a:rPr lang="ru-RU" dirty="0" err="1"/>
              <a:t>чергу</a:t>
            </a:r>
            <a:r>
              <a:rPr lang="ru-RU" dirty="0"/>
              <a:t>, є </a:t>
            </a:r>
            <a:r>
              <a:rPr lang="ru-RU" dirty="0" err="1"/>
              <a:t>сировиною</a:t>
            </a:r>
            <a:r>
              <a:rPr lang="ru-RU" dirty="0"/>
              <a:t> для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Тому </a:t>
            </a:r>
            <a:r>
              <a:rPr lang="ru-RU" i="1" dirty="0" err="1"/>
              <a:t>утилізація</a:t>
            </a:r>
            <a:r>
              <a:rPr lang="ru-RU" i="1" dirty="0"/>
              <a:t> </a:t>
            </a:r>
            <a:r>
              <a:rPr lang="ru-RU" i="1" dirty="0" err="1"/>
              <a:t>техногенних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</a:t>
            </a:r>
            <a:r>
              <a:rPr lang="ru-RU" dirty="0"/>
              <a:t>є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заощадження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а - </a:t>
            </a:r>
            <a:r>
              <a:rPr lang="ru-RU" dirty="0" err="1"/>
              <a:t>аналогічно</a:t>
            </a:r>
            <a:r>
              <a:rPr lang="ru-RU" dirty="0"/>
              <a:t> </a:t>
            </a:r>
            <a:r>
              <a:rPr lang="ru-RU" dirty="0" err="1"/>
              <a:t>живій</a:t>
            </a:r>
            <a:r>
              <a:rPr lang="ru-RU" dirty="0"/>
              <a:t> </a:t>
            </a:r>
            <a:r>
              <a:rPr lang="ru-RU" dirty="0" err="1"/>
              <a:t>природі</a:t>
            </a:r>
            <a:r>
              <a:rPr lang="ru-RU" dirty="0"/>
              <a:t> - природною і </a:t>
            </a:r>
            <a:r>
              <a:rPr lang="ru-RU" dirty="0" err="1"/>
              <a:t>обов'язковою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Дефіцит</a:t>
            </a:r>
            <a:r>
              <a:rPr lang="ru-RU" dirty="0" smtClean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проблему.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5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07366"/>
            <a:ext cx="10936857" cy="590909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Тим часом, </a:t>
            </a:r>
            <a:r>
              <a:rPr lang="ru-RU" dirty="0" err="1"/>
              <a:t>величезна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зосереджена</a:t>
            </a:r>
            <a:r>
              <a:rPr lang="ru-RU" dirty="0"/>
              <a:t> в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відходах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2% </a:t>
            </a:r>
            <a:r>
              <a:rPr lang="ru-RU" dirty="0" err="1"/>
              <a:t>споживаних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кінцеву</a:t>
            </a:r>
            <a:r>
              <a:rPr lang="ru-RU" dirty="0"/>
              <a:t>, а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відходи</a:t>
            </a:r>
            <a:r>
              <a:rPr lang="ru-RU" dirty="0"/>
              <a:t>, </a:t>
            </a:r>
            <a:r>
              <a:rPr lang="ru-RU" dirty="0" err="1"/>
              <a:t>переробка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першочерговим</a:t>
            </a:r>
            <a:r>
              <a:rPr lang="ru-RU" dirty="0"/>
              <a:t> </a:t>
            </a:r>
            <a:r>
              <a:rPr lang="ru-RU" dirty="0" err="1"/>
              <a:t>світовим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, ядром </a:t>
            </a:r>
            <a:r>
              <a:rPr lang="ru-RU" dirty="0" err="1"/>
              <a:t>вирішення</a:t>
            </a:r>
            <a:r>
              <a:rPr lang="ru-RU" dirty="0"/>
              <a:t> проблем </a:t>
            </a:r>
            <a:r>
              <a:rPr lang="ru-RU" dirty="0" err="1"/>
              <a:t>Ресурсозбереження</a:t>
            </a:r>
            <a:r>
              <a:rPr lang="ru-RU" dirty="0"/>
              <a:t>. У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складаються</a:t>
            </a:r>
            <a:r>
              <a:rPr lang="ru-RU" dirty="0"/>
              <a:t>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 -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серцевиною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в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заощадження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є </a:t>
            </a:r>
            <a:r>
              <a:rPr lang="ru-RU" dirty="0" err="1"/>
              <a:t>поводження</a:t>
            </a:r>
            <a:r>
              <a:rPr lang="ru-RU" dirty="0"/>
              <a:t> з </a:t>
            </a:r>
            <a:r>
              <a:rPr lang="ru-RU" dirty="0" err="1"/>
              <a:t>техногенними</a:t>
            </a:r>
            <a:r>
              <a:rPr lang="ru-RU" dirty="0"/>
              <a:t> і </a:t>
            </a:r>
            <a:r>
              <a:rPr lang="ru-RU" dirty="0" err="1"/>
              <a:t>побутовими</a:t>
            </a:r>
            <a:r>
              <a:rPr lang="ru-RU" dirty="0"/>
              <a:t> </a:t>
            </a:r>
            <a:r>
              <a:rPr lang="ru-RU" dirty="0" err="1"/>
              <a:t>відходами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smtClean="0"/>
              <a:t>«</a:t>
            </a:r>
            <a:r>
              <a:rPr lang="ru-RU" i="1" dirty="0" err="1"/>
              <a:t>Поводження</a:t>
            </a:r>
            <a:r>
              <a:rPr lang="ru-RU" i="1" dirty="0"/>
              <a:t> з </a:t>
            </a:r>
            <a:r>
              <a:rPr lang="ru-RU" i="1" dirty="0" err="1"/>
              <a:t>відходами</a:t>
            </a:r>
            <a:r>
              <a:rPr lang="ru-RU" i="1" dirty="0"/>
              <a:t>» </a:t>
            </a:r>
            <a:r>
              <a:rPr lang="ru-RU" dirty="0"/>
              <a:t>- </a:t>
            </a:r>
            <a:r>
              <a:rPr lang="ru-RU" dirty="0" err="1"/>
              <a:t>прийнятий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весь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моніторингом</a:t>
            </a:r>
            <a:r>
              <a:rPr lang="ru-RU" dirty="0"/>
              <a:t>, </a:t>
            </a:r>
            <a:r>
              <a:rPr lang="ru-RU" dirty="0" err="1"/>
              <a:t>зберіганням</a:t>
            </a:r>
            <a:r>
              <a:rPr lang="ru-RU" dirty="0"/>
              <a:t>, </a:t>
            </a:r>
            <a:r>
              <a:rPr lang="ru-RU" dirty="0" err="1"/>
              <a:t>переробкою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і </a:t>
            </a:r>
            <a:r>
              <a:rPr lang="ru-RU" dirty="0" err="1"/>
              <a:t>законодавчим</a:t>
            </a:r>
            <a:r>
              <a:rPr lang="ru-RU" dirty="0"/>
              <a:t> </a:t>
            </a:r>
            <a:r>
              <a:rPr lang="ru-RU" dirty="0" err="1"/>
              <a:t>оформленням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09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928230" cy="621964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з особливо </a:t>
            </a:r>
            <a:r>
              <a:rPr lang="ru-RU" dirty="0" err="1"/>
              <a:t>небезпечними</a:t>
            </a:r>
            <a:r>
              <a:rPr lang="ru-RU" dirty="0"/>
              <a:t> </a:t>
            </a:r>
            <a:r>
              <a:rPr lang="ru-RU" dirty="0" err="1"/>
              <a:t>відходами</a:t>
            </a:r>
            <a:r>
              <a:rPr lang="ru-RU" dirty="0"/>
              <a:t> в </a:t>
            </a:r>
            <a:r>
              <a:rPr lang="ru-RU" dirty="0" err="1"/>
              <a:t>окрему</a:t>
            </a:r>
            <a:r>
              <a:rPr lang="ru-RU" dirty="0"/>
              <a:t> проблему, </a:t>
            </a:r>
            <a:r>
              <a:rPr lang="ru-RU" i="1" dirty="0" err="1"/>
              <a:t>утилізація</a:t>
            </a:r>
            <a:r>
              <a:rPr lang="ru-RU" i="1" dirty="0"/>
              <a:t> </a:t>
            </a:r>
            <a:r>
              <a:rPr lang="ru-RU" i="1" dirty="0" err="1"/>
              <a:t>основної</a:t>
            </a:r>
            <a:r>
              <a:rPr lang="ru-RU" i="1" dirty="0"/>
              <a:t> </a:t>
            </a:r>
            <a:r>
              <a:rPr lang="ru-RU" i="1" dirty="0" err="1"/>
              <a:t>маси</a:t>
            </a:r>
            <a:r>
              <a:rPr lang="ru-RU" i="1" dirty="0"/>
              <a:t> «</a:t>
            </a:r>
            <a:r>
              <a:rPr lang="ru-RU" i="1" dirty="0" err="1"/>
              <a:t>свіжих</a:t>
            </a:r>
            <a:r>
              <a:rPr lang="ru-RU" i="1" dirty="0"/>
              <a:t>» і </a:t>
            </a:r>
            <a:r>
              <a:rPr lang="ru-RU" i="1" dirty="0" err="1"/>
              <a:t>відкладених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</a:t>
            </a:r>
            <a:r>
              <a:rPr lang="ru-RU" i="1" dirty="0" err="1"/>
              <a:t>може</a:t>
            </a:r>
            <a:r>
              <a:rPr lang="ru-RU" i="1" dirty="0"/>
              <a:t> бути проведена по </a:t>
            </a:r>
            <a:r>
              <a:rPr lang="ru-RU" i="1" dirty="0" err="1"/>
              <a:t>наступних</a:t>
            </a:r>
            <a:r>
              <a:rPr lang="ru-RU" i="1" dirty="0"/>
              <a:t> </a:t>
            </a:r>
            <a:r>
              <a:rPr lang="ru-RU" i="1" dirty="0" err="1"/>
              <a:t>напрямах</a:t>
            </a:r>
            <a:r>
              <a:rPr lang="ru-RU" i="1" dirty="0"/>
              <a:t>: </a:t>
            </a:r>
            <a:endParaRPr lang="ru-RU" i="1" dirty="0" smtClean="0"/>
          </a:p>
          <a:p>
            <a:pPr algn="just"/>
            <a:r>
              <a:rPr lang="ru-RU" dirty="0" smtClean="0"/>
              <a:t>- </a:t>
            </a:r>
            <a:r>
              <a:rPr lang="ru-RU" i="1" dirty="0" err="1"/>
              <a:t>знищення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з перекладом </a:t>
            </a:r>
            <a:r>
              <a:rPr lang="ru-RU" i="1" dirty="0" err="1"/>
              <a:t>їх</a:t>
            </a:r>
            <a:r>
              <a:rPr lang="ru-RU" i="1" dirty="0"/>
              <a:t> в </a:t>
            </a:r>
            <a:r>
              <a:rPr lang="ru-RU" i="1" dirty="0" err="1"/>
              <a:t>безпечні</a:t>
            </a:r>
            <a:r>
              <a:rPr lang="ru-RU" i="1" dirty="0"/>
              <a:t> </a:t>
            </a:r>
            <a:r>
              <a:rPr lang="ru-RU" i="1" dirty="0" err="1"/>
              <a:t>продукти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 і </a:t>
            </a:r>
            <a:r>
              <a:rPr lang="ru-RU" dirty="0" err="1"/>
              <a:t>бажане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вторинної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шлях </a:t>
            </a:r>
            <a:r>
              <a:rPr lang="ru-RU" dirty="0" err="1"/>
              <a:t>переважний</a:t>
            </a:r>
            <a:r>
              <a:rPr lang="ru-RU" dirty="0"/>
              <a:t> для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побутових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опадів</a:t>
            </a:r>
            <a:r>
              <a:rPr lang="ru-RU" dirty="0"/>
              <a:t> </a:t>
            </a:r>
            <a:r>
              <a:rPr lang="ru-RU" dirty="0" err="1"/>
              <a:t>стічних</a:t>
            </a:r>
            <a:r>
              <a:rPr lang="ru-RU" dirty="0"/>
              <a:t> вод,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сільськогосподарського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мікробіологічної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науки, </a:t>
            </a:r>
            <a:r>
              <a:rPr lang="ru-RU" dirty="0" err="1"/>
              <a:t>сервісу</a:t>
            </a:r>
            <a:r>
              <a:rPr lang="ru-RU" dirty="0"/>
              <a:t>.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- </a:t>
            </a:r>
            <a:r>
              <a:rPr lang="ru-RU" dirty="0" err="1"/>
              <a:t>вивільнення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виділенню</a:t>
            </a:r>
            <a:r>
              <a:rPr lang="ru-RU" dirty="0"/>
              <a:t> </a:t>
            </a:r>
            <a:r>
              <a:rPr lang="ru-RU" dirty="0" err="1"/>
              <a:t>парникових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небажаних</a:t>
            </a:r>
            <a:r>
              <a:rPr lang="ru-RU" dirty="0"/>
              <a:t> </a:t>
            </a:r>
            <a:r>
              <a:rPr lang="ru-RU" dirty="0" err="1"/>
              <a:t>мікроорганізмів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 і </a:t>
            </a:r>
            <a:r>
              <a:rPr lang="ru-RU" dirty="0" err="1" smtClean="0"/>
              <a:t>гідросфери</a:t>
            </a:r>
            <a:r>
              <a:rPr lang="ru-RU" dirty="0" smtClean="0"/>
              <a:t>.</a:t>
            </a:r>
          </a:p>
          <a:p>
            <a:pPr algn="just"/>
            <a:r>
              <a:rPr lang="ru-RU" i="1" dirty="0"/>
              <a:t>- </a:t>
            </a:r>
            <a:r>
              <a:rPr lang="ru-RU" i="1" dirty="0" err="1"/>
              <a:t>консервація</a:t>
            </a:r>
            <a:r>
              <a:rPr lang="ru-RU" i="1" dirty="0"/>
              <a:t> </a:t>
            </a:r>
            <a:r>
              <a:rPr lang="ru-RU" i="1" dirty="0" err="1"/>
              <a:t>відходів</a:t>
            </a:r>
            <a:r>
              <a:rPr lang="ru-RU" i="1" dirty="0"/>
              <a:t> в </a:t>
            </a:r>
            <a:r>
              <a:rPr lang="ru-RU" i="1" dirty="0" err="1"/>
              <a:t>безпечному</a:t>
            </a:r>
            <a:r>
              <a:rPr lang="ru-RU" i="1" dirty="0"/>
              <a:t> </a:t>
            </a:r>
            <a:r>
              <a:rPr lang="ru-RU" i="1" dirty="0" err="1"/>
              <a:t>стані</a:t>
            </a:r>
            <a:r>
              <a:rPr lang="ru-RU" i="1" dirty="0"/>
              <a:t> для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 в </a:t>
            </a:r>
            <a:r>
              <a:rPr lang="ru-RU" i="1" dirty="0" err="1"/>
              <a:t>найближчому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віддаленому</a:t>
            </a:r>
            <a:r>
              <a:rPr lang="ru-RU" i="1" dirty="0"/>
              <a:t> </a:t>
            </a:r>
            <a:r>
              <a:rPr lang="ru-RU" i="1" dirty="0" err="1"/>
              <a:t>майбутньому</a:t>
            </a:r>
            <a:r>
              <a:rPr lang="ru-RU" i="1" dirty="0"/>
              <a:t>. </a:t>
            </a:r>
            <a:r>
              <a:rPr lang="ru-RU" dirty="0" err="1"/>
              <a:t>Ефект</a:t>
            </a:r>
            <a:r>
              <a:rPr lang="ru-RU" dirty="0"/>
              <a:t> - </a:t>
            </a:r>
            <a:r>
              <a:rPr lang="ru-RU" dirty="0" err="1"/>
              <a:t>вивільнення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ліквідація</a:t>
            </a:r>
            <a:r>
              <a:rPr lang="ru-RU" dirty="0"/>
              <a:t> </a:t>
            </a:r>
            <a:r>
              <a:rPr lang="ru-RU" dirty="0" err="1"/>
              <a:t>шкідливого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i="1" dirty="0" err="1"/>
              <a:t>поточне</a:t>
            </a:r>
            <a:r>
              <a:rPr lang="ru-RU" i="1" dirty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 «</a:t>
            </a:r>
            <a:r>
              <a:rPr lang="ru-RU" i="1" dirty="0" err="1"/>
              <a:t>свіжих</a:t>
            </a:r>
            <a:r>
              <a:rPr lang="ru-RU" i="1" dirty="0"/>
              <a:t>» </a:t>
            </a:r>
            <a:r>
              <a:rPr lang="ru-RU" i="1" dirty="0" err="1"/>
              <a:t>відходів</a:t>
            </a:r>
            <a:r>
              <a:rPr lang="ru-RU" i="1" dirty="0"/>
              <a:t> у </a:t>
            </a:r>
            <a:r>
              <a:rPr lang="ru-RU" i="1" dirty="0" err="1"/>
              <a:t>виробничому</a:t>
            </a:r>
            <a:r>
              <a:rPr lang="ru-RU" i="1" dirty="0"/>
              <a:t> </a:t>
            </a:r>
            <a:r>
              <a:rPr lang="ru-RU" i="1" dirty="0" err="1"/>
              <a:t>циклі</a:t>
            </a:r>
            <a:r>
              <a:rPr lang="ru-RU" i="1" dirty="0"/>
              <a:t> («</a:t>
            </a:r>
            <a:r>
              <a:rPr lang="ru-RU" i="1" dirty="0" err="1"/>
              <a:t>внутрішній</a:t>
            </a:r>
            <a:r>
              <a:rPr lang="ru-RU" i="1" dirty="0"/>
              <a:t>» </a:t>
            </a:r>
            <a:r>
              <a:rPr lang="ru-RU" i="1" dirty="0" err="1"/>
              <a:t>або</a:t>
            </a:r>
            <a:r>
              <a:rPr lang="ru-RU" i="1" dirty="0"/>
              <a:t> «</a:t>
            </a:r>
            <a:r>
              <a:rPr lang="ru-RU" i="1" dirty="0" err="1"/>
              <a:t>виробничий</a:t>
            </a:r>
            <a:r>
              <a:rPr lang="ru-RU" i="1" dirty="0"/>
              <a:t>» </a:t>
            </a:r>
            <a:r>
              <a:rPr lang="ru-RU" i="1" dirty="0" err="1"/>
              <a:t>рециклінг</a:t>
            </a:r>
            <a:r>
              <a:rPr lang="ru-RU" i="1" dirty="0"/>
              <a:t>). </a:t>
            </a:r>
            <a:r>
              <a:rPr lang="ru-RU" dirty="0" err="1"/>
              <a:t>Ефект</a:t>
            </a:r>
            <a:r>
              <a:rPr lang="ru-RU" dirty="0"/>
              <a:t> -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виробництві</a:t>
            </a:r>
            <a:r>
              <a:rPr lang="ru-RU" dirty="0"/>
              <a:t>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до ОС,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кінцевої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використання</a:t>
            </a:r>
            <a:r>
              <a:rPr lang="ru-RU" dirty="0"/>
              <a:t> «</a:t>
            </a:r>
            <a:r>
              <a:rPr lang="ru-RU" dirty="0" err="1"/>
              <a:t>свіжих</a:t>
            </a:r>
            <a:r>
              <a:rPr lang="ru-RU" dirty="0"/>
              <a:t>» </a:t>
            </a:r>
            <a:r>
              <a:rPr lang="ru-RU" dirty="0" err="1"/>
              <a:t>відходів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отрослей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(</a:t>
            </a:r>
            <a:r>
              <a:rPr lang="ru-RU" i="1" dirty="0"/>
              <a:t>перший </a:t>
            </a:r>
            <a:r>
              <a:rPr lang="ru-RU" i="1" dirty="0" err="1"/>
              <a:t>варіант</a:t>
            </a:r>
            <a:r>
              <a:rPr lang="ru-RU" i="1" dirty="0"/>
              <a:t> «глобального» </a:t>
            </a:r>
            <a:r>
              <a:rPr lang="ru-RU" i="1" dirty="0" err="1"/>
              <a:t>рециклінга</a:t>
            </a:r>
            <a:r>
              <a:rPr lang="ru-RU" dirty="0"/>
              <a:t>). </a:t>
            </a:r>
            <a:r>
              <a:rPr lang="ru-RU" dirty="0" err="1"/>
              <a:t>Ефект</a:t>
            </a:r>
            <a:r>
              <a:rPr lang="ru-RU" dirty="0"/>
              <a:t> - </a:t>
            </a:r>
            <a:r>
              <a:rPr lang="ru-RU" dirty="0" err="1"/>
              <a:t>вивільнення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цілому</a:t>
            </a:r>
            <a:r>
              <a:rPr lang="ru-RU" dirty="0"/>
              <a:t> по народному </a:t>
            </a:r>
            <a:r>
              <a:rPr lang="ru-RU" dirty="0" err="1"/>
              <a:t>господарству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використання</a:t>
            </a:r>
            <a:r>
              <a:rPr lang="ru-RU" dirty="0"/>
              <a:t> «</a:t>
            </a:r>
            <a:r>
              <a:rPr lang="ru-RU" dirty="0" err="1"/>
              <a:t>відкладеного</a:t>
            </a:r>
            <a:r>
              <a:rPr lang="ru-RU" dirty="0"/>
              <a:t>» </a:t>
            </a:r>
            <a:r>
              <a:rPr lang="ru-RU" dirty="0" err="1"/>
              <a:t>відходу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втратила</a:t>
            </a:r>
            <a:r>
              <a:rPr lang="ru-RU" dirty="0"/>
              <a:t> </a:t>
            </a:r>
            <a:r>
              <a:rPr lang="ru-RU" dirty="0" err="1"/>
              <a:t>споживчі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) у </a:t>
            </a:r>
            <a:r>
              <a:rPr lang="ru-RU" dirty="0" err="1"/>
              <a:t>власній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галузях</a:t>
            </a:r>
            <a:r>
              <a:rPr lang="ru-RU" dirty="0"/>
              <a:t> народного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i="1" dirty="0"/>
              <a:t>(</a:t>
            </a:r>
            <a:r>
              <a:rPr lang="ru-RU" i="1" dirty="0" err="1"/>
              <a:t>другий</a:t>
            </a:r>
            <a:r>
              <a:rPr lang="ru-RU" i="1" dirty="0"/>
              <a:t> </a:t>
            </a:r>
            <a:r>
              <a:rPr lang="ru-RU" i="1" dirty="0" err="1"/>
              <a:t>варіант</a:t>
            </a:r>
            <a:r>
              <a:rPr lang="ru-RU" i="1" dirty="0"/>
              <a:t> «глобального» </a:t>
            </a:r>
            <a:r>
              <a:rPr lang="ru-RU" i="1" dirty="0" err="1"/>
              <a:t>рециклінга</a:t>
            </a:r>
            <a:r>
              <a:rPr lang="ru-RU" i="1" dirty="0"/>
              <a:t>). </a:t>
            </a:r>
            <a:r>
              <a:rPr lang="ru-RU" dirty="0" err="1"/>
              <a:t>Ефект</a:t>
            </a:r>
            <a:r>
              <a:rPr lang="ru-RU" dirty="0"/>
              <a:t> - </a:t>
            </a:r>
            <a:r>
              <a:rPr lang="ru-RU" dirty="0" err="1"/>
              <a:t>вивільнення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цілому</a:t>
            </a:r>
            <a:r>
              <a:rPr lang="ru-RU" dirty="0"/>
              <a:t> по народному </a:t>
            </a:r>
            <a:r>
              <a:rPr lang="ru-RU" dirty="0" err="1"/>
              <a:t>господарству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859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3683"/>
            <a:ext cx="10515600" cy="58232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Три </a:t>
            </a:r>
            <a:r>
              <a:rPr lang="ru-RU" dirty="0" err="1"/>
              <a:t>останні</a:t>
            </a:r>
            <a:r>
              <a:rPr lang="ru-RU" dirty="0"/>
              <a:t> </a:t>
            </a:r>
            <a:r>
              <a:rPr lang="ru-RU" dirty="0" err="1"/>
              <a:t>пункти</a:t>
            </a:r>
            <a:r>
              <a:rPr lang="ru-RU" dirty="0"/>
              <a:t>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яке за рубежом </a:t>
            </a:r>
            <a:r>
              <a:rPr lang="ru-RU" dirty="0" err="1"/>
              <a:t>отримало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«</a:t>
            </a:r>
            <a:r>
              <a:rPr lang="ru-RU" dirty="0" err="1"/>
              <a:t>рециклінг</a:t>
            </a:r>
            <a:r>
              <a:rPr lang="ru-RU" dirty="0"/>
              <a:t>». </a:t>
            </a:r>
            <a:r>
              <a:rPr lang="ru-RU" dirty="0" err="1"/>
              <a:t>Це</a:t>
            </a:r>
            <a:r>
              <a:rPr lang="ru-RU" dirty="0"/>
              <a:t> в </a:t>
            </a:r>
            <a:r>
              <a:rPr lang="ru-RU" dirty="0" err="1"/>
              <a:t>деякій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застосовувався</a:t>
            </a:r>
            <a:r>
              <a:rPr lang="ru-RU" dirty="0"/>
              <a:t> в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, «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вторинних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)», «цикл </a:t>
            </a:r>
            <a:r>
              <a:rPr lang="ru-RU" dirty="0" err="1"/>
              <a:t>повернення</a:t>
            </a:r>
            <a:r>
              <a:rPr lang="ru-RU" dirty="0"/>
              <a:t>», «</a:t>
            </a:r>
            <a:r>
              <a:rPr lang="ru-RU" dirty="0" err="1"/>
              <a:t>вторинні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». Перш за все </a:t>
            </a:r>
            <a:r>
              <a:rPr lang="ru-RU" dirty="0" err="1"/>
              <a:t>розділимо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на два: «</a:t>
            </a:r>
            <a:r>
              <a:rPr lang="ru-RU" dirty="0" err="1"/>
              <a:t>виробничий</a:t>
            </a:r>
            <a:r>
              <a:rPr lang="ru-RU" dirty="0"/>
              <a:t> </a:t>
            </a:r>
            <a:r>
              <a:rPr lang="ru-RU" dirty="0" err="1"/>
              <a:t>рециклінг</a:t>
            </a:r>
            <a:r>
              <a:rPr lang="ru-RU" dirty="0"/>
              <a:t>» і «</a:t>
            </a:r>
            <a:r>
              <a:rPr lang="ru-RU" dirty="0" err="1"/>
              <a:t>глобальний</a:t>
            </a:r>
            <a:r>
              <a:rPr lang="ru-RU" dirty="0"/>
              <a:t> </a:t>
            </a:r>
            <a:r>
              <a:rPr lang="ru-RU" dirty="0" err="1"/>
              <a:t>рециклінг</a:t>
            </a:r>
            <a:r>
              <a:rPr lang="ru-RU" dirty="0"/>
              <a:t>». </a:t>
            </a:r>
            <a:endParaRPr lang="ru-RU" dirty="0" smtClean="0"/>
          </a:p>
          <a:p>
            <a:pPr algn="just"/>
            <a:r>
              <a:rPr lang="ru-RU" i="1" dirty="0" err="1"/>
              <a:t>Під</a:t>
            </a:r>
            <a:r>
              <a:rPr lang="ru-RU" i="1" dirty="0"/>
              <a:t> </a:t>
            </a:r>
            <a:r>
              <a:rPr lang="ru-RU" i="1" dirty="0" err="1"/>
              <a:t>виробничим</a:t>
            </a:r>
            <a:r>
              <a:rPr lang="ru-RU" i="1" dirty="0"/>
              <a:t> </a:t>
            </a:r>
            <a:r>
              <a:rPr lang="ru-RU" i="1" dirty="0" err="1"/>
              <a:t>рециклінгом</a:t>
            </a:r>
            <a:r>
              <a:rPr lang="ru-RU" i="1" dirty="0"/>
              <a:t> </a:t>
            </a:r>
            <a:r>
              <a:rPr lang="ru-RU" i="1" dirty="0" err="1"/>
              <a:t>розумітимемо</a:t>
            </a:r>
            <a:r>
              <a:rPr lang="ru-RU" i="1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в </a:t>
            </a:r>
            <a:r>
              <a:rPr lang="ru-RU" dirty="0" err="1"/>
              <a:t>поточне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«в </a:t>
            </a:r>
            <a:r>
              <a:rPr lang="ru-RU" dirty="0" err="1"/>
              <a:t>темпі</a:t>
            </a:r>
            <a:r>
              <a:rPr lang="ru-RU" dirty="0"/>
              <a:t> з </a:t>
            </a:r>
            <a:r>
              <a:rPr lang="ru-RU" dirty="0" err="1"/>
              <a:t>процесом</a:t>
            </a:r>
            <a:r>
              <a:rPr lang="ru-RU" dirty="0"/>
              <a:t>».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</a:t>
            </a:r>
            <a:r>
              <a:rPr lang="ru-RU" dirty="0" err="1"/>
              <a:t>підкреслює</a:t>
            </a:r>
            <a:r>
              <a:rPr lang="ru-RU" dirty="0"/>
              <a:t> </a:t>
            </a:r>
            <a:r>
              <a:rPr lang="ru-RU" dirty="0" err="1"/>
              <a:t>негайну</a:t>
            </a:r>
            <a:r>
              <a:rPr lang="ru-RU" dirty="0"/>
              <a:t> </a:t>
            </a:r>
            <a:r>
              <a:rPr lang="ru-RU" dirty="0" err="1"/>
              <a:t>переробку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відходу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, без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накопичення</a:t>
            </a:r>
            <a:r>
              <a:rPr lang="ru-RU" dirty="0"/>
              <a:t>. </a:t>
            </a:r>
            <a:r>
              <a:rPr lang="ru-RU" dirty="0" err="1"/>
              <a:t>Вперше</a:t>
            </a:r>
            <a:r>
              <a:rPr lang="ru-RU" dirty="0"/>
              <a:t> в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/>
              <a:t>промисловій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«</a:t>
            </a:r>
            <a:r>
              <a:rPr lang="ru-RU" dirty="0" err="1"/>
              <a:t>виробничий</a:t>
            </a:r>
            <a:r>
              <a:rPr lang="ru-RU" dirty="0"/>
              <a:t> </a:t>
            </a:r>
            <a:r>
              <a:rPr lang="ru-RU" dirty="0" err="1"/>
              <a:t>рециклінг</a:t>
            </a:r>
            <a:r>
              <a:rPr lang="ru-RU" dirty="0"/>
              <a:t>»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втілений</a:t>
            </a:r>
            <a:r>
              <a:rPr lang="ru-RU" dirty="0"/>
              <a:t>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в агломерационном </a:t>
            </a:r>
            <a:r>
              <a:rPr lang="ru-RU" dirty="0" err="1"/>
              <a:t>виробництві</a:t>
            </a:r>
            <a:r>
              <a:rPr lang="ru-RU" dirty="0"/>
              <a:t> на початку ХХ </a:t>
            </a:r>
            <a:r>
              <a:rPr lang="ru-RU" dirty="0" err="1"/>
              <a:t>століття</a:t>
            </a:r>
            <a:r>
              <a:rPr lang="ru-RU" dirty="0"/>
              <a:t>. </a:t>
            </a:r>
            <a:r>
              <a:rPr lang="ru-RU" dirty="0" err="1"/>
              <a:t>Некондиційна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r>
              <a:rPr lang="ru-RU" dirty="0"/>
              <a:t> (шматки агломерату великою </a:t>
            </a:r>
            <a:r>
              <a:rPr lang="ru-RU" dirty="0" err="1"/>
              <a:t>менш</a:t>
            </a:r>
            <a:r>
              <a:rPr lang="ru-RU" dirty="0"/>
              <a:t> стандартною,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5-10 мм) - так </a:t>
            </a:r>
            <a:r>
              <a:rPr lang="ru-RU" dirty="0" err="1"/>
              <a:t>зване</a:t>
            </a:r>
            <a:r>
              <a:rPr lang="ru-RU" dirty="0"/>
              <a:t> «</a:t>
            </a:r>
            <a:r>
              <a:rPr lang="ru-RU" dirty="0" err="1"/>
              <a:t>повернення</a:t>
            </a:r>
            <a:r>
              <a:rPr lang="ru-RU" dirty="0"/>
              <a:t>» -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прямував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початкової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в </a:t>
            </a:r>
            <a:r>
              <a:rPr lang="ru-RU" dirty="0" err="1"/>
              <a:t>процес</a:t>
            </a:r>
            <a:r>
              <a:rPr lang="ru-RU" dirty="0"/>
              <a:t>. </a:t>
            </a:r>
            <a:r>
              <a:rPr lang="ru-RU" dirty="0" err="1"/>
              <a:t>Особливістю</a:t>
            </a:r>
            <a:r>
              <a:rPr lang="ru-RU" dirty="0"/>
              <a:t> агломерационного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з'явилося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кінцевої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r>
              <a:rPr lang="ru-RU" dirty="0" err="1"/>
              <a:t>Т.ч</a:t>
            </a:r>
            <a:r>
              <a:rPr lang="ru-RU" dirty="0"/>
              <a:t>. </a:t>
            </a:r>
            <a:r>
              <a:rPr lang="ru-RU" dirty="0" err="1"/>
              <a:t>рециклінг</a:t>
            </a:r>
            <a:r>
              <a:rPr lang="ru-RU" dirty="0"/>
              <a:t> на ряду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заощадження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став </a:t>
            </a:r>
            <a:r>
              <a:rPr lang="ru-RU" dirty="0" err="1"/>
              <a:t>грати</a:t>
            </a:r>
            <a:r>
              <a:rPr lang="ru-RU" dirty="0"/>
              <a:t> роль стимулятора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1040374" cy="62282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i="1" dirty="0" err="1"/>
              <a:t>Сьогодні</a:t>
            </a:r>
            <a:r>
              <a:rPr lang="ru-RU" i="1" dirty="0"/>
              <a:t> </a:t>
            </a:r>
            <a:r>
              <a:rPr lang="ru-RU" i="1" dirty="0" err="1"/>
              <a:t>виробничий</a:t>
            </a:r>
            <a:r>
              <a:rPr lang="ru-RU" i="1" dirty="0"/>
              <a:t> </a:t>
            </a:r>
            <a:r>
              <a:rPr lang="ru-RU" i="1" dirty="0" err="1"/>
              <a:t>рециклінг</a:t>
            </a:r>
            <a:r>
              <a:rPr lang="ru-RU" i="1" dirty="0"/>
              <a:t> </a:t>
            </a:r>
            <a:r>
              <a:rPr lang="ru-RU" i="1" dirty="0" err="1"/>
              <a:t>можна</a:t>
            </a:r>
            <a:r>
              <a:rPr lang="ru-RU" i="1" dirty="0"/>
              <a:t> </a:t>
            </a:r>
            <a:r>
              <a:rPr lang="ru-RU" i="1" dirty="0" err="1"/>
              <a:t>трактувати</a:t>
            </a:r>
            <a:r>
              <a:rPr lang="ru-RU" i="1" dirty="0"/>
              <a:t> як </a:t>
            </a:r>
            <a:r>
              <a:rPr lang="ru-RU" i="1" dirty="0" err="1"/>
              <a:t>оперативне</a:t>
            </a:r>
            <a:r>
              <a:rPr lang="ru-RU" i="1" dirty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 </a:t>
            </a:r>
            <a:r>
              <a:rPr lang="ru-RU" i="1" dirty="0" err="1"/>
              <a:t>вторинних</a:t>
            </a:r>
            <a:r>
              <a:rPr lang="ru-RU" i="1" dirty="0"/>
              <a:t> </a:t>
            </a:r>
            <a:r>
              <a:rPr lang="ru-RU" i="1" dirty="0" err="1"/>
              <a:t>ресурсів</a:t>
            </a:r>
            <a:r>
              <a:rPr lang="ru-RU" i="1" dirty="0"/>
              <a:t> </a:t>
            </a:r>
            <a:r>
              <a:rPr lang="ru-RU" i="1" dirty="0" err="1"/>
              <a:t>підприємства</a:t>
            </a:r>
            <a:r>
              <a:rPr lang="ru-RU" i="1" dirty="0"/>
              <a:t> в одному з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цехів</a:t>
            </a:r>
            <a:r>
              <a:rPr lang="ru-RU" i="1" dirty="0"/>
              <a:t>. </a:t>
            </a:r>
            <a:endParaRPr lang="ru-RU" i="1" dirty="0" smtClean="0"/>
          </a:p>
          <a:p>
            <a:pPr algn="just"/>
            <a:r>
              <a:rPr lang="ru-RU" i="1" dirty="0" err="1" smtClean="0"/>
              <a:t>Виробничий</a:t>
            </a:r>
            <a:r>
              <a:rPr lang="ru-RU" i="1" dirty="0" smtClean="0"/>
              <a:t> </a:t>
            </a:r>
            <a:r>
              <a:rPr lang="ru-RU" i="1" dirty="0" err="1"/>
              <a:t>рециклінг</a:t>
            </a:r>
            <a:r>
              <a:rPr lang="ru-RU" i="1" dirty="0"/>
              <a:t> </a:t>
            </a:r>
            <a:r>
              <a:rPr lang="ru-RU" i="1" dirty="0" err="1"/>
              <a:t>найбільш</a:t>
            </a:r>
            <a:r>
              <a:rPr lang="ru-RU" i="1" dirty="0"/>
              <a:t> </a:t>
            </a:r>
            <a:r>
              <a:rPr lang="ru-RU" i="1" dirty="0" err="1"/>
              <a:t>переважний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вельми </a:t>
            </a:r>
            <a:r>
              <a:rPr lang="ru-RU" dirty="0" err="1"/>
              <a:t>ефективний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енергоспоживання</a:t>
            </a:r>
            <a:r>
              <a:rPr lang="ru-RU" dirty="0"/>
              <a:t> і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практика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показала,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70%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,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перероблені</a:t>
            </a:r>
            <a:r>
              <a:rPr lang="ru-RU" dirty="0"/>
              <a:t> </a:t>
            </a:r>
            <a:r>
              <a:rPr lang="ru-RU" dirty="0" err="1"/>
              <a:t>підприємствами-виготівниками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, транспорту, </a:t>
            </a:r>
            <a:r>
              <a:rPr lang="ru-RU" dirty="0" err="1"/>
              <a:t>оборонним</a:t>
            </a:r>
            <a:r>
              <a:rPr lang="ru-RU" dirty="0"/>
              <a:t> </a:t>
            </a:r>
            <a:r>
              <a:rPr lang="ru-RU" dirty="0" err="1"/>
              <a:t>галузям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машинобудуванню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нарешті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відкладених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таких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накопичено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мільярдів</a:t>
            </a:r>
            <a:r>
              <a:rPr lang="ru-RU" dirty="0"/>
              <a:t> тонн. </a:t>
            </a:r>
            <a:endParaRPr lang="ru-RU" dirty="0" smtClean="0"/>
          </a:p>
          <a:p>
            <a:pPr algn="just"/>
            <a:r>
              <a:rPr lang="ru-RU" dirty="0" err="1" smtClean="0"/>
              <a:t>Переробляти</a:t>
            </a:r>
            <a:r>
              <a:rPr lang="ru-RU" dirty="0" smtClean="0"/>
              <a:t>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галузям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тих, </a:t>
            </a:r>
            <a:r>
              <a:rPr lang="ru-RU" dirty="0" err="1"/>
              <a:t>що</a:t>
            </a:r>
            <a:r>
              <a:rPr lang="ru-RU" dirty="0"/>
              <a:t> не проводили. Таким чином, </a:t>
            </a:r>
            <a:r>
              <a:rPr lang="ru-RU" dirty="0" err="1"/>
              <a:t>назріла</a:t>
            </a:r>
            <a:r>
              <a:rPr lang="ru-RU" dirty="0"/>
              <a:t> </a:t>
            </a:r>
            <a:r>
              <a:rPr lang="ru-RU" i="1" dirty="0" err="1"/>
              <a:t>концепція«глобального</a:t>
            </a:r>
            <a:r>
              <a:rPr lang="ru-RU" i="1" dirty="0"/>
              <a:t>» (</a:t>
            </a:r>
            <a:r>
              <a:rPr lang="ru-RU" i="1" dirty="0" err="1"/>
              <a:t>міжгалузевого</a:t>
            </a:r>
            <a:r>
              <a:rPr lang="ru-RU" i="1" dirty="0"/>
              <a:t> і </a:t>
            </a:r>
            <a:r>
              <a:rPr lang="ru-RU" i="1" dirty="0" err="1"/>
              <a:t>міжрегіонального</a:t>
            </a:r>
            <a:r>
              <a:rPr lang="ru-RU" i="1" dirty="0"/>
              <a:t>, а в </a:t>
            </a:r>
            <a:r>
              <a:rPr lang="ru-RU" i="1" dirty="0" err="1"/>
              <a:t>майбутньому</a:t>
            </a:r>
            <a:r>
              <a:rPr lang="ru-RU" i="1" dirty="0"/>
              <a:t> і </a:t>
            </a:r>
            <a:r>
              <a:rPr lang="ru-RU" i="1" dirty="0" err="1"/>
              <a:t>міжнародного</a:t>
            </a:r>
            <a:r>
              <a:rPr lang="ru-RU" i="1" dirty="0"/>
              <a:t>) </a:t>
            </a:r>
            <a:r>
              <a:rPr lang="ru-RU" i="1" dirty="0" err="1"/>
              <a:t>рециклінга</a:t>
            </a:r>
            <a:r>
              <a:rPr lang="ru-RU" i="1" dirty="0"/>
              <a:t> </a:t>
            </a:r>
            <a:r>
              <a:rPr lang="ru-RU" i="1" dirty="0" err="1"/>
              <a:t>матеріалів</a:t>
            </a:r>
            <a:r>
              <a:rPr lang="ru-RU" i="1" dirty="0"/>
              <a:t>. </a:t>
            </a:r>
            <a:r>
              <a:rPr lang="ru-RU" dirty="0" err="1"/>
              <a:t>Переробка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«чужих» </a:t>
            </a:r>
            <a:r>
              <a:rPr lang="ru-RU" dirty="0" err="1"/>
              <a:t>галузей</a:t>
            </a:r>
            <a:r>
              <a:rPr lang="ru-RU" dirty="0"/>
              <a:t> ставить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контролю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вторинної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r>
              <a:rPr lang="ru-RU" dirty="0" err="1"/>
              <a:t>Техногенні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у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як «</a:t>
            </a:r>
            <a:r>
              <a:rPr lang="ru-RU" dirty="0" err="1"/>
              <a:t>непланована</a:t>
            </a:r>
            <a:r>
              <a:rPr lang="ru-RU" dirty="0"/>
              <a:t>» </a:t>
            </a:r>
            <a:r>
              <a:rPr lang="ru-RU" dirty="0" err="1"/>
              <a:t>продукція</a:t>
            </a:r>
            <a:r>
              <a:rPr lang="ru-RU" dirty="0"/>
              <a:t> і </a:t>
            </a:r>
            <a:r>
              <a:rPr lang="ru-RU" dirty="0" err="1"/>
              <a:t>їх</a:t>
            </a:r>
            <a:r>
              <a:rPr lang="ru-RU" dirty="0"/>
              <a:t> запаси </a:t>
            </a:r>
            <a:r>
              <a:rPr lang="ru-RU" dirty="0" err="1"/>
              <a:t>формувалися</a:t>
            </a:r>
            <a:r>
              <a:rPr lang="ru-RU" dirty="0"/>
              <a:t> </a:t>
            </a:r>
            <a:r>
              <a:rPr lang="ru-RU" dirty="0" err="1"/>
              <a:t>стихійно</a:t>
            </a:r>
            <a:r>
              <a:rPr lang="ru-RU" dirty="0"/>
              <a:t>. </a:t>
            </a:r>
            <a:r>
              <a:rPr lang="ru-RU" dirty="0" err="1"/>
              <a:t>Галузям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вигідно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первинну</a:t>
            </a:r>
            <a:r>
              <a:rPr lang="ru-RU" dirty="0"/>
              <a:t> </a:t>
            </a:r>
            <a:r>
              <a:rPr lang="ru-RU" dirty="0" err="1"/>
              <a:t>сировину</a:t>
            </a:r>
            <a:r>
              <a:rPr lang="ru-RU" dirty="0"/>
              <a:t>, і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практично </a:t>
            </a:r>
            <a:r>
              <a:rPr lang="ru-RU" dirty="0" err="1"/>
              <a:t>ніхто</a:t>
            </a:r>
            <a:r>
              <a:rPr lang="ru-RU" dirty="0"/>
              <a:t> не </a:t>
            </a:r>
            <a:r>
              <a:rPr lang="ru-RU" dirty="0" err="1"/>
              <a:t>займався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техногенні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-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 «</a:t>
            </a:r>
            <a:r>
              <a:rPr lang="ru-RU" dirty="0" err="1"/>
              <a:t>невідома</a:t>
            </a:r>
            <a:r>
              <a:rPr lang="ru-RU" dirty="0"/>
              <a:t> для </a:t>
            </a:r>
            <a:r>
              <a:rPr lang="ru-RU" dirty="0" err="1"/>
              <a:t>чого</a:t>
            </a:r>
            <a:r>
              <a:rPr lang="ru-RU" dirty="0"/>
              <a:t>», </a:t>
            </a:r>
            <a:r>
              <a:rPr lang="ru-RU" dirty="0" err="1"/>
              <a:t>сировина</a:t>
            </a:r>
            <a:r>
              <a:rPr lang="ru-RU" dirty="0"/>
              <a:t> «без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». Тому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техногенної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відрізняють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ru-RU" dirty="0"/>
              <a:t> </a:t>
            </a:r>
            <a:r>
              <a:rPr lang="ru-RU" i="1" dirty="0"/>
              <a:t>«</a:t>
            </a:r>
            <a:r>
              <a:rPr lang="ru-RU" i="1" dirty="0" err="1"/>
              <a:t>техногенними</a:t>
            </a:r>
            <a:r>
              <a:rPr lang="ru-RU" i="1" dirty="0"/>
              <a:t> </a:t>
            </a:r>
            <a:r>
              <a:rPr lang="ru-RU" i="1" dirty="0" err="1"/>
              <a:t>родовищами</a:t>
            </a:r>
            <a:r>
              <a:rPr lang="ru-RU" i="1" dirty="0"/>
              <a:t>».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994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0936"/>
            <a:ext cx="10515600" cy="634041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 err="1"/>
              <a:t>Техногенні</a:t>
            </a:r>
            <a:r>
              <a:rPr lang="ru-RU" i="1" dirty="0"/>
              <a:t> </a:t>
            </a:r>
            <a:r>
              <a:rPr lang="ru-RU" i="1" dirty="0" err="1"/>
              <a:t>родовища</a:t>
            </a:r>
            <a:r>
              <a:rPr lang="ru-RU" i="1" dirty="0"/>
              <a:t> </a:t>
            </a:r>
            <a:r>
              <a:rPr lang="ru-RU" dirty="0"/>
              <a:t>- продукт «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дозрівання</a:t>
            </a:r>
            <a:r>
              <a:rPr lang="ru-RU" dirty="0"/>
              <a:t>», час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- десятки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характерних</a:t>
            </a:r>
            <a:r>
              <a:rPr lang="ru-RU" dirty="0"/>
              <a:t> для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запаси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поповнюються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«</a:t>
            </a:r>
            <a:r>
              <a:rPr lang="ru-RU" dirty="0" err="1"/>
              <a:t>свіжих</a:t>
            </a:r>
            <a:r>
              <a:rPr lang="ru-RU" dirty="0"/>
              <a:t>»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Малий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техногенного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нижчий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однорідності</a:t>
            </a:r>
            <a:r>
              <a:rPr lang="ru-RU" dirty="0"/>
              <a:t>, великий </a:t>
            </a:r>
            <a:r>
              <a:rPr lang="ru-RU" dirty="0" err="1"/>
              <a:t>розкид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за </a:t>
            </a:r>
            <a:r>
              <a:rPr lang="ru-RU" dirty="0" err="1"/>
              <a:t>площею</a:t>
            </a:r>
            <a:r>
              <a:rPr lang="ru-RU" dirty="0"/>
              <a:t> і </a:t>
            </a:r>
            <a:r>
              <a:rPr lang="ru-RU" dirty="0" err="1"/>
              <a:t>глибиною</a:t>
            </a:r>
            <a:r>
              <a:rPr lang="ru-RU" dirty="0"/>
              <a:t> </a:t>
            </a:r>
            <a:r>
              <a:rPr lang="ru-RU" dirty="0" err="1"/>
              <a:t>залягання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. «</a:t>
            </a:r>
            <a:r>
              <a:rPr lang="ru-RU" dirty="0" err="1"/>
              <a:t>Дозрівання</a:t>
            </a:r>
            <a:r>
              <a:rPr lang="ru-RU" dirty="0"/>
              <a:t>» техногенного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техногенної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 і </a:t>
            </a:r>
            <a:r>
              <a:rPr lang="ru-RU" dirty="0" err="1"/>
              <a:t>сильну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і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ОС (</a:t>
            </a:r>
            <a:r>
              <a:rPr lang="ru-RU" dirty="0" err="1"/>
              <a:t>клімат</a:t>
            </a:r>
            <a:r>
              <a:rPr lang="ru-RU" dirty="0"/>
              <a:t>, роза </a:t>
            </a:r>
            <a:r>
              <a:rPr lang="ru-RU" dirty="0" err="1"/>
              <a:t>вітрів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вологості</a:t>
            </a:r>
            <a:r>
              <a:rPr lang="ru-RU" dirty="0"/>
              <a:t>).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. У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відходах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небезпечні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, на “</a:t>
            </a:r>
            <a:r>
              <a:rPr lang="ru-RU" dirty="0" err="1"/>
              <a:t>дезактивацію</a:t>
            </a:r>
            <a:r>
              <a:rPr lang="ru-RU" dirty="0"/>
              <a:t>”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природі</a:t>
            </a:r>
            <a:r>
              <a:rPr lang="ru-RU" dirty="0"/>
              <a:t> буде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мільйони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в </a:t>
            </a:r>
            <a:r>
              <a:rPr lang="ru-RU" dirty="0" err="1"/>
              <a:t>запасі</a:t>
            </a:r>
            <a:r>
              <a:rPr lang="ru-RU" dirty="0"/>
              <a:t> у нас </a:t>
            </a:r>
            <a:r>
              <a:rPr lang="ru-RU" dirty="0" err="1"/>
              <a:t>немає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Техногенна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, як правило, </a:t>
            </a:r>
            <a:r>
              <a:rPr lang="ru-RU" dirty="0" err="1"/>
              <a:t>підвищену</a:t>
            </a:r>
            <a:r>
              <a:rPr lang="ru-RU" dirty="0"/>
              <a:t> </a:t>
            </a:r>
            <a:r>
              <a:rPr lang="ru-RU" dirty="0" err="1"/>
              <a:t>концентрацію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таких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в </a:t>
            </a:r>
            <a:r>
              <a:rPr lang="ru-RU" dirty="0" err="1"/>
              <a:t>земній</a:t>
            </a:r>
            <a:r>
              <a:rPr lang="ru-RU" dirty="0"/>
              <a:t> </a:t>
            </a:r>
            <a:r>
              <a:rPr lang="ru-RU" dirty="0" err="1"/>
              <a:t>корі</a:t>
            </a:r>
            <a:r>
              <a:rPr lang="ru-RU" dirty="0"/>
              <a:t> мало. З </a:t>
            </a:r>
            <a:r>
              <a:rPr lang="ru-RU" dirty="0" err="1"/>
              <a:t>цієї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техногенні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первинна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пройшла</a:t>
            </a:r>
            <a:r>
              <a:rPr lang="ru-RU" dirty="0"/>
              <a:t> </a:t>
            </a:r>
            <a:r>
              <a:rPr lang="ru-RU" dirty="0" err="1"/>
              <a:t>стадію</a:t>
            </a:r>
            <a:r>
              <a:rPr lang="ru-RU" dirty="0"/>
              <a:t> </a:t>
            </a:r>
            <a:r>
              <a:rPr lang="ru-RU" dirty="0" err="1" smtClean="0"/>
              <a:t>збагаченя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/>
              <a:t>5.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техногенна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 не </a:t>
            </a:r>
            <a:r>
              <a:rPr lang="ru-RU" dirty="0" err="1"/>
              <a:t>краще</a:t>
            </a:r>
            <a:r>
              <a:rPr lang="ru-RU" dirty="0"/>
              <a:t> не </a:t>
            </a:r>
            <a:r>
              <a:rPr lang="ru-RU" dirty="0" err="1"/>
              <a:t>гірше</a:t>
            </a:r>
            <a:r>
              <a:rPr lang="ru-RU" dirty="0"/>
              <a:t> за </a:t>
            </a:r>
            <a:r>
              <a:rPr lang="ru-RU" dirty="0" err="1"/>
              <a:t>природну</a:t>
            </a:r>
            <a:r>
              <a:rPr lang="ru-RU" dirty="0"/>
              <a:t> </a:t>
            </a:r>
            <a:r>
              <a:rPr lang="ru-RU" dirty="0" err="1"/>
              <a:t>сировину</a:t>
            </a:r>
            <a:r>
              <a:rPr lang="ru-RU" dirty="0"/>
              <a:t>, </a:t>
            </a:r>
            <a:r>
              <a:rPr lang="ru-RU" dirty="0" err="1"/>
              <a:t>воно</a:t>
            </a:r>
            <a:r>
              <a:rPr lang="ru-RU" dirty="0"/>
              <a:t> -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55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3902</Words>
  <Application>Microsoft Office PowerPoint</Application>
  <PresentationFormat>Широкоэкранный</PresentationFormat>
  <Paragraphs>100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4 Рециклінг матеріалів </vt:lpstr>
      <vt:lpstr>4.1 Класифікація викидів та відходів промисловості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4.2 Підготовка техногенної сировини до промислового використання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Типовий склад доменного пилу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4.3 Життєвий цикл продукції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Рециклінг матеріалів</dc:title>
  <dc:creator>Metalurg</dc:creator>
  <cp:lastModifiedBy>Metalurg</cp:lastModifiedBy>
  <cp:revision>3</cp:revision>
  <dcterms:created xsi:type="dcterms:W3CDTF">2023-09-05T08:36:53Z</dcterms:created>
  <dcterms:modified xsi:type="dcterms:W3CDTF">2023-09-05T08:50:20Z</dcterms:modified>
</cp:coreProperties>
</file>