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94" r:id="rId3"/>
    <p:sldId id="289" r:id="rId4"/>
    <p:sldId id="304" r:id="rId5"/>
    <p:sldId id="323" r:id="rId6"/>
    <p:sldId id="305" r:id="rId7"/>
    <p:sldId id="306" r:id="rId8"/>
    <p:sldId id="307" r:id="rId9"/>
    <p:sldId id="317" r:id="rId10"/>
    <p:sldId id="318" r:id="rId11"/>
    <p:sldId id="320" r:id="rId12"/>
    <p:sldId id="302" r:id="rId13"/>
    <p:sldId id="308" r:id="rId14"/>
    <p:sldId id="309" r:id="rId15"/>
    <p:sldId id="327" r:id="rId16"/>
    <p:sldId id="292" r:id="rId17"/>
    <p:sldId id="319" r:id="rId18"/>
    <p:sldId id="293" r:id="rId19"/>
    <p:sldId id="310"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843" autoAdjust="0"/>
    <p:restoredTop sz="94721"/>
  </p:normalViewPr>
  <p:slideViewPr>
    <p:cSldViewPr>
      <p:cViewPr>
        <p:scale>
          <a:sx n="76" d="100"/>
          <a:sy n="76" d="100"/>
        </p:scale>
        <p:origin x="-972" y="-1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5DD066-5C70-4556-9B33-95CF4328A6C0}" type="datetimeFigureOut">
              <a:rPr lang="ru-RU" smtClean="0"/>
              <a:t>29.01.2021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E41D71-DDAA-41A8-AA2B-CFBB27A95059}" type="slidenum">
              <a:rPr lang="ru-RU" smtClean="0"/>
              <a:t>‹#›</a:t>
            </a:fld>
            <a:endParaRPr lang="ru-RU"/>
          </a:p>
        </p:txBody>
      </p:sp>
    </p:spTree>
    <p:extLst>
      <p:ext uri="{BB962C8B-B14F-4D97-AF65-F5344CB8AC3E}">
        <p14:creationId xmlns:p14="http://schemas.microsoft.com/office/powerpoint/2010/main" val="4224076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41D71-DDAA-41A8-AA2B-CFBB27A95059}" type="slidenum">
              <a:rPr lang="ru-RU" smtClean="0"/>
              <a:t>18</a:t>
            </a:fld>
            <a:endParaRPr lang="ru-RU"/>
          </a:p>
        </p:txBody>
      </p:sp>
    </p:spTree>
    <p:extLst>
      <p:ext uri="{BB962C8B-B14F-4D97-AF65-F5344CB8AC3E}">
        <p14:creationId xmlns:p14="http://schemas.microsoft.com/office/powerpoint/2010/main" val="1579448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9C52395-50C7-4C60-B3DE-10FA167DE6B2}" type="datetimeFigureOut">
              <a:rPr lang="ru-RU" smtClean="0"/>
              <a:pPr/>
              <a:t>29.01.2021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E00054-A818-4775-B264-511D699D8AFA}"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9C52395-50C7-4C60-B3DE-10FA167DE6B2}" type="datetimeFigureOut">
              <a:rPr lang="ru-RU" smtClean="0"/>
              <a:pPr/>
              <a:t>29.01.2021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E00054-A818-4775-B264-511D699D8AFA}"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9C52395-50C7-4C60-B3DE-10FA167DE6B2}" type="datetimeFigureOut">
              <a:rPr lang="ru-RU" smtClean="0"/>
              <a:pPr/>
              <a:t>29.01.2021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E00054-A818-4775-B264-511D699D8AFA}"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9C52395-50C7-4C60-B3DE-10FA167DE6B2}" type="datetimeFigureOut">
              <a:rPr lang="ru-RU" smtClean="0"/>
              <a:pPr/>
              <a:t>29.01.2021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E00054-A818-4775-B264-511D699D8AFA}"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9C52395-50C7-4C60-B3DE-10FA167DE6B2}" type="datetimeFigureOut">
              <a:rPr lang="ru-RU" smtClean="0"/>
              <a:pPr/>
              <a:t>29.01.2021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FE00054-A818-4775-B264-511D699D8AFA}"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9C52395-50C7-4C60-B3DE-10FA167DE6B2}" type="datetimeFigureOut">
              <a:rPr lang="ru-RU" smtClean="0"/>
              <a:pPr/>
              <a:t>29.01.2021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FE00054-A818-4775-B264-511D699D8AFA}"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9C52395-50C7-4C60-B3DE-10FA167DE6B2}" type="datetimeFigureOut">
              <a:rPr lang="ru-RU" smtClean="0"/>
              <a:pPr/>
              <a:t>29.01.2021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FE00054-A818-4775-B264-511D699D8AFA}"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9C52395-50C7-4C60-B3DE-10FA167DE6B2}" type="datetimeFigureOut">
              <a:rPr lang="ru-RU" smtClean="0"/>
              <a:pPr/>
              <a:t>29.01.2021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FE00054-A818-4775-B264-511D699D8AFA}"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9C52395-50C7-4C60-B3DE-10FA167DE6B2}" type="datetimeFigureOut">
              <a:rPr lang="ru-RU" smtClean="0"/>
              <a:pPr/>
              <a:t>29.01.2021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FE00054-A818-4775-B264-511D699D8AFA}"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9C52395-50C7-4C60-B3DE-10FA167DE6B2}" type="datetimeFigureOut">
              <a:rPr lang="ru-RU" smtClean="0"/>
              <a:pPr/>
              <a:t>29.01.2021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FE00054-A818-4775-B264-511D699D8AFA}"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9C52395-50C7-4C60-B3DE-10FA167DE6B2}" type="datetimeFigureOut">
              <a:rPr lang="ru-RU" smtClean="0"/>
              <a:pPr/>
              <a:t>29.01.2021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FE00054-A818-4775-B264-511D699D8AFA}"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C52395-50C7-4C60-B3DE-10FA167DE6B2}" type="datetimeFigureOut">
              <a:rPr lang="ru-RU" smtClean="0"/>
              <a:pPr/>
              <a:t>29.01.2021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E00054-A818-4775-B264-511D699D8AFA}"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hudoc.echr.coe.int/eng#{%22appno%22:[%2225091/94%22]}"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zakon.rada.gov.ua/laws/show/974_683" TargetMode="External"/><Relationship Id="rId2" Type="http://schemas.openxmlformats.org/officeDocument/2006/relationships/hyperlink" Target="https://zakon.rada.gov.ua/laws/show/995_004"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hudoc.echr.coe.int/sites/eng/pages/search.aspx?i=001-89384" TargetMode="External"/><Relationship Id="rId2" Type="http://schemas.openxmlformats.org/officeDocument/2006/relationships/hyperlink" Target="http://hudoc.echr.coe.int/sites/eng/pages/search.aspx?i=001-91063"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zakon.rada.gov.ua/laws/show/4651-17/print#n421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zakon.rada.gov.ua/laws/show/4651-17/print#n179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solidFill>
                  <a:srgbClr val="00B050"/>
                </a:solidFill>
              </a:rPr>
              <a:t>Право на </a:t>
            </a:r>
            <a:r>
              <a:rPr lang="en-US" dirty="0" err="1" smtClean="0">
                <a:solidFill>
                  <a:srgbClr val="00B050"/>
                </a:solidFill>
              </a:rPr>
              <a:t>свободу</a:t>
            </a:r>
            <a:r>
              <a:rPr lang="en-US" dirty="0" smtClean="0">
                <a:solidFill>
                  <a:srgbClr val="00B050"/>
                </a:solidFill>
              </a:rPr>
              <a:t> </a:t>
            </a:r>
            <a:r>
              <a:rPr lang="en-US" dirty="0" err="1" smtClean="0">
                <a:solidFill>
                  <a:srgbClr val="00B050"/>
                </a:solidFill>
              </a:rPr>
              <a:t>та</a:t>
            </a:r>
            <a:r>
              <a:rPr lang="en-US" dirty="0" smtClean="0">
                <a:solidFill>
                  <a:srgbClr val="00B050"/>
                </a:solidFill>
              </a:rPr>
              <a:t> </a:t>
            </a:r>
            <a:r>
              <a:rPr lang="en-US" dirty="0" err="1" smtClean="0">
                <a:solidFill>
                  <a:srgbClr val="00B050"/>
                </a:solidFill>
              </a:rPr>
              <a:t>особисту</a:t>
            </a:r>
            <a:r>
              <a:rPr lang="en-US" dirty="0" smtClean="0">
                <a:solidFill>
                  <a:srgbClr val="00B050"/>
                </a:solidFill>
              </a:rPr>
              <a:t> </a:t>
            </a:r>
            <a:r>
              <a:rPr lang="en-US" dirty="0" err="1" smtClean="0">
                <a:solidFill>
                  <a:srgbClr val="00B050"/>
                </a:solidFill>
              </a:rPr>
              <a:t>недоторканність</a:t>
            </a:r>
            <a:r>
              <a:rPr lang="en-US" dirty="0" smtClean="0">
                <a:solidFill>
                  <a:srgbClr val="00B050"/>
                </a:solidFill>
              </a:rPr>
              <a:t> </a:t>
            </a:r>
            <a:r>
              <a:rPr lang="en-US" dirty="0" err="1" smtClean="0">
                <a:solidFill>
                  <a:srgbClr val="00B050"/>
                </a:solidFill>
              </a:rPr>
              <a:t>у</a:t>
            </a:r>
            <a:r>
              <a:rPr lang="ru-RU" dirty="0" smtClean="0">
                <a:solidFill>
                  <a:srgbClr val="00B050"/>
                </a:solidFill>
              </a:rPr>
              <a:t> </a:t>
            </a:r>
            <a:r>
              <a:rPr lang="ru-RU" dirty="0" err="1" smtClean="0">
                <a:solidFill>
                  <a:srgbClr val="00B050"/>
                </a:solidFill>
              </a:rPr>
              <a:t>практиці</a:t>
            </a:r>
            <a:r>
              <a:rPr lang="ru-RU" dirty="0" smtClean="0">
                <a:solidFill>
                  <a:srgbClr val="00B050"/>
                </a:solidFill>
              </a:rPr>
              <a:t> ЄСПЛ</a:t>
            </a:r>
            <a:r>
              <a:rPr lang="en-US" dirty="0" smtClean="0">
                <a:solidFill>
                  <a:srgbClr val="00B050"/>
                </a:solidFill>
              </a:rPr>
              <a:t>. </a:t>
            </a:r>
            <a:r>
              <a:rPr lang="en-US" dirty="0" err="1" smtClean="0">
                <a:solidFill>
                  <a:srgbClr val="00B050"/>
                </a:solidFill>
              </a:rPr>
              <a:t>Частина</a:t>
            </a:r>
            <a:r>
              <a:rPr lang="en-US" smtClean="0">
                <a:solidFill>
                  <a:srgbClr val="00B050"/>
                </a:solidFill>
              </a:rPr>
              <a:t> 1</a:t>
            </a:r>
            <a:endParaRPr lang="ru-RU" dirty="0">
              <a:solidFill>
                <a:srgbClr val="00B050"/>
              </a:solidFill>
            </a:endParaRPr>
          </a:p>
        </p:txBody>
      </p:sp>
      <p:sp>
        <p:nvSpPr>
          <p:cNvPr id="3" name="Подзаголовок 2"/>
          <p:cNvSpPr>
            <a:spLocks noGrp="1"/>
          </p:cNvSpPr>
          <p:nvPr>
            <p:ph type="subTitle" idx="1"/>
          </p:nvPr>
        </p:nvSpPr>
        <p:spPr/>
        <p:txBody>
          <a:bodyPr/>
          <a:lstStyle/>
          <a:p>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r>
              <a:rPr lang="en-US" dirty="0" err="1" smtClean="0">
                <a:solidFill>
                  <a:srgbClr val="FF0000"/>
                </a:solidFill>
              </a:rPr>
              <a:t>Позбавлення</a:t>
            </a:r>
            <a:r>
              <a:rPr lang="en-US" dirty="0" smtClean="0">
                <a:solidFill>
                  <a:srgbClr val="FF0000"/>
                </a:solidFill>
              </a:rPr>
              <a:t> </a:t>
            </a:r>
            <a:r>
              <a:rPr lang="en-US" dirty="0" err="1" smtClean="0">
                <a:solidFill>
                  <a:srgbClr val="FF0000"/>
                </a:solidFill>
              </a:rPr>
              <a:t>свободи</a:t>
            </a:r>
            <a:endParaRPr lang="en-US" dirty="0">
              <a:solidFill>
                <a:srgbClr val="FF0000"/>
              </a:solidFill>
            </a:endParaRPr>
          </a:p>
        </p:txBody>
      </p:sp>
      <p:sp>
        <p:nvSpPr>
          <p:cNvPr id="3" name="Content Placeholder 2"/>
          <p:cNvSpPr>
            <a:spLocks noGrp="1"/>
          </p:cNvSpPr>
          <p:nvPr>
            <p:ph idx="1"/>
          </p:nvPr>
        </p:nvSpPr>
        <p:spPr>
          <a:xfrm>
            <a:off x="323528" y="764704"/>
            <a:ext cx="8363272" cy="5760640"/>
          </a:xfrm>
        </p:spPr>
        <p:txBody>
          <a:bodyPr>
            <a:normAutofit lnSpcReduction="10000"/>
          </a:bodyPr>
          <a:lstStyle/>
          <a:p>
            <a:r>
              <a:rPr lang="uk-UA" dirty="0" smtClean="0"/>
              <a:t>Є</a:t>
            </a:r>
            <a:r>
              <a:rPr lang="en-US" dirty="0" smtClean="0"/>
              <a:t> </a:t>
            </a:r>
            <a:r>
              <a:rPr lang="en-US" dirty="0" err="1" smtClean="0"/>
              <a:t>автономним</a:t>
            </a:r>
            <a:r>
              <a:rPr lang="en-US" dirty="0" smtClean="0"/>
              <a:t> </a:t>
            </a:r>
            <a:r>
              <a:rPr lang="en-US" dirty="0" err="1" smtClean="0"/>
              <a:t>поняттям</a:t>
            </a:r>
            <a:r>
              <a:rPr lang="en-US" dirty="0" smtClean="0"/>
              <a:t> </a:t>
            </a:r>
            <a:r>
              <a:rPr lang="en-US" dirty="0" err="1" smtClean="0"/>
              <a:t>в</a:t>
            </a:r>
            <a:r>
              <a:rPr lang="en-US" dirty="0" smtClean="0"/>
              <a:t> </a:t>
            </a:r>
            <a:r>
              <a:rPr lang="en-US" dirty="0" err="1" smtClean="0"/>
              <a:t>практиці</a:t>
            </a:r>
            <a:r>
              <a:rPr lang="en-US" dirty="0" smtClean="0"/>
              <a:t> ЄСПЛ,</a:t>
            </a:r>
          </a:p>
          <a:p>
            <a:r>
              <a:rPr lang="en-US" dirty="0" err="1"/>
              <a:t>В</a:t>
            </a:r>
            <a:r>
              <a:rPr lang="en-US" dirty="0" err="1" smtClean="0"/>
              <a:t>изначається</a:t>
            </a:r>
            <a:r>
              <a:rPr lang="en-US" dirty="0" smtClean="0"/>
              <a:t> </a:t>
            </a:r>
            <a:r>
              <a:rPr lang="en-US" dirty="0" err="1" smtClean="0"/>
              <a:t>за</a:t>
            </a:r>
            <a:r>
              <a:rPr lang="en-US" dirty="0" smtClean="0"/>
              <a:t> </a:t>
            </a:r>
            <a:r>
              <a:rPr lang="en-US" dirty="0" err="1" smtClean="0"/>
              <a:t>критеріями</a:t>
            </a:r>
            <a:r>
              <a:rPr lang="en-US" dirty="0" smtClean="0"/>
              <a:t>: 1) </a:t>
            </a:r>
            <a:r>
              <a:rPr lang="en-US" b="1" dirty="0" err="1" smtClean="0"/>
              <a:t>суб’єктивним</a:t>
            </a:r>
            <a:r>
              <a:rPr lang="en-US" dirty="0" smtClean="0"/>
              <a:t> (</a:t>
            </a:r>
            <a:r>
              <a:rPr lang="en-US" dirty="0" err="1" smtClean="0"/>
              <a:t>особа</a:t>
            </a:r>
            <a:r>
              <a:rPr lang="en-US" dirty="0" smtClean="0"/>
              <a:t> </a:t>
            </a:r>
            <a:r>
              <a:rPr lang="en-US" dirty="0" err="1" smtClean="0"/>
              <a:t>не</a:t>
            </a:r>
            <a:r>
              <a:rPr lang="en-US" dirty="0" smtClean="0"/>
              <a:t> </a:t>
            </a:r>
            <a:r>
              <a:rPr lang="en-US" dirty="0" err="1" smtClean="0"/>
              <a:t>дає</a:t>
            </a:r>
            <a:r>
              <a:rPr lang="en-US" dirty="0" smtClean="0"/>
              <a:t> </a:t>
            </a:r>
            <a:r>
              <a:rPr lang="en-US" dirty="0" err="1" smtClean="0"/>
              <a:t>згоду</a:t>
            </a:r>
            <a:r>
              <a:rPr lang="en-US" dirty="0" smtClean="0"/>
              <a:t>) </a:t>
            </a:r>
            <a:r>
              <a:rPr lang="en-US" dirty="0" err="1" smtClean="0"/>
              <a:t>та</a:t>
            </a:r>
            <a:r>
              <a:rPr lang="en-US" dirty="0" smtClean="0"/>
              <a:t> 2) </a:t>
            </a:r>
            <a:r>
              <a:rPr lang="en-US" b="1" dirty="0" err="1" smtClean="0"/>
              <a:t>об’єктивним</a:t>
            </a:r>
            <a:r>
              <a:rPr lang="en-US" b="1" dirty="0" smtClean="0"/>
              <a:t> </a:t>
            </a:r>
            <a:r>
              <a:rPr lang="en-US" dirty="0" smtClean="0"/>
              <a:t>(</a:t>
            </a:r>
            <a:r>
              <a:rPr lang="en-US" dirty="0" err="1" smtClean="0"/>
              <a:t>особа</a:t>
            </a:r>
            <a:r>
              <a:rPr lang="en-US" dirty="0" smtClean="0"/>
              <a:t> </a:t>
            </a:r>
            <a:r>
              <a:rPr lang="en-US" dirty="0" err="1" smtClean="0"/>
              <a:t>перебуває</a:t>
            </a:r>
            <a:r>
              <a:rPr lang="en-US" dirty="0" smtClean="0"/>
              <a:t> </a:t>
            </a:r>
            <a:r>
              <a:rPr lang="en-US" dirty="0" err="1" smtClean="0"/>
              <a:t>в</a:t>
            </a:r>
            <a:r>
              <a:rPr lang="en-US" dirty="0" smtClean="0"/>
              <a:t> </a:t>
            </a:r>
            <a:r>
              <a:rPr lang="en-US" dirty="0" err="1" smtClean="0"/>
              <a:t>обмеженому</a:t>
            </a:r>
            <a:r>
              <a:rPr lang="en-US" dirty="0" smtClean="0"/>
              <a:t> </a:t>
            </a:r>
            <a:r>
              <a:rPr lang="en-US" dirty="0" err="1" smtClean="0"/>
              <a:t>просторі</a:t>
            </a:r>
            <a:r>
              <a:rPr lang="en-US" dirty="0" smtClean="0"/>
              <a:t> </a:t>
            </a:r>
            <a:r>
              <a:rPr lang="en-US" dirty="0" err="1" smtClean="0"/>
              <a:t>протягом</a:t>
            </a:r>
            <a:r>
              <a:rPr lang="en-US" dirty="0" smtClean="0"/>
              <a:t> </a:t>
            </a:r>
            <a:r>
              <a:rPr lang="en-US" dirty="0" err="1" smtClean="0"/>
              <a:t>певного</a:t>
            </a:r>
            <a:r>
              <a:rPr lang="en-US" dirty="0" smtClean="0"/>
              <a:t> </a:t>
            </a:r>
            <a:r>
              <a:rPr lang="en-US" dirty="0" err="1" smtClean="0"/>
              <a:t>періоду</a:t>
            </a:r>
            <a:r>
              <a:rPr lang="en-US" dirty="0" smtClean="0"/>
              <a:t> </a:t>
            </a:r>
            <a:r>
              <a:rPr lang="en-US" dirty="0" err="1" smtClean="0"/>
              <a:t>часу</a:t>
            </a:r>
            <a:r>
              <a:rPr lang="en-US" dirty="0" smtClean="0"/>
              <a:t>), </a:t>
            </a:r>
            <a:r>
              <a:rPr lang="en-US" dirty="0" err="1" smtClean="0"/>
              <a:t>залежно</a:t>
            </a:r>
            <a:r>
              <a:rPr lang="en-US" dirty="0" smtClean="0"/>
              <a:t> </a:t>
            </a:r>
            <a:r>
              <a:rPr lang="en-US" dirty="0" err="1" smtClean="0"/>
              <a:t>від</a:t>
            </a:r>
            <a:r>
              <a:rPr lang="en-US" dirty="0" smtClean="0"/>
              <a:t> </a:t>
            </a:r>
            <a:r>
              <a:rPr lang="en-US" dirty="0" err="1" smtClean="0"/>
              <a:t>інтенсивності</a:t>
            </a:r>
            <a:r>
              <a:rPr lang="en-US" dirty="0" smtClean="0"/>
              <a:t> </a:t>
            </a:r>
            <a:r>
              <a:rPr lang="en-US" dirty="0" err="1" smtClean="0"/>
              <a:t>втручання</a:t>
            </a:r>
            <a:r>
              <a:rPr lang="en-US" dirty="0" smtClean="0"/>
              <a:t> </a:t>
            </a:r>
            <a:r>
              <a:rPr lang="en-US" dirty="0" err="1" smtClean="0"/>
              <a:t>в</a:t>
            </a:r>
            <a:r>
              <a:rPr lang="en-US" dirty="0" smtClean="0"/>
              <a:t> </a:t>
            </a:r>
            <a:r>
              <a:rPr lang="en-US" dirty="0" err="1" smtClean="0"/>
              <a:t>право</a:t>
            </a:r>
            <a:endParaRPr lang="en-US" dirty="0" smtClean="0"/>
          </a:p>
          <a:p>
            <a:pPr marL="0" indent="0">
              <a:buNone/>
            </a:pPr>
            <a:r>
              <a:rPr lang="en-US" dirty="0" err="1" smtClean="0">
                <a:solidFill>
                  <a:srgbClr val="FF0000"/>
                </a:solidFill>
              </a:rPr>
              <a:t>Має</a:t>
            </a:r>
            <a:r>
              <a:rPr lang="en-US" dirty="0" smtClean="0">
                <a:solidFill>
                  <a:srgbClr val="FF0000"/>
                </a:solidFill>
              </a:rPr>
              <a:t> </a:t>
            </a:r>
            <a:r>
              <a:rPr lang="en-US" dirty="0" err="1" smtClean="0">
                <a:solidFill>
                  <a:srgbClr val="FF0000"/>
                </a:solidFill>
              </a:rPr>
              <a:t>бути</a:t>
            </a:r>
            <a:r>
              <a:rPr lang="en-US" dirty="0" smtClean="0">
                <a:solidFill>
                  <a:srgbClr val="FF0000"/>
                </a:solidFill>
              </a:rPr>
              <a:t>:</a:t>
            </a:r>
          </a:p>
          <a:p>
            <a:r>
              <a:rPr lang="en-US" dirty="0" err="1" smtClean="0"/>
              <a:t>Законним</a:t>
            </a:r>
            <a:endParaRPr lang="en-US" dirty="0" smtClean="0"/>
          </a:p>
          <a:p>
            <a:r>
              <a:rPr lang="en-US" dirty="0" err="1" smtClean="0"/>
              <a:t>Правомірним</a:t>
            </a:r>
            <a:r>
              <a:rPr lang="en-US" dirty="0" smtClean="0"/>
              <a:t> (</a:t>
            </a:r>
            <a:r>
              <a:rPr lang="en-US" dirty="0" err="1" smtClean="0"/>
              <a:t>не</a:t>
            </a:r>
            <a:r>
              <a:rPr lang="en-US" dirty="0" smtClean="0"/>
              <a:t> </a:t>
            </a:r>
            <a:r>
              <a:rPr lang="en-US" dirty="0" err="1" smtClean="0"/>
              <a:t>свавільним</a:t>
            </a:r>
            <a:r>
              <a:rPr lang="en-US" dirty="0" smtClean="0"/>
              <a:t>)</a:t>
            </a:r>
          </a:p>
          <a:p>
            <a:r>
              <a:rPr lang="en-US" dirty="0" err="1" smtClean="0"/>
              <a:t>Обгрунтованим</a:t>
            </a:r>
            <a:r>
              <a:rPr lang="en-US" dirty="0" smtClean="0"/>
              <a:t> </a:t>
            </a:r>
          </a:p>
          <a:p>
            <a:r>
              <a:rPr lang="en-US" dirty="0" err="1" smtClean="0"/>
              <a:t>Встановлюватись</a:t>
            </a:r>
            <a:r>
              <a:rPr lang="en-US" dirty="0" smtClean="0"/>
              <a:t> </a:t>
            </a:r>
            <a:r>
              <a:rPr lang="en-US" dirty="0" err="1" smtClean="0"/>
              <a:t>на</a:t>
            </a:r>
            <a:r>
              <a:rPr lang="en-US" dirty="0" smtClean="0"/>
              <a:t> </a:t>
            </a:r>
            <a:r>
              <a:rPr lang="en-US" dirty="0" err="1" smtClean="0"/>
              <a:t>конкретний</a:t>
            </a:r>
            <a:r>
              <a:rPr lang="en-US" dirty="0" smtClean="0"/>
              <a:t> </a:t>
            </a:r>
            <a:r>
              <a:rPr lang="en-US" dirty="0" err="1" smtClean="0"/>
              <a:t>строк</a:t>
            </a:r>
            <a:endParaRPr lang="en-US" dirty="0"/>
          </a:p>
        </p:txBody>
      </p:sp>
    </p:spTree>
    <p:extLst>
      <p:ext uri="{BB962C8B-B14F-4D97-AF65-F5344CB8AC3E}">
        <p14:creationId xmlns:p14="http://schemas.microsoft.com/office/powerpoint/2010/main" val="1720303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1196" y="116632"/>
            <a:ext cx="8229600" cy="346050"/>
          </a:xfrm>
        </p:spPr>
        <p:txBody>
          <a:bodyPr>
            <a:noAutofit/>
          </a:bodyPr>
          <a:lstStyle/>
          <a:p>
            <a:r>
              <a:rPr lang="en-US" sz="2800" dirty="0" err="1" smtClean="0">
                <a:solidFill>
                  <a:srgbClr val="FF0000"/>
                </a:solidFill>
              </a:rPr>
              <a:t>Сфера</a:t>
            </a:r>
            <a:r>
              <a:rPr lang="en-US" sz="2800" dirty="0" smtClean="0">
                <a:solidFill>
                  <a:srgbClr val="FF0000"/>
                </a:solidFill>
              </a:rPr>
              <a:t> </a:t>
            </a:r>
            <a:r>
              <a:rPr lang="en-US" sz="2800" dirty="0" err="1" smtClean="0">
                <a:solidFill>
                  <a:srgbClr val="FF0000"/>
                </a:solidFill>
              </a:rPr>
              <a:t>застосування</a:t>
            </a:r>
            <a:r>
              <a:rPr lang="en-US" sz="2800" dirty="0" smtClean="0">
                <a:solidFill>
                  <a:srgbClr val="FF0000"/>
                </a:solidFill>
              </a:rPr>
              <a:t> </a:t>
            </a:r>
            <a:r>
              <a:rPr lang="en-US" sz="2800" dirty="0" err="1" smtClean="0">
                <a:solidFill>
                  <a:srgbClr val="FF0000"/>
                </a:solidFill>
              </a:rPr>
              <a:t>статті</a:t>
            </a:r>
            <a:r>
              <a:rPr lang="en-US" sz="2800" dirty="0" smtClean="0">
                <a:solidFill>
                  <a:srgbClr val="FF0000"/>
                </a:solidFill>
              </a:rPr>
              <a:t> 5</a:t>
            </a:r>
            <a:endParaRPr lang="en-US" sz="2800" dirty="0">
              <a:solidFill>
                <a:srgbClr val="FF0000"/>
              </a:solidFill>
            </a:endParaRPr>
          </a:p>
        </p:txBody>
      </p:sp>
      <p:sp>
        <p:nvSpPr>
          <p:cNvPr id="3" name="Content Placeholder 2"/>
          <p:cNvSpPr>
            <a:spLocks noGrp="1"/>
          </p:cNvSpPr>
          <p:nvPr>
            <p:ph idx="1"/>
          </p:nvPr>
        </p:nvSpPr>
        <p:spPr>
          <a:xfrm>
            <a:off x="179512" y="548680"/>
            <a:ext cx="8712968" cy="6048672"/>
          </a:xfrm>
        </p:spPr>
        <p:txBody>
          <a:bodyPr>
            <a:normAutofit fontScale="77500" lnSpcReduction="20000"/>
          </a:bodyPr>
          <a:lstStyle/>
          <a:p>
            <a:r>
              <a:rPr lang="uk-UA" dirty="0">
                <a:solidFill>
                  <a:srgbClr val="222222"/>
                </a:solidFill>
                <a:latin typeface="Arial" charset="0"/>
                <a:ea typeface="Arial" charset="0"/>
                <a:cs typeface="Arial" charset="0"/>
              </a:rPr>
              <a:t>Стаття 5 стосується не лише </a:t>
            </a:r>
            <a:r>
              <a:rPr lang="uk-UA" b="1" dirty="0">
                <a:solidFill>
                  <a:srgbClr val="00B050"/>
                </a:solidFill>
                <a:latin typeface="Arial" charset="0"/>
                <a:ea typeface="Arial" charset="0"/>
                <a:cs typeface="Arial" charset="0"/>
              </a:rPr>
              <a:t>різних форм ув’язнення</a:t>
            </a:r>
            <a:r>
              <a:rPr lang="en-US" dirty="0">
                <a:solidFill>
                  <a:srgbClr val="222222"/>
                </a:solidFill>
                <a:latin typeface="Arial" charset="0"/>
                <a:ea typeface="Arial" charset="0"/>
                <a:cs typeface="Arial" charset="0"/>
              </a:rPr>
              <a:t>:</a:t>
            </a:r>
            <a:r>
              <a:rPr lang="uk-UA" dirty="0">
                <a:solidFill>
                  <a:srgbClr val="222222"/>
                </a:solidFill>
                <a:latin typeface="Arial" charset="0"/>
                <a:ea typeface="Arial" charset="0"/>
                <a:cs typeface="Arial" charset="0"/>
              </a:rPr>
              <a:t> (</a:t>
            </a:r>
            <a:r>
              <a:rPr lang="en-US" dirty="0">
                <a:solidFill>
                  <a:srgbClr val="222222"/>
                </a:solidFill>
                <a:latin typeface="Arial" charset="0"/>
                <a:ea typeface="Arial" charset="0"/>
                <a:cs typeface="Arial" charset="0"/>
              </a:rPr>
              <a:t>1) </a:t>
            </a:r>
            <a:r>
              <a:rPr lang="uk-UA" dirty="0">
                <a:solidFill>
                  <a:srgbClr val="222222"/>
                </a:solidFill>
                <a:latin typeface="Arial" charset="0"/>
                <a:ea typeface="Arial" charset="0"/>
                <a:cs typeface="Arial" charset="0"/>
              </a:rPr>
              <a:t>затримання, </a:t>
            </a:r>
            <a:r>
              <a:rPr lang="en-US" dirty="0">
                <a:solidFill>
                  <a:srgbClr val="222222"/>
                </a:solidFill>
                <a:latin typeface="Arial" charset="0"/>
                <a:ea typeface="Arial" charset="0"/>
                <a:cs typeface="Arial" charset="0"/>
              </a:rPr>
              <a:t>2) </a:t>
            </a:r>
            <a:r>
              <a:rPr lang="uk-UA" dirty="0">
                <a:solidFill>
                  <a:srgbClr val="222222"/>
                </a:solidFill>
                <a:latin typeface="Arial" charset="0"/>
                <a:ea typeface="Arial" charset="0"/>
                <a:cs typeface="Arial" charset="0"/>
              </a:rPr>
              <a:t>арешт,</a:t>
            </a:r>
            <a:r>
              <a:rPr lang="en-US" dirty="0">
                <a:latin typeface="Arial" charset="0"/>
                <a:ea typeface="Arial" charset="0"/>
                <a:cs typeface="Arial" charset="0"/>
              </a:rPr>
              <a:t> 3)</a:t>
            </a:r>
            <a:r>
              <a:rPr lang="uk-UA" dirty="0">
                <a:solidFill>
                  <a:srgbClr val="222222"/>
                </a:solidFill>
                <a:latin typeface="Arial" charset="0"/>
                <a:ea typeface="Arial" charset="0"/>
                <a:cs typeface="Arial" charset="0"/>
              </a:rPr>
              <a:t>тримання під вартою, </a:t>
            </a:r>
            <a:r>
              <a:rPr lang="en-US" dirty="0">
                <a:solidFill>
                  <a:srgbClr val="222222"/>
                </a:solidFill>
                <a:latin typeface="Arial" charset="0"/>
                <a:ea typeface="Arial" charset="0"/>
                <a:cs typeface="Arial" charset="0"/>
              </a:rPr>
              <a:t>4) </a:t>
            </a:r>
            <a:r>
              <a:rPr lang="uk-UA" dirty="0">
                <a:solidFill>
                  <a:srgbClr val="222222"/>
                </a:solidFill>
                <a:latin typeface="Arial" charset="0"/>
                <a:ea typeface="Arial" charset="0"/>
                <a:cs typeface="Arial" charset="0"/>
              </a:rPr>
              <a:t>позбавлення волі на підставі </a:t>
            </a:r>
            <a:r>
              <a:rPr lang="uk-UA" dirty="0" err="1">
                <a:solidFill>
                  <a:srgbClr val="222222"/>
                </a:solidFill>
                <a:latin typeface="Arial" charset="0"/>
                <a:ea typeface="Arial" charset="0"/>
                <a:cs typeface="Arial" charset="0"/>
              </a:rPr>
              <a:t>вироку</a:t>
            </a:r>
            <a:r>
              <a:rPr lang="uk-UA" dirty="0">
                <a:solidFill>
                  <a:srgbClr val="222222"/>
                </a:solidFill>
                <a:latin typeface="Arial" charset="0"/>
                <a:ea typeface="Arial" charset="0"/>
                <a:cs typeface="Arial" charset="0"/>
              </a:rPr>
              <a:t> суду), але </a:t>
            </a:r>
            <a:r>
              <a:rPr lang="uk-UA" b="1" dirty="0">
                <a:solidFill>
                  <a:srgbClr val="FF0000"/>
                </a:solidFill>
                <a:latin typeface="Arial" charset="0"/>
                <a:ea typeface="Arial" charset="0"/>
                <a:cs typeface="Arial" charset="0"/>
              </a:rPr>
              <a:t>й</a:t>
            </a:r>
            <a:r>
              <a:rPr lang="en-US" b="1" dirty="0">
                <a:solidFill>
                  <a:srgbClr val="FF0000"/>
                </a:solidFill>
                <a:latin typeface="Arial" charset="0"/>
                <a:ea typeface="Arial" charset="0"/>
                <a:cs typeface="Arial" charset="0"/>
              </a:rPr>
              <a:t> </a:t>
            </a:r>
            <a:r>
              <a:rPr lang="uk-UA" b="1" dirty="0">
                <a:solidFill>
                  <a:srgbClr val="FF0000"/>
                </a:solidFill>
                <a:latin typeface="Arial" charset="0"/>
                <a:ea typeface="Arial" charset="0"/>
                <a:cs typeface="Arial" charset="0"/>
              </a:rPr>
              <a:t>ряду інших </a:t>
            </a:r>
            <a:r>
              <a:rPr lang="uk-UA" b="1" dirty="0" smtClean="0">
                <a:solidFill>
                  <a:srgbClr val="FF0000"/>
                </a:solidFill>
                <a:latin typeface="Arial" charset="0"/>
                <a:ea typeface="Arial" charset="0"/>
                <a:cs typeface="Arial" charset="0"/>
              </a:rPr>
              <a:t>ситуацій</a:t>
            </a:r>
            <a:r>
              <a:rPr lang="en-US" b="1" dirty="0" smtClean="0">
                <a:solidFill>
                  <a:srgbClr val="FF0000"/>
                </a:solidFill>
                <a:latin typeface="Arial" charset="0"/>
                <a:ea typeface="Arial" charset="0"/>
                <a:cs typeface="Arial" charset="0"/>
              </a:rPr>
              <a:t>, </a:t>
            </a:r>
            <a:r>
              <a:rPr lang="en-US" b="1" dirty="0" err="1" smtClean="0">
                <a:solidFill>
                  <a:srgbClr val="FF0000"/>
                </a:solidFill>
                <a:latin typeface="Arial" charset="0"/>
                <a:ea typeface="Arial" charset="0"/>
                <a:cs typeface="Arial" charset="0"/>
              </a:rPr>
              <a:t>наприклад</a:t>
            </a:r>
            <a:r>
              <a:rPr lang="en-US" b="1" dirty="0" smtClean="0">
                <a:solidFill>
                  <a:srgbClr val="FF0000"/>
                </a:solidFill>
                <a:latin typeface="Arial" charset="0"/>
                <a:ea typeface="Arial" charset="0"/>
                <a:cs typeface="Arial" charset="0"/>
              </a:rPr>
              <a:t>:</a:t>
            </a:r>
            <a:r>
              <a:rPr lang="en-US" dirty="0" smtClean="0">
                <a:solidFill>
                  <a:srgbClr val="FF0000"/>
                </a:solidFill>
                <a:latin typeface="Arial" charset="0"/>
                <a:ea typeface="Arial" charset="0"/>
                <a:cs typeface="Arial" charset="0"/>
              </a:rPr>
              <a:t> </a:t>
            </a:r>
            <a:r>
              <a:rPr lang="en-US" dirty="0" err="1" smtClean="0">
                <a:solidFill>
                  <a:srgbClr val="222222"/>
                </a:solidFill>
                <a:latin typeface="Arial" charset="0"/>
                <a:ea typeface="Arial" charset="0"/>
                <a:cs typeface="Arial" charset="0"/>
              </a:rPr>
              <a:t>з</a:t>
            </a:r>
            <a:r>
              <a:rPr lang="uk-UA" dirty="0" err="1" smtClean="0">
                <a:latin typeface="Arial" charset="0"/>
                <a:ea typeface="Arial" charset="0"/>
                <a:cs typeface="Arial" charset="0"/>
              </a:rPr>
              <a:t>атримання</a:t>
            </a:r>
            <a:r>
              <a:rPr lang="uk-UA" dirty="0" smtClean="0">
                <a:latin typeface="Arial" charset="0"/>
                <a:ea typeface="Arial" charset="0"/>
                <a:cs typeface="Arial" charset="0"/>
              </a:rPr>
              <a:t> </a:t>
            </a:r>
            <a:r>
              <a:rPr lang="uk-UA" dirty="0">
                <a:latin typeface="Arial" charset="0"/>
                <a:ea typeface="Arial" charset="0"/>
                <a:cs typeface="Arial" charset="0"/>
              </a:rPr>
              <a:t>для перевірки документів, </a:t>
            </a:r>
            <a:r>
              <a:rPr lang="uk-UA" dirty="0" err="1" smtClean="0">
                <a:latin typeface="Arial" charset="0"/>
                <a:ea typeface="Arial" charset="0"/>
                <a:cs typeface="Arial" charset="0"/>
              </a:rPr>
              <a:t>ідентифікаціі</a:t>
            </a:r>
            <a:r>
              <a:rPr lang="uk-UA" dirty="0">
                <a:latin typeface="Arial" charset="0"/>
                <a:ea typeface="Arial" charset="0"/>
                <a:cs typeface="Arial" charset="0"/>
              </a:rPr>
              <a:t>̈ особи, особистого огляду тощо, затримання неповнолітнього, затримання психічнохворих, алкоголіків або наркоманів чи </a:t>
            </a:r>
            <a:r>
              <a:rPr lang="uk-UA" dirty="0" err="1" smtClean="0">
                <a:latin typeface="Arial" charset="0"/>
                <a:ea typeface="Arial" charset="0"/>
                <a:cs typeface="Arial" charset="0"/>
              </a:rPr>
              <a:t>бродяг</a:t>
            </a:r>
            <a:r>
              <a:rPr lang="en-US" dirty="0" smtClean="0">
                <a:latin typeface="Arial" charset="0"/>
                <a:ea typeface="Arial" charset="0"/>
                <a:cs typeface="Arial" charset="0"/>
              </a:rPr>
              <a:t>, </a:t>
            </a:r>
            <a:r>
              <a:rPr lang="en-US" dirty="0" err="1" smtClean="0">
                <a:latin typeface="Arial" charset="0"/>
                <a:ea typeface="Arial" charset="0"/>
                <a:cs typeface="Arial" charset="0"/>
              </a:rPr>
              <a:t>примусове</a:t>
            </a:r>
            <a:r>
              <a:rPr lang="en-US" dirty="0" smtClean="0">
                <a:latin typeface="Arial" charset="0"/>
                <a:ea typeface="Arial" charset="0"/>
                <a:cs typeface="Arial" charset="0"/>
              </a:rPr>
              <a:t> </a:t>
            </a:r>
            <a:r>
              <a:rPr lang="en-US" dirty="0" err="1" smtClean="0">
                <a:latin typeface="Arial" charset="0"/>
                <a:ea typeface="Arial" charset="0"/>
                <a:cs typeface="Arial" charset="0"/>
              </a:rPr>
              <a:t>утримання</a:t>
            </a:r>
            <a:r>
              <a:rPr lang="en-US" dirty="0" smtClean="0">
                <a:latin typeface="Arial" charset="0"/>
                <a:ea typeface="Arial" charset="0"/>
                <a:cs typeface="Arial" charset="0"/>
              </a:rPr>
              <a:t> </a:t>
            </a:r>
            <a:r>
              <a:rPr lang="en-US" dirty="0" err="1" smtClean="0">
                <a:latin typeface="Arial" charset="0"/>
                <a:ea typeface="Arial" charset="0"/>
                <a:cs typeface="Arial" charset="0"/>
              </a:rPr>
              <a:t>в</a:t>
            </a:r>
            <a:r>
              <a:rPr lang="en-US" dirty="0" smtClean="0">
                <a:latin typeface="Arial" charset="0"/>
                <a:ea typeface="Arial" charset="0"/>
                <a:cs typeface="Arial" charset="0"/>
              </a:rPr>
              <a:t> </a:t>
            </a:r>
            <a:r>
              <a:rPr lang="en-US" dirty="0" err="1" smtClean="0">
                <a:latin typeface="Arial" charset="0"/>
                <a:ea typeface="Arial" charset="0"/>
                <a:cs typeface="Arial" charset="0"/>
              </a:rPr>
              <a:t>транзитній</a:t>
            </a:r>
            <a:r>
              <a:rPr lang="en-US" dirty="0" smtClean="0">
                <a:latin typeface="Arial" charset="0"/>
                <a:ea typeface="Arial" charset="0"/>
                <a:cs typeface="Arial" charset="0"/>
              </a:rPr>
              <a:t> </a:t>
            </a:r>
            <a:r>
              <a:rPr lang="en-US" dirty="0" err="1" smtClean="0">
                <a:latin typeface="Arial" charset="0"/>
                <a:ea typeface="Arial" charset="0"/>
                <a:cs typeface="Arial" charset="0"/>
              </a:rPr>
              <a:t>зоні</a:t>
            </a:r>
            <a:r>
              <a:rPr lang="en-US" dirty="0" smtClean="0">
                <a:latin typeface="Arial" charset="0"/>
                <a:ea typeface="Arial" charset="0"/>
                <a:cs typeface="Arial" charset="0"/>
              </a:rPr>
              <a:t> </a:t>
            </a:r>
            <a:r>
              <a:rPr lang="en-US" dirty="0" err="1" smtClean="0">
                <a:latin typeface="Arial" charset="0"/>
                <a:ea typeface="Arial" charset="0"/>
                <a:cs typeface="Arial" charset="0"/>
              </a:rPr>
              <a:t>аеропорту</a:t>
            </a:r>
            <a:r>
              <a:rPr lang="en-US" dirty="0" smtClean="0">
                <a:latin typeface="Arial" charset="0"/>
                <a:ea typeface="Arial" charset="0"/>
                <a:cs typeface="Arial" charset="0"/>
              </a:rPr>
              <a:t>, </a:t>
            </a:r>
            <a:r>
              <a:rPr lang="en-US" dirty="0" err="1" smtClean="0">
                <a:latin typeface="Arial" charset="0"/>
                <a:ea typeface="Arial" charset="0"/>
                <a:cs typeface="Arial" charset="0"/>
              </a:rPr>
              <a:t>екстрадиційний</a:t>
            </a:r>
            <a:r>
              <a:rPr lang="en-US" dirty="0" smtClean="0">
                <a:latin typeface="Arial" charset="0"/>
                <a:ea typeface="Arial" charset="0"/>
                <a:cs typeface="Arial" charset="0"/>
              </a:rPr>
              <a:t> </a:t>
            </a:r>
            <a:r>
              <a:rPr lang="en-US" dirty="0" err="1" smtClean="0">
                <a:latin typeface="Arial" charset="0"/>
                <a:ea typeface="Arial" charset="0"/>
                <a:cs typeface="Arial" charset="0"/>
              </a:rPr>
              <a:t>арешт</a:t>
            </a:r>
            <a:r>
              <a:rPr lang="en-US" dirty="0" smtClean="0">
                <a:latin typeface="Arial" charset="0"/>
                <a:ea typeface="Arial" charset="0"/>
                <a:cs typeface="Arial" charset="0"/>
              </a:rPr>
              <a:t>, </a:t>
            </a:r>
            <a:r>
              <a:rPr lang="en-US" dirty="0" err="1" smtClean="0">
                <a:latin typeface="Arial" charset="0"/>
                <a:ea typeface="Arial" charset="0"/>
                <a:cs typeface="Arial" charset="0"/>
              </a:rPr>
              <a:t>затримання</a:t>
            </a:r>
            <a:r>
              <a:rPr lang="en-US" dirty="0" smtClean="0">
                <a:latin typeface="Arial" charset="0"/>
                <a:ea typeface="Arial" charset="0"/>
                <a:cs typeface="Arial" charset="0"/>
              </a:rPr>
              <a:t> </a:t>
            </a:r>
            <a:r>
              <a:rPr lang="en-US" dirty="0" err="1" smtClean="0">
                <a:latin typeface="Arial" charset="0"/>
                <a:ea typeface="Arial" charset="0"/>
                <a:cs typeface="Arial" charset="0"/>
              </a:rPr>
              <a:t>для</a:t>
            </a:r>
            <a:r>
              <a:rPr lang="en-US" dirty="0" smtClean="0">
                <a:latin typeface="Arial" charset="0"/>
                <a:ea typeface="Arial" charset="0"/>
                <a:cs typeface="Arial" charset="0"/>
              </a:rPr>
              <a:t> </a:t>
            </a:r>
            <a:r>
              <a:rPr lang="en-US" dirty="0" err="1" smtClean="0">
                <a:latin typeface="Arial" charset="0"/>
                <a:ea typeface="Arial" charset="0"/>
                <a:cs typeface="Arial" charset="0"/>
              </a:rPr>
              <a:t>депортації</a:t>
            </a:r>
            <a:r>
              <a:rPr lang="en-US" dirty="0" smtClean="0">
                <a:latin typeface="Arial" charset="0"/>
                <a:ea typeface="Arial" charset="0"/>
                <a:cs typeface="Arial" charset="0"/>
              </a:rPr>
              <a:t>, </a:t>
            </a:r>
            <a:r>
              <a:rPr lang="en-US" dirty="0" err="1" smtClean="0">
                <a:latin typeface="Arial" charset="0"/>
                <a:ea typeface="Arial" charset="0"/>
                <a:cs typeface="Arial" charset="0"/>
              </a:rPr>
              <a:t>гауптвахта</a:t>
            </a:r>
            <a:r>
              <a:rPr lang="en-US" dirty="0" smtClean="0">
                <a:latin typeface="Arial" charset="0"/>
                <a:ea typeface="Arial" charset="0"/>
                <a:cs typeface="Arial" charset="0"/>
              </a:rPr>
              <a:t> </a:t>
            </a:r>
            <a:r>
              <a:rPr lang="uk-UA" dirty="0" smtClean="0">
                <a:latin typeface="Arial" charset="0"/>
                <a:ea typeface="Arial" charset="0"/>
                <a:cs typeface="Arial" charset="0"/>
              </a:rPr>
              <a:t> </a:t>
            </a:r>
            <a:endParaRPr lang="en-US" dirty="0">
              <a:solidFill>
                <a:srgbClr val="222222"/>
              </a:solidFill>
              <a:latin typeface="Arial" charset="0"/>
              <a:ea typeface="Arial" charset="0"/>
              <a:cs typeface="Arial" charset="0"/>
            </a:endParaRPr>
          </a:p>
          <a:p>
            <a:r>
              <a:rPr lang="uk-UA" dirty="0">
                <a:solidFill>
                  <a:srgbClr val="222222"/>
                </a:solidFill>
                <a:latin typeface="Arial" charset="0"/>
                <a:ea typeface="Arial" charset="0"/>
                <a:cs typeface="Arial" charset="0"/>
              </a:rPr>
              <a:t>При цьому для встановлення факту позбавлення</a:t>
            </a:r>
            <a:r>
              <a:rPr lang="en-US" dirty="0">
                <a:latin typeface="Arial" charset="0"/>
                <a:ea typeface="Arial" charset="0"/>
                <a:cs typeface="Arial" charset="0"/>
              </a:rPr>
              <a:t> </a:t>
            </a:r>
            <a:r>
              <a:rPr lang="uk-UA" dirty="0">
                <a:solidFill>
                  <a:srgbClr val="222222"/>
                </a:solidFill>
                <a:latin typeface="Arial" charset="0"/>
                <a:ea typeface="Arial" charset="0"/>
                <a:cs typeface="Arial" charset="0"/>
              </a:rPr>
              <a:t>свободи </a:t>
            </a:r>
            <a:r>
              <a:rPr lang="uk-UA" b="1" dirty="0">
                <a:solidFill>
                  <a:srgbClr val="222222"/>
                </a:solidFill>
                <a:latin typeface="Arial" charset="0"/>
                <a:ea typeface="Arial" charset="0"/>
                <a:cs typeface="Arial" charset="0"/>
              </a:rPr>
              <a:t>не обов’язково</a:t>
            </a:r>
            <a:r>
              <a:rPr lang="uk-UA" dirty="0">
                <a:solidFill>
                  <a:srgbClr val="222222"/>
                </a:solidFill>
                <a:latin typeface="Arial" charset="0"/>
                <a:ea typeface="Arial" charset="0"/>
                <a:cs typeface="Arial" charset="0"/>
              </a:rPr>
              <a:t>, щоб на особу було надягнуто кайданки чи</a:t>
            </a:r>
            <a:r>
              <a:rPr lang="en-US" dirty="0">
                <a:latin typeface="Arial" charset="0"/>
                <a:ea typeface="Arial" charset="0"/>
                <a:cs typeface="Arial" charset="0"/>
              </a:rPr>
              <a:t> </a:t>
            </a:r>
            <a:r>
              <a:rPr lang="uk-UA" dirty="0">
                <a:solidFill>
                  <a:srgbClr val="222222"/>
                </a:solidFill>
                <a:latin typeface="Arial" charset="0"/>
                <a:ea typeface="Arial" charset="0"/>
                <a:cs typeface="Arial" charset="0"/>
              </a:rPr>
              <a:t>поміщено в камеру</a:t>
            </a:r>
            <a:r>
              <a:rPr lang="uk-UA" dirty="0" smtClean="0">
                <a:solidFill>
                  <a:srgbClr val="222222"/>
                </a:solidFill>
                <a:latin typeface="Arial" charset="0"/>
                <a:ea typeface="Arial" charset="0"/>
                <a:cs typeface="Arial" charset="0"/>
              </a:rPr>
              <a:t>.</a:t>
            </a:r>
            <a:endParaRPr lang="en-US" dirty="0" smtClean="0">
              <a:solidFill>
                <a:srgbClr val="222222"/>
              </a:solidFill>
              <a:latin typeface="Arial" charset="0"/>
              <a:ea typeface="Arial" charset="0"/>
              <a:cs typeface="Arial" charset="0"/>
            </a:endParaRPr>
          </a:p>
          <a:p>
            <a:r>
              <a:rPr lang="en-US" dirty="0" err="1" smtClean="0">
                <a:solidFill>
                  <a:srgbClr val="222222"/>
                </a:solidFill>
                <a:latin typeface="Arial" charset="0"/>
                <a:ea typeface="Arial" charset="0"/>
                <a:cs typeface="Arial" charset="0"/>
              </a:rPr>
              <a:t>Практика</a:t>
            </a:r>
            <a:r>
              <a:rPr lang="en-US" dirty="0" smtClean="0">
                <a:solidFill>
                  <a:srgbClr val="222222"/>
                </a:solidFill>
                <a:latin typeface="Arial" charset="0"/>
                <a:ea typeface="Arial" charset="0"/>
                <a:cs typeface="Arial" charset="0"/>
              </a:rPr>
              <a:t> ЄСПЛ </a:t>
            </a:r>
            <a:r>
              <a:rPr lang="en-US" dirty="0" err="1" smtClean="0">
                <a:solidFill>
                  <a:srgbClr val="222222"/>
                </a:solidFill>
                <a:latin typeface="Arial" charset="0"/>
                <a:ea typeface="Arial" charset="0"/>
                <a:cs typeface="Arial" charset="0"/>
              </a:rPr>
              <a:t>за</a:t>
            </a:r>
            <a:r>
              <a:rPr lang="en-US" dirty="0" smtClean="0">
                <a:solidFill>
                  <a:srgbClr val="222222"/>
                </a:solidFill>
                <a:latin typeface="Arial" charset="0"/>
                <a:ea typeface="Arial" charset="0"/>
                <a:cs typeface="Arial" charset="0"/>
              </a:rPr>
              <a:t> </a:t>
            </a:r>
            <a:r>
              <a:rPr lang="en-US" dirty="0" err="1" smtClean="0">
                <a:solidFill>
                  <a:srgbClr val="222222"/>
                </a:solidFill>
                <a:latin typeface="Arial" charset="0"/>
                <a:ea typeface="Arial" charset="0"/>
                <a:cs typeface="Arial" charset="0"/>
              </a:rPr>
              <a:t>ст</a:t>
            </a:r>
            <a:r>
              <a:rPr lang="en-US" dirty="0" smtClean="0">
                <a:solidFill>
                  <a:srgbClr val="222222"/>
                </a:solidFill>
                <a:latin typeface="Arial" charset="0"/>
                <a:ea typeface="Arial" charset="0"/>
                <a:cs typeface="Arial" charset="0"/>
              </a:rPr>
              <a:t>. 5 </a:t>
            </a:r>
            <a:r>
              <a:rPr lang="en-US" b="1" dirty="0" err="1" smtClean="0">
                <a:solidFill>
                  <a:srgbClr val="00B0F0"/>
                </a:solidFill>
                <a:latin typeface="Arial" charset="0"/>
                <a:ea typeface="Arial" charset="0"/>
                <a:cs typeface="Arial" charset="0"/>
              </a:rPr>
              <a:t>стосується</a:t>
            </a:r>
            <a:r>
              <a:rPr lang="en-US" b="1" dirty="0" smtClean="0">
                <a:solidFill>
                  <a:srgbClr val="00B0F0"/>
                </a:solidFill>
                <a:latin typeface="Arial" charset="0"/>
                <a:ea typeface="Arial" charset="0"/>
                <a:cs typeface="Arial" charset="0"/>
              </a:rPr>
              <a:t> </a:t>
            </a:r>
            <a:r>
              <a:rPr lang="en-US" b="1" dirty="0" err="1" smtClean="0">
                <a:solidFill>
                  <a:srgbClr val="00B0F0"/>
                </a:solidFill>
                <a:latin typeface="Arial" charset="0"/>
                <a:ea typeface="Arial" charset="0"/>
                <a:cs typeface="Arial" charset="0"/>
              </a:rPr>
              <a:t>різних</a:t>
            </a:r>
            <a:r>
              <a:rPr lang="en-US" b="1" dirty="0" smtClean="0">
                <a:solidFill>
                  <a:srgbClr val="00B0F0"/>
                </a:solidFill>
                <a:latin typeface="Arial" charset="0"/>
                <a:ea typeface="Arial" charset="0"/>
                <a:cs typeface="Arial" charset="0"/>
              </a:rPr>
              <a:t> </a:t>
            </a:r>
            <a:r>
              <a:rPr lang="en-US" b="1" dirty="0" err="1" smtClean="0">
                <a:solidFill>
                  <a:srgbClr val="00B0F0"/>
                </a:solidFill>
                <a:latin typeface="Arial" charset="0"/>
                <a:ea typeface="Arial" charset="0"/>
                <a:cs typeface="Arial" charset="0"/>
              </a:rPr>
              <a:t>питань</a:t>
            </a:r>
            <a:r>
              <a:rPr lang="en-US" b="1" dirty="0" smtClean="0">
                <a:solidFill>
                  <a:srgbClr val="00B0F0"/>
                </a:solidFill>
                <a:latin typeface="Arial" charset="0"/>
                <a:ea typeface="Arial" charset="0"/>
                <a:cs typeface="Arial" charset="0"/>
              </a:rPr>
              <a:t>, </a:t>
            </a:r>
            <a:r>
              <a:rPr lang="en-US" b="1" dirty="0" err="1" smtClean="0">
                <a:solidFill>
                  <a:srgbClr val="00B0F0"/>
                </a:solidFill>
                <a:latin typeface="Arial" charset="0"/>
                <a:ea typeface="Arial" charset="0"/>
                <a:cs typeface="Arial" charset="0"/>
              </a:rPr>
              <a:t>повязаних</a:t>
            </a:r>
            <a:r>
              <a:rPr lang="en-US" b="1" dirty="0" smtClean="0">
                <a:solidFill>
                  <a:srgbClr val="00B0F0"/>
                </a:solidFill>
                <a:latin typeface="Arial" charset="0"/>
                <a:ea typeface="Arial" charset="0"/>
                <a:cs typeface="Arial" charset="0"/>
              </a:rPr>
              <a:t> </a:t>
            </a:r>
            <a:r>
              <a:rPr lang="en-US" b="1" dirty="0" err="1" smtClean="0">
                <a:solidFill>
                  <a:srgbClr val="00B0F0"/>
                </a:solidFill>
                <a:latin typeface="Arial" charset="0"/>
                <a:ea typeface="Arial" charset="0"/>
                <a:cs typeface="Arial" charset="0"/>
              </a:rPr>
              <a:t>із</a:t>
            </a:r>
            <a:r>
              <a:rPr lang="en-US" b="1" dirty="0" smtClean="0">
                <a:solidFill>
                  <a:srgbClr val="00B0F0"/>
                </a:solidFill>
                <a:latin typeface="Arial" charset="0"/>
                <a:ea typeface="Arial" charset="0"/>
                <a:cs typeface="Arial" charset="0"/>
              </a:rPr>
              <a:t> </a:t>
            </a:r>
            <a:r>
              <a:rPr lang="en-US" b="1" dirty="0" err="1" smtClean="0">
                <a:solidFill>
                  <a:srgbClr val="00B0F0"/>
                </a:solidFill>
                <a:latin typeface="Arial" charset="0"/>
                <a:ea typeface="Arial" charset="0"/>
                <a:cs typeface="Arial" charset="0"/>
              </a:rPr>
              <a:t>згаданими</a:t>
            </a:r>
            <a:r>
              <a:rPr lang="en-US" b="1" dirty="0" smtClean="0">
                <a:solidFill>
                  <a:srgbClr val="00B0F0"/>
                </a:solidFill>
                <a:latin typeface="Arial" charset="0"/>
                <a:ea typeface="Arial" charset="0"/>
                <a:cs typeface="Arial" charset="0"/>
              </a:rPr>
              <a:t> </a:t>
            </a:r>
            <a:r>
              <a:rPr lang="en-US" b="1" dirty="0" err="1" smtClean="0">
                <a:solidFill>
                  <a:srgbClr val="00B0F0"/>
                </a:solidFill>
                <a:latin typeface="Arial" charset="0"/>
                <a:ea typeface="Arial" charset="0"/>
                <a:cs typeface="Arial" charset="0"/>
              </a:rPr>
              <a:t>видами</a:t>
            </a:r>
            <a:r>
              <a:rPr lang="en-US" b="1" dirty="0" smtClean="0">
                <a:solidFill>
                  <a:srgbClr val="00B0F0"/>
                </a:solidFill>
                <a:latin typeface="Arial" charset="0"/>
                <a:ea typeface="Arial" charset="0"/>
                <a:cs typeface="Arial" charset="0"/>
              </a:rPr>
              <a:t> </a:t>
            </a:r>
            <a:r>
              <a:rPr lang="en-US" b="1" dirty="0" err="1" smtClean="0">
                <a:solidFill>
                  <a:srgbClr val="00B0F0"/>
                </a:solidFill>
                <a:latin typeface="Arial" charset="0"/>
                <a:ea typeface="Arial" charset="0"/>
                <a:cs typeface="Arial" charset="0"/>
              </a:rPr>
              <a:t>втручання</a:t>
            </a:r>
            <a:r>
              <a:rPr lang="en-US" b="1" dirty="0" smtClean="0">
                <a:solidFill>
                  <a:srgbClr val="00B0F0"/>
                </a:solidFill>
                <a:latin typeface="Arial" charset="0"/>
                <a:ea typeface="Arial" charset="0"/>
                <a:cs typeface="Arial" charset="0"/>
              </a:rPr>
              <a:t> </a:t>
            </a:r>
            <a:r>
              <a:rPr lang="en-US" b="1" dirty="0" err="1" smtClean="0">
                <a:solidFill>
                  <a:srgbClr val="00B0F0"/>
                </a:solidFill>
                <a:latin typeface="Arial" charset="0"/>
                <a:ea typeface="Arial" charset="0"/>
                <a:cs typeface="Arial" charset="0"/>
              </a:rPr>
              <a:t>в</a:t>
            </a:r>
            <a:r>
              <a:rPr lang="en-US" b="1" dirty="0" smtClean="0">
                <a:solidFill>
                  <a:srgbClr val="00B0F0"/>
                </a:solidFill>
                <a:latin typeface="Arial" charset="0"/>
                <a:ea typeface="Arial" charset="0"/>
                <a:cs typeface="Arial" charset="0"/>
              </a:rPr>
              <a:t> </a:t>
            </a:r>
            <a:r>
              <a:rPr lang="en-US" b="1" dirty="0" err="1" smtClean="0">
                <a:solidFill>
                  <a:srgbClr val="00B0F0"/>
                </a:solidFill>
                <a:latin typeface="Arial" charset="0"/>
                <a:ea typeface="Arial" charset="0"/>
                <a:cs typeface="Arial" charset="0"/>
              </a:rPr>
              <a:t>свободу</a:t>
            </a:r>
            <a:r>
              <a:rPr lang="en-US" dirty="0" smtClean="0">
                <a:solidFill>
                  <a:srgbClr val="222222"/>
                </a:solidFill>
                <a:latin typeface="Arial" charset="0"/>
                <a:ea typeface="Arial" charset="0"/>
                <a:cs typeface="Arial" charset="0"/>
              </a:rPr>
              <a:t>: </a:t>
            </a:r>
            <a:r>
              <a:rPr lang="en-US" dirty="0" err="1" smtClean="0">
                <a:solidFill>
                  <a:srgbClr val="00B050"/>
                </a:solidFill>
                <a:latin typeface="Arial" charset="0"/>
                <a:ea typeface="Arial" charset="0"/>
                <a:cs typeface="Arial" charset="0"/>
              </a:rPr>
              <a:t>встановлення</a:t>
            </a:r>
            <a:r>
              <a:rPr lang="en-US" dirty="0" smtClean="0">
                <a:solidFill>
                  <a:srgbClr val="00B050"/>
                </a:solidFill>
                <a:latin typeface="Arial" charset="0"/>
                <a:ea typeface="Arial" charset="0"/>
                <a:cs typeface="Arial" charset="0"/>
              </a:rPr>
              <a:t> </a:t>
            </a:r>
            <a:r>
              <a:rPr lang="en-US" dirty="0" err="1" smtClean="0">
                <a:solidFill>
                  <a:srgbClr val="00B050"/>
                </a:solidFill>
                <a:latin typeface="Arial" charset="0"/>
                <a:ea typeface="Arial" charset="0"/>
                <a:cs typeface="Arial" charset="0"/>
              </a:rPr>
              <a:t>інших</a:t>
            </a:r>
            <a:r>
              <a:rPr lang="en-US" dirty="0" smtClean="0">
                <a:solidFill>
                  <a:srgbClr val="00B050"/>
                </a:solidFill>
                <a:latin typeface="Arial" charset="0"/>
                <a:ea typeface="Arial" charset="0"/>
                <a:cs typeface="Arial" charset="0"/>
              </a:rPr>
              <a:t> </a:t>
            </a:r>
            <a:r>
              <a:rPr lang="en-US" dirty="0" err="1" smtClean="0">
                <a:solidFill>
                  <a:srgbClr val="00B050"/>
                </a:solidFill>
                <a:latin typeface="Arial" charset="0"/>
                <a:ea typeface="Arial" charset="0"/>
                <a:cs typeface="Arial" charset="0"/>
              </a:rPr>
              <a:t>запобіжних</a:t>
            </a:r>
            <a:r>
              <a:rPr lang="en-US" dirty="0" smtClean="0">
                <a:solidFill>
                  <a:srgbClr val="00B050"/>
                </a:solidFill>
                <a:latin typeface="Arial" charset="0"/>
                <a:ea typeface="Arial" charset="0"/>
                <a:cs typeface="Arial" charset="0"/>
              </a:rPr>
              <a:t> </a:t>
            </a:r>
            <a:r>
              <a:rPr lang="en-US" dirty="0" err="1" smtClean="0">
                <a:solidFill>
                  <a:srgbClr val="00B050"/>
                </a:solidFill>
                <a:latin typeface="Arial" charset="0"/>
                <a:ea typeface="Arial" charset="0"/>
                <a:cs typeface="Arial" charset="0"/>
              </a:rPr>
              <a:t>заходів</a:t>
            </a:r>
            <a:r>
              <a:rPr lang="en-US" dirty="0" smtClean="0">
                <a:solidFill>
                  <a:srgbClr val="00B050"/>
                </a:solidFill>
                <a:latin typeface="Arial" charset="0"/>
                <a:ea typeface="Arial" charset="0"/>
                <a:cs typeface="Arial" charset="0"/>
              </a:rPr>
              <a:t> </a:t>
            </a:r>
            <a:r>
              <a:rPr lang="en-US" dirty="0" smtClean="0">
                <a:solidFill>
                  <a:srgbClr val="222222"/>
                </a:solidFill>
                <a:latin typeface="Arial" charset="0"/>
                <a:ea typeface="Arial" charset="0"/>
                <a:cs typeface="Arial" charset="0"/>
              </a:rPr>
              <a:t>(</a:t>
            </a:r>
            <a:r>
              <a:rPr lang="en-US" dirty="0" err="1" smtClean="0">
                <a:solidFill>
                  <a:srgbClr val="222222"/>
                </a:solidFill>
                <a:latin typeface="Arial" charset="0"/>
                <a:ea typeface="Arial" charset="0"/>
                <a:cs typeface="Arial" charset="0"/>
              </a:rPr>
              <a:t>наприклад</a:t>
            </a:r>
            <a:r>
              <a:rPr lang="en-US" dirty="0" smtClean="0">
                <a:solidFill>
                  <a:srgbClr val="222222"/>
                </a:solidFill>
                <a:latin typeface="Arial" charset="0"/>
                <a:ea typeface="Arial" charset="0"/>
                <a:cs typeface="Arial" charset="0"/>
              </a:rPr>
              <a:t> </a:t>
            </a:r>
            <a:r>
              <a:rPr lang="en-US" dirty="0" err="1" smtClean="0">
                <a:solidFill>
                  <a:srgbClr val="222222"/>
                </a:solidFill>
                <a:latin typeface="Arial" charset="0"/>
                <a:ea typeface="Arial" charset="0"/>
                <a:cs typeface="Arial" charset="0"/>
              </a:rPr>
              <a:t>застави</a:t>
            </a:r>
            <a:r>
              <a:rPr lang="en-US" dirty="0" smtClean="0">
                <a:solidFill>
                  <a:srgbClr val="222222"/>
                </a:solidFill>
                <a:latin typeface="Arial" charset="0"/>
                <a:ea typeface="Arial" charset="0"/>
                <a:cs typeface="Arial" charset="0"/>
              </a:rPr>
              <a:t>, </a:t>
            </a:r>
            <a:r>
              <a:rPr lang="en-US" dirty="0" err="1" smtClean="0">
                <a:solidFill>
                  <a:srgbClr val="222222"/>
                </a:solidFill>
                <a:latin typeface="Arial" charset="0"/>
                <a:ea typeface="Arial" charset="0"/>
                <a:cs typeface="Arial" charset="0"/>
              </a:rPr>
              <a:t>підписки</a:t>
            </a:r>
            <a:r>
              <a:rPr lang="en-US" dirty="0" smtClean="0">
                <a:solidFill>
                  <a:srgbClr val="222222"/>
                </a:solidFill>
                <a:latin typeface="Arial" charset="0"/>
                <a:ea typeface="Arial" charset="0"/>
                <a:cs typeface="Arial" charset="0"/>
              </a:rPr>
              <a:t> </a:t>
            </a:r>
            <a:r>
              <a:rPr lang="en-US" dirty="0" err="1" smtClean="0">
                <a:solidFill>
                  <a:srgbClr val="222222"/>
                </a:solidFill>
                <a:latin typeface="Arial" charset="0"/>
                <a:ea typeface="Arial" charset="0"/>
                <a:cs typeface="Arial" charset="0"/>
              </a:rPr>
              <a:t>про</a:t>
            </a:r>
            <a:r>
              <a:rPr lang="en-US" dirty="0" smtClean="0">
                <a:solidFill>
                  <a:srgbClr val="222222"/>
                </a:solidFill>
                <a:latin typeface="Arial" charset="0"/>
                <a:ea typeface="Arial" charset="0"/>
                <a:cs typeface="Arial" charset="0"/>
              </a:rPr>
              <a:t> </a:t>
            </a:r>
            <a:r>
              <a:rPr lang="en-US" dirty="0" err="1" smtClean="0">
                <a:solidFill>
                  <a:srgbClr val="222222"/>
                </a:solidFill>
                <a:latin typeface="Arial" charset="0"/>
                <a:ea typeface="Arial" charset="0"/>
                <a:cs typeface="Arial" charset="0"/>
              </a:rPr>
              <a:t>невиїзд</a:t>
            </a:r>
            <a:r>
              <a:rPr lang="en-US" dirty="0" smtClean="0">
                <a:solidFill>
                  <a:srgbClr val="222222"/>
                </a:solidFill>
                <a:latin typeface="Arial" charset="0"/>
                <a:ea typeface="Arial" charset="0"/>
                <a:cs typeface="Arial" charset="0"/>
              </a:rPr>
              <a:t>), </a:t>
            </a:r>
            <a:r>
              <a:rPr lang="en-US" dirty="0" err="1" smtClean="0">
                <a:solidFill>
                  <a:srgbClr val="FF0000"/>
                </a:solidFill>
                <a:latin typeface="Arial" charset="0"/>
                <a:ea typeface="Arial" charset="0"/>
                <a:cs typeface="Arial" charset="0"/>
              </a:rPr>
              <a:t>їх</a:t>
            </a:r>
            <a:r>
              <a:rPr lang="en-US" dirty="0" smtClean="0">
                <a:solidFill>
                  <a:srgbClr val="FF0000"/>
                </a:solidFill>
                <a:latin typeface="Arial" charset="0"/>
                <a:ea typeface="Arial" charset="0"/>
                <a:cs typeface="Arial" charset="0"/>
              </a:rPr>
              <a:t> </a:t>
            </a:r>
            <a:r>
              <a:rPr lang="en-US" dirty="0" err="1" smtClean="0">
                <a:solidFill>
                  <a:srgbClr val="FF0000"/>
                </a:solidFill>
                <a:latin typeface="Arial" charset="0"/>
                <a:ea typeface="Arial" charset="0"/>
                <a:cs typeface="Arial" charset="0"/>
              </a:rPr>
              <a:t>оскарження</a:t>
            </a:r>
            <a:r>
              <a:rPr lang="en-US" dirty="0" smtClean="0">
                <a:solidFill>
                  <a:srgbClr val="222222"/>
                </a:solidFill>
                <a:latin typeface="Arial" charset="0"/>
                <a:ea typeface="Arial" charset="0"/>
                <a:cs typeface="Arial" charset="0"/>
              </a:rPr>
              <a:t>, </a:t>
            </a:r>
            <a:r>
              <a:rPr lang="en-US" dirty="0" err="1" smtClean="0">
                <a:solidFill>
                  <a:srgbClr val="00B050"/>
                </a:solidFill>
                <a:latin typeface="Arial" charset="0"/>
                <a:ea typeface="Arial" charset="0"/>
                <a:cs typeface="Arial" charset="0"/>
              </a:rPr>
              <a:t>відбуття</a:t>
            </a:r>
            <a:r>
              <a:rPr lang="en-US" dirty="0" smtClean="0">
                <a:solidFill>
                  <a:srgbClr val="00B050"/>
                </a:solidFill>
                <a:latin typeface="Arial" charset="0"/>
                <a:ea typeface="Arial" charset="0"/>
                <a:cs typeface="Arial" charset="0"/>
              </a:rPr>
              <a:t> </a:t>
            </a:r>
            <a:r>
              <a:rPr lang="en-US" dirty="0" err="1" smtClean="0">
                <a:solidFill>
                  <a:srgbClr val="00B050"/>
                </a:solidFill>
                <a:latin typeface="Arial" charset="0"/>
                <a:ea typeface="Arial" charset="0"/>
                <a:cs typeface="Arial" charset="0"/>
              </a:rPr>
              <a:t>покарання</a:t>
            </a:r>
            <a:r>
              <a:rPr lang="en-US" dirty="0" smtClean="0">
                <a:solidFill>
                  <a:srgbClr val="222222"/>
                </a:solidFill>
                <a:latin typeface="Arial" charset="0"/>
                <a:ea typeface="Arial" charset="0"/>
                <a:cs typeface="Arial" charset="0"/>
              </a:rPr>
              <a:t> </a:t>
            </a:r>
            <a:r>
              <a:rPr lang="en-US" dirty="0" err="1" smtClean="0">
                <a:solidFill>
                  <a:srgbClr val="222222"/>
                </a:solidFill>
                <a:latin typeface="Arial" charset="0"/>
                <a:ea typeface="Arial" charset="0"/>
                <a:cs typeface="Arial" charset="0"/>
              </a:rPr>
              <a:t>у</a:t>
            </a:r>
            <a:r>
              <a:rPr lang="en-US" dirty="0" smtClean="0">
                <a:solidFill>
                  <a:srgbClr val="222222"/>
                </a:solidFill>
                <a:latin typeface="Arial" charset="0"/>
                <a:ea typeface="Arial" charset="0"/>
                <a:cs typeface="Arial" charset="0"/>
              </a:rPr>
              <a:t> </a:t>
            </a:r>
            <a:r>
              <a:rPr lang="en-US" dirty="0" err="1" smtClean="0">
                <a:solidFill>
                  <a:srgbClr val="222222"/>
                </a:solidFill>
                <a:latin typeface="Arial" charset="0"/>
                <a:ea typeface="Arial" charset="0"/>
                <a:cs typeface="Arial" charset="0"/>
              </a:rPr>
              <a:t>вигляді</a:t>
            </a:r>
            <a:r>
              <a:rPr lang="en-US" dirty="0" smtClean="0">
                <a:solidFill>
                  <a:srgbClr val="222222"/>
                </a:solidFill>
                <a:latin typeface="Arial" charset="0"/>
                <a:ea typeface="Arial" charset="0"/>
                <a:cs typeface="Arial" charset="0"/>
              </a:rPr>
              <a:t> </a:t>
            </a:r>
            <a:r>
              <a:rPr lang="en-US" dirty="0" err="1" smtClean="0">
                <a:solidFill>
                  <a:srgbClr val="222222"/>
                </a:solidFill>
                <a:latin typeface="Arial" charset="0"/>
                <a:ea typeface="Arial" charset="0"/>
                <a:cs typeface="Arial" charset="0"/>
              </a:rPr>
              <a:t>позбавлення</a:t>
            </a:r>
            <a:r>
              <a:rPr lang="en-US" dirty="0" smtClean="0">
                <a:solidFill>
                  <a:srgbClr val="222222"/>
                </a:solidFill>
                <a:latin typeface="Arial" charset="0"/>
                <a:ea typeface="Arial" charset="0"/>
                <a:cs typeface="Arial" charset="0"/>
              </a:rPr>
              <a:t> </a:t>
            </a:r>
            <a:r>
              <a:rPr lang="en-US" dirty="0" err="1" smtClean="0">
                <a:solidFill>
                  <a:srgbClr val="222222"/>
                </a:solidFill>
                <a:latin typeface="Arial" charset="0"/>
                <a:ea typeface="Arial" charset="0"/>
                <a:cs typeface="Arial" charset="0"/>
              </a:rPr>
              <a:t>волі</a:t>
            </a:r>
            <a:r>
              <a:rPr lang="en-US" dirty="0" smtClean="0">
                <a:solidFill>
                  <a:srgbClr val="222222"/>
                </a:solidFill>
                <a:latin typeface="Arial" charset="0"/>
                <a:ea typeface="Arial" charset="0"/>
                <a:cs typeface="Arial" charset="0"/>
              </a:rPr>
              <a:t>, </a:t>
            </a:r>
            <a:r>
              <a:rPr lang="en-US" dirty="0" err="1" smtClean="0">
                <a:solidFill>
                  <a:srgbClr val="00B050"/>
                </a:solidFill>
                <a:latin typeface="Arial" charset="0"/>
                <a:ea typeface="Arial" charset="0"/>
                <a:cs typeface="Arial" charset="0"/>
              </a:rPr>
              <a:t>дострокового</a:t>
            </a:r>
            <a:r>
              <a:rPr lang="en-US" dirty="0" smtClean="0">
                <a:solidFill>
                  <a:srgbClr val="00B050"/>
                </a:solidFill>
                <a:latin typeface="Arial" charset="0"/>
                <a:ea typeface="Arial" charset="0"/>
                <a:cs typeface="Arial" charset="0"/>
              </a:rPr>
              <a:t> </a:t>
            </a:r>
            <a:r>
              <a:rPr lang="en-US" dirty="0" err="1" smtClean="0">
                <a:solidFill>
                  <a:srgbClr val="00B050"/>
                </a:solidFill>
                <a:latin typeface="Arial" charset="0"/>
                <a:ea typeface="Arial" charset="0"/>
                <a:cs typeface="Arial" charset="0"/>
              </a:rPr>
              <a:t>звільнення</a:t>
            </a:r>
            <a:r>
              <a:rPr lang="en-US" dirty="0" smtClean="0">
                <a:solidFill>
                  <a:srgbClr val="222222"/>
                </a:solidFill>
                <a:latin typeface="Arial" charset="0"/>
                <a:ea typeface="Arial" charset="0"/>
                <a:cs typeface="Arial" charset="0"/>
              </a:rPr>
              <a:t>, </a:t>
            </a:r>
            <a:r>
              <a:rPr lang="en-US" dirty="0" err="1" smtClean="0">
                <a:solidFill>
                  <a:srgbClr val="222222"/>
                </a:solidFill>
                <a:latin typeface="Arial" charset="0"/>
                <a:ea typeface="Arial" charset="0"/>
                <a:cs typeface="Arial" charset="0"/>
              </a:rPr>
              <a:t>поміщення</a:t>
            </a:r>
            <a:r>
              <a:rPr lang="en-US" dirty="0" smtClean="0">
                <a:solidFill>
                  <a:srgbClr val="222222"/>
                </a:solidFill>
                <a:latin typeface="Arial" charset="0"/>
                <a:ea typeface="Arial" charset="0"/>
                <a:cs typeface="Arial" charset="0"/>
              </a:rPr>
              <a:t> </a:t>
            </a:r>
            <a:r>
              <a:rPr lang="en-US" dirty="0" err="1" smtClean="0">
                <a:solidFill>
                  <a:srgbClr val="222222"/>
                </a:solidFill>
                <a:latin typeface="Arial" charset="0"/>
                <a:ea typeface="Arial" charset="0"/>
                <a:cs typeface="Arial" charset="0"/>
              </a:rPr>
              <a:t>до</a:t>
            </a:r>
            <a:r>
              <a:rPr lang="en-US" dirty="0" smtClean="0">
                <a:solidFill>
                  <a:srgbClr val="222222"/>
                </a:solidFill>
                <a:latin typeface="Arial" charset="0"/>
                <a:ea typeface="Arial" charset="0"/>
                <a:cs typeface="Arial" charset="0"/>
              </a:rPr>
              <a:t> </a:t>
            </a:r>
            <a:r>
              <a:rPr lang="en-US" dirty="0" err="1" smtClean="0">
                <a:solidFill>
                  <a:srgbClr val="222222"/>
                </a:solidFill>
                <a:latin typeface="Arial" charset="0"/>
                <a:ea typeface="Arial" charset="0"/>
                <a:cs typeface="Arial" charset="0"/>
              </a:rPr>
              <a:t>карцеру</a:t>
            </a:r>
            <a:endParaRPr lang="en-US" dirty="0">
              <a:latin typeface="Arial" charset="0"/>
              <a:ea typeface="Arial" charset="0"/>
              <a:cs typeface="Arial" charset="0"/>
            </a:endParaRPr>
          </a:p>
        </p:txBody>
      </p:sp>
    </p:spTree>
    <p:extLst>
      <p:ext uri="{BB962C8B-B14F-4D97-AF65-F5344CB8AC3E}">
        <p14:creationId xmlns:p14="http://schemas.microsoft.com/office/powerpoint/2010/main" val="5296348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710952"/>
          </a:xfrm>
        </p:spPr>
        <p:txBody>
          <a:bodyPr>
            <a:noAutofit/>
          </a:bodyPr>
          <a:lstStyle/>
          <a:p>
            <a:r>
              <a:rPr lang="en-US" sz="2500" dirty="0" err="1" smtClean="0">
                <a:solidFill>
                  <a:srgbClr val="C00000"/>
                </a:solidFill>
              </a:rPr>
              <a:t>Підстави</a:t>
            </a:r>
            <a:r>
              <a:rPr lang="en-US" sz="2500" dirty="0" smtClean="0">
                <a:solidFill>
                  <a:srgbClr val="C00000"/>
                </a:solidFill>
              </a:rPr>
              <a:t> </a:t>
            </a:r>
            <a:r>
              <a:rPr lang="en-US" sz="2500" dirty="0" err="1" smtClean="0">
                <a:solidFill>
                  <a:srgbClr val="C00000"/>
                </a:solidFill>
              </a:rPr>
              <a:t>взяття</a:t>
            </a:r>
            <a:r>
              <a:rPr lang="en-US" sz="2500" dirty="0" smtClean="0">
                <a:solidFill>
                  <a:srgbClr val="C00000"/>
                </a:solidFill>
              </a:rPr>
              <a:t> </a:t>
            </a:r>
            <a:r>
              <a:rPr lang="en-US" sz="2500" dirty="0" err="1" smtClean="0">
                <a:solidFill>
                  <a:srgbClr val="C00000"/>
                </a:solidFill>
              </a:rPr>
              <a:t>під</a:t>
            </a:r>
            <a:r>
              <a:rPr lang="en-US" sz="2500" dirty="0" smtClean="0">
                <a:solidFill>
                  <a:srgbClr val="C00000"/>
                </a:solidFill>
              </a:rPr>
              <a:t> </a:t>
            </a:r>
            <a:r>
              <a:rPr lang="en-US" sz="2500" dirty="0" err="1" smtClean="0">
                <a:solidFill>
                  <a:srgbClr val="C00000"/>
                </a:solidFill>
              </a:rPr>
              <a:t>варту</a:t>
            </a:r>
            <a:r>
              <a:rPr lang="en-US" sz="2500" dirty="0" smtClean="0">
                <a:solidFill>
                  <a:srgbClr val="C00000"/>
                </a:solidFill>
              </a:rPr>
              <a:t> </a:t>
            </a:r>
            <a:r>
              <a:rPr lang="en-US" sz="2500" dirty="0" err="1" smtClean="0">
                <a:solidFill>
                  <a:srgbClr val="C00000"/>
                </a:solidFill>
              </a:rPr>
              <a:t>в</a:t>
            </a:r>
            <a:r>
              <a:rPr lang="en-US" sz="2500" dirty="0" smtClean="0">
                <a:solidFill>
                  <a:srgbClr val="C00000"/>
                </a:solidFill>
              </a:rPr>
              <a:t> </a:t>
            </a:r>
            <a:r>
              <a:rPr lang="en-US" sz="2500" dirty="0" err="1" smtClean="0">
                <a:solidFill>
                  <a:srgbClr val="C00000"/>
                </a:solidFill>
              </a:rPr>
              <a:t>вигляді</a:t>
            </a:r>
            <a:r>
              <a:rPr lang="en-US" sz="2500" dirty="0" smtClean="0">
                <a:solidFill>
                  <a:srgbClr val="C00000"/>
                </a:solidFill>
              </a:rPr>
              <a:t> </a:t>
            </a:r>
            <a:r>
              <a:rPr lang="en-US" sz="2500" dirty="0" err="1" smtClean="0">
                <a:solidFill>
                  <a:srgbClr val="C00000"/>
                </a:solidFill>
              </a:rPr>
              <a:t>запобіжного</a:t>
            </a:r>
            <a:r>
              <a:rPr lang="en-US" sz="2500" dirty="0" smtClean="0">
                <a:solidFill>
                  <a:srgbClr val="C00000"/>
                </a:solidFill>
              </a:rPr>
              <a:t> </a:t>
            </a:r>
            <a:r>
              <a:rPr lang="en-US" sz="2500" dirty="0" err="1" smtClean="0">
                <a:solidFill>
                  <a:srgbClr val="C00000"/>
                </a:solidFill>
              </a:rPr>
              <a:t>заходу</a:t>
            </a:r>
            <a:r>
              <a:rPr lang="en-US" sz="2500" dirty="0" smtClean="0">
                <a:solidFill>
                  <a:srgbClr val="C00000"/>
                </a:solidFill>
              </a:rPr>
              <a:t> </a:t>
            </a:r>
            <a:br>
              <a:rPr lang="en-US" sz="2500" dirty="0" smtClean="0">
                <a:solidFill>
                  <a:srgbClr val="C00000"/>
                </a:solidFill>
              </a:rPr>
            </a:br>
            <a:r>
              <a:rPr lang="en-US" sz="2500" dirty="0" smtClean="0">
                <a:solidFill>
                  <a:srgbClr val="C00000"/>
                </a:solidFill>
              </a:rPr>
              <a:t>(</a:t>
            </a:r>
            <a:r>
              <a:rPr lang="en-US" sz="2500" dirty="0" err="1" smtClean="0">
                <a:solidFill>
                  <a:srgbClr val="C00000"/>
                </a:solidFill>
              </a:rPr>
              <a:t>п</a:t>
            </a:r>
            <a:r>
              <a:rPr lang="en-US" sz="2500" dirty="0" smtClean="0">
                <a:solidFill>
                  <a:srgbClr val="C00000"/>
                </a:solidFill>
              </a:rPr>
              <a:t>. 1(</a:t>
            </a:r>
            <a:r>
              <a:rPr lang="en-US" sz="2500" dirty="0" err="1" smtClean="0">
                <a:solidFill>
                  <a:srgbClr val="C00000"/>
                </a:solidFill>
              </a:rPr>
              <a:t>с</a:t>
            </a:r>
            <a:r>
              <a:rPr lang="en-US" sz="2500" dirty="0" smtClean="0">
                <a:solidFill>
                  <a:srgbClr val="C00000"/>
                </a:solidFill>
              </a:rPr>
              <a:t>) </a:t>
            </a:r>
            <a:r>
              <a:rPr lang="en-US" sz="2500" dirty="0" err="1" smtClean="0">
                <a:solidFill>
                  <a:srgbClr val="C00000"/>
                </a:solidFill>
              </a:rPr>
              <a:t>Конвенції</a:t>
            </a:r>
            <a:r>
              <a:rPr lang="en-US" sz="2500" dirty="0" smtClean="0">
                <a:solidFill>
                  <a:srgbClr val="C00000"/>
                </a:solidFill>
              </a:rPr>
              <a:t>)</a:t>
            </a:r>
            <a:endParaRPr lang="en-US" sz="2500" dirty="0">
              <a:solidFill>
                <a:srgbClr val="C00000"/>
              </a:solidFill>
            </a:endParaRPr>
          </a:p>
        </p:txBody>
      </p:sp>
      <p:sp>
        <p:nvSpPr>
          <p:cNvPr id="3" name="Content Placeholder 2"/>
          <p:cNvSpPr>
            <a:spLocks noGrp="1"/>
          </p:cNvSpPr>
          <p:nvPr>
            <p:ph idx="1"/>
          </p:nvPr>
        </p:nvSpPr>
        <p:spPr>
          <a:xfrm>
            <a:off x="107504" y="692696"/>
            <a:ext cx="8856984" cy="6048672"/>
          </a:xfrm>
        </p:spPr>
        <p:txBody>
          <a:bodyPr>
            <a:noAutofit/>
          </a:bodyPr>
          <a:lstStyle/>
          <a:p>
            <a:r>
              <a:rPr lang="en-US" sz="2200" dirty="0" err="1" smtClean="0"/>
              <a:t>Наявність</a:t>
            </a:r>
            <a:r>
              <a:rPr lang="en-US" sz="2200" dirty="0" smtClean="0"/>
              <a:t> </a:t>
            </a:r>
            <a:r>
              <a:rPr lang="en-US" sz="2200" dirty="0" err="1" smtClean="0"/>
              <a:t>обгрунтованої</a:t>
            </a:r>
            <a:r>
              <a:rPr lang="en-US" sz="2200" dirty="0" smtClean="0"/>
              <a:t> </a:t>
            </a:r>
            <a:r>
              <a:rPr lang="en-US" sz="2200" dirty="0" err="1" smtClean="0"/>
              <a:t>підозри</a:t>
            </a:r>
            <a:endParaRPr lang="en-US" sz="2200" dirty="0" smtClean="0"/>
          </a:p>
          <a:p>
            <a:r>
              <a:rPr lang="en-US" sz="2200" dirty="0" err="1" smtClean="0"/>
              <a:t>Наявність</a:t>
            </a:r>
            <a:r>
              <a:rPr lang="en-US" sz="2200" dirty="0" smtClean="0"/>
              <a:t> </a:t>
            </a:r>
            <a:r>
              <a:rPr lang="en-US" sz="2200" dirty="0" err="1" smtClean="0"/>
              <a:t>конкретних</a:t>
            </a:r>
            <a:r>
              <a:rPr lang="en-US" sz="2200" dirty="0" smtClean="0"/>
              <a:t> </a:t>
            </a:r>
            <a:r>
              <a:rPr lang="en-US" sz="2200" dirty="0" err="1" smtClean="0"/>
              <a:t>законних</a:t>
            </a:r>
            <a:r>
              <a:rPr lang="en-US" sz="2200" dirty="0" smtClean="0"/>
              <a:t> </a:t>
            </a:r>
            <a:r>
              <a:rPr lang="en-US" sz="2200" dirty="0" err="1" smtClean="0"/>
              <a:t>підстав</a:t>
            </a:r>
            <a:endParaRPr lang="en-US" sz="2200" u="sng" dirty="0" smtClean="0">
              <a:solidFill>
                <a:srgbClr val="FF0000"/>
              </a:solidFill>
            </a:endParaRPr>
          </a:p>
          <a:p>
            <a:pPr marL="0" indent="0">
              <a:buNone/>
            </a:pPr>
            <a:r>
              <a:rPr lang="en-US" sz="2200" u="sng" dirty="0" err="1" smtClean="0">
                <a:solidFill>
                  <a:srgbClr val="FF0000"/>
                </a:solidFill>
              </a:rPr>
              <a:t>Важливі</a:t>
            </a:r>
            <a:r>
              <a:rPr lang="en-US" sz="2200" u="sng" dirty="0" smtClean="0">
                <a:solidFill>
                  <a:srgbClr val="FF0000"/>
                </a:solidFill>
              </a:rPr>
              <a:t> </a:t>
            </a:r>
            <a:r>
              <a:rPr lang="en-US" sz="2200" u="sng" dirty="0" err="1" smtClean="0">
                <a:solidFill>
                  <a:srgbClr val="FF0000"/>
                </a:solidFill>
              </a:rPr>
              <a:t>моменти</a:t>
            </a:r>
            <a:r>
              <a:rPr lang="en-US" sz="2200" u="sng" dirty="0" smtClean="0">
                <a:solidFill>
                  <a:srgbClr val="FF0000"/>
                </a:solidFill>
              </a:rPr>
              <a:t>:</a:t>
            </a:r>
          </a:p>
          <a:p>
            <a:r>
              <a:rPr lang="en-US" sz="2200" b="1" dirty="0" smtClean="0">
                <a:solidFill>
                  <a:srgbClr val="0070C0"/>
                </a:solidFill>
              </a:rPr>
              <a:t>1) </a:t>
            </a:r>
            <a:r>
              <a:rPr lang="en-US" sz="2200" b="1" dirty="0" err="1" smtClean="0">
                <a:solidFill>
                  <a:srgbClr val="0070C0"/>
                </a:solidFill>
              </a:rPr>
              <a:t>Затримання</a:t>
            </a:r>
            <a:r>
              <a:rPr lang="en-US" sz="2200" b="1" dirty="0" smtClean="0">
                <a:solidFill>
                  <a:srgbClr val="0070C0"/>
                </a:solidFill>
              </a:rPr>
              <a:t> (</a:t>
            </a:r>
            <a:r>
              <a:rPr lang="en-US" sz="2200" b="1" dirty="0" err="1" smtClean="0">
                <a:solidFill>
                  <a:srgbClr val="0070C0"/>
                </a:solidFill>
              </a:rPr>
              <a:t>арешт</a:t>
            </a:r>
            <a:r>
              <a:rPr lang="en-US" sz="2200" b="1" dirty="0" smtClean="0">
                <a:solidFill>
                  <a:srgbClr val="0070C0"/>
                </a:solidFill>
              </a:rPr>
              <a:t>) </a:t>
            </a:r>
            <a:r>
              <a:rPr lang="en-US" sz="2200" b="1" dirty="0" err="1" smtClean="0">
                <a:solidFill>
                  <a:srgbClr val="0070C0"/>
                </a:solidFill>
              </a:rPr>
              <a:t>і</a:t>
            </a:r>
            <a:r>
              <a:rPr lang="en-US" sz="2200" b="1" dirty="0" smtClean="0">
                <a:solidFill>
                  <a:srgbClr val="0070C0"/>
                </a:solidFill>
              </a:rPr>
              <a:t> </a:t>
            </a:r>
            <a:r>
              <a:rPr lang="en-US" sz="2200" b="1" dirty="0" smtClean="0">
                <a:solidFill>
                  <a:srgbClr val="00B0F0"/>
                </a:solidFill>
              </a:rPr>
              <a:t>2) </a:t>
            </a:r>
            <a:r>
              <a:rPr lang="en-US" sz="2200" b="1" dirty="0" err="1" smtClean="0">
                <a:solidFill>
                  <a:srgbClr val="00B0F0"/>
                </a:solidFill>
              </a:rPr>
              <a:t>взяття</a:t>
            </a:r>
            <a:r>
              <a:rPr lang="en-US" sz="2200" b="1" dirty="0" smtClean="0">
                <a:solidFill>
                  <a:srgbClr val="00B0F0"/>
                </a:solidFill>
              </a:rPr>
              <a:t> </a:t>
            </a:r>
            <a:r>
              <a:rPr lang="en-US" sz="2200" b="1" dirty="0" err="1" smtClean="0">
                <a:solidFill>
                  <a:srgbClr val="00B0F0"/>
                </a:solidFill>
              </a:rPr>
              <a:t>під</a:t>
            </a:r>
            <a:r>
              <a:rPr lang="en-US" sz="2200" b="1" dirty="0" smtClean="0">
                <a:solidFill>
                  <a:srgbClr val="00B0F0"/>
                </a:solidFill>
              </a:rPr>
              <a:t> </a:t>
            </a:r>
            <a:r>
              <a:rPr lang="en-US" sz="2200" b="1" dirty="0" err="1" smtClean="0">
                <a:solidFill>
                  <a:srgbClr val="00B0F0"/>
                </a:solidFill>
              </a:rPr>
              <a:t>варту</a:t>
            </a:r>
            <a:r>
              <a:rPr lang="en-US" sz="2200" b="1" dirty="0" smtClean="0">
                <a:solidFill>
                  <a:srgbClr val="00B0F0"/>
                </a:solidFill>
              </a:rPr>
              <a:t> </a:t>
            </a:r>
            <a:r>
              <a:rPr lang="en-US" sz="2200" b="1" dirty="0" err="1" smtClean="0">
                <a:solidFill>
                  <a:srgbClr val="00B0F0"/>
                </a:solidFill>
              </a:rPr>
              <a:t>як</a:t>
            </a:r>
            <a:r>
              <a:rPr lang="en-US" sz="2200" b="1" dirty="0" smtClean="0">
                <a:solidFill>
                  <a:srgbClr val="00B0F0"/>
                </a:solidFill>
              </a:rPr>
              <a:t> </a:t>
            </a:r>
            <a:r>
              <a:rPr lang="en-US" sz="2200" b="1" dirty="0" err="1" smtClean="0">
                <a:solidFill>
                  <a:srgbClr val="00B0F0"/>
                </a:solidFill>
              </a:rPr>
              <a:t>запобіжний</a:t>
            </a:r>
            <a:r>
              <a:rPr lang="en-US" sz="2200" b="1" dirty="0" smtClean="0">
                <a:solidFill>
                  <a:srgbClr val="00B0F0"/>
                </a:solidFill>
              </a:rPr>
              <a:t> </a:t>
            </a:r>
            <a:r>
              <a:rPr lang="en-US" sz="2200" b="1" dirty="0" err="1" smtClean="0">
                <a:solidFill>
                  <a:srgbClr val="00B0F0"/>
                </a:solidFill>
              </a:rPr>
              <a:t>захід</a:t>
            </a:r>
            <a:r>
              <a:rPr lang="en-US" sz="2200" b="1" dirty="0" smtClean="0">
                <a:solidFill>
                  <a:srgbClr val="00B0F0"/>
                </a:solidFill>
              </a:rPr>
              <a:t> </a:t>
            </a:r>
            <a:r>
              <a:rPr lang="mr-IN" sz="2200" dirty="0" smtClean="0">
                <a:solidFill>
                  <a:srgbClr val="0070C0"/>
                </a:solidFill>
              </a:rPr>
              <a:t>–</a:t>
            </a:r>
            <a:r>
              <a:rPr lang="en-US" sz="2200" dirty="0" smtClean="0">
                <a:solidFill>
                  <a:srgbClr val="0070C0"/>
                </a:solidFill>
              </a:rPr>
              <a:t> </a:t>
            </a:r>
            <a:r>
              <a:rPr lang="en-US" sz="2200" dirty="0" err="1" smtClean="0">
                <a:solidFill>
                  <a:srgbClr val="0070C0"/>
                </a:solidFill>
              </a:rPr>
              <a:t>різні</a:t>
            </a:r>
            <a:r>
              <a:rPr lang="en-US" sz="2200" dirty="0" smtClean="0">
                <a:solidFill>
                  <a:srgbClr val="0070C0"/>
                </a:solidFill>
              </a:rPr>
              <a:t> </a:t>
            </a:r>
            <a:r>
              <a:rPr lang="en-US" sz="2200" dirty="0" err="1" smtClean="0">
                <a:solidFill>
                  <a:srgbClr val="0070C0"/>
                </a:solidFill>
              </a:rPr>
              <a:t>процедури</a:t>
            </a:r>
            <a:r>
              <a:rPr lang="en-US" sz="2200" dirty="0" smtClean="0">
                <a:solidFill>
                  <a:srgbClr val="0070C0"/>
                </a:solidFill>
              </a:rPr>
              <a:t>, </a:t>
            </a:r>
            <a:r>
              <a:rPr lang="en-US" sz="2200" dirty="0" err="1" smtClean="0">
                <a:solidFill>
                  <a:srgbClr val="0070C0"/>
                </a:solidFill>
              </a:rPr>
              <a:t>можуть</a:t>
            </a:r>
            <a:r>
              <a:rPr lang="en-US" sz="2200" dirty="0" smtClean="0">
                <a:solidFill>
                  <a:srgbClr val="0070C0"/>
                </a:solidFill>
              </a:rPr>
              <a:t> </a:t>
            </a:r>
            <a:r>
              <a:rPr lang="en-US" sz="2200" dirty="0" err="1" smtClean="0">
                <a:solidFill>
                  <a:srgbClr val="0070C0"/>
                </a:solidFill>
              </a:rPr>
              <a:t>оскаржуватись</a:t>
            </a:r>
            <a:r>
              <a:rPr lang="en-US" sz="2200" dirty="0" smtClean="0">
                <a:solidFill>
                  <a:srgbClr val="0070C0"/>
                </a:solidFill>
              </a:rPr>
              <a:t> </a:t>
            </a:r>
            <a:r>
              <a:rPr lang="en-US" sz="2200" dirty="0" err="1" smtClean="0">
                <a:solidFill>
                  <a:srgbClr val="0070C0"/>
                </a:solidFill>
              </a:rPr>
              <a:t>окремо</a:t>
            </a:r>
            <a:r>
              <a:rPr lang="en-US" sz="2200" dirty="0" smtClean="0">
                <a:solidFill>
                  <a:srgbClr val="0070C0"/>
                </a:solidFill>
              </a:rPr>
              <a:t>, </a:t>
            </a:r>
            <a:r>
              <a:rPr lang="en-US" sz="2200" dirty="0" err="1" smtClean="0">
                <a:solidFill>
                  <a:srgbClr val="0070C0"/>
                </a:solidFill>
              </a:rPr>
              <a:t>і</a:t>
            </a:r>
            <a:r>
              <a:rPr lang="en-US" sz="2200" dirty="0" smtClean="0">
                <a:solidFill>
                  <a:srgbClr val="0070C0"/>
                </a:solidFill>
              </a:rPr>
              <a:t> </a:t>
            </a:r>
            <a:r>
              <a:rPr lang="en-US" sz="2200" dirty="0" err="1" smtClean="0">
                <a:solidFill>
                  <a:srgbClr val="0070C0"/>
                </a:solidFill>
              </a:rPr>
              <a:t>для</a:t>
            </a:r>
            <a:r>
              <a:rPr lang="en-US" sz="2200" dirty="0" smtClean="0">
                <a:solidFill>
                  <a:srgbClr val="0070C0"/>
                </a:solidFill>
              </a:rPr>
              <a:t> </a:t>
            </a:r>
            <a:r>
              <a:rPr lang="en-US" sz="2200" dirty="0" err="1" smtClean="0">
                <a:solidFill>
                  <a:srgbClr val="0070C0"/>
                </a:solidFill>
              </a:rPr>
              <a:t>їх</a:t>
            </a:r>
            <a:r>
              <a:rPr lang="en-US" sz="2200" dirty="0" smtClean="0">
                <a:solidFill>
                  <a:srgbClr val="0070C0"/>
                </a:solidFill>
              </a:rPr>
              <a:t> </a:t>
            </a:r>
            <a:r>
              <a:rPr lang="en-US" sz="2200" dirty="0" err="1" smtClean="0">
                <a:solidFill>
                  <a:srgbClr val="0070C0"/>
                </a:solidFill>
              </a:rPr>
              <a:t>правомірності</a:t>
            </a:r>
            <a:r>
              <a:rPr lang="en-US" sz="2200" dirty="0" smtClean="0">
                <a:solidFill>
                  <a:srgbClr val="0070C0"/>
                </a:solidFill>
              </a:rPr>
              <a:t> </a:t>
            </a:r>
            <a:r>
              <a:rPr lang="en-US" sz="2200" dirty="0" err="1" smtClean="0">
                <a:solidFill>
                  <a:srgbClr val="0070C0"/>
                </a:solidFill>
              </a:rPr>
              <a:t>є</a:t>
            </a:r>
            <a:r>
              <a:rPr lang="en-US" sz="2200" dirty="0" smtClean="0">
                <a:solidFill>
                  <a:srgbClr val="0070C0"/>
                </a:solidFill>
              </a:rPr>
              <a:t> </a:t>
            </a:r>
            <a:r>
              <a:rPr lang="en-US" sz="2200" dirty="0" err="1" smtClean="0">
                <a:solidFill>
                  <a:srgbClr val="0070C0"/>
                </a:solidFill>
              </a:rPr>
              <a:t>різні</a:t>
            </a:r>
            <a:r>
              <a:rPr lang="en-US" sz="2200" dirty="0" smtClean="0">
                <a:solidFill>
                  <a:srgbClr val="0070C0"/>
                </a:solidFill>
              </a:rPr>
              <a:t> </a:t>
            </a:r>
            <a:r>
              <a:rPr lang="en-US" sz="2200" dirty="0" err="1" smtClean="0">
                <a:solidFill>
                  <a:srgbClr val="0070C0"/>
                </a:solidFill>
              </a:rPr>
              <a:t>вимоги</a:t>
            </a:r>
            <a:r>
              <a:rPr lang="en-US" sz="2200" dirty="0" smtClean="0">
                <a:solidFill>
                  <a:srgbClr val="0070C0"/>
                </a:solidFill>
              </a:rPr>
              <a:t>, </a:t>
            </a:r>
            <a:r>
              <a:rPr lang="en-US" sz="2200" dirty="0" err="1" smtClean="0">
                <a:solidFill>
                  <a:srgbClr val="0070C0"/>
                </a:solidFill>
              </a:rPr>
              <a:t>що</a:t>
            </a:r>
            <a:r>
              <a:rPr lang="en-US" sz="2200" dirty="0" smtClean="0">
                <a:solidFill>
                  <a:srgbClr val="0070C0"/>
                </a:solidFill>
              </a:rPr>
              <a:t> </a:t>
            </a:r>
            <a:r>
              <a:rPr lang="en-US" sz="2200" dirty="0" err="1" smtClean="0">
                <a:solidFill>
                  <a:srgbClr val="0070C0"/>
                </a:solidFill>
              </a:rPr>
              <a:t>можуть</a:t>
            </a:r>
            <a:r>
              <a:rPr lang="en-US" sz="2200" dirty="0" smtClean="0">
                <a:solidFill>
                  <a:srgbClr val="0070C0"/>
                </a:solidFill>
              </a:rPr>
              <a:t> </a:t>
            </a:r>
            <a:r>
              <a:rPr lang="en-US" sz="2200" dirty="0" err="1" smtClean="0">
                <a:solidFill>
                  <a:srgbClr val="0070C0"/>
                </a:solidFill>
              </a:rPr>
              <a:t>співпадати</a:t>
            </a:r>
            <a:r>
              <a:rPr lang="en-US" sz="2200" dirty="0" smtClean="0">
                <a:solidFill>
                  <a:srgbClr val="0070C0"/>
                </a:solidFill>
              </a:rPr>
              <a:t> (</a:t>
            </a:r>
            <a:r>
              <a:rPr lang="en-US" sz="2200" dirty="0" err="1" smtClean="0">
                <a:solidFill>
                  <a:srgbClr val="0070C0"/>
                </a:solidFill>
              </a:rPr>
              <a:t>наприклад</a:t>
            </a:r>
            <a:r>
              <a:rPr lang="en-US" sz="2200" dirty="0" smtClean="0">
                <a:solidFill>
                  <a:srgbClr val="0070C0"/>
                </a:solidFill>
              </a:rPr>
              <a:t> </a:t>
            </a:r>
            <a:r>
              <a:rPr lang="en-US" sz="2200" dirty="0" err="1" smtClean="0">
                <a:solidFill>
                  <a:srgbClr val="0070C0"/>
                </a:solidFill>
              </a:rPr>
              <a:t>в</a:t>
            </a:r>
            <a:r>
              <a:rPr lang="en-US" sz="2200" dirty="0" smtClean="0">
                <a:solidFill>
                  <a:srgbClr val="0070C0"/>
                </a:solidFill>
              </a:rPr>
              <a:t> </a:t>
            </a:r>
            <a:r>
              <a:rPr lang="en-US" sz="2200" dirty="0" err="1" smtClean="0">
                <a:solidFill>
                  <a:srgbClr val="0070C0"/>
                </a:solidFill>
              </a:rPr>
              <a:t>частині</a:t>
            </a:r>
            <a:r>
              <a:rPr lang="en-US" sz="2200" dirty="0" smtClean="0">
                <a:solidFill>
                  <a:srgbClr val="0070C0"/>
                </a:solidFill>
              </a:rPr>
              <a:t> </a:t>
            </a:r>
            <a:r>
              <a:rPr lang="en-US" sz="2200" dirty="0" err="1" smtClean="0">
                <a:solidFill>
                  <a:srgbClr val="0070C0"/>
                </a:solidFill>
              </a:rPr>
              <a:t>обгрунтованої</a:t>
            </a:r>
            <a:r>
              <a:rPr lang="en-US" sz="2200" dirty="0" smtClean="0">
                <a:solidFill>
                  <a:srgbClr val="0070C0"/>
                </a:solidFill>
              </a:rPr>
              <a:t> </a:t>
            </a:r>
            <a:r>
              <a:rPr lang="en-US" sz="2200" dirty="0" err="1" smtClean="0">
                <a:solidFill>
                  <a:srgbClr val="0070C0"/>
                </a:solidFill>
              </a:rPr>
              <a:t>підозри</a:t>
            </a:r>
            <a:r>
              <a:rPr lang="en-US" sz="2200" dirty="0" smtClean="0">
                <a:solidFill>
                  <a:srgbClr val="0070C0"/>
                </a:solidFill>
              </a:rPr>
              <a:t>). </a:t>
            </a:r>
            <a:endParaRPr lang="en-US" sz="2200" dirty="0">
              <a:solidFill>
                <a:srgbClr val="0070C0"/>
              </a:solidFill>
            </a:endParaRPr>
          </a:p>
          <a:p>
            <a:r>
              <a:rPr lang="en-US" sz="2200" dirty="0" err="1" smtClean="0">
                <a:solidFill>
                  <a:srgbClr val="FF0000"/>
                </a:solidFill>
              </a:rPr>
              <a:t>Обов’язковий</a:t>
            </a:r>
            <a:r>
              <a:rPr lang="en-US" sz="2200" dirty="0" smtClean="0">
                <a:solidFill>
                  <a:srgbClr val="FF0000"/>
                </a:solidFill>
              </a:rPr>
              <a:t> </a:t>
            </a:r>
            <a:r>
              <a:rPr lang="en-US" sz="2200" dirty="0" err="1" smtClean="0">
                <a:solidFill>
                  <a:srgbClr val="FF0000"/>
                </a:solidFill>
              </a:rPr>
              <a:t>судовий</a:t>
            </a:r>
            <a:r>
              <a:rPr lang="en-US" sz="2200" dirty="0" smtClean="0">
                <a:solidFill>
                  <a:srgbClr val="FF0000"/>
                </a:solidFill>
              </a:rPr>
              <a:t> </a:t>
            </a:r>
            <a:r>
              <a:rPr lang="en-US" sz="2200" dirty="0" err="1" smtClean="0">
                <a:solidFill>
                  <a:srgbClr val="FF0000"/>
                </a:solidFill>
              </a:rPr>
              <a:t>контроль</a:t>
            </a:r>
            <a:r>
              <a:rPr lang="en-US" sz="2200" dirty="0" smtClean="0">
                <a:solidFill>
                  <a:srgbClr val="FF0000"/>
                </a:solidFill>
              </a:rPr>
              <a:t> </a:t>
            </a:r>
            <a:r>
              <a:rPr lang="en-US" sz="2200" dirty="0" smtClean="0">
                <a:solidFill>
                  <a:srgbClr val="0070C0"/>
                </a:solidFill>
              </a:rPr>
              <a:t>(</a:t>
            </a:r>
            <a:r>
              <a:rPr lang="en-US" sz="2200" dirty="0" err="1" smtClean="0">
                <a:solidFill>
                  <a:srgbClr val="0070C0"/>
                </a:solidFill>
              </a:rPr>
              <a:t>право</a:t>
            </a:r>
            <a:r>
              <a:rPr lang="en-US" sz="2200" dirty="0" smtClean="0">
                <a:solidFill>
                  <a:srgbClr val="0070C0"/>
                </a:solidFill>
              </a:rPr>
              <a:t> НЕГАЙНО </a:t>
            </a:r>
            <a:r>
              <a:rPr lang="en-US" sz="2200" dirty="0" err="1" smtClean="0">
                <a:solidFill>
                  <a:srgbClr val="0070C0"/>
                </a:solidFill>
              </a:rPr>
              <a:t>та</a:t>
            </a:r>
            <a:r>
              <a:rPr lang="en-US" sz="2200" dirty="0" smtClean="0">
                <a:solidFill>
                  <a:srgbClr val="0070C0"/>
                </a:solidFill>
              </a:rPr>
              <a:t> ОСОБИСТО </a:t>
            </a:r>
            <a:r>
              <a:rPr lang="en-US" sz="2200" dirty="0" err="1" smtClean="0">
                <a:solidFill>
                  <a:srgbClr val="0070C0"/>
                </a:solidFill>
              </a:rPr>
              <a:t>постати</a:t>
            </a:r>
            <a:r>
              <a:rPr lang="en-US" sz="2200" dirty="0" smtClean="0">
                <a:solidFill>
                  <a:srgbClr val="0070C0"/>
                </a:solidFill>
              </a:rPr>
              <a:t> </a:t>
            </a:r>
            <a:r>
              <a:rPr lang="en-US" sz="2200" dirty="0" err="1" smtClean="0">
                <a:solidFill>
                  <a:srgbClr val="0070C0"/>
                </a:solidFill>
              </a:rPr>
              <a:t>перед</a:t>
            </a:r>
            <a:r>
              <a:rPr lang="en-US" sz="2200" dirty="0" smtClean="0">
                <a:solidFill>
                  <a:srgbClr val="0070C0"/>
                </a:solidFill>
              </a:rPr>
              <a:t> </a:t>
            </a:r>
            <a:r>
              <a:rPr lang="en-US" sz="2200" dirty="0" err="1" smtClean="0">
                <a:solidFill>
                  <a:srgbClr val="0070C0"/>
                </a:solidFill>
              </a:rPr>
              <a:t>суддею</a:t>
            </a:r>
            <a:r>
              <a:rPr lang="en-US" sz="2200" dirty="0" smtClean="0">
                <a:solidFill>
                  <a:srgbClr val="0070C0"/>
                </a:solidFill>
              </a:rPr>
              <a:t> </a:t>
            </a:r>
            <a:r>
              <a:rPr lang="en-US" sz="2200" dirty="0" err="1" smtClean="0">
                <a:solidFill>
                  <a:srgbClr val="0070C0"/>
                </a:solidFill>
              </a:rPr>
              <a:t>для</a:t>
            </a:r>
            <a:r>
              <a:rPr lang="en-US" sz="2200" dirty="0" smtClean="0">
                <a:solidFill>
                  <a:srgbClr val="0070C0"/>
                </a:solidFill>
              </a:rPr>
              <a:t>  </a:t>
            </a:r>
            <a:r>
              <a:rPr lang="en-US" sz="2200" dirty="0" err="1" smtClean="0">
                <a:solidFill>
                  <a:srgbClr val="0070C0"/>
                </a:solidFill>
              </a:rPr>
              <a:t>судового</a:t>
            </a:r>
            <a:r>
              <a:rPr lang="en-US" sz="2200" dirty="0" smtClean="0">
                <a:solidFill>
                  <a:srgbClr val="0070C0"/>
                </a:solidFill>
              </a:rPr>
              <a:t> </a:t>
            </a:r>
            <a:r>
              <a:rPr lang="en-US" sz="2200" dirty="0" err="1" smtClean="0">
                <a:solidFill>
                  <a:srgbClr val="0070C0"/>
                </a:solidFill>
              </a:rPr>
              <a:t>контролю</a:t>
            </a:r>
            <a:r>
              <a:rPr lang="en-US" sz="2200" dirty="0" smtClean="0">
                <a:solidFill>
                  <a:srgbClr val="0070C0"/>
                </a:solidFill>
              </a:rPr>
              <a:t> </a:t>
            </a:r>
            <a:r>
              <a:rPr lang="en-US" sz="2200" dirty="0" err="1" smtClean="0">
                <a:solidFill>
                  <a:srgbClr val="0070C0"/>
                </a:solidFill>
              </a:rPr>
              <a:t>за</a:t>
            </a:r>
            <a:r>
              <a:rPr lang="en-US" sz="2200" dirty="0" smtClean="0">
                <a:solidFill>
                  <a:srgbClr val="0070C0"/>
                </a:solidFill>
              </a:rPr>
              <a:t> </a:t>
            </a:r>
            <a:r>
              <a:rPr lang="en-US" sz="2200" dirty="0" err="1" smtClean="0">
                <a:solidFill>
                  <a:srgbClr val="0070C0"/>
                </a:solidFill>
              </a:rPr>
              <a:t>затриманням</a:t>
            </a:r>
            <a:r>
              <a:rPr lang="en-US" sz="2200" dirty="0" smtClean="0">
                <a:solidFill>
                  <a:srgbClr val="0070C0"/>
                </a:solidFill>
              </a:rPr>
              <a:t> </a:t>
            </a:r>
            <a:r>
              <a:rPr lang="en-US" sz="2200" dirty="0" err="1" smtClean="0">
                <a:solidFill>
                  <a:srgbClr val="0070C0"/>
                </a:solidFill>
              </a:rPr>
              <a:t>та</a:t>
            </a:r>
            <a:r>
              <a:rPr lang="en-US" sz="2200" dirty="0" smtClean="0">
                <a:solidFill>
                  <a:srgbClr val="0070C0"/>
                </a:solidFill>
              </a:rPr>
              <a:t> </a:t>
            </a:r>
            <a:r>
              <a:rPr lang="en-US" sz="2200" dirty="0" err="1" smtClean="0">
                <a:solidFill>
                  <a:srgbClr val="0070C0"/>
                </a:solidFill>
              </a:rPr>
              <a:t>вирішення</a:t>
            </a:r>
            <a:r>
              <a:rPr lang="en-US" sz="2200" dirty="0" smtClean="0">
                <a:solidFill>
                  <a:srgbClr val="0070C0"/>
                </a:solidFill>
              </a:rPr>
              <a:t> </a:t>
            </a:r>
            <a:r>
              <a:rPr lang="en-US" sz="2200" dirty="0" err="1" smtClean="0">
                <a:solidFill>
                  <a:srgbClr val="0070C0"/>
                </a:solidFill>
              </a:rPr>
              <a:t>питання</a:t>
            </a:r>
            <a:r>
              <a:rPr lang="en-US" sz="2200" dirty="0" smtClean="0">
                <a:solidFill>
                  <a:srgbClr val="0070C0"/>
                </a:solidFill>
              </a:rPr>
              <a:t> </a:t>
            </a:r>
            <a:r>
              <a:rPr lang="en-US" sz="2200" dirty="0" err="1" smtClean="0">
                <a:solidFill>
                  <a:srgbClr val="0070C0"/>
                </a:solidFill>
              </a:rPr>
              <a:t>призначення</a:t>
            </a:r>
            <a:r>
              <a:rPr lang="en-US" sz="2200" dirty="0" smtClean="0">
                <a:solidFill>
                  <a:srgbClr val="0070C0"/>
                </a:solidFill>
              </a:rPr>
              <a:t> </a:t>
            </a:r>
            <a:r>
              <a:rPr lang="en-US" sz="2200" dirty="0" err="1" smtClean="0">
                <a:solidFill>
                  <a:srgbClr val="0070C0"/>
                </a:solidFill>
              </a:rPr>
              <a:t>зап.заходу</a:t>
            </a:r>
            <a:r>
              <a:rPr lang="en-US" sz="2200" dirty="0" smtClean="0">
                <a:solidFill>
                  <a:srgbClr val="0070C0"/>
                </a:solidFill>
              </a:rPr>
              <a:t> </a:t>
            </a:r>
            <a:r>
              <a:rPr lang="en-US" sz="2200" dirty="0" err="1" smtClean="0">
                <a:solidFill>
                  <a:srgbClr val="0070C0"/>
                </a:solidFill>
              </a:rPr>
              <a:t>тримання</a:t>
            </a:r>
            <a:r>
              <a:rPr lang="en-US" sz="2200" dirty="0" smtClean="0">
                <a:solidFill>
                  <a:srgbClr val="0070C0"/>
                </a:solidFill>
              </a:rPr>
              <a:t> </a:t>
            </a:r>
            <a:r>
              <a:rPr lang="en-US" sz="2200" dirty="0" err="1" smtClean="0">
                <a:solidFill>
                  <a:srgbClr val="0070C0"/>
                </a:solidFill>
              </a:rPr>
              <a:t>під</a:t>
            </a:r>
            <a:r>
              <a:rPr lang="en-US" sz="2200" dirty="0" smtClean="0">
                <a:solidFill>
                  <a:srgbClr val="0070C0"/>
                </a:solidFill>
              </a:rPr>
              <a:t> </a:t>
            </a:r>
            <a:r>
              <a:rPr lang="en-US" sz="2200" dirty="0" err="1" smtClean="0">
                <a:solidFill>
                  <a:srgbClr val="0070C0"/>
                </a:solidFill>
              </a:rPr>
              <a:t>вартою</a:t>
            </a:r>
            <a:r>
              <a:rPr lang="en-US" sz="2200" dirty="0" smtClean="0">
                <a:solidFill>
                  <a:srgbClr val="0070C0"/>
                </a:solidFill>
              </a:rPr>
              <a:t>).</a:t>
            </a:r>
          </a:p>
          <a:p>
            <a:r>
              <a:rPr lang="en-US" sz="2200" dirty="0" err="1">
                <a:solidFill>
                  <a:srgbClr val="0070C0"/>
                </a:solidFill>
              </a:rPr>
              <a:t>Суд</a:t>
            </a:r>
            <a:r>
              <a:rPr lang="en-US" sz="2200" dirty="0">
                <a:solidFill>
                  <a:srgbClr val="0070C0"/>
                </a:solidFill>
              </a:rPr>
              <a:t> </a:t>
            </a:r>
            <a:r>
              <a:rPr lang="en-US" sz="2200" dirty="0" err="1">
                <a:solidFill>
                  <a:srgbClr val="00B050"/>
                </a:solidFill>
              </a:rPr>
              <a:t>зобов’язаний</a:t>
            </a:r>
            <a:r>
              <a:rPr lang="en-US" sz="2200" dirty="0">
                <a:solidFill>
                  <a:srgbClr val="00B050"/>
                </a:solidFill>
              </a:rPr>
              <a:t> </a:t>
            </a:r>
            <a:r>
              <a:rPr lang="en-US" sz="2200" dirty="0" err="1">
                <a:solidFill>
                  <a:srgbClr val="0070C0"/>
                </a:solidFill>
              </a:rPr>
              <a:t>розглянути</a:t>
            </a:r>
            <a:r>
              <a:rPr lang="en-US" sz="2200" dirty="0">
                <a:solidFill>
                  <a:srgbClr val="0070C0"/>
                </a:solidFill>
              </a:rPr>
              <a:t> </a:t>
            </a:r>
            <a:r>
              <a:rPr lang="en-US" sz="2200" dirty="0" err="1">
                <a:solidFill>
                  <a:srgbClr val="0070C0"/>
                </a:solidFill>
              </a:rPr>
              <a:t>альтернативні</a:t>
            </a:r>
            <a:r>
              <a:rPr lang="en-US" sz="2200" dirty="0">
                <a:solidFill>
                  <a:srgbClr val="0070C0"/>
                </a:solidFill>
              </a:rPr>
              <a:t> </a:t>
            </a:r>
            <a:r>
              <a:rPr lang="en-US" sz="2200" dirty="0" err="1">
                <a:solidFill>
                  <a:srgbClr val="0070C0"/>
                </a:solidFill>
              </a:rPr>
              <a:t>триманню</a:t>
            </a:r>
            <a:r>
              <a:rPr lang="en-US" sz="2200" dirty="0">
                <a:solidFill>
                  <a:srgbClr val="0070C0"/>
                </a:solidFill>
              </a:rPr>
              <a:t> </a:t>
            </a:r>
            <a:r>
              <a:rPr lang="en-US" sz="2200" dirty="0" err="1">
                <a:solidFill>
                  <a:srgbClr val="0070C0"/>
                </a:solidFill>
              </a:rPr>
              <a:t>під</a:t>
            </a:r>
            <a:r>
              <a:rPr lang="en-US" sz="2200" dirty="0">
                <a:solidFill>
                  <a:srgbClr val="0070C0"/>
                </a:solidFill>
              </a:rPr>
              <a:t> </a:t>
            </a:r>
            <a:r>
              <a:rPr lang="en-US" sz="2200" dirty="0" err="1">
                <a:solidFill>
                  <a:srgbClr val="0070C0"/>
                </a:solidFill>
              </a:rPr>
              <a:t>вартою</a:t>
            </a:r>
            <a:r>
              <a:rPr lang="en-US" sz="2200" dirty="0">
                <a:solidFill>
                  <a:srgbClr val="0070C0"/>
                </a:solidFill>
              </a:rPr>
              <a:t> </a:t>
            </a:r>
            <a:r>
              <a:rPr lang="en-US" sz="2200" dirty="0" err="1">
                <a:solidFill>
                  <a:srgbClr val="0070C0"/>
                </a:solidFill>
              </a:rPr>
              <a:t>запобіжні</a:t>
            </a:r>
            <a:r>
              <a:rPr lang="en-US" sz="2200" dirty="0">
                <a:solidFill>
                  <a:srgbClr val="0070C0"/>
                </a:solidFill>
              </a:rPr>
              <a:t> </a:t>
            </a:r>
            <a:r>
              <a:rPr lang="en-US" sz="2200" dirty="0" err="1">
                <a:solidFill>
                  <a:srgbClr val="0070C0"/>
                </a:solidFill>
              </a:rPr>
              <a:t>заходи</a:t>
            </a:r>
            <a:r>
              <a:rPr lang="en-US" sz="2200" dirty="0">
                <a:solidFill>
                  <a:srgbClr val="0070C0"/>
                </a:solidFill>
              </a:rPr>
              <a:t> </a:t>
            </a:r>
            <a:r>
              <a:rPr lang="en-US" sz="2200" dirty="0" smtClean="0">
                <a:solidFill>
                  <a:srgbClr val="0070C0"/>
                </a:solidFill>
              </a:rPr>
              <a:t>(</a:t>
            </a:r>
            <a:r>
              <a:rPr lang="en-US" sz="2200" dirty="0" err="1" smtClean="0">
                <a:solidFill>
                  <a:srgbClr val="0070C0"/>
                </a:solidFill>
              </a:rPr>
              <a:t>зокрема</a:t>
            </a:r>
            <a:r>
              <a:rPr lang="en-US" sz="2200" dirty="0" smtClean="0">
                <a:solidFill>
                  <a:srgbClr val="0070C0"/>
                </a:solidFill>
              </a:rPr>
              <a:t> </a:t>
            </a:r>
            <a:r>
              <a:rPr lang="en-US" sz="2200" dirty="0" err="1" smtClean="0">
                <a:solidFill>
                  <a:srgbClr val="0070C0"/>
                </a:solidFill>
              </a:rPr>
              <a:t>заставу</a:t>
            </a:r>
            <a:r>
              <a:rPr lang="en-US" sz="2200" dirty="0" smtClean="0">
                <a:solidFill>
                  <a:srgbClr val="0070C0"/>
                </a:solidFill>
              </a:rPr>
              <a:t>)</a:t>
            </a:r>
            <a:endParaRPr lang="en-US" sz="2200" dirty="0"/>
          </a:p>
          <a:p>
            <a:r>
              <a:rPr lang="en-US" sz="2200" dirty="0" err="1" smtClean="0">
                <a:solidFill>
                  <a:srgbClr val="0070C0"/>
                </a:solidFill>
              </a:rPr>
              <a:t>Перше</a:t>
            </a:r>
            <a:r>
              <a:rPr lang="en-US" sz="2200" dirty="0" smtClean="0">
                <a:solidFill>
                  <a:srgbClr val="0070C0"/>
                </a:solidFill>
              </a:rPr>
              <a:t> </a:t>
            </a:r>
            <a:r>
              <a:rPr lang="en-US" sz="2200" dirty="0" err="1" smtClean="0">
                <a:solidFill>
                  <a:srgbClr val="0070C0"/>
                </a:solidFill>
              </a:rPr>
              <a:t>призначення</a:t>
            </a:r>
            <a:r>
              <a:rPr lang="en-US" sz="2200" dirty="0" smtClean="0">
                <a:solidFill>
                  <a:srgbClr val="0070C0"/>
                </a:solidFill>
              </a:rPr>
              <a:t> </a:t>
            </a:r>
            <a:r>
              <a:rPr lang="en-US" sz="2200" dirty="0" err="1" smtClean="0">
                <a:solidFill>
                  <a:srgbClr val="0070C0"/>
                </a:solidFill>
              </a:rPr>
              <a:t>запобіжного</a:t>
            </a:r>
            <a:r>
              <a:rPr lang="en-US" sz="2200" dirty="0" smtClean="0">
                <a:solidFill>
                  <a:srgbClr val="0070C0"/>
                </a:solidFill>
              </a:rPr>
              <a:t> </a:t>
            </a:r>
            <a:r>
              <a:rPr lang="en-US" sz="2200" dirty="0" err="1" smtClean="0">
                <a:solidFill>
                  <a:srgbClr val="0070C0"/>
                </a:solidFill>
              </a:rPr>
              <a:t>заходу</a:t>
            </a:r>
            <a:r>
              <a:rPr lang="en-US" sz="2200" dirty="0" smtClean="0">
                <a:solidFill>
                  <a:srgbClr val="0070C0"/>
                </a:solidFill>
              </a:rPr>
              <a:t> </a:t>
            </a:r>
            <a:r>
              <a:rPr lang="en-US" sz="2200" dirty="0" err="1" smtClean="0">
                <a:solidFill>
                  <a:srgbClr val="0070C0"/>
                </a:solidFill>
              </a:rPr>
              <a:t>пов’язане</a:t>
            </a:r>
            <a:r>
              <a:rPr lang="en-US" sz="2200" dirty="0" smtClean="0">
                <a:solidFill>
                  <a:srgbClr val="0070C0"/>
                </a:solidFill>
              </a:rPr>
              <a:t> </a:t>
            </a:r>
            <a:r>
              <a:rPr lang="en-US" sz="2200" dirty="0" err="1" smtClean="0">
                <a:solidFill>
                  <a:srgbClr val="0070C0"/>
                </a:solidFill>
              </a:rPr>
              <a:t>із</a:t>
            </a:r>
            <a:r>
              <a:rPr lang="en-US" sz="2200" dirty="0" smtClean="0">
                <a:solidFill>
                  <a:srgbClr val="0070C0"/>
                </a:solidFill>
              </a:rPr>
              <a:t> </a:t>
            </a:r>
            <a:r>
              <a:rPr lang="en-US" sz="2200" dirty="0" err="1" smtClean="0">
                <a:solidFill>
                  <a:srgbClr val="0070C0"/>
                </a:solidFill>
              </a:rPr>
              <a:t>затриманням</a:t>
            </a:r>
            <a:r>
              <a:rPr lang="en-US" sz="2200" dirty="0" smtClean="0">
                <a:solidFill>
                  <a:srgbClr val="0070C0"/>
                </a:solidFill>
              </a:rPr>
              <a:t> (</a:t>
            </a:r>
            <a:r>
              <a:rPr lang="en-US" sz="2200" dirty="0" err="1" smtClean="0">
                <a:solidFill>
                  <a:srgbClr val="0070C0"/>
                </a:solidFill>
              </a:rPr>
              <a:t>друга</a:t>
            </a:r>
            <a:r>
              <a:rPr lang="en-US" sz="2200" dirty="0" smtClean="0">
                <a:solidFill>
                  <a:srgbClr val="0070C0"/>
                </a:solidFill>
              </a:rPr>
              <a:t> </a:t>
            </a:r>
            <a:r>
              <a:rPr lang="en-US" sz="2200" dirty="0" err="1" smtClean="0">
                <a:solidFill>
                  <a:srgbClr val="0070C0"/>
                </a:solidFill>
              </a:rPr>
              <a:t>процедура</a:t>
            </a:r>
            <a:r>
              <a:rPr lang="en-US" sz="2200" dirty="0" smtClean="0">
                <a:solidFill>
                  <a:srgbClr val="0070C0"/>
                </a:solidFill>
              </a:rPr>
              <a:t> </a:t>
            </a:r>
            <a:r>
              <a:rPr lang="en-US" sz="2200" dirty="0" err="1" smtClean="0">
                <a:solidFill>
                  <a:srgbClr val="0070C0"/>
                </a:solidFill>
              </a:rPr>
              <a:t>є</a:t>
            </a:r>
            <a:r>
              <a:rPr lang="en-US" sz="2200" dirty="0" smtClean="0">
                <a:solidFill>
                  <a:srgbClr val="0070C0"/>
                </a:solidFill>
              </a:rPr>
              <a:t> </a:t>
            </a:r>
            <a:r>
              <a:rPr lang="en-US" sz="2200" dirty="0" err="1" smtClean="0">
                <a:solidFill>
                  <a:srgbClr val="0070C0"/>
                </a:solidFill>
              </a:rPr>
              <a:t>наслідком</a:t>
            </a:r>
            <a:r>
              <a:rPr lang="en-US" sz="2200" dirty="0" smtClean="0">
                <a:solidFill>
                  <a:srgbClr val="0070C0"/>
                </a:solidFill>
              </a:rPr>
              <a:t> </a:t>
            </a:r>
            <a:r>
              <a:rPr lang="en-US" sz="2200" dirty="0" err="1" smtClean="0">
                <a:solidFill>
                  <a:srgbClr val="0070C0"/>
                </a:solidFill>
              </a:rPr>
              <a:t>першої</a:t>
            </a:r>
            <a:r>
              <a:rPr lang="en-US" sz="2200" dirty="0" smtClean="0">
                <a:solidFill>
                  <a:srgbClr val="0070C0"/>
                </a:solidFill>
              </a:rPr>
              <a:t> </a:t>
            </a:r>
            <a:r>
              <a:rPr lang="en-US" sz="2200" dirty="0" err="1" smtClean="0">
                <a:solidFill>
                  <a:srgbClr val="0070C0"/>
                </a:solidFill>
              </a:rPr>
              <a:t>і</a:t>
            </a:r>
            <a:r>
              <a:rPr lang="en-US" sz="2200" dirty="0" smtClean="0">
                <a:solidFill>
                  <a:srgbClr val="0070C0"/>
                </a:solidFill>
              </a:rPr>
              <a:t> </a:t>
            </a:r>
            <a:r>
              <a:rPr lang="en-US" sz="2200" dirty="0" err="1" smtClean="0">
                <a:solidFill>
                  <a:srgbClr val="0070C0"/>
                </a:solidFill>
              </a:rPr>
              <a:t>як</a:t>
            </a:r>
            <a:r>
              <a:rPr lang="en-US" sz="2200" dirty="0" smtClean="0">
                <a:solidFill>
                  <a:srgbClr val="0070C0"/>
                </a:solidFill>
              </a:rPr>
              <a:t> </a:t>
            </a:r>
            <a:r>
              <a:rPr lang="en-US" sz="2200" dirty="0" err="1" smtClean="0">
                <a:solidFill>
                  <a:srgbClr val="0070C0"/>
                </a:solidFill>
              </a:rPr>
              <a:t>правило</a:t>
            </a:r>
            <a:r>
              <a:rPr lang="en-US" sz="2200" dirty="0" smtClean="0">
                <a:solidFill>
                  <a:srgbClr val="0070C0"/>
                </a:solidFill>
              </a:rPr>
              <a:t> </a:t>
            </a:r>
            <a:r>
              <a:rPr lang="en-US" sz="2200" dirty="0" err="1" smtClean="0">
                <a:solidFill>
                  <a:srgbClr val="0070C0"/>
                </a:solidFill>
              </a:rPr>
              <a:t>здійснюється</a:t>
            </a:r>
            <a:r>
              <a:rPr lang="en-US" sz="2200" dirty="0" smtClean="0">
                <a:solidFill>
                  <a:srgbClr val="0070C0"/>
                </a:solidFill>
              </a:rPr>
              <a:t> </a:t>
            </a:r>
            <a:r>
              <a:rPr lang="en-US" sz="2200" dirty="0" err="1" smtClean="0">
                <a:solidFill>
                  <a:srgbClr val="0070C0"/>
                </a:solidFill>
              </a:rPr>
              <a:t>разом</a:t>
            </a:r>
            <a:r>
              <a:rPr lang="en-US" sz="2200" dirty="0" smtClean="0">
                <a:solidFill>
                  <a:srgbClr val="0070C0"/>
                </a:solidFill>
              </a:rPr>
              <a:t> </a:t>
            </a:r>
            <a:r>
              <a:rPr lang="en-US" sz="2200" dirty="0" err="1" smtClean="0">
                <a:solidFill>
                  <a:srgbClr val="0070C0"/>
                </a:solidFill>
              </a:rPr>
              <a:t>із</a:t>
            </a:r>
            <a:r>
              <a:rPr lang="en-US" sz="2200" dirty="0" smtClean="0">
                <a:solidFill>
                  <a:srgbClr val="0070C0"/>
                </a:solidFill>
              </a:rPr>
              <a:t> </a:t>
            </a:r>
            <a:r>
              <a:rPr lang="en-US" sz="2200" dirty="0" err="1" smtClean="0">
                <a:solidFill>
                  <a:srgbClr val="0070C0"/>
                </a:solidFill>
              </a:rPr>
              <a:t>судовим</a:t>
            </a:r>
            <a:r>
              <a:rPr lang="en-US" sz="2200" dirty="0" smtClean="0">
                <a:solidFill>
                  <a:srgbClr val="0070C0"/>
                </a:solidFill>
              </a:rPr>
              <a:t> </a:t>
            </a:r>
            <a:r>
              <a:rPr lang="en-US" sz="2200" dirty="0" err="1" smtClean="0">
                <a:solidFill>
                  <a:srgbClr val="0070C0"/>
                </a:solidFill>
              </a:rPr>
              <a:t>контролем</a:t>
            </a:r>
            <a:r>
              <a:rPr lang="en-US" sz="2200" dirty="0" smtClean="0">
                <a:solidFill>
                  <a:srgbClr val="0070C0"/>
                </a:solidFill>
              </a:rPr>
              <a:t> </a:t>
            </a:r>
            <a:r>
              <a:rPr lang="en-US" sz="2200" dirty="0" err="1" smtClean="0">
                <a:solidFill>
                  <a:srgbClr val="0070C0"/>
                </a:solidFill>
              </a:rPr>
              <a:t>за</a:t>
            </a:r>
            <a:r>
              <a:rPr lang="en-US" sz="2200" dirty="0" smtClean="0">
                <a:solidFill>
                  <a:srgbClr val="0070C0"/>
                </a:solidFill>
              </a:rPr>
              <a:t> </a:t>
            </a:r>
            <a:r>
              <a:rPr lang="en-US" sz="2200" dirty="0" err="1" smtClean="0">
                <a:solidFill>
                  <a:srgbClr val="0070C0"/>
                </a:solidFill>
              </a:rPr>
              <a:t>затриманням</a:t>
            </a:r>
            <a:r>
              <a:rPr lang="en-US" sz="2200" dirty="0" smtClean="0">
                <a:solidFill>
                  <a:srgbClr val="0070C0"/>
                </a:solidFill>
              </a:rPr>
              <a:t>). </a:t>
            </a:r>
            <a:r>
              <a:rPr lang="en-US" sz="2200" dirty="0" err="1" smtClean="0">
                <a:solidFill>
                  <a:srgbClr val="0070C0"/>
                </a:solidFill>
              </a:rPr>
              <a:t>Можливі</a:t>
            </a:r>
            <a:r>
              <a:rPr lang="en-US" sz="2200" dirty="0" smtClean="0">
                <a:solidFill>
                  <a:srgbClr val="0070C0"/>
                </a:solidFill>
              </a:rPr>
              <a:t> </a:t>
            </a:r>
            <a:r>
              <a:rPr lang="en-US" sz="2200" dirty="0" err="1" smtClean="0">
                <a:solidFill>
                  <a:srgbClr val="0070C0"/>
                </a:solidFill>
              </a:rPr>
              <a:t>подальші</a:t>
            </a:r>
            <a:r>
              <a:rPr lang="en-US" sz="2200" dirty="0" smtClean="0">
                <a:solidFill>
                  <a:srgbClr val="0070C0"/>
                </a:solidFill>
              </a:rPr>
              <a:t> </a:t>
            </a:r>
            <a:r>
              <a:rPr lang="en-US" sz="2200" dirty="0" err="1" smtClean="0">
                <a:solidFill>
                  <a:srgbClr val="0070C0"/>
                </a:solidFill>
              </a:rPr>
              <a:t>продовження</a:t>
            </a:r>
            <a:r>
              <a:rPr lang="en-US" sz="2200" dirty="0" smtClean="0">
                <a:solidFill>
                  <a:srgbClr val="0070C0"/>
                </a:solidFill>
              </a:rPr>
              <a:t> </a:t>
            </a:r>
            <a:r>
              <a:rPr lang="en-US" sz="2200" dirty="0" err="1" smtClean="0">
                <a:solidFill>
                  <a:srgbClr val="0070C0"/>
                </a:solidFill>
              </a:rPr>
              <a:t>строку</a:t>
            </a:r>
            <a:r>
              <a:rPr lang="en-US" sz="2200" dirty="0" smtClean="0">
                <a:solidFill>
                  <a:srgbClr val="0070C0"/>
                </a:solidFill>
              </a:rPr>
              <a:t> </a:t>
            </a:r>
            <a:r>
              <a:rPr lang="en-US" sz="2200" dirty="0" err="1" smtClean="0">
                <a:solidFill>
                  <a:srgbClr val="0070C0"/>
                </a:solidFill>
              </a:rPr>
              <a:t>тримання</a:t>
            </a:r>
            <a:r>
              <a:rPr lang="en-US" sz="2200" dirty="0" smtClean="0">
                <a:solidFill>
                  <a:srgbClr val="0070C0"/>
                </a:solidFill>
              </a:rPr>
              <a:t> </a:t>
            </a:r>
            <a:r>
              <a:rPr lang="en-US" sz="2200" dirty="0" err="1" smtClean="0">
                <a:solidFill>
                  <a:srgbClr val="0070C0"/>
                </a:solidFill>
              </a:rPr>
              <a:t>під</a:t>
            </a:r>
            <a:r>
              <a:rPr lang="en-US" sz="2200" dirty="0" smtClean="0">
                <a:solidFill>
                  <a:srgbClr val="0070C0"/>
                </a:solidFill>
              </a:rPr>
              <a:t> </a:t>
            </a:r>
            <a:r>
              <a:rPr lang="en-US" sz="2200" dirty="0" err="1" smtClean="0">
                <a:solidFill>
                  <a:srgbClr val="0070C0"/>
                </a:solidFill>
              </a:rPr>
              <a:t>вартою</a:t>
            </a:r>
            <a:r>
              <a:rPr lang="en-US" sz="2200" dirty="0" smtClean="0">
                <a:solidFill>
                  <a:srgbClr val="0070C0"/>
                </a:solidFill>
              </a:rPr>
              <a:t> </a:t>
            </a:r>
            <a:r>
              <a:rPr lang="en-US" sz="2200" dirty="0" err="1" smtClean="0">
                <a:solidFill>
                  <a:srgbClr val="0070C0"/>
                </a:solidFill>
              </a:rPr>
              <a:t>або</a:t>
            </a:r>
            <a:r>
              <a:rPr lang="en-US" sz="2200" dirty="0" smtClean="0">
                <a:solidFill>
                  <a:srgbClr val="0070C0"/>
                </a:solidFill>
              </a:rPr>
              <a:t> </a:t>
            </a:r>
            <a:r>
              <a:rPr lang="en-US" sz="2200" dirty="0" err="1" smtClean="0">
                <a:solidFill>
                  <a:srgbClr val="0070C0"/>
                </a:solidFill>
              </a:rPr>
              <a:t>його</a:t>
            </a:r>
            <a:r>
              <a:rPr lang="en-US" sz="2200" dirty="0" smtClean="0">
                <a:solidFill>
                  <a:srgbClr val="0070C0"/>
                </a:solidFill>
              </a:rPr>
              <a:t> </a:t>
            </a:r>
            <a:r>
              <a:rPr lang="en-US" sz="2200" dirty="0" err="1" smtClean="0">
                <a:solidFill>
                  <a:srgbClr val="0070C0"/>
                </a:solidFill>
              </a:rPr>
              <a:t>оскарження</a:t>
            </a:r>
            <a:r>
              <a:rPr lang="en-US" sz="2200" dirty="0" smtClean="0">
                <a:solidFill>
                  <a:srgbClr val="0070C0"/>
                </a:solidFill>
              </a:rPr>
              <a:t> </a:t>
            </a:r>
            <a:r>
              <a:rPr lang="mr-IN" sz="2200" dirty="0" smtClean="0">
                <a:solidFill>
                  <a:srgbClr val="0070C0"/>
                </a:solidFill>
              </a:rPr>
              <a:t>–</a:t>
            </a:r>
            <a:r>
              <a:rPr lang="en-US" sz="2200" dirty="0" smtClean="0">
                <a:solidFill>
                  <a:srgbClr val="0070C0"/>
                </a:solidFill>
              </a:rPr>
              <a:t> </a:t>
            </a:r>
            <a:r>
              <a:rPr lang="en-US" sz="2200" dirty="0" err="1" smtClean="0">
                <a:solidFill>
                  <a:srgbClr val="0070C0"/>
                </a:solidFill>
              </a:rPr>
              <a:t>це</a:t>
            </a:r>
            <a:r>
              <a:rPr lang="en-US" sz="2200" dirty="0" smtClean="0">
                <a:solidFill>
                  <a:srgbClr val="0070C0"/>
                </a:solidFill>
              </a:rPr>
              <a:t> </a:t>
            </a:r>
            <a:r>
              <a:rPr lang="en-US" sz="2200" dirty="0" err="1" smtClean="0">
                <a:solidFill>
                  <a:srgbClr val="0070C0"/>
                </a:solidFill>
              </a:rPr>
              <a:t>окремі</a:t>
            </a:r>
            <a:r>
              <a:rPr lang="en-US" sz="2200" dirty="0" smtClean="0">
                <a:solidFill>
                  <a:srgbClr val="0070C0"/>
                </a:solidFill>
              </a:rPr>
              <a:t> </a:t>
            </a:r>
            <a:r>
              <a:rPr lang="en-US" sz="2200" dirty="0" err="1" smtClean="0">
                <a:solidFill>
                  <a:srgbClr val="0070C0"/>
                </a:solidFill>
              </a:rPr>
              <a:t>процедури</a:t>
            </a:r>
            <a:r>
              <a:rPr lang="en-US" sz="2200" dirty="0" smtClean="0">
                <a:solidFill>
                  <a:srgbClr val="0070C0"/>
                </a:solidFill>
              </a:rPr>
              <a:t>, </a:t>
            </a:r>
            <a:r>
              <a:rPr lang="en-US" sz="2200" dirty="0" err="1" smtClean="0">
                <a:solidFill>
                  <a:srgbClr val="0070C0"/>
                </a:solidFill>
              </a:rPr>
              <a:t>не</a:t>
            </a:r>
            <a:r>
              <a:rPr lang="en-US" sz="2200" dirty="0" smtClean="0">
                <a:solidFill>
                  <a:srgbClr val="0070C0"/>
                </a:solidFill>
              </a:rPr>
              <a:t> </a:t>
            </a:r>
            <a:r>
              <a:rPr lang="en-US" sz="2200" dirty="0" err="1" smtClean="0">
                <a:solidFill>
                  <a:srgbClr val="0070C0"/>
                </a:solidFill>
              </a:rPr>
              <a:t>пов’язані</a:t>
            </a:r>
            <a:r>
              <a:rPr lang="en-US" sz="2200" dirty="0" smtClean="0">
                <a:solidFill>
                  <a:srgbClr val="0070C0"/>
                </a:solidFill>
              </a:rPr>
              <a:t> </a:t>
            </a:r>
            <a:r>
              <a:rPr lang="en-US" sz="2200" dirty="0" err="1" smtClean="0">
                <a:solidFill>
                  <a:srgbClr val="0070C0"/>
                </a:solidFill>
              </a:rPr>
              <a:t>з</a:t>
            </a:r>
            <a:r>
              <a:rPr lang="en-US" sz="2200" dirty="0" smtClean="0">
                <a:solidFill>
                  <a:srgbClr val="0070C0"/>
                </a:solidFill>
              </a:rPr>
              <a:t> </a:t>
            </a:r>
            <a:r>
              <a:rPr lang="en-US" sz="2200" dirty="0" err="1" smtClean="0">
                <a:solidFill>
                  <a:srgbClr val="0070C0"/>
                </a:solidFill>
              </a:rPr>
              <a:t>затриманням</a:t>
            </a:r>
            <a:endParaRPr lang="en-US" sz="2200" dirty="0" smtClean="0">
              <a:solidFill>
                <a:srgbClr val="0070C0"/>
              </a:solidFill>
            </a:endParaRPr>
          </a:p>
          <a:p>
            <a:endParaRPr lang="en-US" sz="2200" dirty="0"/>
          </a:p>
        </p:txBody>
      </p:sp>
    </p:spTree>
    <p:extLst>
      <p:ext uri="{BB962C8B-B14F-4D97-AF65-F5344CB8AC3E}">
        <p14:creationId xmlns:p14="http://schemas.microsoft.com/office/powerpoint/2010/main" val="1517581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checkerboard(across)">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checkerboard(across)">
                                      <p:cBhvr>
                                        <p:cTn id="3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00B0F0"/>
                </a:solidFill>
              </a:rPr>
              <a:t>Обгрунтована</a:t>
            </a:r>
            <a:r>
              <a:rPr lang="en-US" dirty="0" smtClean="0">
                <a:solidFill>
                  <a:srgbClr val="00B0F0"/>
                </a:solidFill>
              </a:rPr>
              <a:t> </a:t>
            </a:r>
            <a:r>
              <a:rPr lang="en-US" dirty="0" err="1" smtClean="0">
                <a:solidFill>
                  <a:srgbClr val="00B0F0"/>
                </a:solidFill>
              </a:rPr>
              <a:t>підозра</a:t>
            </a:r>
            <a:endParaRPr lang="en-US" dirty="0">
              <a:solidFill>
                <a:srgbClr val="00B0F0"/>
              </a:solidFill>
            </a:endParaRPr>
          </a:p>
        </p:txBody>
      </p:sp>
      <p:sp>
        <p:nvSpPr>
          <p:cNvPr id="3" name="Content Placeholder 2"/>
          <p:cNvSpPr>
            <a:spLocks noGrp="1"/>
          </p:cNvSpPr>
          <p:nvPr>
            <p:ph idx="1"/>
          </p:nvPr>
        </p:nvSpPr>
        <p:spPr>
          <a:xfrm>
            <a:off x="323528" y="1196752"/>
            <a:ext cx="8363272" cy="5400600"/>
          </a:xfrm>
        </p:spPr>
        <p:txBody>
          <a:bodyPr>
            <a:normAutofit fontScale="85000" lnSpcReduction="20000"/>
          </a:bodyPr>
          <a:lstStyle/>
          <a:p>
            <a:r>
              <a:rPr lang="en-US" dirty="0" err="1" smtClean="0"/>
              <a:t>Наявність</a:t>
            </a:r>
            <a:r>
              <a:rPr lang="en-US" dirty="0" smtClean="0"/>
              <a:t> </a:t>
            </a:r>
            <a:r>
              <a:rPr lang="en-US" dirty="0" err="1" smtClean="0"/>
              <a:t>фактів</a:t>
            </a:r>
            <a:r>
              <a:rPr lang="en-US" dirty="0" smtClean="0"/>
              <a:t> </a:t>
            </a:r>
            <a:r>
              <a:rPr lang="en-US" dirty="0" err="1" smtClean="0"/>
              <a:t>або</a:t>
            </a:r>
            <a:r>
              <a:rPr lang="en-US" dirty="0" smtClean="0"/>
              <a:t> </a:t>
            </a:r>
            <a:r>
              <a:rPr lang="en-US" dirty="0" err="1" smtClean="0"/>
              <a:t>інформації</a:t>
            </a:r>
            <a:r>
              <a:rPr lang="en-US" dirty="0" smtClean="0"/>
              <a:t>, </a:t>
            </a:r>
            <a:r>
              <a:rPr lang="en-US" dirty="0" err="1" smtClean="0"/>
              <a:t>які</a:t>
            </a:r>
            <a:r>
              <a:rPr lang="en-US" dirty="0" smtClean="0"/>
              <a:t> </a:t>
            </a:r>
            <a:r>
              <a:rPr lang="en-US" dirty="0" err="1" smtClean="0"/>
              <a:t>би</a:t>
            </a:r>
            <a:r>
              <a:rPr lang="en-US" dirty="0" smtClean="0"/>
              <a:t> </a:t>
            </a:r>
            <a:r>
              <a:rPr lang="en-US" dirty="0" err="1" smtClean="0"/>
              <a:t>могли</a:t>
            </a:r>
            <a:r>
              <a:rPr lang="en-US" dirty="0" smtClean="0"/>
              <a:t> </a:t>
            </a:r>
            <a:r>
              <a:rPr lang="en-US" dirty="0" err="1" smtClean="0"/>
              <a:t>переконати</a:t>
            </a:r>
            <a:r>
              <a:rPr lang="en-US" dirty="0" smtClean="0"/>
              <a:t> </a:t>
            </a:r>
            <a:r>
              <a:rPr lang="en-US" dirty="0" err="1" smtClean="0"/>
              <a:t>безстороннього</a:t>
            </a:r>
            <a:r>
              <a:rPr lang="en-US" dirty="0" smtClean="0"/>
              <a:t> </a:t>
            </a:r>
            <a:r>
              <a:rPr lang="en-US" dirty="0" err="1" smtClean="0"/>
              <a:t>користувача</a:t>
            </a:r>
            <a:r>
              <a:rPr lang="en-US" dirty="0" smtClean="0"/>
              <a:t> </a:t>
            </a:r>
            <a:r>
              <a:rPr lang="en-US" dirty="0" err="1" smtClean="0"/>
              <a:t>про</a:t>
            </a:r>
            <a:r>
              <a:rPr lang="en-US" dirty="0" smtClean="0"/>
              <a:t> </a:t>
            </a:r>
            <a:r>
              <a:rPr lang="en-US" dirty="0" err="1" smtClean="0"/>
              <a:t>те</a:t>
            </a:r>
            <a:r>
              <a:rPr lang="en-US" dirty="0" smtClean="0"/>
              <a:t>, </a:t>
            </a:r>
            <a:r>
              <a:rPr lang="en-US" dirty="0" err="1" smtClean="0"/>
              <a:t>що</a:t>
            </a:r>
            <a:r>
              <a:rPr lang="en-US" dirty="0" smtClean="0"/>
              <a:t> </a:t>
            </a:r>
            <a:r>
              <a:rPr lang="en-US" dirty="0" err="1" smtClean="0"/>
              <a:t>ця</a:t>
            </a:r>
            <a:r>
              <a:rPr lang="en-US" dirty="0" smtClean="0"/>
              <a:t> </a:t>
            </a:r>
            <a:r>
              <a:rPr lang="en-US" dirty="0" err="1" smtClean="0"/>
              <a:t>особа</a:t>
            </a:r>
            <a:r>
              <a:rPr lang="en-US" dirty="0" smtClean="0"/>
              <a:t> </a:t>
            </a:r>
            <a:r>
              <a:rPr lang="en-US" dirty="0" err="1" smtClean="0"/>
              <a:t>могла</a:t>
            </a:r>
            <a:r>
              <a:rPr lang="en-US" dirty="0" smtClean="0"/>
              <a:t> </a:t>
            </a:r>
            <a:r>
              <a:rPr lang="en-US" dirty="0" err="1" smtClean="0"/>
              <a:t>вчинити</a:t>
            </a:r>
            <a:r>
              <a:rPr lang="en-US" dirty="0" smtClean="0"/>
              <a:t> </a:t>
            </a:r>
            <a:r>
              <a:rPr lang="en-US" dirty="0" err="1" smtClean="0"/>
              <a:t>злочин</a:t>
            </a:r>
            <a:r>
              <a:rPr lang="en-US" dirty="0" smtClean="0"/>
              <a:t> </a:t>
            </a:r>
            <a:r>
              <a:rPr lang="mr-IN" dirty="0" smtClean="0"/>
              <a:t>–</a:t>
            </a:r>
            <a:r>
              <a:rPr lang="en-US" dirty="0" smtClean="0"/>
              <a:t> </a:t>
            </a:r>
            <a:r>
              <a:rPr lang="en-US" dirty="0" err="1" smtClean="0"/>
              <a:t>satysfy</a:t>
            </a:r>
            <a:r>
              <a:rPr lang="en-US" dirty="0" smtClean="0"/>
              <a:t> an objective observer that the person concerned may have committed the offence </a:t>
            </a:r>
            <a:r>
              <a:rPr lang="en-US" b="1" i="1" dirty="0" smtClean="0"/>
              <a:t>(Fox, </a:t>
            </a:r>
            <a:r>
              <a:rPr lang="en-US" b="1" i="1" dirty="0" err="1" smtClean="0"/>
              <a:t>Campbel</a:t>
            </a:r>
            <a:r>
              <a:rPr lang="en-US" b="1" i="1" dirty="0" smtClean="0"/>
              <a:t> and Hartley v. the UK, </a:t>
            </a:r>
            <a:r>
              <a:rPr lang="en-US" b="1" i="1" dirty="0" err="1" smtClean="0"/>
              <a:t>п</a:t>
            </a:r>
            <a:r>
              <a:rPr lang="en-US" b="1" i="1" dirty="0" smtClean="0"/>
              <a:t>. 32)</a:t>
            </a:r>
          </a:p>
          <a:p>
            <a:r>
              <a:rPr lang="en-US" b="1" i="1" dirty="0" err="1" smtClean="0"/>
              <a:t>Якщо</a:t>
            </a:r>
            <a:r>
              <a:rPr lang="en-US" b="1" i="1" dirty="0" smtClean="0"/>
              <a:t> </a:t>
            </a:r>
            <a:r>
              <a:rPr lang="en-US" b="1" i="1" dirty="0" err="1" smtClean="0"/>
              <a:t>суд</a:t>
            </a:r>
            <a:r>
              <a:rPr lang="en-US" b="1" i="1" dirty="0" smtClean="0"/>
              <a:t> </a:t>
            </a:r>
            <a:r>
              <a:rPr lang="en-US" b="1" i="1" dirty="0" err="1" smtClean="0"/>
              <a:t>не</a:t>
            </a:r>
            <a:r>
              <a:rPr lang="en-US" b="1" i="1" dirty="0" smtClean="0"/>
              <a:t> </a:t>
            </a:r>
            <a:r>
              <a:rPr lang="en-US" b="1" i="1" dirty="0" err="1" smtClean="0"/>
              <a:t>проведе</a:t>
            </a:r>
            <a:r>
              <a:rPr lang="en-US" b="1" i="1" dirty="0" smtClean="0"/>
              <a:t> </a:t>
            </a:r>
            <a:r>
              <a:rPr lang="en-US" b="1" i="1" dirty="0" err="1" smtClean="0"/>
              <a:t>необхідне</a:t>
            </a:r>
            <a:r>
              <a:rPr lang="en-US" b="1" i="1" dirty="0" smtClean="0"/>
              <a:t> </a:t>
            </a:r>
            <a:r>
              <a:rPr lang="en-US" b="1" i="1" dirty="0" err="1" smtClean="0"/>
              <a:t>розслідування</a:t>
            </a:r>
            <a:r>
              <a:rPr lang="en-US" b="1" i="1" dirty="0" smtClean="0"/>
              <a:t> </a:t>
            </a:r>
            <a:r>
              <a:rPr lang="en-US" b="1" i="1" dirty="0" err="1" smtClean="0"/>
              <a:t>основних</a:t>
            </a:r>
            <a:r>
              <a:rPr lang="en-US" b="1" i="1" dirty="0" smtClean="0"/>
              <a:t> </a:t>
            </a:r>
            <a:r>
              <a:rPr lang="en-US" b="1" i="1" dirty="0" err="1" smtClean="0"/>
              <a:t>фактів</a:t>
            </a:r>
            <a:r>
              <a:rPr lang="en-US" b="1" i="1" dirty="0" smtClean="0"/>
              <a:t> </a:t>
            </a:r>
            <a:r>
              <a:rPr lang="en-US" b="1" i="1" dirty="0" err="1" smtClean="0"/>
              <a:t>справи</a:t>
            </a:r>
            <a:r>
              <a:rPr lang="en-US" b="1" i="1" dirty="0"/>
              <a:t> </a:t>
            </a:r>
            <a:r>
              <a:rPr lang="en-US" b="1" i="1" dirty="0" err="1" smtClean="0"/>
              <a:t>для</a:t>
            </a:r>
            <a:r>
              <a:rPr lang="en-US" b="1" i="1" dirty="0" smtClean="0"/>
              <a:t> </a:t>
            </a:r>
            <a:r>
              <a:rPr lang="en-US" b="1" i="1" dirty="0" err="1" smtClean="0"/>
              <a:t>того</a:t>
            </a:r>
            <a:r>
              <a:rPr lang="en-US" b="1" i="1" dirty="0" smtClean="0"/>
              <a:t>, </a:t>
            </a:r>
            <a:r>
              <a:rPr lang="en-US" b="1" i="1" dirty="0" err="1" smtClean="0"/>
              <a:t>щоб</a:t>
            </a:r>
            <a:r>
              <a:rPr lang="en-US" b="1" i="1" dirty="0" smtClean="0"/>
              <a:t> </a:t>
            </a:r>
            <a:r>
              <a:rPr lang="en-US" b="1" i="1" dirty="0" err="1" smtClean="0"/>
              <a:t>перевірити</a:t>
            </a:r>
            <a:r>
              <a:rPr lang="en-US" b="1" i="1" dirty="0" smtClean="0"/>
              <a:t> </a:t>
            </a:r>
            <a:r>
              <a:rPr lang="en-US" b="1" i="1" dirty="0" err="1" smtClean="0"/>
              <a:t>обгрунтованість</a:t>
            </a:r>
            <a:r>
              <a:rPr lang="en-US" b="1" i="1" dirty="0" smtClean="0"/>
              <a:t> </a:t>
            </a:r>
            <a:r>
              <a:rPr lang="en-US" b="1" i="1" dirty="0" err="1" smtClean="0"/>
              <a:t>підозри</a:t>
            </a:r>
            <a:r>
              <a:rPr lang="en-US" b="1" i="1" dirty="0" smtClean="0"/>
              <a:t>, </a:t>
            </a:r>
            <a:r>
              <a:rPr lang="en-US" b="1" i="1" dirty="0" err="1" smtClean="0"/>
              <a:t>це</a:t>
            </a:r>
            <a:r>
              <a:rPr lang="en-US" b="1" i="1" dirty="0" smtClean="0"/>
              <a:t> </a:t>
            </a:r>
            <a:r>
              <a:rPr lang="en-US" b="1" i="1" dirty="0" err="1" smtClean="0"/>
              <a:t>порушення</a:t>
            </a:r>
            <a:r>
              <a:rPr lang="en-US" b="1" i="1" dirty="0" smtClean="0"/>
              <a:t> </a:t>
            </a:r>
            <a:r>
              <a:rPr lang="en-US" b="1" i="1" dirty="0" err="1" smtClean="0"/>
              <a:t>п</a:t>
            </a:r>
            <a:r>
              <a:rPr lang="en-US" b="1" i="1" dirty="0" smtClean="0"/>
              <a:t>. 1(</a:t>
            </a:r>
            <a:r>
              <a:rPr lang="en-US" b="1" i="1" dirty="0" err="1" smtClean="0"/>
              <a:t>с</a:t>
            </a:r>
            <a:r>
              <a:rPr lang="en-US" b="1" i="1" dirty="0" smtClean="0"/>
              <a:t>) ст.5. (next slide 1)</a:t>
            </a:r>
          </a:p>
          <a:p>
            <a:r>
              <a:rPr lang="en-US" b="1" i="1" dirty="0" err="1" smtClean="0"/>
              <a:t>Поняття</a:t>
            </a:r>
            <a:r>
              <a:rPr lang="en-US" b="1" i="1" dirty="0" smtClean="0"/>
              <a:t> </a:t>
            </a:r>
            <a:r>
              <a:rPr lang="en-US" b="1" i="1" dirty="0" err="1" smtClean="0"/>
              <a:t>обгрунтованої</a:t>
            </a:r>
            <a:r>
              <a:rPr lang="en-US" b="1" i="1" dirty="0" smtClean="0"/>
              <a:t> </a:t>
            </a:r>
            <a:r>
              <a:rPr lang="en-US" b="1" i="1" dirty="0" err="1" smtClean="0"/>
              <a:t>підозри</a:t>
            </a:r>
            <a:r>
              <a:rPr lang="en-US" b="1" i="1" dirty="0" smtClean="0"/>
              <a:t> </a:t>
            </a:r>
            <a:r>
              <a:rPr lang="en-US" b="1" i="1" dirty="0" err="1" smtClean="0">
                <a:solidFill>
                  <a:srgbClr val="FF0000"/>
                </a:solidFill>
              </a:rPr>
              <a:t>не</a:t>
            </a:r>
            <a:r>
              <a:rPr lang="en-US" b="1" i="1" dirty="0" smtClean="0">
                <a:solidFill>
                  <a:srgbClr val="FF0000"/>
                </a:solidFill>
              </a:rPr>
              <a:t> </a:t>
            </a:r>
            <a:r>
              <a:rPr lang="en-US" b="1" i="1" dirty="0" err="1" smtClean="0">
                <a:solidFill>
                  <a:srgbClr val="FF0000"/>
                </a:solidFill>
              </a:rPr>
              <a:t>повинно</a:t>
            </a:r>
            <a:r>
              <a:rPr lang="en-US" b="1" i="1" dirty="0" smtClean="0">
                <a:solidFill>
                  <a:srgbClr val="FF0000"/>
                </a:solidFill>
              </a:rPr>
              <a:t> </a:t>
            </a:r>
            <a:r>
              <a:rPr lang="en-US" b="1" i="1" dirty="0" err="1" smtClean="0">
                <a:solidFill>
                  <a:srgbClr val="FF0000"/>
                </a:solidFill>
              </a:rPr>
              <a:t>тлумачитися</a:t>
            </a:r>
            <a:r>
              <a:rPr lang="en-US" b="1" i="1" dirty="0" smtClean="0">
                <a:solidFill>
                  <a:srgbClr val="FF0000"/>
                </a:solidFill>
              </a:rPr>
              <a:t> </a:t>
            </a:r>
            <a:r>
              <a:rPr lang="en-US" b="1" i="1" dirty="0" err="1" smtClean="0">
                <a:solidFill>
                  <a:srgbClr val="FF0000"/>
                </a:solidFill>
              </a:rPr>
              <a:t>надто</a:t>
            </a:r>
            <a:r>
              <a:rPr lang="en-US" b="1" i="1" dirty="0" smtClean="0">
                <a:solidFill>
                  <a:srgbClr val="FF0000"/>
                </a:solidFill>
              </a:rPr>
              <a:t> </a:t>
            </a:r>
            <a:r>
              <a:rPr lang="en-US" b="1" i="1" dirty="0" err="1" smtClean="0">
                <a:solidFill>
                  <a:srgbClr val="FF0000"/>
                </a:solidFill>
              </a:rPr>
              <a:t>широко</a:t>
            </a:r>
            <a:r>
              <a:rPr lang="en-US" b="1" i="1" dirty="0" smtClean="0"/>
              <a:t>, </a:t>
            </a:r>
            <a:r>
              <a:rPr lang="en-US" b="1" i="1" dirty="0" err="1" smtClean="0"/>
              <a:t>інакше</a:t>
            </a:r>
            <a:r>
              <a:rPr lang="en-US" b="1" i="1" dirty="0" smtClean="0"/>
              <a:t> </a:t>
            </a:r>
            <a:r>
              <a:rPr lang="en-US" b="1" i="1" dirty="0" err="1" smtClean="0"/>
              <a:t>це</a:t>
            </a:r>
            <a:r>
              <a:rPr lang="en-US" b="1" i="1" dirty="0" smtClean="0"/>
              <a:t> </a:t>
            </a:r>
            <a:r>
              <a:rPr lang="en-US" b="1" i="1" dirty="0" err="1" smtClean="0"/>
              <a:t>може</a:t>
            </a:r>
            <a:r>
              <a:rPr lang="en-US" b="1" i="1" dirty="0" smtClean="0"/>
              <a:t> </a:t>
            </a:r>
            <a:r>
              <a:rPr lang="en-US" b="1" i="1" dirty="0" err="1" smtClean="0"/>
              <a:t>призвести</a:t>
            </a:r>
            <a:r>
              <a:rPr lang="en-US" b="1" i="1" dirty="0" smtClean="0"/>
              <a:t> </a:t>
            </a:r>
            <a:r>
              <a:rPr lang="en-US" b="1" i="1" dirty="0" err="1" smtClean="0"/>
              <a:t>до</a:t>
            </a:r>
            <a:r>
              <a:rPr lang="en-US" b="1" i="1" dirty="0" smtClean="0"/>
              <a:t> </a:t>
            </a:r>
            <a:r>
              <a:rPr lang="en-US" b="1" i="1" dirty="0" err="1" smtClean="0"/>
              <a:t>знецінення</a:t>
            </a:r>
            <a:r>
              <a:rPr lang="en-US" b="1" i="1" dirty="0" smtClean="0"/>
              <a:t> </a:t>
            </a:r>
            <a:r>
              <a:rPr lang="en-US" b="1" i="1" dirty="0" err="1" smtClean="0"/>
              <a:t>гарантій</a:t>
            </a:r>
            <a:r>
              <a:rPr lang="en-US" b="1" i="1" dirty="0" smtClean="0"/>
              <a:t>, </a:t>
            </a:r>
            <a:r>
              <a:rPr lang="en-US" b="1" i="1" dirty="0" err="1" smtClean="0"/>
              <a:t>передбачених</a:t>
            </a:r>
            <a:r>
              <a:rPr lang="en-US" b="1" i="1" dirty="0" smtClean="0"/>
              <a:t> </a:t>
            </a:r>
            <a:r>
              <a:rPr lang="en-US" b="1" i="1" dirty="0" err="1" smtClean="0"/>
              <a:t>ст</a:t>
            </a:r>
            <a:r>
              <a:rPr lang="en-US" b="1" i="1" dirty="0" smtClean="0"/>
              <a:t>. 5 </a:t>
            </a:r>
            <a:r>
              <a:rPr lang="en-US" b="1" i="1" dirty="0"/>
              <a:t>(next slide </a:t>
            </a:r>
            <a:r>
              <a:rPr lang="en-US" b="1" i="1" dirty="0" smtClean="0"/>
              <a:t>2)</a:t>
            </a:r>
          </a:p>
          <a:p>
            <a:r>
              <a:rPr lang="en-US" dirty="0" err="1" smtClean="0"/>
              <a:t>Припущення</a:t>
            </a:r>
            <a:r>
              <a:rPr lang="en-US" dirty="0" smtClean="0"/>
              <a:t> </a:t>
            </a:r>
            <a:r>
              <a:rPr lang="en-US" dirty="0" err="1" smtClean="0"/>
              <a:t>не</a:t>
            </a:r>
            <a:r>
              <a:rPr lang="en-US" dirty="0" smtClean="0"/>
              <a:t> </a:t>
            </a:r>
            <a:r>
              <a:rPr lang="en-US" dirty="0" err="1" smtClean="0"/>
              <a:t>є</a:t>
            </a:r>
            <a:r>
              <a:rPr lang="en-US" dirty="0" smtClean="0"/>
              <a:t> </a:t>
            </a:r>
            <a:r>
              <a:rPr lang="en-US" dirty="0" err="1" smtClean="0"/>
              <a:t>підозрою</a:t>
            </a:r>
            <a:endParaRPr lang="en-US" dirty="0" smtClean="0"/>
          </a:p>
        </p:txBody>
      </p:sp>
    </p:spTree>
    <p:extLst>
      <p:ext uri="{BB962C8B-B14F-4D97-AF65-F5344CB8AC3E}">
        <p14:creationId xmlns:p14="http://schemas.microsoft.com/office/powerpoint/2010/main" val="21369751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6632"/>
            <a:ext cx="8784976" cy="6552728"/>
          </a:xfrm>
        </p:spPr>
        <p:txBody>
          <a:bodyPr>
            <a:normAutofit fontScale="77500" lnSpcReduction="20000"/>
          </a:bodyPr>
          <a:lstStyle/>
          <a:p>
            <a:pPr marL="0" indent="0">
              <a:buNone/>
            </a:pPr>
            <a:r>
              <a:rPr lang="en-US" dirty="0"/>
              <a:t>However, the Court notes that </a:t>
            </a:r>
            <a:r>
              <a:rPr lang="en-US" dirty="0" err="1"/>
              <a:t>Arif</a:t>
            </a:r>
            <a:r>
              <a:rPr lang="en-US" dirty="0"/>
              <a:t> </a:t>
            </a:r>
            <a:r>
              <a:rPr lang="en-US" dirty="0" err="1"/>
              <a:t>Altınkalem</a:t>
            </a:r>
            <a:r>
              <a:rPr lang="en-US" dirty="0"/>
              <a:t> was apprehended on 16 November 1993, whilst </a:t>
            </a:r>
            <a:r>
              <a:rPr lang="en-US" dirty="0" err="1"/>
              <a:t>Mr</a:t>
            </a:r>
            <a:r>
              <a:rPr lang="en-US" dirty="0"/>
              <a:t> </a:t>
            </a:r>
            <a:r>
              <a:rPr lang="en-US" dirty="0" err="1"/>
              <a:t>Güven's</a:t>
            </a:r>
            <a:r>
              <a:rPr lang="en-US" dirty="0"/>
              <a:t> </a:t>
            </a:r>
            <a:r>
              <a:rPr lang="en-US" dirty="0">
                <a:solidFill>
                  <a:srgbClr val="00B0F0"/>
                </a:solidFill>
              </a:rPr>
              <a:t>statements were being made to the gendarmerie on 15 and 16 November 1993 with no mention of him</a:t>
            </a:r>
            <a:r>
              <a:rPr lang="en-US" dirty="0"/>
              <a:t>. </a:t>
            </a:r>
            <a:r>
              <a:rPr lang="en-US" dirty="0">
                <a:solidFill>
                  <a:srgbClr val="00B0F0"/>
                </a:solidFill>
              </a:rPr>
              <a:t>The Government have not provided any evidence to indicate the basis on which any reasonable suspicion of an offence could have been held against </a:t>
            </a:r>
            <a:r>
              <a:rPr lang="en-US" dirty="0" err="1">
                <a:solidFill>
                  <a:srgbClr val="00B0F0"/>
                </a:solidFill>
              </a:rPr>
              <a:t>Mr</a:t>
            </a:r>
            <a:r>
              <a:rPr lang="en-US" dirty="0">
                <a:solidFill>
                  <a:srgbClr val="00B0F0"/>
                </a:solidFill>
              </a:rPr>
              <a:t> </a:t>
            </a:r>
            <a:r>
              <a:rPr lang="en-US" dirty="0" err="1">
                <a:solidFill>
                  <a:srgbClr val="00B0F0"/>
                </a:solidFill>
              </a:rPr>
              <a:t>Altinkalem</a:t>
            </a:r>
            <a:r>
              <a:rPr lang="en-US" dirty="0"/>
              <a:t>. In these circumstances, the Court concludes that there was none, other than the fact that he was a </a:t>
            </a:r>
            <a:r>
              <a:rPr lang="en-US" dirty="0" err="1"/>
              <a:t>defence</a:t>
            </a:r>
            <a:r>
              <a:rPr lang="en-US" dirty="0"/>
              <a:t> lawyer for PKK suspects before the State Security Court, together with the other </a:t>
            </a:r>
            <a:r>
              <a:rPr lang="en-US" dirty="0" smtClean="0"/>
              <a:t>applicants. </a:t>
            </a:r>
            <a:r>
              <a:rPr lang="en-US" b="1" u="sng" dirty="0" smtClean="0"/>
              <a:t>CASE </a:t>
            </a:r>
            <a:r>
              <a:rPr lang="en-US" b="1" u="sng" dirty="0"/>
              <a:t>OF </a:t>
            </a:r>
            <a:r>
              <a:rPr lang="en-US" b="1" dirty="0"/>
              <a:t>ELCI AND OTHERS v. TURKEY, </a:t>
            </a:r>
            <a:r>
              <a:rPr lang="ru-RU" b="1" dirty="0"/>
              <a:t>п</a:t>
            </a:r>
            <a:r>
              <a:rPr lang="en-US" b="1" dirty="0"/>
              <a:t>.</a:t>
            </a:r>
            <a:r>
              <a:rPr lang="en-US" dirty="0"/>
              <a:t>674	</a:t>
            </a:r>
          </a:p>
          <a:p>
            <a:pPr marL="0" indent="0">
              <a:buNone/>
            </a:pPr>
            <a:r>
              <a:rPr lang="en-US" dirty="0"/>
              <a:t>In the light of the above, in </a:t>
            </a:r>
            <a:r>
              <a:rPr lang="en-US" dirty="0">
                <a:solidFill>
                  <a:srgbClr val="00B0F0"/>
                </a:solidFill>
              </a:rPr>
              <a:t>particular the prosecutor's decision to include the applicant's name in the list of suspects without a statement by the victim or any other evidence pointing to him </a:t>
            </a:r>
            <a:r>
              <a:rPr lang="en-US" dirty="0"/>
              <a:t>(see </a:t>
            </a:r>
            <a:r>
              <a:rPr lang="en-US" i="1" dirty="0" err="1"/>
              <a:t>Elci</a:t>
            </a:r>
            <a:r>
              <a:rPr lang="en-US" i="1" dirty="0"/>
              <a:t> and Others v. Turkey</a:t>
            </a:r>
            <a:r>
              <a:rPr lang="en-US" dirty="0"/>
              <a:t>, nos. </a:t>
            </a:r>
            <a:r>
              <a:rPr lang="en-US" u="sng" dirty="0"/>
              <a:t>23145/93</a:t>
            </a:r>
            <a:r>
              <a:rPr lang="en-US" dirty="0"/>
              <a:t> and </a:t>
            </a:r>
            <a:r>
              <a:rPr lang="en-US" u="sng" dirty="0">
                <a:hlinkClick r:id="rId2"/>
              </a:rPr>
              <a:t>25091/94</a:t>
            </a:r>
            <a:r>
              <a:rPr lang="en-US" dirty="0"/>
              <a:t>, § 674, 13 November 2003), as well as the prosecutor's failure to make a genuine inquiry into the basic facts, in order to verify whether the complaint was well-founded, </a:t>
            </a:r>
            <a:r>
              <a:rPr lang="en-US" dirty="0">
                <a:solidFill>
                  <a:srgbClr val="00B0F0"/>
                </a:solidFill>
              </a:rPr>
              <a:t>the Court concludes that the information in its possession does not “satisfy an objective observer that the person concerned may have committed the offence</a:t>
            </a:r>
            <a:r>
              <a:rPr lang="en-US" dirty="0" smtClean="0"/>
              <a:t>”. </a:t>
            </a:r>
            <a:r>
              <a:rPr lang="en-US" b="1" dirty="0" smtClean="0"/>
              <a:t>CASE </a:t>
            </a:r>
            <a:r>
              <a:rPr lang="en-US" b="1" dirty="0"/>
              <a:t>OF STEPULEAC v. MOLDOVA, </a:t>
            </a:r>
            <a:r>
              <a:rPr lang="ru-RU" b="1" dirty="0"/>
              <a:t>п</a:t>
            </a:r>
            <a:r>
              <a:rPr lang="en-US" b="1" dirty="0"/>
              <a:t>.</a:t>
            </a:r>
            <a:r>
              <a:rPr lang="en-US" dirty="0"/>
              <a:t>73</a:t>
            </a:r>
          </a:p>
        </p:txBody>
      </p:sp>
    </p:spTree>
    <p:extLst>
      <p:ext uri="{BB962C8B-B14F-4D97-AF65-F5344CB8AC3E}">
        <p14:creationId xmlns:p14="http://schemas.microsoft.com/office/powerpoint/2010/main" val="13206359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784976" cy="6408712"/>
          </a:xfrm>
        </p:spPr>
        <p:txBody>
          <a:bodyPr>
            <a:normAutofit fontScale="85000" lnSpcReduction="20000"/>
          </a:bodyPr>
          <a:lstStyle/>
          <a:p>
            <a:pPr marL="0" indent="0">
              <a:buNone/>
            </a:pPr>
            <a:r>
              <a:rPr lang="en-US" dirty="0"/>
              <a:t>35. In that context, terrorist crime poses particular problems, as the police may be called upon, in the interests of public safety, to arrest a suspected terrorist on the basis of information which is reliable but which cannot be disclosed to the suspect or produced in court without </a:t>
            </a:r>
            <a:r>
              <a:rPr lang="en-US" dirty="0" err="1"/>
              <a:t>jeopardising</a:t>
            </a:r>
            <a:r>
              <a:rPr lang="en-US" dirty="0"/>
              <a:t> the informant. However, though Contracting States cannot be required to establish the reasonableness of the suspicion grounding the arrest of a suspected terrorist by disclosing confidential sources of information, the Court has held that the </a:t>
            </a:r>
            <a:r>
              <a:rPr lang="en-US" b="1" i="1" dirty="0">
                <a:solidFill>
                  <a:srgbClr val="FF0000"/>
                </a:solidFill>
              </a:rPr>
              <a:t>exigencies of dealing with terrorist crime cannot justify stretching the notion of “reasonableness” to the point where the safeguard secured by Article 5 § 1 (c) is impaired</a:t>
            </a:r>
            <a:r>
              <a:rPr lang="en-US" dirty="0"/>
              <a:t>. Even in those circumstances, the respondent Government </a:t>
            </a:r>
            <a:r>
              <a:rPr lang="en-US" dirty="0">
                <a:solidFill>
                  <a:srgbClr val="00B0F0"/>
                </a:solidFill>
              </a:rPr>
              <a:t>have to furnish at least some facts or information capable of satisfying the Court that the arrested person was reasonably suspected of having committed the alleged offence </a:t>
            </a:r>
            <a:r>
              <a:rPr lang="en-US" dirty="0"/>
              <a:t>(see </a:t>
            </a:r>
            <a:r>
              <a:rPr lang="en-US" i="1" dirty="0"/>
              <a:t>Fox, Campbell and Hartley</a:t>
            </a:r>
            <a:r>
              <a:rPr lang="en-US" dirty="0"/>
              <a:t>, cited above, pp. 16-18, §§ 32-34</a:t>
            </a:r>
            <a:r>
              <a:rPr lang="en-US" dirty="0" smtClean="0"/>
              <a:t>).</a:t>
            </a:r>
          </a:p>
          <a:p>
            <a:pPr marL="0" indent="0" algn="r">
              <a:buNone/>
            </a:pPr>
            <a:r>
              <a:rPr lang="en-US" b="1" i="1" dirty="0"/>
              <a:t>CASE OF O’HARA v. THE UNITED KINGDOM</a:t>
            </a:r>
            <a:endParaRPr lang="en-US" i="1" dirty="0"/>
          </a:p>
        </p:txBody>
      </p:sp>
    </p:spTree>
    <p:extLst>
      <p:ext uri="{BB962C8B-B14F-4D97-AF65-F5344CB8AC3E}">
        <p14:creationId xmlns:p14="http://schemas.microsoft.com/office/powerpoint/2010/main" val="14788047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559"/>
            <a:ext cx="8229600" cy="490066"/>
          </a:xfrm>
        </p:spPr>
        <p:txBody>
          <a:bodyPr>
            <a:normAutofit fontScale="90000"/>
          </a:bodyPr>
          <a:lstStyle/>
          <a:p>
            <a:r>
              <a:rPr lang="en-US" sz="2800" b="1" dirty="0" err="1" smtClean="0"/>
              <a:t>Повідомлення</a:t>
            </a:r>
            <a:r>
              <a:rPr lang="en-US" sz="2800" b="1" dirty="0" smtClean="0"/>
              <a:t> </a:t>
            </a:r>
            <a:r>
              <a:rPr lang="en-US" sz="2800" b="1" dirty="0" err="1" smtClean="0"/>
              <a:t>причин</a:t>
            </a:r>
            <a:r>
              <a:rPr lang="en-US" sz="2800" b="1" dirty="0" smtClean="0"/>
              <a:t> </a:t>
            </a:r>
            <a:r>
              <a:rPr lang="en-US" sz="2800" b="1" dirty="0" err="1" smtClean="0"/>
              <a:t>затримання</a:t>
            </a:r>
            <a:r>
              <a:rPr lang="en-US" sz="2800" b="1" dirty="0" smtClean="0"/>
              <a:t> (</a:t>
            </a:r>
            <a:r>
              <a:rPr lang="en-US" sz="2800" b="1" dirty="0" err="1" smtClean="0"/>
              <a:t>п</a:t>
            </a:r>
            <a:r>
              <a:rPr lang="en-US" sz="2800" b="1" dirty="0" smtClean="0"/>
              <a:t>. 2 </a:t>
            </a:r>
            <a:r>
              <a:rPr lang="en-US" sz="2800" b="1" dirty="0" err="1" smtClean="0"/>
              <a:t>ст</a:t>
            </a:r>
            <a:r>
              <a:rPr lang="en-US" sz="2800" b="1" dirty="0" smtClean="0"/>
              <a:t>. 5)</a:t>
            </a:r>
            <a:endParaRPr lang="en-US" sz="2800" b="1" dirty="0"/>
          </a:p>
        </p:txBody>
      </p:sp>
      <p:sp>
        <p:nvSpPr>
          <p:cNvPr id="3" name="Content Placeholder 2"/>
          <p:cNvSpPr>
            <a:spLocks noGrp="1"/>
          </p:cNvSpPr>
          <p:nvPr>
            <p:ph idx="1"/>
          </p:nvPr>
        </p:nvSpPr>
        <p:spPr>
          <a:xfrm>
            <a:off x="179512" y="506625"/>
            <a:ext cx="8784976" cy="6234743"/>
          </a:xfrm>
        </p:spPr>
        <p:txBody>
          <a:bodyPr>
            <a:noAutofit/>
          </a:bodyPr>
          <a:lstStyle/>
          <a:p>
            <a:r>
              <a:rPr lang="en-US" sz="2500" dirty="0" err="1" smtClean="0">
                <a:solidFill>
                  <a:srgbClr val="0070C0"/>
                </a:solidFill>
              </a:rPr>
              <a:t>Має</a:t>
            </a:r>
            <a:r>
              <a:rPr lang="en-US" sz="2500" dirty="0" smtClean="0">
                <a:solidFill>
                  <a:srgbClr val="0070C0"/>
                </a:solidFill>
              </a:rPr>
              <a:t> </a:t>
            </a:r>
            <a:r>
              <a:rPr lang="en-US" sz="2500" dirty="0" err="1" smtClean="0">
                <a:solidFill>
                  <a:srgbClr val="0070C0"/>
                </a:solidFill>
              </a:rPr>
              <a:t>бути</a:t>
            </a:r>
            <a:r>
              <a:rPr lang="en-US" sz="2500" dirty="0" smtClean="0">
                <a:solidFill>
                  <a:srgbClr val="0070C0"/>
                </a:solidFill>
              </a:rPr>
              <a:t> </a:t>
            </a:r>
            <a:r>
              <a:rPr lang="en-US" sz="2500" dirty="0" err="1" smtClean="0">
                <a:solidFill>
                  <a:srgbClr val="0070C0"/>
                </a:solidFill>
              </a:rPr>
              <a:t>зроблено</a:t>
            </a:r>
            <a:r>
              <a:rPr lang="en-US" sz="2500" dirty="0" smtClean="0">
                <a:solidFill>
                  <a:srgbClr val="0070C0"/>
                </a:solidFill>
              </a:rPr>
              <a:t> </a:t>
            </a:r>
            <a:r>
              <a:rPr lang="en-US" sz="2500" dirty="0" err="1" smtClean="0">
                <a:solidFill>
                  <a:srgbClr val="0070C0"/>
                </a:solidFill>
              </a:rPr>
              <a:t>негайно</a:t>
            </a:r>
            <a:r>
              <a:rPr lang="en-US" sz="2500" dirty="0" smtClean="0">
                <a:solidFill>
                  <a:srgbClr val="0070C0"/>
                </a:solidFill>
              </a:rPr>
              <a:t> (</a:t>
            </a:r>
            <a:r>
              <a:rPr lang="en-US" sz="2500" dirty="0" err="1" smtClean="0">
                <a:solidFill>
                  <a:srgbClr val="0070C0"/>
                </a:solidFill>
              </a:rPr>
              <a:t>не</a:t>
            </a:r>
            <a:r>
              <a:rPr lang="en-US" sz="2500" dirty="0" smtClean="0">
                <a:solidFill>
                  <a:srgbClr val="0070C0"/>
                </a:solidFill>
              </a:rPr>
              <a:t> </a:t>
            </a:r>
            <a:r>
              <a:rPr lang="en-US" sz="2500" dirty="0" err="1" smtClean="0">
                <a:solidFill>
                  <a:srgbClr val="0070C0"/>
                </a:solidFill>
              </a:rPr>
              <a:t>обов’язково</a:t>
            </a:r>
            <a:r>
              <a:rPr lang="en-US" sz="2500" dirty="0" smtClean="0">
                <a:solidFill>
                  <a:srgbClr val="0070C0"/>
                </a:solidFill>
              </a:rPr>
              <a:t> </a:t>
            </a:r>
            <a:r>
              <a:rPr lang="en-US" sz="2500" dirty="0" err="1" smtClean="0">
                <a:solidFill>
                  <a:srgbClr val="0070C0"/>
                </a:solidFill>
              </a:rPr>
              <a:t>в</a:t>
            </a:r>
            <a:r>
              <a:rPr lang="en-US" sz="2500" dirty="0" smtClean="0">
                <a:solidFill>
                  <a:srgbClr val="0070C0"/>
                </a:solidFill>
              </a:rPr>
              <a:t> </a:t>
            </a:r>
            <a:r>
              <a:rPr lang="en-US" sz="2500" dirty="0" err="1" smtClean="0">
                <a:solidFill>
                  <a:srgbClr val="0070C0"/>
                </a:solidFill>
              </a:rPr>
              <a:t>момент</a:t>
            </a:r>
            <a:r>
              <a:rPr lang="en-US" sz="2500" dirty="0" smtClean="0">
                <a:solidFill>
                  <a:srgbClr val="0070C0"/>
                </a:solidFill>
              </a:rPr>
              <a:t> </a:t>
            </a:r>
            <a:r>
              <a:rPr lang="en-US" sz="2500" dirty="0" err="1" smtClean="0">
                <a:solidFill>
                  <a:srgbClr val="0070C0"/>
                </a:solidFill>
              </a:rPr>
              <a:t>затримання</a:t>
            </a:r>
            <a:r>
              <a:rPr lang="en-US" sz="2500" dirty="0" smtClean="0">
                <a:solidFill>
                  <a:srgbClr val="0070C0"/>
                </a:solidFill>
              </a:rPr>
              <a:t>, </a:t>
            </a:r>
            <a:r>
              <a:rPr lang="en-US" sz="2500" dirty="0" err="1" smtClean="0">
                <a:solidFill>
                  <a:srgbClr val="0070C0"/>
                </a:solidFill>
              </a:rPr>
              <a:t>але</a:t>
            </a:r>
            <a:r>
              <a:rPr lang="en-US" sz="2500" dirty="0" smtClean="0">
                <a:solidFill>
                  <a:srgbClr val="0070C0"/>
                </a:solidFill>
              </a:rPr>
              <a:t> </a:t>
            </a:r>
            <a:r>
              <a:rPr lang="en-US" sz="2500" dirty="0" err="1" smtClean="0">
                <a:solidFill>
                  <a:srgbClr val="0070C0"/>
                </a:solidFill>
              </a:rPr>
              <a:t>принаймні</a:t>
            </a:r>
            <a:r>
              <a:rPr lang="en-US" sz="2500" dirty="0" smtClean="0">
                <a:solidFill>
                  <a:srgbClr val="0070C0"/>
                </a:solidFill>
              </a:rPr>
              <a:t> </a:t>
            </a:r>
            <a:r>
              <a:rPr lang="en-US" sz="2500" dirty="0" err="1" smtClean="0">
                <a:solidFill>
                  <a:srgbClr val="0070C0"/>
                </a:solidFill>
              </a:rPr>
              <a:t>протягом</a:t>
            </a:r>
            <a:r>
              <a:rPr lang="en-US" sz="2500" dirty="0" smtClean="0">
                <a:solidFill>
                  <a:srgbClr val="0070C0"/>
                </a:solidFill>
              </a:rPr>
              <a:t> </a:t>
            </a:r>
            <a:r>
              <a:rPr lang="en-US" sz="2500" dirty="0" err="1" smtClean="0">
                <a:solidFill>
                  <a:srgbClr val="0070C0"/>
                </a:solidFill>
              </a:rPr>
              <a:t>кількох</a:t>
            </a:r>
            <a:r>
              <a:rPr lang="en-US" sz="2500" dirty="0" smtClean="0">
                <a:solidFill>
                  <a:srgbClr val="0070C0"/>
                </a:solidFill>
              </a:rPr>
              <a:t> </a:t>
            </a:r>
            <a:r>
              <a:rPr lang="en-US" sz="2500" dirty="0" err="1" smtClean="0">
                <a:solidFill>
                  <a:srgbClr val="0070C0"/>
                </a:solidFill>
              </a:rPr>
              <a:t>годин</a:t>
            </a:r>
            <a:r>
              <a:rPr lang="en-US" sz="2500" dirty="0" smtClean="0">
                <a:solidFill>
                  <a:srgbClr val="0070C0"/>
                </a:solidFill>
              </a:rPr>
              <a:t> </a:t>
            </a:r>
            <a:r>
              <a:rPr lang="mr-IN" sz="2500" i="1" dirty="0" smtClean="0"/>
              <a:t>–</a:t>
            </a:r>
            <a:r>
              <a:rPr lang="en-US" sz="2500" i="1" dirty="0" smtClean="0"/>
              <a:t> Kerr v. the UK; Fox, </a:t>
            </a:r>
            <a:r>
              <a:rPr lang="en-US" sz="2500" i="1" dirty="0" err="1" smtClean="0"/>
              <a:t>Campbel</a:t>
            </a:r>
            <a:r>
              <a:rPr lang="en-US" sz="2500" i="1" dirty="0" smtClean="0"/>
              <a:t> and Hartley v. the UK, </a:t>
            </a:r>
            <a:r>
              <a:rPr lang="en-US" sz="2500" i="1" dirty="0" err="1" smtClean="0"/>
              <a:t>п</a:t>
            </a:r>
            <a:r>
              <a:rPr lang="en-US" sz="2500" i="1" dirty="0" smtClean="0"/>
              <a:t>. 40-42</a:t>
            </a:r>
            <a:r>
              <a:rPr lang="en-US" sz="2500" dirty="0" smtClean="0"/>
              <a:t>)</a:t>
            </a:r>
          </a:p>
          <a:p>
            <a:r>
              <a:rPr lang="en-US" sz="2500" dirty="0" err="1" smtClean="0">
                <a:solidFill>
                  <a:srgbClr val="0070C0"/>
                </a:solidFill>
              </a:rPr>
              <a:t>Має</a:t>
            </a:r>
            <a:r>
              <a:rPr lang="en-US" sz="2500" dirty="0" smtClean="0">
                <a:solidFill>
                  <a:srgbClr val="0070C0"/>
                </a:solidFill>
              </a:rPr>
              <a:t> </a:t>
            </a:r>
            <a:r>
              <a:rPr lang="en-US" sz="2500" dirty="0" err="1" smtClean="0">
                <a:solidFill>
                  <a:srgbClr val="0070C0"/>
                </a:solidFill>
              </a:rPr>
              <a:t>бути</a:t>
            </a:r>
            <a:r>
              <a:rPr lang="en-US" sz="2500" dirty="0" smtClean="0">
                <a:solidFill>
                  <a:srgbClr val="0070C0"/>
                </a:solidFill>
              </a:rPr>
              <a:t> </a:t>
            </a:r>
            <a:r>
              <a:rPr lang="en-US" sz="2500" dirty="0" err="1" smtClean="0">
                <a:solidFill>
                  <a:srgbClr val="0070C0"/>
                </a:solidFill>
              </a:rPr>
              <a:t>повідомлено</a:t>
            </a:r>
            <a:r>
              <a:rPr lang="en-US" sz="2500" dirty="0" smtClean="0">
                <a:solidFill>
                  <a:srgbClr val="0070C0"/>
                </a:solidFill>
              </a:rPr>
              <a:t> </a:t>
            </a:r>
            <a:r>
              <a:rPr lang="en-US" sz="2500" dirty="0" err="1" smtClean="0">
                <a:solidFill>
                  <a:srgbClr val="0070C0"/>
                </a:solidFill>
              </a:rPr>
              <a:t>правові</a:t>
            </a:r>
            <a:r>
              <a:rPr lang="en-US" sz="2500" dirty="0" smtClean="0">
                <a:solidFill>
                  <a:srgbClr val="0070C0"/>
                </a:solidFill>
              </a:rPr>
              <a:t> </a:t>
            </a:r>
            <a:r>
              <a:rPr lang="en-US" sz="2500" dirty="0" err="1" smtClean="0">
                <a:solidFill>
                  <a:srgbClr val="0070C0"/>
                </a:solidFill>
              </a:rPr>
              <a:t>та</a:t>
            </a:r>
            <a:r>
              <a:rPr lang="en-US" sz="2500" dirty="0" smtClean="0">
                <a:solidFill>
                  <a:srgbClr val="0070C0"/>
                </a:solidFill>
              </a:rPr>
              <a:t> </a:t>
            </a:r>
            <a:r>
              <a:rPr lang="en-US" sz="2500" dirty="0" err="1" smtClean="0">
                <a:solidFill>
                  <a:srgbClr val="0070C0"/>
                </a:solidFill>
              </a:rPr>
              <a:t>фактичні</a:t>
            </a:r>
            <a:r>
              <a:rPr lang="en-US" sz="2500" dirty="0" smtClean="0">
                <a:solidFill>
                  <a:srgbClr val="0070C0"/>
                </a:solidFill>
              </a:rPr>
              <a:t> </a:t>
            </a:r>
            <a:r>
              <a:rPr lang="en-US" sz="2500" dirty="0" err="1" smtClean="0">
                <a:solidFill>
                  <a:srgbClr val="0070C0"/>
                </a:solidFill>
              </a:rPr>
              <a:t>підстави</a:t>
            </a:r>
            <a:r>
              <a:rPr lang="en-US" sz="2500" dirty="0" smtClean="0">
                <a:solidFill>
                  <a:srgbClr val="0070C0"/>
                </a:solidFill>
              </a:rPr>
              <a:t> </a:t>
            </a:r>
            <a:r>
              <a:rPr lang="mr-IN" sz="2500" dirty="0" smtClean="0">
                <a:solidFill>
                  <a:srgbClr val="0070C0"/>
                </a:solidFill>
              </a:rPr>
              <a:t>–</a:t>
            </a:r>
            <a:r>
              <a:rPr lang="en-US" sz="2500" dirty="0" smtClean="0">
                <a:solidFill>
                  <a:srgbClr val="0070C0"/>
                </a:solidFill>
              </a:rPr>
              <a:t> </a:t>
            </a:r>
            <a:r>
              <a:rPr lang="en-US" sz="2500" dirty="0" err="1" smtClean="0">
                <a:solidFill>
                  <a:srgbClr val="0070C0"/>
                </a:solidFill>
              </a:rPr>
              <a:t>простою</a:t>
            </a:r>
            <a:r>
              <a:rPr lang="en-US" sz="2500" dirty="0" smtClean="0">
                <a:solidFill>
                  <a:srgbClr val="0070C0"/>
                </a:solidFill>
              </a:rPr>
              <a:t>, </a:t>
            </a:r>
            <a:r>
              <a:rPr lang="en-US" sz="2500" dirty="0" err="1" smtClean="0">
                <a:solidFill>
                  <a:srgbClr val="0070C0"/>
                </a:solidFill>
              </a:rPr>
              <a:t>доступною</a:t>
            </a:r>
            <a:r>
              <a:rPr lang="en-US" sz="2500" dirty="0" smtClean="0">
                <a:solidFill>
                  <a:srgbClr val="0070C0"/>
                </a:solidFill>
              </a:rPr>
              <a:t>, </a:t>
            </a:r>
            <a:r>
              <a:rPr lang="en-US" sz="2500" dirty="0" err="1" smtClean="0">
                <a:solidFill>
                  <a:srgbClr val="0070C0"/>
                </a:solidFill>
              </a:rPr>
              <a:t>не</a:t>
            </a:r>
            <a:r>
              <a:rPr lang="en-US" sz="2500" dirty="0" smtClean="0">
                <a:solidFill>
                  <a:srgbClr val="0070C0"/>
                </a:solidFill>
              </a:rPr>
              <a:t> </a:t>
            </a:r>
            <a:r>
              <a:rPr lang="en-US" sz="2500" dirty="0" err="1" smtClean="0">
                <a:solidFill>
                  <a:srgbClr val="0070C0"/>
                </a:solidFill>
              </a:rPr>
              <a:t>професійною</a:t>
            </a:r>
            <a:r>
              <a:rPr lang="en-US" sz="2500" dirty="0" smtClean="0">
                <a:solidFill>
                  <a:srgbClr val="0070C0"/>
                </a:solidFill>
              </a:rPr>
              <a:t> </a:t>
            </a:r>
            <a:r>
              <a:rPr lang="en-US" sz="2500" dirty="0" err="1" smtClean="0">
                <a:solidFill>
                  <a:srgbClr val="0070C0"/>
                </a:solidFill>
              </a:rPr>
              <a:t>мовою</a:t>
            </a:r>
            <a:r>
              <a:rPr lang="en-US" sz="2500" dirty="0" smtClean="0">
                <a:solidFill>
                  <a:srgbClr val="0070C0"/>
                </a:solidFill>
              </a:rPr>
              <a:t> (</a:t>
            </a:r>
            <a:r>
              <a:rPr lang="en-US" sz="2500" dirty="0" err="1" smtClean="0">
                <a:solidFill>
                  <a:srgbClr val="0070C0"/>
                </a:solidFill>
              </a:rPr>
              <a:t>для</a:t>
            </a:r>
            <a:r>
              <a:rPr lang="en-US" sz="2500" dirty="0" smtClean="0">
                <a:solidFill>
                  <a:srgbClr val="0070C0"/>
                </a:solidFill>
              </a:rPr>
              <a:t> </a:t>
            </a:r>
            <a:r>
              <a:rPr lang="en-US" sz="2500" dirty="0" err="1" smtClean="0">
                <a:solidFill>
                  <a:srgbClr val="0070C0"/>
                </a:solidFill>
              </a:rPr>
              <a:t>можливості</a:t>
            </a:r>
            <a:r>
              <a:rPr lang="en-US" sz="2500" dirty="0" smtClean="0">
                <a:solidFill>
                  <a:srgbClr val="0070C0"/>
                </a:solidFill>
              </a:rPr>
              <a:t> </a:t>
            </a:r>
            <a:r>
              <a:rPr lang="en-US" sz="2500" dirty="0" err="1" smtClean="0">
                <a:solidFill>
                  <a:srgbClr val="0070C0"/>
                </a:solidFill>
              </a:rPr>
              <a:t>оскаржити</a:t>
            </a:r>
            <a:r>
              <a:rPr lang="en-US" sz="2500" dirty="0" smtClean="0">
                <a:solidFill>
                  <a:srgbClr val="0070C0"/>
                </a:solidFill>
              </a:rPr>
              <a:t> </a:t>
            </a:r>
            <a:r>
              <a:rPr lang="en-US" sz="2500" dirty="0" err="1" smtClean="0">
                <a:solidFill>
                  <a:srgbClr val="0070C0"/>
                </a:solidFill>
              </a:rPr>
              <a:t>в</a:t>
            </a:r>
            <a:r>
              <a:rPr lang="en-US" sz="2500" dirty="0" smtClean="0">
                <a:solidFill>
                  <a:srgbClr val="0070C0"/>
                </a:solidFill>
              </a:rPr>
              <a:t> </a:t>
            </a:r>
            <a:r>
              <a:rPr lang="en-US" sz="2500" dirty="0" err="1" smtClean="0">
                <a:solidFill>
                  <a:srgbClr val="0070C0"/>
                </a:solidFill>
              </a:rPr>
              <a:t>суді</a:t>
            </a:r>
            <a:r>
              <a:rPr lang="en-US" sz="2500" dirty="0" smtClean="0">
                <a:solidFill>
                  <a:srgbClr val="0070C0"/>
                </a:solidFill>
              </a:rPr>
              <a:t>), </a:t>
            </a:r>
            <a:r>
              <a:rPr lang="en-US" sz="2500" dirty="0" err="1" smtClean="0">
                <a:solidFill>
                  <a:srgbClr val="0070C0"/>
                </a:solidFill>
              </a:rPr>
              <a:t>одних</a:t>
            </a:r>
            <a:r>
              <a:rPr lang="en-US" sz="2500" dirty="0" smtClean="0">
                <a:solidFill>
                  <a:srgbClr val="0070C0"/>
                </a:solidFill>
              </a:rPr>
              <a:t> </a:t>
            </a:r>
            <a:r>
              <a:rPr lang="en-US" sz="2500" dirty="0" err="1" smtClean="0">
                <a:solidFill>
                  <a:srgbClr val="0070C0"/>
                </a:solidFill>
              </a:rPr>
              <a:t>посилань</a:t>
            </a:r>
            <a:r>
              <a:rPr lang="en-US" sz="2500" dirty="0" smtClean="0">
                <a:solidFill>
                  <a:srgbClr val="0070C0"/>
                </a:solidFill>
              </a:rPr>
              <a:t> </a:t>
            </a:r>
            <a:r>
              <a:rPr lang="en-US" sz="2500" dirty="0" err="1" smtClean="0">
                <a:solidFill>
                  <a:srgbClr val="0070C0"/>
                </a:solidFill>
              </a:rPr>
              <a:t>на</a:t>
            </a:r>
            <a:r>
              <a:rPr lang="en-US" sz="2500" dirty="0" smtClean="0">
                <a:solidFill>
                  <a:srgbClr val="0070C0"/>
                </a:solidFill>
              </a:rPr>
              <a:t> </a:t>
            </a:r>
            <a:r>
              <a:rPr lang="en-US" sz="2500" dirty="0" err="1" smtClean="0">
                <a:solidFill>
                  <a:srgbClr val="0070C0"/>
                </a:solidFill>
              </a:rPr>
              <a:t>підстави</a:t>
            </a:r>
            <a:r>
              <a:rPr lang="en-US" sz="2500" dirty="0" smtClean="0">
                <a:solidFill>
                  <a:srgbClr val="0070C0"/>
                </a:solidFill>
              </a:rPr>
              <a:t> </a:t>
            </a:r>
            <a:r>
              <a:rPr lang="en-US" sz="2500" dirty="0" err="1" smtClean="0">
                <a:solidFill>
                  <a:srgbClr val="0070C0"/>
                </a:solidFill>
              </a:rPr>
              <a:t>арешту</a:t>
            </a:r>
            <a:r>
              <a:rPr lang="en-US" sz="2500" dirty="0" smtClean="0">
                <a:solidFill>
                  <a:srgbClr val="0070C0"/>
                </a:solidFill>
              </a:rPr>
              <a:t> </a:t>
            </a:r>
            <a:r>
              <a:rPr lang="en-US" sz="2500" dirty="0" err="1" smtClean="0">
                <a:solidFill>
                  <a:srgbClr val="0070C0"/>
                </a:solidFill>
              </a:rPr>
              <a:t>недостатньо</a:t>
            </a:r>
            <a:r>
              <a:rPr lang="en-US" sz="2500" dirty="0" smtClean="0">
                <a:solidFill>
                  <a:srgbClr val="0070C0"/>
                </a:solidFill>
              </a:rPr>
              <a:t> </a:t>
            </a:r>
            <a:r>
              <a:rPr lang="en-US" sz="2500" dirty="0" smtClean="0"/>
              <a:t>(</a:t>
            </a:r>
            <a:r>
              <a:rPr lang="en-US" sz="2500" i="1" dirty="0" smtClean="0"/>
              <a:t>Fox</a:t>
            </a:r>
            <a:r>
              <a:rPr lang="en-US" sz="2500" i="1" dirty="0"/>
              <a:t>, </a:t>
            </a:r>
            <a:r>
              <a:rPr lang="en-US" sz="2500" i="1" dirty="0" err="1"/>
              <a:t>Campbel</a:t>
            </a:r>
            <a:r>
              <a:rPr lang="en-US" sz="2500" i="1" dirty="0"/>
              <a:t> and Hartley </a:t>
            </a:r>
            <a:r>
              <a:rPr lang="en-US" sz="2500" i="1" dirty="0" smtClean="0"/>
              <a:t>v. the UK, </a:t>
            </a:r>
            <a:r>
              <a:rPr lang="en-US" sz="2500" i="1" dirty="0" err="1" smtClean="0"/>
              <a:t>п</a:t>
            </a:r>
            <a:r>
              <a:rPr lang="en-US" sz="2500" i="1" dirty="0" smtClean="0"/>
              <a:t>. 40, Murray v</a:t>
            </a:r>
            <a:r>
              <a:rPr lang="en-US" sz="2500" i="1" dirty="0"/>
              <a:t>. the UK, </a:t>
            </a:r>
            <a:r>
              <a:rPr lang="en-US" sz="2500" i="1" dirty="0" err="1"/>
              <a:t>п</a:t>
            </a:r>
            <a:r>
              <a:rPr lang="en-US" sz="2500" i="1" dirty="0"/>
              <a:t>. </a:t>
            </a:r>
            <a:r>
              <a:rPr lang="en-US" sz="2500" i="1" dirty="0" smtClean="0"/>
              <a:t>76</a:t>
            </a:r>
            <a:r>
              <a:rPr lang="en-US" sz="2500" dirty="0" smtClean="0"/>
              <a:t>)</a:t>
            </a:r>
            <a:endParaRPr lang="en-US" sz="2500" dirty="0" smtClean="0">
              <a:solidFill>
                <a:srgbClr val="0070C0"/>
              </a:solidFill>
            </a:endParaRPr>
          </a:p>
          <a:p>
            <a:r>
              <a:rPr lang="en-US" sz="2500" dirty="0" err="1" smtClean="0">
                <a:solidFill>
                  <a:srgbClr val="0070C0"/>
                </a:solidFill>
              </a:rPr>
              <a:t>Може</a:t>
            </a:r>
            <a:r>
              <a:rPr lang="en-US" sz="2500" dirty="0" smtClean="0">
                <a:solidFill>
                  <a:srgbClr val="0070C0"/>
                </a:solidFill>
              </a:rPr>
              <a:t> </a:t>
            </a:r>
            <a:r>
              <a:rPr lang="en-US" sz="2500" dirty="0" err="1" smtClean="0">
                <a:solidFill>
                  <a:srgbClr val="0070C0"/>
                </a:solidFill>
              </a:rPr>
              <a:t>бути</a:t>
            </a:r>
            <a:r>
              <a:rPr lang="en-US" sz="2500" dirty="0" smtClean="0">
                <a:solidFill>
                  <a:srgbClr val="0070C0"/>
                </a:solidFill>
              </a:rPr>
              <a:t> </a:t>
            </a:r>
            <a:r>
              <a:rPr lang="en-US" sz="2500" dirty="0" err="1" smtClean="0">
                <a:solidFill>
                  <a:srgbClr val="0070C0"/>
                </a:solidFill>
              </a:rPr>
              <a:t>повідомлено</a:t>
            </a:r>
            <a:r>
              <a:rPr lang="en-US" sz="2500" dirty="0" smtClean="0">
                <a:solidFill>
                  <a:srgbClr val="0070C0"/>
                </a:solidFill>
              </a:rPr>
              <a:t> </a:t>
            </a:r>
            <a:r>
              <a:rPr lang="en-US" sz="2500" dirty="0" err="1" smtClean="0">
                <a:solidFill>
                  <a:srgbClr val="0070C0"/>
                </a:solidFill>
              </a:rPr>
              <a:t>під</a:t>
            </a:r>
            <a:r>
              <a:rPr lang="en-US" sz="2500" dirty="0" smtClean="0">
                <a:solidFill>
                  <a:srgbClr val="0070C0"/>
                </a:solidFill>
              </a:rPr>
              <a:t> </a:t>
            </a:r>
            <a:r>
              <a:rPr lang="en-US" sz="2500" dirty="0" err="1" smtClean="0">
                <a:solidFill>
                  <a:srgbClr val="0070C0"/>
                </a:solidFill>
              </a:rPr>
              <a:t>час</a:t>
            </a:r>
            <a:r>
              <a:rPr lang="en-US" sz="2500" dirty="0" smtClean="0">
                <a:solidFill>
                  <a:srgbClr val="0070C0"/>
                </a:solidFill>
              </a:rPr>
              <a:t> </a:t>
            </a:r>
            <a:r>
              <a:rPr lang="en-US" sz="2500" dirty="0" err="1" smtClean="0">
                <a:solidFill>
                  <a:srgbClr val="0070C0"/>
                </a:solidFill>
              </a:rPr>
              <a:t>допиту</a:t>
            </a:r>
            <a:r>
              <a:rPr lang="en-US" sz="2500" dirty="0" smtClean="0">
                <a:solidFill>
                  <a:srgbClr val="0070C0"/>
                </a:solidFill>
              </a:rPr>
              <a:t> </a:t>
            </a:r>
            <a:r>
              <a:rPr lang="en-US" sz="2500" dirty="0" err="1" smtClean="0">
                <a:solidFill>
                  <a:srgbClr val="0070C0"/>
                </a:solidFill>
              </a:rPr>
              <a:t>після</a:t>
            </a:r>
            <a:r>
              <a:rPr lang="en-US" sz="2500" dirty="0" smtClean="0">
                <a:solidFill>
                  <a:srgbClr val="0070C0"/>
                </a:solidFill>
              </a:rPr>
              <a:t> </a:t>
            </a:r>
            <a:r>
              <a:rPr lang="en-US" sz="2500" dirty="0" err="1" smtClean="0">
                <a:solidFill>
                  <a:srgbClr val="0070C0"/>
                </a:solidFill>
              </a:rPr>
              <a:t>арешту</a:t>
            </a:r>
            <a:r>
              <a:rPr lang="en-US" sz="2500" dirty="0" smtClean="0">
                <a:solidFill>
                  <a:srgbClr val="0070C0"/>
                </a:solidFill>
              </a:rPr>
              <a:t> </a:t>
            </a:r>
            <a:r>
              <a:rPr lang="en-US" sz="2500" dirty="0" smtClean="0"/>
              <a:t>(</a:t>
            </a:r>
            <a:r>
              <a:rPr lang="en-US" sz="2500" i="1" dirty="0" smtClean="0"/>
              <a:t>Kerr </a:t>
            </a:r>
            <a:r>
              <a:rPr lang="en-US" sz="2500" i="1" dirty="0"/>
              <a:t>v. the UK; Fox, </a:t>
            </a:r>
            <a:r>
              <a:rPr lang="en-US" sz="2500" i="1" dirty="0" err="1"/>
              <a:t>Campbel</a:t>
            </a:r>
            <a:r>
              <a:rPr lang="en-US" sz="2500" i="1" dirty="0"/>
              <a:t> and Hartley v. the UK, </a:t>
            </a:r>
            <a:r>
              <a:rPr lang="en-US" sz="2500" i="1" dirty="0" err="1"/>
              <a:t>п</a:t>
            </a:r>
            <a:r>
              <a:rPr lang="en-US" sz="2500" i="1" dirty="0"/>
              <a:t>. 40-42</a:t>
            </a:r>
            <a:r>
              <a:rPr lang="en-US" sz="2500" dirty="0" smtClean="0"/>
              <a:t>)</a:t>
            </a:r>
            <a:endParaRPr lang="en-US" sz="2500" dirty="0" smtClean="0">
              <a:solidFill>
                <a:srgbClr val="0070C0"/>
              </a:solidFill>
            </a:endParaRPr>
          </a:p>
          <a:p>
            <a:r>
              <a:rPr lang="en-US" sz="2500" dirty="0" err="1">
                <a:solidFill>
                  <a:srgbClr val="0070C0"/>
                </a:solidFill>
              </a:rPr>
              <a:t>Не</a:t>
            </a:r>
            <a:r>
              <a:rPr lang="en-US" sz="2500" dirty="0">
                <a:solidFill>
                  <a:srgbClr val="0070C0"/>
                </a:solidFill>
              </a:rPr>
              <a:t> </a:t>
            </a:r>
            <a:r>
              <a:rPr lang="en-US" sz="2500" dirty="0" err="1" smtClean="0">
                <a:solidFill>
                  <a:srgbClr val="0070C0"/>
                </a:solidFill>
              </a:rPr>
              <a:t>обов’язково</a:t>
            </a:r>
            <a:r>
              <a:rPr lang="en-US" sz="2500" dirty="0" smtClean="0">
                <a:solidFill>
                  <a:srgbClr val="0070C0"/>
                </a:solidFill>
              </a:rPr>
              <a:t> </a:t>
            </a:r>
            <a:r>
              <a:rPr lang="en-US" sz="2500" dirty="0" err="1">
                <a:solidFill>
                  <a:srgbClr val="0070C0"/>
                </a:solidFill>
              </a:rPr>
              <a:t>має</a:t>
            </a:r>
            <a:r>
              <a:rPr lang="en-US" sz="2500" dirty="0">
                <a:solidFill>
                  <a:srgbClr val="0070C0"/>
                </a:solidFill>
              </a:rPr>
              <a:t> </a:t>
            </a:r>
            <a:r>
              <a:rPr lang="en-US" sz="2500" dirty="0" err="1">
                <a:solidFill>
                  <a:srgbClr val="0070C0"/>
                </a:solidFill>
              </a:rPr>
              <a:t>бути</a:t>
            </a:r>
            <a:r>
              <a:rPr lang="en-US" sz="2500" dirty="0">
                <a:solidFill>
                  <a:srgbClr val="0070C0"/>
                </a:solidFill>
              </a:rPr>
              <a:t> </a:t>
            </a:r>
            <a:r>
              <a:rPr lang="en-US" sz="2500" dirty="0" err="1">
                <a:solidFill>
                  <a:srgbClr val="0070C0"/>
                </a:solidFill>
              </a:rPr>
              <a:t>письмовим</a:t>
            </a:r>
            <a:r>
              <a:rPr lang="en-US" sz="2500" dirty="0">
                <a:solidFill>
                  <a:srgbClr val="0070C0"/>
                </a:solidFill>
              </a:rPr>
              <a:t> </a:t>
            </a:r>
            <a:r>
              <a:rPr lang="en-US" sz="2500" dirty="0" err="1">
                <a:solidFill>
                  <a:srgbClr val="0070C0"/>
                </a:solidFill>
              </a:rPr>
              <a:t>чи</a:t>
            </a:r>
            <a:r>
              <a:rPr lang="en-US" sz="2500" dirty="0">
                <a:solidFill>
                  <a:srgbClr val="0070C0"/>
                </a:solidFill>
              </a:rPr>
              <a:t> </a:t>
            </a:r>
            <a:r>
              <a:rPr lang="en-US" sz="2500" dirty="0" err="1">
                <a:solidFill>
                  <a:srgbClr val="0070C0"/>
                </a:solidFill>
              </a:rPr>
              <a:t>вказуватись</a:t>
            </a:r>
            <a:r>
              <a:rPr lang="en-US" sz="2500" dirty="0">
                <a:solidFill>
                  <a:srgbClr val="0070C0"/>
                </a:solidFill>
              </a:rPr>
              <a:t> </a:t>
            </a:r>
            <a:r>
              <a:rPr lang="en-US" sz="2500" dirty="0" err="1">
                <a:solidFill>
                  <a:srgbClr val="0070C0"/>
                </a:solidFill>
              </a:rPr>
              <a:t>в</a:t>
            </a:r>
            <a:r>
              <a:rPr lang="en-US" sz="2500" dirty="0">
                <a:solidFill>
                  <a:srgbClr val="0070C0"/>
                </a:solidFill>
              </a:rPr>
              <a:t> </a:t>
            </a:r>
            <a:r>
              <a:rPr lang="en-US" sz="2500" dirty="0" err="1">
                <a:solidFill>
                  <a:srgbClr val="0070C0"/>
                </a:solidFill>
              </a:rPr>
              <a:t>тексті</a:t>
            </a:r>
            <a:r>
              <a:rPr lang="en-US" sz="2500" dirty="0">
                <a:solidFill>
                  <a:srgbClr val="0070C0"/>
                </a:solidFill>
              </a:rPr>
              <a:t> </a:t>
            </a:r>
            <a:r>
              <a:rPr lang="en-US" sz="2500" dirty="0" err="1">
                <a:solidFill>
                  <a:srgbClr val="0070C0"/>
                </a:solidFill>
              </a:rPr>
              <a:t>рішення</a:t>
            </a:r>
            <a:r>
              <a:rPr lang="en-US" sz="2500" dirty="0">
                <a:solidFill>
                  <a:srgbClr val="0070C0"/>
                </a:solidFill>
              </a:rPr>
              <a:t> </a:t>
            </a:r>
            <a:r>
              <a:rPr lang="en-US" sz="2500" dirty="0" err="1">
                <a:solidFill>
                  <a:srgbClr val="0070C0"/>
                </a:solidFill>
              </a:rPr>
              <a:t>про</a:t>
            </a:r>
            <a:r>
              <a:rPr lang="en-US" sz="2500" dirty="0">
                <a:solidFill>
                  <a:srgbClr val="0070C0"/>
                </a:solidFill>
              </a:rPr>
              <a:t> </a:t>
            </a:r>
            <a:r>
              <a:rPr lang="en-US" sz="2500" dirty="0" err="1">
                <a:solidFill>
                  <a:srgbClr val="0070C0"/>
                </a:solidFill>
              </a:rPr>
              <a:t>затримання</a:t>
            </a:r>
            <a:r>
              <a:rPr lang="en-US" sz="2500" dirty="0">
                <a:solidFill>
                  <a:srgbClr val="0070C0"/>
                </a:solidFill>
              </a:rPr>
              <a:t> (Kane v. Cyprus)</a:t>
            </a:r>
          </a:p>
          <a:p>
            <a:r>
              <a:rPr lang="en-US" sz="2500" dirty="0" err="1" smtClean="0">
                <a:solidFill>
                  <a:srgbClr val="0070C0"/>
                </a:solidFill>
              </a:rPr>
              <a:t>Не</a:t>
            </a:r>
            <a:r>
              <a:rPr lang="en-US" sz="2500" dirty="0" smtClean="0">
                <a:solidFill>
                  <a:srgbClr val="0070C0"/>
                </a:solidFill>
              </a:rPr>
              <a:t> </a:t>
            </a:r>
            <a:r>
              <a:rPr lang="en-US" sz="2500" dirty="0" err="1" smtClean="0">
                <a:solidFill>
                  <a:srgbClr val="0070C0"/>
                </a:solidFill>
              </a:rPr>
              <a:t>обов’язково</a:t>
            </a:r>
            <a:r>
              <a:rPr lang="en-US" sz="2500" dirty="0" smtClean="0">
                <a:solidFill>
                  <a:srgbClr val="0070C0"/>
                </a:solidFill>
              </a:rPr>
              <a:t> </a:t>
            </a:r>
            <a:r>
              <a:rPr lang="en-US" sz="2500" dirty="0" err="1" smtClean="0">
                <a:solidFill>
                  <a:srgbClr val="0070C0"/>
                </a:solidFill>
              </a:rPr>
              <a:t>має</a:t>
            </a:r>
            <a:r>
              <a:rPr lang="en-US" sz="2500" dirty="0" smtClean="0">
                <a:solidFill>
                  <a:srgbClr val="0070C0"/>
                </a:solidFill>
              </a:rPr>
              <a:t> </a:t>
            </a:r>
            <a:r>
              <a:rPr lang="en-US" sz="2500" dirty="0" err="1" smtClean="0">
                <a:solidFill>
                  <a:srgbClr val="0070C0"/>
                </a:solidFill>
              </a:rPr>
              <a:t>містити</a:t>
            </a:r>
            <a:r>
              <a:rPr lang="en-US" sz="2500" dirty="0" smtClean="0">
                <a:solidFill>
                  <a:srgbClr val="0070C0"/>
                </a:solidFill>
              </a:rPr>
              <a:t> </a:t>
            </a:r>
            <a:r>
              <a:rPr lang="en-US" sz="2500" dirty="0" err="1" smtClean="0">
                <a:solidFill>
                  <a:srgbClr val="0070C0"/>
                </a:solidFill>
              </a:rPr>
              <a:t>повний</a:t>
            </a:r>
            <a:r>
              <a:rPr lang="en-US" sz="2500" dirty="0" smtClean="0">
                <a:solidFill>
                  <a:srgbClr val="0070C0"/>
                </a:solidFill>
              </a:rPr>
              <a:t> </a:t>
            </a:r>
            <a:r>
              <a:rPr lang="en-US" sz="2500" dirty="0" err="1" smtClean="0">
                <a:solidFill>
                  <a:srgbClr val="0070C0"/>
                </a:solidFill>
              </a:rPr>
              <a:t>перелік</a:t>
            </a:r>
            <a:r>
              <a:rPr lang="en-US" sz="2500" dirty="0" smtClean="0">
                <a:solidFill>
                  <a:srgbClr val="0070C0"/>
                </a:solidFill>
              </a:rPr>
              <a:t> </a:t>
            </a:r>
            <a:r>
              <a:rPr lang="en-US" sz="2500" dirty="0" err="1" smtClean="0">
                <a:solidFill>
                  <a:srgbClr val="0070C0"/>
                </a:solidFill>
              </a:rPr>
              <a:t>обвинувачень</a:t>
            </a:r>
            <a:r>
              <a:rPr lang="en-US" sz="2500" dirty="0" smtClean="0">
                <a:solidFill>
                  <a:srgbClr val="0070C0"/>
                </a:solidFill>
              </a:rPr>
              <a:t> </a:t>
            </a:r>
            <a:r>
              <a:rPr lang="en-US" sz="2500" dirty="0" err="1" smtClean="0">
                <a:solidFill>
                  <a:srgbClr val="0070C0"/>
                </a:solidFill>
              </a:rPr>
              <a:t>проти</a:t>
            </a:r>
            <a:r>
              <a:rPr lang="en-US" sz="2500" dirty="0" smtClean="0">
                <a:solidFill>
                  <a:srgbClr val="0070C0"/>
                </a:solidFill>
              </a:rPr>
              <a:t> </a:t>
            </a:r>
            <a:r>
              <a:rPr lang="en-US" sz="2500" dirty="0" err="1" smtClean="0">
                <a:solidFill>
                  <a:srgbClr val="0070C0"/>
                </a:solidFill>
              </a:rPr>
              <a:t>затриманого</a:t>
            </a:r>
            <a:r>
              <a:rPr lang="en-US" sz="2500" dirty="0" smtClean="0">
                <a:solidFill>
                  <a:srgbClr val="0070C0"/>
                </a:solidFill>
              </a:rPr>
              <a:t> (</a:t>
            </a:r>
            <a:r>
              <a:rPr lang="pl-PL" sz="2500" i="1" dirty="0" err="1"/>
              <a:t>Bordovskiy</a:t>
            </a:r>
            <a:r>
              <a:rPr lang="pl-PL" sz="2500" i="1" dirty="0"/>
              <a:t> </a:t>
            </a:r>
            <a:r>
              <a:rPr lang="pl-PL" sz="2500" i="1" dirty="0" err="1"/>
              <a:t>проти</a:t>
            </a:r>
            <a:r>
              <a:rPr lang="pl-PL" sz="2500" i="1" dirty="0"/>
              <a:t> </a:t>
            </a:r>
            <a:r>
              <a:rPr lang="pl-PL" sz="2500" i="1" dirty="0" err="1"/>
              <a:t>Росіі</a:t>
            </a:r>
            <a:r>
              <a:rPr lang="pl-PL" sz="2500" i="1" dirty="0"/>
              <a:t>̈, </a:t>
            </a:r>
            <a:r>
              <a:rPr lang="pl-PL" sz="2500" i="1" dirty="0" err="1"/>
              <a:t>п</a:t>
            </a:r>
            <a:r>
              <a:rPr lang="pl-PL" sz="2500" i="1" dirty="0"/>
              <a:t>.</a:t>
            </a:r>
            <a:r>
              <a:rPr lang="pl-PL" sz="2500" i="1" dirty="0" smtClean="0"/>
              <a:t> </a:t>
            </a:r>
            <a:r>
              <a:rPr lang="pl-PL" sz="2500" i="1" dirty="0"/>
              <a:t>56; Nowak </a:t>
            </a:r>
            <a:r>
              <a:rPr lang="pl-PL" sz="2500" i="1" dirty="0" err="1"/>
              <a:t>проти</a:t>
            </a:r>
            <a:r>
              <a:rPr lang="pl-PL" sz="2500" i="1" dirty="0"/>
              <a:t> </a:t>
            </a:r>
            <a:r>
              <a:rPr lang="pl-PL" sz="2500" i="1" dirty="0" err="1"/>
              <a:t>України</a:t>
            </a:r>
            <a:r>
              <a:rPr lang="pl-PL" sz="2500" i="1" dirty="0"/>
              <a:t>, </a:t>
            </a:r>
            <a:r>
              <a:rPr lang="pl-PL" sz="2500" i="1" dirty="0" err="1" smtClean="0"/>
              <a:t>п</a:t>
            </a:r>
            <a:r>
              <a:rPr lang="pl-PL" sz="2500" i="1" dirty="0" smtClean="0"/>
              <a:t>. </a:t>
            </a:r>
            <a:r>
              <a:rPr lang="pl-PL" sz="2500" i="1" dirty="0"/>
              <a:t>63; </a:t>
            </a:r>
            <a:r>
              <a:rPr lang="pl-PL" sz="2500" i="1" dirty="0" err="1"/>
              <a:t>Gasiņs</a:t>
            </a:r>
            <a:r>
              <a:rPr lang="pl-PL" sz="2500" i="1" dirty="0"/>
              <a:t>̌ </a:t>
            </a:r>
            <a:r>
              <a:rPr lang="pl-PL" sz="2500" i="1" dirty="0" err="1"/>
              <a:t>проти</a:t>
            </a:r>
            <a:r>
              <a:rPr lang="pl-PL" sz="2500" i="1" dirty="0"/>
              <a:t> </a:t>
            </a:r>
            <a:r>
              <a:rPr lang="pl-PL" sz="2500" i="1" dirty="0" err="1"/>
              <a:t>Латвіі</a:t>
            </a:r>
            <a:r>
              <a:rPr lang="pl-PL" sz="2500" i="1" dirty="0"/>
              <a:t>̈, </a:t>
            </a:r>
            <a:r>
              <a:rPr lang="pl-PL" sz="2500" i="1" dirty="0" err="1"/>
              <a:t>п</a:t>
            </a:r>
            <a:r>
              <a:rPr lang="pl-PL" sz="2500" i="1" dirty="0"/>
              <a:t>.</a:t>
            </a:r>
            <a:r>
              <a:rPr lang="pl-PL" sz="2500" i="1" dirty="0" smtClean="0"/>
              <a:t> 53</a:t>
            </a:r>
            <a:r>
              <a:rPr lang="en-US" sz="2500" dirty="0" smtClean="0"/>
              <a:t>)</a:t>
            </a:r>
            <a:endParaRPr lang="en-US" sz="2500" i="1" dirty="0"/>
          </a:p>
        </p:txBody>
      </p:sp>
    </p:spTree>
    <p:extLst>
      <p:ext uri="{BB962C8B-B14F-4D97-AF65-F5344CB8AC3E}">
        <p14:creationId xmlns:p14="http://schemas.microsoft.com/office/powerpoint/2010/main" val="2062360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640960" cy="6408712"/>
          </a:xfrm>
        </p:spPr>
        <p:txBody>
          <a:bodyPr>
            <a:normAutofit fontScale="55000" lnSpcReduction="20000"/>
          </a:bodyPr>
          <a:lstStyle/>
          <a:p>
            <a:pPr marL="0" indent="0">
              <a:buNone/>
            </a:pPr>
            <a:r>
              <a:rPr lang="uk-UA" b="1" dirty="0"/>
              <a:t>77.</a:t>
            </a:r>
            <a:r>
              <a:rPr lang="uk-UA" dirty="0"/>
              <a:t> Суд повторює, що пункт 2 статті 5 </a:t>
            </a:r>
            <a:r>
              <a:rPr lang="uk-UA" dirty="0">
                <a:hlinkClick r:id="rId2"/>
              </a:rPr>
              <a:t>Конвенції</a:t>
            </a:r>
            <a:r>
              <a:rPr lang="uk-UA" dirty="0"/>
              <a:t> містить первинну гарантію того, що будь-яка затримана особа повинна знати, чому її позбавляють свободи. Згідно з цим положенням кожна затримана особа має бути повідомлена простою, непрофесійною, зрозумілою для неї мовою про основні юридичні та фактичні підстави її затримання, щоб вона мала можливість, якщо вважатиме за потрібне, звернутися до суду з оскарженням законності затримання (див., серед нещодавніх джерел, </a:t>
            </a:r>
            <a:r>
              <a:rPr lang="uk-UA" dirty="0">
                <a:hlinkClick r:id="rId3"/>
              </a:rPr>
              <a:t>рішення від 28 квітня 2011 року у справі «Нечипорук і Йонкало проти України»</a:t>
            </a:r>
            <a:r>
              <a:rPr lang="uk-UA" dirty="0"/>
              <a:t> (</a:t>
            </a:r>
            <a:r>
              <a:rPr lang="uk-UA" dirty="0" err="1"/>
              <a:t>Nechiporuk</a:t>
            </a:r>
            <a:r>
              <a:rPr lang="uk-UA" dirty="0"/>
              <a:t> </a:t>
            </a:r>
            <a:r>
              <a:rPr lang="uk-UA" dirty="0" err="1"/>
              <a:t>and</a:t>
            </a:r>
            <a:r>
              <a:rPr lang="uk-UA" dirty="0"/>
              <a:t> </a:t>
            </a:r>
            <a:r>
              <a:rPr lang="uk-UA" dirty="0" err="1"/>
              <a:t>Yonkalo</a:t>
            </a:r>
            <a:r>
              <a:rPr lang="uk-UA" dirty="0"/>
              <a:t> v. </a:t>
            </a:r>
            <a:r>
              <a:rPr lang="uk-UA" dirty="0" err="1"/>
              <a:t>Ukraine</a:t>
            </a:r>
            <a:r>
              <a:rPr lang="uk-UA" dirty="0"/>
              <a:t>), заява № 42310/04, пункт 208). </a:t>
            </a:r>
            <a:r>
              <a:rPr lang="uk-UA" dirty="0">
                <a:solidFill>
                  <a:srgbClr val="00B0F0"/>
                </a:solidFill>
              </a:rPr>
              <a:t>У випадку проведення декількох окремих розслідувань державні органи мають надати відповідній особі хоча б мінімум інформації про кожне з них, якщо матеріали цих розслідувань дають підстави для взяття її під варту</a:t>
            </a:r>
            <a:r>
              <a:rPr lang="uk-UA" dirty="0"/>
              <a:t> (див. рішення від 15 грудня 2009 року у справі «Лева проти Молдови» (</a:t>
            </a:r>
            <a:r>
              <a:rPr lang="uk-UA" dirty="0" err="1"/>
              <a:t>Leva</a:t>
            </a:r>
            <a:r>
              <a:rPr lang="uk-UA" dirty="0"/>
              <a:t> v. </a:t>
            </a:r>
            <a:r>
              <a:rPr lang="uk-UA" dirty="0" err="1"/>
              <a:t>Moldova</a:t>
            </a:r>
            <a:r>
              <a:rPr lang="uk-UA" dirty="0"/>
              <a:t>), заява № 12444/05, пункт 61 ).</a:t>
            </a:r>
          </a:p>
          <a:p>
            <a:pPr marL="0" indent="0">
              <a:buNone/>
            </a:pPr>
            <a:r>
              <a:rPr lang="uk-UA" b="1" dirty="0"/>
              <a:t>78.</a:t>
            </a:r>
            <a:r>
              <a:rPr lang="uk-UA" dirty="0"/>
              <a:t> Повертаючись до обставин справи, яка розглядається, Суд зазначає, що </a:t>
            </a:r>
            <a:r>
              <a:rPr lang="uk-UA" dirty="0">
                <a:solidFill>
                  <a:srgbClr val="7030A0"/>
                </a:solidFill>
              </a:rPr>
              <a:t>сторонами оспорюється той факт, чи було заявника повідомлено про офіційні підстави його затримання та в якому обсязі. Проте Уряд не оспорює той факт, що на момент затримання </a:t>
            </a:r>
            <a:r>
              <a:rPr lang="uk-UA" u="sng" dirty="0">
                <a:solidFill>
                  <a:srgbClr val="7030A0"/>
                </a:solidFill>
              </a:rPr>
              <a:t>заявника 26 грудня 2010 року його не було повідомлено про існуюче подання ГПУ від 25 грудня 2010 року щодо обрання йому запобіжного заходу у вигляді взяття під варту</a:t>
            </a:r>
            <a:r>
              <a:rPr lang="uk-UA" dirty="0">
                <a:solidFill>
                  <a:srgbClr val="7030A0"/>
                </a:solidFill>
              </a:rPr>
              <a:t>. Суд вважає, що саме ця обставина стосувалась взяття заявника під варту і зрештою стала підставою для тримання його під вартою. Фактично заявник дізнався про подання прокурора від 25 грудня під час судового засідання, </a:t>
            </a:r>
            <a:r>
              <a:rPr lang="uk-UA" b="1" dirty="0">
                <a:solidFill>
                  <a:srgbClr val="7030A0"/>
                </a:solidFill>
              </a:rPr>
              <a:t>яке відбулось 27 грудня 2010 року, б</a:t>
            </a:r>
            <a:r>
              <a:rPr lang="uk-UA" b="1" dirty="0">
                <a:solidFill>
                  <a:srgbClr val="00B050"/>
                </a:solidFill>
              </a:rPr>
              <a:t>ільше ніж через двадцять годин після його затримання.</a:t>
            </a:r>
          </a:p>
          <a:p>
            <a:pPr marL="0" indent="0">
              <a:buNone/>
            </a:pPr>
            <a:r>
              <a:rPr lang="uk-UA" b="1" dirty="0"/>
              <a:t>79.</a:t>
            </a:r>
            <a:r>
              <a:rPr lang="uk-UA" dirty="0"/>
              <a:t> Вищезазначених міркувань достатньо для того, щоб Суд дійшов висновку, що державні органи не дотримались свого обов'язку за пунктом 2 статті 5 </a:t>
            </a:r>
            <a:r>
              <a:rPr lang="uk-UA" dirty="0">
                <a:hlinkClick r:id="rId2"/>
              </a:rPr>
              <a:t>Конвенції</a:t>
            </a:r>
            <a:r>
              <a:rPr lang="uk-UA" dirty="0"/>
              <a:t>. Отже, було порушення цього положення</a:t>
            </a:r>
            <a:r>
              <a:rPr lang="uk-UA" dirty="0" smtClean="0"/>
              <a:t>.</a:t>
            </a:r>
            <a:endParaRPr lang="en-US" dirty="0" smtClean="0"/>
          </a:p>
          <a:p>
            <a:pPr marL="0" indent="0" algn="r">
              <a:buNone/>
            </a:pPr>
            <a:r>
              <a:rPr lang="en-US" b="1" i="1" dirty="0" err="1" smtClean="0"/>
              <a:t>Луценко</a:t>
            </a:r>
            <a:r>
              <a:rPr lang="en-US" b="1" i="1" dirty="0" smtClean="0"/>
              <a:t> </a:t>
            </a:r>
            <a:r>
              <a:rPr lang="en-US" b="1" i="1" dirty="0" err="1" smtClean="0"/>
              <a:t>проти</a:t>
            </a:r>
            <a:r>
              <a:rPr lang="en-US" b="1" i="1" dirty="0" smtClean="0"/>
              <a:t> </a:t>
            </a:r>
            <a:r>
              <a:rPr lang="en-US" b="1" i="1" dirty="0" err="1" smtClean="0"/>
              <a:t>України</a:t>
            </a:r>
            <a:endParaRPr lang="uk-UA" b="1" i="1" dirty="0"/>
          </a:p>
          <a:p>
            <a:pPr marL="0" indent="0">
              <a:buNone/>
            </a:pPr>
            <a:endParaRPr lang="en-US" dirty="0"/>
          </a:p>
        </p:txBody>
      </p:sp>
    </p:spTree>
    <p:extLst>
      <p:ext uri="{BB962C8B-B14F-4D97-AF65-F5344CB8AC3E}">
        <p14:creationId xmlns:p14="http://schemas.microsoft.com/office/powerpoint/2010/main" val="5190499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en-US" sz="2800" dirty="0" err="1" smtClean="0">
                <a:solidFill>
                  <a:srgbClr val="0070C0"/>
                </a:solidFill>
              </a:rPr>
              <a:t>Судовий</a:t>
            </a:r>
            <a:r>
              <a:rPr lang="en-US" sz="2800" dirty="0" smtClean="0">
                <a:solidFill>
                  <a:srgbClr val="0070C0"/>
                </a:solidFill>
              </a:rPr>
              <a:t> </a:t>
            </a:r>
            <a:r>
              <a:rPr lang="en-US" sz="2800" dirty="0" err="1" smtClean="0">
                <a:solidFill>
                  <a:srgbClr val="0070C0"/>
                </a:solidFill>
              </a:rPr>
              <a:t>контроль</a:t>
            </a:r>
            <a:r>
              <a:rPr lang="en-US" sz="2800" dirty="0" smtClean="0">
                <a:solidFill>
                  <a:srgbClr val="0070C0"/>
                </a:solidFill>
              </a:rPr>
              <a:t> </a:t>
            </a:r>
            <a:r>
              <a:rPr lang="en-US" sz="2800" dirty="0" err="1" smtClean="0">
                <a:solidFill>
                  <a:srgbClr val="0070C0"/>
                </a:solidFill>
              </a:rPr>
              <a:t>за</a:t>
            </a:r>
            <a:r>
              <a:rPr lang="en-US" sz="2800" dirty="0" smtClean="0">
                <a:solidFill>
                  <a:srgbClr val="0070C0"/>
                </a:solidFill>
              </a:rPr>
              <a:t> </a:t>
            </a:r>
            <a:r>
              <a:rPr lang="en-US" sz="2800" dirty="0" err="1" smtClean="0">
                <a:solidFill>
                  <a:srgbClr val="0070C0"/>
                </a:solidFill>
              </a:rPr>
              <a:t>затриманням</a:t>
            </a:r>
            <a:endParaRPr lang="en-US" sz="2800" dirty="0">
              <a:solidFill>
                <a:srgbClr val="0070C0"/>
              </a:solidFill>
            </a:endParaRPr>
          </a:p>
        </p:txBody>
      </p:sp>
      <p:sp>
        <p:nvSpPr>
          <p:cNvPr id="3" name="Content Placeholder 2"/>
          <p:cNvSpPr>
            <a:spLocks noGrp="1"/>
          </p:cNvSpPr>
          <p:nvPr>
            <p:ph idx="1"/>
          </p:nvPr>
        </p:nvSpPr>
        <p:spPr>
          <a:xfrm>
            <a:off x="251520" y="1124744"/>
            <a:ext cx="8640960" cy="5616624"/>
          </a:xfrm>
        </p:spPr>
        <p:txBody>
          <a:bodyPr>
            <a:normAutofit fontScale="92500" lnSpcReduction="20000"/>
          </a:bodyPr>
          <a:lstStyle/>
          <a:p>
            <a:pPr marL="0" indent="0">
              <a:buNone/>
            </a:pPr>
            <a:r>
              <a:rPr lang="en-US" dirty="0" err="1"/>
              <a:t>Це</a:t>
            </a:r>
            <a:r>
              <a:rPr lang="en-US" dirty="0"/>
              <a:t> </a:t>
            </a:r>
            <a:r>
              <a:rPr lang="en-US" dirty="0" err="1"/>
              <a:t>необхідно</a:t>
            </a:r>
            <a:r>
              <a:rPr lang="en-US" dirty="0"/>
              <a:t> </a:t>
            </a:r>
            <a:r>
              <a:rPr lang="en-US" dirty="0" err="1" smtClean="0"/>
              <a:t>для</a:t>
            </a:r>
            <a:r>
              <a:rPr lang="en-US" dirty="0" smtClean="0"/>
              <a:t>: </a:t>
            </a:r>
            <a:r>
              <a:rPr lang="en-US" dirty="0" err="1" smtClean="0"/>
              <a:t>забезпечення</a:t>
            </a:r>
            <a:r>
              <a:rPr lang="en-US" dirty="0" smtClean="0"/>
              <a:t> </a:t>
            </a:r>
            <a:r>
              <a:rPr lang="en-US" dirty="0" err="1"/>
              <a:t>виявлення</a:t>
            </a:r>
            <a:r>
              <a:rPr lang="en-US" dirty="0"/>
              <a:t> </a:t>
            </a:r>
            <a:r>
              <a:rPr lang="en-US" dirty="0" err="1"/>
              <a:t>будь-якого</a:t>
            </a:r>
            <a:r>
              <a:rPr lang="en-US" dirty="0"/>
              <a:t> </a:t>
            </a:r>
            <a:r>
              <a:rPr lang="en-US" dirty="0" err="1"/>
              <a:t>неналежного</a:t>
            </a:r>
            <a:r>
              <a:rPr lang="en-US" dirty="0"/>
              <a:t> </a:t>
            </a:r>
            <a:r>
              <a:rPr lang="en-US" dirty="0" err="1"/>
              <a:t>поводження</a:t>
            </a:r>
            <a:r>
              <a:rPr lang="en-US" dirty="0"/>
              <a:t>, </a:t>
            </a:r>
            <a:r>
              <a:rPr lang="en-US" dirty="0" err="1"/>
              <a:t>мінімізувати</a:t>
            </a:r>
            <a:r>
              <a:rPr lang="en-US" dirty="0"/>
              <a:t> </a:t>
            </a:r>
            <a:r>
              <a:rPr lang="en-US" dirty="0" err="1"/>
              <a:t>втручання</a:t>
            </a:r>
            <a:r>
              <a:rPr lang="en-US" dirty="0"/>
              <a:t> </a:t>
            </a:r>
            <a:r>
              <a:rPr lang="en-US" dirty="0" err="1"/>
              <a:t>в</a:t>
            </a:r>
            <a:r>
              <a:rPr lang="en-US" dirty="0"/>
              <a:t> </a:t>
            </a:r>
            <a:r>
              <a:rPr lang="en-US" dirty="0" err="1"/>
              <a:t>особисту</a:t>
            </a:r>
            <a:r>
              <a:rPr lang="en-US" dirty="0"/>
              <a:t> </a:t>
            </a:r>
            <a:r>
              <a:rPr lang="en-US" dirty="0" err="1" smtClean="0"/>
              <a:t>свободу</a:t>
            </a:r>
            <a:r>
              <a:rPr lang="en-US" dirty="0" smtClean="0"/>
              <a:t>, </a:t>
            </a:r>
            <a:r>
              <a:rPr lang="en-US" dirty="0" err="1" smtClean="0"/>
              <a:t>навіть</a:t>
            </a:r>
            <a:r>
              <a:rPr lang="en-US" dirty="0" smtClean="0"/>
              <a:t> </a:t>
            </a:r>
            <a:r>
              <a:rPr lang="en-US" dirty="0" err="1" smtClean="0"/>
              <a:t>якщо</a:t>
            </a:r>
            <a:r>
              <a:rPr lang="en-US" dirty="0" smtClean="0"/>
              <a:t> </a:t>
            </a:r>
            <a:r>
              <a:rPr lang="en-US" dirty="0" err="1" smtClean="0"/>
              <a:t>особа</a:t>
            </a:r>
            <a:r>
              <a:rPr lang="en-US" dirty="0" smtClean="0"/>
              <a:t> </a:t>
            </a:r>
            <a:r>
              <a:rPr lang="en-US" dirty="0" err="1" smtClean="0"/>
              <a:t>нездатна</a:t>
            </a:r>
            <a:r>
              <a:rPr lang="en-US" dirty="0" smtClean="0"/>
              <a:t> </a:t>
            </a:r>
            <a:r>
              <a:rPr lang="en-US" dirty="0" err="1" smtClean="0"/>
              <a:t>подати</a:t>
            </a:r>
            <a:r>
              <a:rPr lang="en-US" dirty="0" smtClean="0"/>
              <a:t> </a:t>
            </a:r>
            <a:r>
              <a:rPr lang="en-US" dirty="0" err="1" smtClean="0"/>
              <a:t>скаргу</a:t>
            </a:r>
            <a:r>
              <a:rPr lang="en-US" dirty="0" smtClean="0"/>
              <a:t> </a:t>
            </a:r>
            <a:r>
              <a:rPr lang="en-US" dirty="0" err="1" smtClean="0"/>
              <a:t>на</a:t>
            </a:r>
            <a:r>
              <a:rPr lang="en-US" dirty="0" smtClean="0"/>
              <a:t> </a:t>
            </a:r>
            <a:r>
              <a:rPr lang="en-US" dirty="0" err="1" smtClean="0"/>
              <a:t>затримання</a:t>
            </a:r>
            <a:endParaRPr lang="en-US" dirty="0" smtClean="0"/>
          </a:p>
          <a:p>
            <a:r>
              <a:rPr lang="en-US" dirty="0" err="1" smtClean="0"/>
              <a:t>Має</a:t>
            </a:r>
            <a:r>
              <a:rPr lang="en-US" dirty="0" smtClean="0"/>
              <a:t> </a:t>
            </a:r>
            <a:r>
              <a:rPr lang="en-US" dirty="0" err="1" smtClean="0"/>
              <a:t>бути</a:t>
            </a:r>
            <a:r>
              <a:rPr lang="en-US" dirty="0" smtClean="0"/>
              <a:t> </a:t>
            </a:r>
            <a:r>
              <a:rPr lang="en-US" dirty="0" err="1" smtClean="0">
                <a:solidFill>
                  <a:srgbClr val="00B0F0"/>
                </a:solidFill>
              </a:rPr>
              <a:t>негайним</a:t>
            </a:r>
            <a:r>
              <a:rPr lang="en-US" dirty="0" smtClean="0">
                <a:solidFill>
                  <a:srgbClr val="00B0F0"/>
                </a:solidFill>
              </a:rPr>
              <a:t> </a:t>
            </a:r>
            <a:r>
              <a:rPr lang="en-US" dirty="0" smtClean="0"/>
              <a:t>(</a:t>
            </a:r>
            <a:r>
              <a:rPr lang="en-US" dirty="0" err="1" smtClean="0"/>
              <a:t>як</a:t>
            </a:r>
            <a:r>
              <a:rPr lang="en-US" dirty="0" smtClean="0"/>
              <a:t> </a:t>
            </a:r>
            <a:r>
              <a:rPr lang="en-US" dirty="0" err="1" smtClean="0"/>
              <a:t>правило</a:t>
            </a:r>
            <a:r>
              <a:rPr lang="en-US" dirty="0" smtClean="0"/>
              <a:t> </a:t>
            </a:r>
            <a:r>
              <a:rPr lang="en-US" dirty="0" err="1" smtClean="0"/>
              <a:t>не</a:t>
            </a:r>
            <a:r>
              <a:rPr lang="en-US" dirty="0" smtClean="0"/>
              <a:t> </a:t>
            </a:r>
            <a:r>
              <a:rPr lang="en-US" dirty="0" err="1" smtClean="0"/>
              <a:t>більше</a:t>
            </a:r>
            <a:r>
              <a:rPr lang="en-US" dirty="0" smtClean="0"/>
              <a:t> 4 </a:t>
            </a:r>
            <a:r>
              <a:rPr lang="en-US" dirty="0" err="1" smtClean="0"/>
              <a:t>днів</a:t>
            </a:r>
            <a:r>
              <a:rPr lang="en-US" dirty="0" smtClean="0"/>
              <a:t>, </a:t>
            </a:r>
            <a:r>
              <a:rPr lang="en-US" dirty="0" err="1" smtClean="0"/>
              <a:t>але</a:t>
            </a:r>
            <a:r>
              <a:rPr lang="en-US" dirty="0" smtClean="0"/>
              <a:t> </a:t>
            </a:r>
            <a:r>
              <a:rPr lang="en-US" dirty="0" err="1" smtClean="0"/>
              <a:t>можуть</a:t>
            </a:r>
            <a:r>
              <a:rPr lang="en-US" dirty="0" smtClean="0"/>
              <a:t> </a:t>
            </a:r>
            <a:r>
              <a:rPr lang="en-US" dirty="0" err="1" smtClean="0"/>
              <a:t>бути</a:t>
            </a:r>
            <a:r>
              <a:rPr lang="en-US" dirty="0" smtClean="0"/>
              <a:t> </a:t>
            </a:r>
            <a:r>
              <a:rPr lang="en-US" dirty="0" err="1" smtClean="0"/>
              <a:t>й</a:t>
            </a:r>
            <a:r>
              <a:rPr lang="en-US" dirty="0" smtClean="0"/>
              <a:t> </a:t>
            </a:r>
            <a:r>
              <a:rPr lang="en-US" dirty="0" err="1" smtClean="0"/>
              <a:t>більш</a:t>
            </a:r>
            <a:r>
              <a:rPr lang="en-US" dirty="0" smtClean="0"/>
              <a:t> </a:t>
            </a:r>
            <a:r>
              <a:rPr lang="en-US" dirty="0" err="1" smtClean="0"/>
              <a:t>короткі</a:t>
            </a:r>
            <a:r>
              <a:rPr lang="en-US" dirty="0" smtClean="0"/>
              <a:t> </a:t>
            </a:r>
            <a:r>
              <a:rPr lang="en-US" dirty="0" err="1" smtClean="0"/>
              <a:t>строки</a:t>
            </a:r>
            <a:r>
              <a:rPr lang="en-US" dirty="0" smtClean="0"/>
              <a:t>, </a:t>
            </a:r>
            <a:r>
              <a:rPr lang="en-US" dirty="0" err="1" smtClean="0"/>
              <a:t>якщо</a:t>
            </a:r>
            <a:r>
              <a:rPr lang="en-US" dirty="0" smtClean="0"/>
              <a:t> </a:t>
            </a:r>
            <a:r>
              <a:rPr lang="en-US" dirty="0" err="1" smtClean="0"/>
              <a:t>нічого</a:t>
            </a:r>
            <a:r>
              <a:rPr lang="en-US" dirty="0" smtClean="0"/>
              <a:t> </a:t>
            </a:r>
            <a:r>
              <a:rPr lang="en-US" dirty="0" err="1" smtClean="0"/>
              <a:t>не</a:t>
            </a:r>
            <a:r>
              <a:rPr lang="en-US" dirty="0" smtClean="0"/>
              <a:t> </a:t>
            </a:r>
            <a:r>
              <a:rPr lang="en-US" dirty="0" err="1" smtClean="0"/>
              <a:t>перешкоджає</a:t>
            </a:r>
            <a:r>
              <a:rPr lang="en-US" dirty="0" smtClean="0"/>
              <a:t> </a:t>
            </a:r>
            <a:r>
              <a:rPr lang="en-US" dirty="0" err="1" smtClean="0"/>
              <a:t>і</a:t>
            </a:r>
            <a:r>
              <a:rPr lang="en-US" dirty="0" smtClean="0"/>
              <a:t> </a:t>
            </a:r>
            <a:r>
              <a:rPr lang="en-US" dirty="0" err="1" smtClean="0"/>
              <a:t>немає</a:t>
            </a:r>
            <a:r>
              <a:rPr lang="en-US" dirty="0" smtClean="0"/>
              <a:t> </a:t>
            </a:r>
            <a:r>
              <a:rPr lang="en-US" dirty="0" err="1" smtClean="0"/>
              <a:t>особливих</a:t>
            </a:r>
            <a:r>
              <a:rPr lang="en-US" dirty="0" smtClean="0"/>
              <a:t> </a:t>
            </a:r>
            <a:r>
              <a:rPr lang="en-US" dirty="0" err="1" smtClean="0"/>
              <a:t>обставин</a:t>
            </a:r>
            <a:r>
              <a:rPr lang="en-US" dirty="0" smtClean="0"/>
              <a:t>, </a:t>
            </a:r>
            <a:r>
              <a:rPr lang="en-US" b="1" u="sng" dirty="0" smtClean="0"/>
              <a:t>next slide</a:t>
            </a:r>
            <a:r>
              <a:rPr lang="en-US" dirty="0" smtClean="0"/>
              <a:t>) </a:t>
            </a:r>
          </a:p>
          <a:p>
            <a:r>
              <a:rPr lang="en-US" dirty="0" err="1" smtClean="0"/>
              <a:t>Має</a:t>
            </a:r>
            <a:r>
              <a:rPr lang="en-US" dirty="0" smtClean="0"/>
              <a:t> </a:t>
            </a:r>
            <a:r>
              <a:rPr lang="en-US" dirty="0" err="1" smtClean="0"/>
              <a:t>бути</a:t>
            </a:r>
            <a:r>
              <a:rPr lang="en-US" dirty="0" smtClean="0"/>
              <a:t> </a:t>
            </a:r>
            <a:r>
              <a:rPr lang="en-US" dirty="0" err="1" smtClean="0">
                <a:solidFill>
                  <a:srgbClr val="FF0000"/>
                </a:solidFill>
              </a:rPr>
              <a:t>автоматичним</a:t>
            </a:r>
            <a:r>
              <a:rPr lang="en-US" dirty="0" smtClean="0">
                <a:solidFill>
                  <a:srgbClr val="FF0000"/>
                </a:solidFill>
              </a:rPr>
              <a:t> </a:t>
            </a:r>
            <a:r>
              <a:rPr lang="en-US" dirty="0" smtClean="0"/>
              <a:t>(</a:t>
            </a:r>
            <a:r>
              <a:rPr lang="en-US" dirty="0" err="1" smtClean="0"/>
              <a:t>незалежно</a:t>
            </a:r>
            <a:r>
              <a:rPr lang="en-US" dirty="0" smtClean="0"/>
              <a:t> </a:t>
            </a:r>
            <a:r>
              <a:rPr lang="en-US" dirty="0" err="1" smtClean="0"/>
              <a:t>від</a:t>
            </a:r>
            <a:r>
              <a:rPr lang="en-US" dirty="0" smtClean="0"/>
              <a:t> </a:t>
            </a:r>
            <a:r>
              <a:rPr lang="en-US" dirty="0" err="1" smtClean="0"/>
              <a:t>наявності</a:t>
            </a:r>
            <a:r>
              <a:rPr lang="en-US" dirty="0" smtClean="0"/>
              <a:t> </a:t>
            </a:r>
            <a:r>
              <a:rPr lang="en-US" dirty="0" err="1" smtClean="0"/>
              <a:t>скарг</a:t>
            </a:r>
            <a:r>
              <a:rPr lang="en-US" dirty="0" smtClean="0"/>
              <a:t> </a:t>
            </a:r>
            <a:r>
              <a:rPr lang="en-US" dirty="0" err="1" smtClean="0"/>
              <a:t>на</a:t>
            </a:r>
            <a:r>
              <a:rPr lang="en-US" dirty="0" smtClean="0"/>
              <a:t> </a:t>
            </a:r>
            <a:r>
              <a:rPr lang="en-US" dirty="0" err="1" smtClean="0"/>
              <a:t>затримання</a:t>
            </a:r>
            <a:r>
              <a:rPr lang="en-US" dirty="0" smtClean="0"/>
              <a:t>, </a:t>
            </a:r>
            <a:r>
              <a:rPr lang="en-US" b="1" dirty="0" smtClean="0"/>
              <a:t>McKay v. the UK, </a:t>
            </a:r>
            <a:r>
              <a:rPr lang="en-US" b="1" dirty="0" err="1" smtClean="0"/>
              <a:t>п</a:t>
            </a:r>
            <a:r>
              <a:rPr lang="en-US" b="1" dirty="0" smtClean="0"/>
              <a:t>. 34</a:t>
            </a:r>
            <a:r>
              <a:rPr lang="en-US" dirty="0" smtClean="0"/>
              <a:t>), </a:t>
            </a:r>
          </a:p>
          <a:p>
            <a:r>
              <a:rPr lang="en-US" dirty="0" err="1" smtClean="0"/>
              <a:t>Проводиться</a:t>
            </a:r>
            <a:r>
              <a:rPr lang="en-US" dirty="0" smtClean="0"/>
              <a:t> </a:t>
            </a:r>
            <a:r>
              <a:rPr lang="en-US" dirty="0" err="1" smtClean="0">
                <a:solidFill>
                  <a:srgbClr val="00B050"/>
                </a:solidFill>
              </a:rPr>
              <a:t>незалежно</a:t>
            </a:r>
            <a:r>
              <a:rPr lang="en-US" dirty="0" smtClean="0">
                <a:solidFill>
                  <a:srgbClr val="00B050"/>
                </a:solidFill>
              </a:rPr>
              <a:t> </a:t>
            </a:r>
            <a:r>
              <a:rPr lang="en-US" dirty="0" err="1" smtClean="0">
                <a:solidFill>
                  <a:srgbClr val="00B050"/>
                </a:solidFill>
              </a:rPr>
              <a:t>від</a:t>
            </a:r>
            <a:r>
              <a:rPr lang="en-US" dirty="0" smtClean="0">
                <a:solidFill>
                  <a:srgbClr val="00B050"/>
                </a:solidFill>
              </a:rPr>
              <a:t> </a:t>
            </a:r>
            <a:r>
              <a:rPr lang="en-US" dirty="0" err="1" smtClean="0">
                <a:solidFill>
                  <a:srgbClr val="00B050"/>
                </a:solidFill>
              </a:rPr>
              <a:t>того</a:t>
            </a:r>
            <a:r>
              <a:rPr lang="en-US" dirty="0" smtClean="0">
                <a:solidFill>
                  <a:srgbClr val="00B050"/>
                </a:solidFill>
              </a:rPr>
              <a:t>, </a:t>
            </a:r>
            <a:r>
              <a:rPr lang="en-US" dirty="0" err="1" smtClean="0">
                <a:solidFill>
                  <a:srgbClr val="00B050"/>
                </a:solidFill>
              </a:rPr>
              <a:t>чи</a:t>
            </a:r>
            <a:r>
              <a:rPr lang="en-US" dirty="0" smtClean="0">
                <a:solidFill>
                  <a:srgbClr val="00B050"/>
                </a:solidFill>
              </a:rPr>
              <a:t> </a:t>
            </a:r>
            <a:r>
              <a:rPr lang="en-US" dirty="0" err="1" smtClean="0">
                <a:solidFill>
                  <a:srgbClr val="00B050"/>
                </a:solidFill>
              </a:rPr>
              <a:t>було</a:t>
            </a:r>
            <a:r>
              <a:rPr lang="en-US" dirty="0" smtClean="0">
                <a:solidFill>
                  <a:srgbClr val="00B050"/>
                </a:solidFill>
              </a:rPr>
              <a:t> </a:t>
            </a:r>
            <a:r>
              <a:rPr lang="en-US" dirty="0" err="1" smtClean="0">
                <a:solidFill>
                  <a:srgbClr val="00B050"/>
                </a:solidFill>
              </a:rPr>
              <a:t>суддею</a:t>
            </a:r>
            <a:r>
              <a:rPr lang="en-US" dirty="0" smtClean="0">
                <a:solidFill>
                  <a:srgbClr val="00B050"/>
                </a:solidFill>
              </a:rPr>
              <a:t> </a:t>
            </a:r>
            <a:r>
              <a:rPr lang="en-US" dirty="0" err="1" smtClean="0">
                <a:solidFill>
                  <a:srgbClr val="00B050"/>
                </a:solidFill>
              </a:rPr>
              <a:t>перед</a:t>
            </a:r>
            <a:r>
              <a:rPr lang="en-US" dirty="0" smtClean="0">
                <a:solidFill>
                  <a:srgbClr val="00B050"/>
                </a:solidFill>
              </a:rPr>
              <a:t> </a:t>
            </a:r>
            <a:r>
              <a:rPr lang="en-US" dirty="0" err="1" smtClean="0">
                <a:solidFill>
                  <a:srgbClr val="00B050"/>
                </a:solidFill>
              </a:rPr>
              <a:t>тим</a:t>
            </a:r>
            <a:r>
              <a:rPr lang="en-US" dirty="0" smtClean="0">
                <a:solidFill>
                  <a:srgbClr val="00B050"/>
                </a:solidFill>
              </a:rPr>
              <a:t> </a:t>
            </a:r>
            <a:r>
              <a:rPr lang="en-US" dirty="0" err="1" smtClean="0">
                <a:solidFill>
                  <a:srgbClr val="00B050"/>
                </a:solidFill>
              </a:rPr>
              <a:t>дано</a:t>
            </a:r>
            <a:r>
              <a:rPr lang="en-US" dirty="0" smtClean="0">
                <a:solidFill>
                  <a:srgbClr val="00B050"/>
                </a:solidFill>
              </a:rPr>
              <a:t> </a:t>
            </a:r>
            <a:r>
              <a:rPr lang="en-US" dirty="0" err="1" smtClean="0">
                <a:solidFill>
                  <a:srgbClr val="00B050"/>
                </a:solidFill>
              </a:rPr>
              <a:t>дозвіл</a:t>
            </a:r>
            <a:r>
              <a:rPr lang="en-US" dirty="0" smtClean="0">
                <a:solidFill>
                  <a:srgbClr val="00B050"/>
                </a:solidFill>
              </a:rPr>
              <a:t> </a:t>
            </a:r>
            <a:r>
              <a:rPr lang="en-US" dirty="0" err="1" smtClean="0">
                <a:solidFill>
                  <a:srgbClr val="00B050"/>
                </a:solidFill>
              </a:rPr>
              <a:t>на</a:t>
            </a:r>
            <a:r>
              <a:rPr lang="en-US" dirty="0" smtClean="0">
                <a:solidFill>
                  <a:srgbClr val="00B050"/>
                </a:solidFill>
              </a:rPr>
              <a:t> </a:t>
            </a:r>
            <a:r>
              <a:rPr lang="en-US" dirty="0" err="1" smtClean="0">
                <a:solidFill>
                  <a:srgbClr val="00B050"/>
                </a:solidFill>
              </a:rPr>
              <a:t>арешт</a:t>
            </a:r>
            <a:r>
              <a:rPr lang="en-US" dirty="0" smtClean="0">
                <a:solidFill>
                  <a:srgbClr val="00B050"/>
                </a:solidFill>
              </a:rPr>
              <a:t> </a:t>
            </a:r>
            <a:r>
              <a:rPr lang="en-US" dirty="0" err="1" smtClean="0">
                <a:solidFill>
                  <a:srgbClr val="00B050"/>
                </a:solidFill>
              </a:rPr>
              <a:t>або</a:t>
            </a:r>
            <a:r>
              <a:rPr lang="en-US" dirty="0" smtClean="0">
                <a:solidFill>
                  <a:srgbClr val="00B050"/>
                </a:solidFill>
              </a:rPr>
              <a:t> </a:t>
            </a:r>
            <a:r>
              <a:rPr lang="en-US" dirty="0" err="1" smtClean="0">
                <a:solidFill>
                  <a:srgbClr val="00B050"/>
                </a:solidFill>
              </a:rPr>
              <a:t>якихось</a:t>
            </a:r>
            <a:r>
              <a:rPr lang="en-US" dirty="0" smtClean="0">
                <a:solidFill>
                  <a:srgbClr val="00B050"/>
                </a:solidFill>
              </a:rPr>
              <a:t> </a:t>
            </a:r>
            <a:r>
              <a:rPr lang="en-US" dirty="0" err="1" smtClean="0">
                <a:solidFill>
                  <a:srgbClr val="00B050"/>
                </a:solidFill>
              </a:rPr>
              <a:t>інших</a:t>
            </a:r>
            <a:r>
              <a:rPr lang="en-US" dirty="0" smtClean="0">
                <a:solidFill>
                  <a:srgbClr val="00B050"/>
                </a:solidFill>
              </a:rPr>
              <a:t> </a:t>
            </a:r>
            <a:r>
              <a:rPr lang="en-US" dirty="0" err="1" smtClean="0">
                <a:solidFill>
                  <a:srgbClr val="00B050"/>
                </a:solidFill>
              </a:rPr>
              <a:t>винятків</a:t>
            </a:r>
            <a:r>
              <a:rPr lang="en-US" dirty="0" smtClean="0"/>
              <a:t> </a:t>
            </a:r>
            <a:r>
              <a:rPr lang="en-US" b="1" i="1" dirty="0" smtClean="0"/>
              <a:t>(</a:t>
            </a:r>
            <a:r>
              <a:rPr lang="en-US" b="1" i="1" dirty="0" err="1" smtClean="0"/>
              <a:t>Harkmann</a:t>
            </a:r>
            <a:r>
              <a:rPr lang="en-US" b="1" i="1" dirty="0" smtClean="0"/>
              <a:t> </a:t>
            </a:r>
            <a:r>
              <a:rPr lang="en-US" b="1" i="1" dirty="0"/>
              <a:t>v. </a:t>
            </a:r>
            <a:r>
              <a:rPr lang="en-US" b="1" i="1" dirty="0" smtClean="0"/>
              <a:t>Estonia, </a:t>
            </a:r>
            <a:r>
              <a:rPr lang="en-US" b="1" i="1" dirty="0" err="1" smtClean="0"/>
              <a:t>п</a:t>
            </a:r>
            <a:r>
              <a:rPr lang="en-US" b="1" i="1" dirty="0" smtClean="0"/>
              <a:t>. 38, </a:t>
            </a:r>
            <a:r>
              <a:rPr lang="uk-UA" b="1" i="1" dirty="0" err="1"/>
              <a:t>Bergmann</a:t>
            </a:r>
            <a:r>
              <a:rPr lang="uk-UA" b="1" i="1" dirty="0"/>
              <a:t> </a:t>
            </a:r>
            <a:r>
              <a:rPr lang="en-US" b="1" i="1" dirty="0" smtClean="0"/>
              <a:t>v</a:t>
            </a:r>
            <a:r>
              <a:rPr lang="en-US" b="1" i="1" dirty="0"/>
              <a:t> </a:t>
            </a:r>
            <a:r>
              <a:rPr lang="en-US" b="1" i="1" dirty="0" smtClean="0"/>
              <a:t>Estonia,</a:t>
            </a:r>
            <a:r>
              <a:rPr lang="uk-UA" b="1" i="1" dirty="0" smtClean="0"/>
              <a:t> </a:t>
            </a:r>
            <a:r>
              <a:rPr lang="en-US" b="1" i="1" dirty="0" err="1" smtClean="0"/>
              <a:t>п</a:t>
            </a:r>
            <a:r>
              <a:rPr lang="en-US" b="1" i="1" dirty="0" smtClean="0"/>
              <a:t>.</a:t>
            </a:r>
            <a:r>
              <a:rPr lang="uk-UA" b="1" i="1" dirty="0" smtClean="0"/>
              <a:t> </a:t>
            </a:r>
            <a:r>
              <a:rPr lang="uk-UA" b="1" i="1" dirty="0"/>
              <a:t>45 </a:t>
            </a:r>
            <a:r>
              <a:rPr lang="en-US" b="1" i="1" dirty="0" smtClean="0"/>
              <a:t>)</a:t>
            </a:r>
          </a:p>
          <a:p>
            <a:pPr marL="0" indent="0">
              <a:buNone/>
            </a:pPr>
            <a:endParaRPr lang="en-US" dirty="0"/>
          </a:p>
        </p:txBody>
      </p:sp>
    </p:spTree>
    <p:extLst>
      <p:ext uri="{BB962C8B-B14F-4D97-AF65-F5344CB8AC3E}">
        <p14:creationId xmlns:p14="http://schemas.microsoft.com/office/powerpoint/2010/main" val="2110347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792088"/>
          </a:xfrm>
        </p:spPr>
        <p:txBody>
          <a:bodyPr>
            <a:noAutofit/>
          </a:bodyPr>
          <a:lstStyle/>
          <a:p>
            <a:r>
              <a:rPr lang="en-US" sz="2500" b="1" dirty="0" smtClean="0"/>
              <a:t>4 </a:t>
            </a:r>
            <a:r>
              <a:rPr lang="en-US" sz="2500" b="1" dirty="0" err="1" smtClean="0"/>
              <a:t>дні</a:t>
            </a:r>
            <a:r>
              <a:rPr lang="en-US" sz="2500" b="1" dirty="0" smtClean="0"/>
              <a:t> </a:t>
            </a:r>
            <a:r>
              <a:rPr lang="en-US" sz="2500" b="1" dirty="0" err="1" smtClean="0"/>
              <a:t>щоб</a:t>
            </a:r>
            <a:r>
              <a:rPr lang="en-US" sz="2500" b="1" dirty="0" smtClean="0"/>
              <a:t> </a:t>
            </a:r>
            <a:r>
              <a:rPr lang="en-US" sz="2500" b="1" dirty="0" err="1" smtClean="0"/>
              <a:t>постати</a:t>
            </a:r>
            <a:r>
              <a:rPr lang="en-US" sz="2500" b="1" dirty="0" smtClean="0"/>
              <a:t> </a:t>
            </a:r>
            <a:r>
              <a:rPr lang="en-US" sz="2500" b="1" dirty="0" err="1" smtClean="0"/>
              <a:t>перед</a:t>
            </a:r>
            <a:r>
              <a:rPr lang="en-US" sz="2500" b="1" dirty="0" smtClean="0"/>
              <a:t> </a:t>
            </a:r>
            <a:r>
              <a:rPr lang="en-US" sz="2500" b="1" dirty="0" err="1" smtClean="0"/>
              <a:t>судом</a:t>
            </a:r>
            <a:r>
              <a:rPr lang="en-US" sz="2500" b="1" dirty="0" smtClean="0"/>
              <a:t> </a:t>
            </a:r>
            <a:r>
              <a:rPr lang="mr-IN" sz="2500" b="1" dirty="0" smtClean="0"/>
              <a:t>–</a:t>
            </a:r>
            <a:r>
              <a:rPr lang="en-US" sz="2500" b="1" dirty="0" smtClean="0"/>
              <a:t> “</a:t>
            </a:r>
            <a:r>
              <a:rPr lang="en-US" sz="2800" dirty="0" smtClean="0"/>
              <a:t>shall </a:t>
            </a:r>
            <a:r>
              <a:rPr lang="en-US" sz="2800" dirty="0"/>
              <a:t>be brought promptly before a </a:t>
            </a:r>
            <a:r>
              <a:rPr lang="en-US" sz="2800" dirty="0" smtClean="0"/>
              <a:t>judge” </a:t>
            </a:r>
            <a:r>
              <a:rPr lang="en-US" sz="2500" b="1" dirty="0" smtClean="0"/>
              <a:t> (</a:t>
            </a:r>
            <a:r>
              <a:rPr lang="en-US" sz="2500" b="1" dirty="0" err="1" smtClean="0"/>
              <a:t>за</a:t>
            </a:r>
            <a:r>
              <a:rPr lang="en-US" sz="2500" b="1" dirty="0" smtClean="0"/>
              <a:t> </a:t>
            </a:r>
            <a:r>
              <a:rPr lang="en-US" sz="2500" b="1" dirty="0" err="1" smtClean="0"/>
              <a:t>ст</a:t>
            </a:r>
            <a:r>
              <a:rPr lang="en-US" sz="2500" b="1" dirty="0" smtClean="0"/>
              <a:t>. 12 КПК </a:t>
            </a:r>
            <a:r>
              <a:rPr lang="mr-IN" sz="2500" b="1" dirty="0" smtClean="0"/>
              <a:t>–</a:t>
            </a:r>
            <a:r>
              <a:rPr lang="en-US" sz="2500" b="1" dirty="0" smtClean="0"/>
              <a:t> 72 </a:t>
            </a:r>
            <a:r>
              <a:rPr lang="en-US" sz="2500" b="1" dirty="0" err="1" smtClean="0"/>
              <a:t>години</a:t>
            </a:r>
            <a:r>
              <a:rPr lang="en-US" sz="2500" b="1" dirty="0" smtClean="0"/>
              <a:t> </a:t>
            </a:r>
            <a:r>
              <a:rPr lang="en-US" sz="2500" b="1" dirty="0" err="1" smtClean="0"/>
              <a:t>для</a:t>
            </a:r>
            <a:r>
              <a:rPr lang="en-US" sz="2500" b="1" dirty="0" smtClean="0"/>
              <a:t> </a:t>
            </a:r>
            <a:r>
              <a:rPr lang="en-US" sz="2500" b="1" dirty="0" err="1" smtClean="0"/>
              <a:t>врічення</a:t>
            </a:r>
            <a:r>
              <a:rPr lang="en-US" sz="2500" b="1" dirty="0" smtClean="0"/>
              <a:t> </a:t>
            </a:r>
            <a:r>
              <a:rPr lang="en-US" sz="2500" b="1" dirty="0" err="1" smtClean="0"/>
              <a:t>рішення</a:t>
            </a:r>
            <a:r>
              <a:rPr lang="en-US" sz="2500" b="1" dirty="0" smtClean="0"/>
              <a:t> </a:t>
            </a:r>
            <a:r>
              <a:rPr lang="en-US" sz="2500" b="1" dirty="0" err="1" smtClean="0"/>
              <a:t>про</a:t>
            </a:r>
            <a:r>
              <a:rPr lang="en-US" sz="2500" b="1" dirty="0" smtClean="0"/>
              <a:t> </a:t>
            </a:r>
            <a:r>
              <a:rPr lang="en-US" sz="2500" b="1" dirty="0" err="1" smtClean="0"/>
              <a:t>призначення</a:t>
            </a:r>
            <a:r>
              <a:rPr lang="en-US" sz="2500" b="1" dirty="0" smtClean="0"/>
              <a:t> </a:t>
            </a:r>
            <a:r>
              <a:rPr lang="en-US" sz="2500" b="1" dirty="0" err="1" smtClean="0"/>
              <a:t>запобіж</a:t>
            </a:r>
            <a:r>
              <a:rPr lang="en-US" sz="2500" b="1" dirty="0" smtClean="0"/>
              <a:t>. </a:t>
            </a:r>
            <a:r>
              <a:rPr lang="en-US" sz="2500" b="1" dirty="0" err="1" smtClean="0"/>
              <a:t>заходу</a:t>
            </a:r>
            <a:r>
              <a:rPr lang="en-US" sz="2500" b="1" dirty="0" smtClean="0"/>
              <a:t>)</a:t>
            </a:r>
            <a:endParaRPr lang="en-US" sz="2500" b="1" dirty="0"/>
          </a:p>
        </p:txBody>
      </p:sp>
      <p:sp>
        <p:nvSpPr>
          <p:cNvPr id="3" name="Content Placeholder 2"/>
          <p:cNvSpPr>
            <a:spLocks noGrp="1"/>
          </p:cNvSpPr>
          <p:nvPr>
            <p:ph idx="1"/>
          </p:nvPr>
        </p:nvSpPr>
        <p:spPr>
          <a:xfrm>
            <a:off x="179512" y="1340768"/>
            <a:ext cx="8784976" cy="5328592"/>
          </a:xfrm>
        </p:spPr>
        <p:txBody>
          <a:bodyPr>
            <a:normAutofit fontScale="70000" lnSpcReduction="20000"/>
          </a:bodyPr>
          <a:lstStyle/>
          <a:p>
            <a:pPr marL="0" indent="0">
              <a:buNone/>
            </a:pPr>
            <a:r>
              <a:rPr lang="ru-RU" dirty="0" smtClean="0"/>
              <a:t>Остается </a:t>
            </a:r>
            <a:r>
              <a:rPr lang="ru-RU" dirty="0"/>
              <a:t>выяснить соответствует ли период четырех дней и четырех часов, также как и период четырех дней и двух часов критерию «незамедлительности». Хотя Правительство подчеркивает, что в деле </a:t>
            </a:r>
            <a:r>
              <a:rPr lang="ru-RU" i="1" dirty="0" err="1"/>
              <a:t>Броуган</a:t>
            </a:r>
            <a:r>
              <a:rPr lang="ru-RU" i="1" dirty="0"/>
              <a:t> и другие</a:t>
            </a:r>
            <a:r>
              <a:rPr lang="ru-RU" dirty="0"/>
              <a:t> (упомянутое в параграфе 62) было установлено нарушение при более длительном периоде, чем четыре дня и шесть часов, невозможно сделать вывод об отсутствии нарушения, основываясь на этом решении и ссылаясь на более короткие сроки. </a:t>
            </a:r>
            <a:r>
              <a:rPr lang="ru-RU" b="1" dirty="0"/>
              <a:t>Суд считает, что весь период содержания под стражей, превышающий четыре дня, является слишком долгим, даже в контексте борьбы с терроризмом </a:t>
            </a:r>
            <a:r>
              <a:rPr lang="ru-RU" dirty="0"/>
              <a:t>(</a:t>
            </a:r>
            <a:r>
              <a:rPr lang="ru-RU" i="1" dirty="0" err="1"/>
              <a:t>Brogan</a:t>
            </a:r>
            <a:r>
              <a:rPr lang="ru-RU" i="1" dirty="0"/>
              <a:t> </a:t>
            </a:r>
            <a:r>
              <a:rPr lang="ru-RU" i="1" dirty="0" err="1"/>
              <a:t>et</a:t>
            </a:r>
            <a:r>
              <a:rPr lang="ru-RU" i="1" dirty="0"/>
              <a:t> </a:t>
            </a:r>
            <a:r>
              <a:rPr lang="ru-RU" i="1" dirty="0" err="1"/>
              <a:t>autres</a:t>
            </a:r>
            <a:r>
              <a:rPr lang="ru-RU" i="1" dirty="0"/>
              <a:t>, </a:t>
            </a:r>
            <a:r>
              <a:rPr lang="ru-RU" dirty="0"/>
              <a:t>упомянутое в параграфе 62). В контексте этого, Суд напоминает о решении относительно несовершеннолетних, в котором было признано нарушение этих положений и для более коротких сроков содержания под стражей </a:t>
            </a:r>
            <a:r>
              <a:rPr lang="ru-RU" i="1" dirty="0"/>
              <a:t>(</a:t>
            </a:r>
            <a:r>
              <a:rPr lang="ru-RU" i="1" u="sng" dirty="0">
                <a:hlinkClick r:id="rId2"/>
              </a:rPr>
              <a:t>İpek et autres c. Turquie, № 17019/02 et 30070/02, § 36, 3 février 2009</a:t>
            </a:r>
            <a:r>
              <a:rPr lang="ru-RU" i="1" dirty="0"/>
              <a:t>)</a:t>
            </a:r>
            <a:r>
              <a:rPr lang="ru-RU" dirty="0"/>
              <a:t> и в некоторых других случаях </a:t>
            </a:r>
            <a:r>
              <a:rPr lang="ru-RU" i="1" dirty="0"/>
              <a:t>(</a:t>
            </a:r>
            <a:r>
              <a:rPr lang="ru-RU" i="1" u="sng" dirty="0">
                <a:hlinkClick r:id="rId3"/>
              </a:rPr>
              <a:t>Kandzhov c. Bulgarie, № 68294/01, § 66, 6 novembre 2008</a:t>
            </a:r>
            <a:r>
              <a:rPr lang="ru-RU" i="1" dirty="0" smtClean="0"/>
              <a:t>)</a:t>
            </a:r>
            <a:r>
              <a:rPr lang="ru-RU" dirty="0" smtClean="0"/>
              <a:t>.</a:t>
            </a:r>
            <a:endParaRPr lang="en-US" dirty="0" smtClean="0"/>
          </a:p>
          <a:p>
            <a:pPr marL="0" indent="0" algn="r">
              <a:buNone/>
            </a:pPr>
            <a:r>
              <a:rPr lang="tr-TR" b="1" i="1" dirty="0" smtClean="0"/>
              <a:t>Oral </a:t>
            </a:r>
            <a:r>
              <a:rPr lang="tr-TR" b="1" i="1" dirty="0" err="1" smtClean="0"/>
              <a:t>and</a:t>
            </a:r>
            <a:r>
              <a:rPr lang="tr-TR" b="1" i="1" dirty="0" smtClean="0"/>
              <a:t> </a:t>
            </a:r>
            <a:r>
              <a:rPr lang="tr-TR" b="1" i="1" dirty="0"/>
              <a:t>Atabay </a:t>
            </a:r>
            <a:r>
              <a:rPr lang="tr-TR" b="1" i="1" dirty="0" smtClean="0"/>
              <a:t>v. </a:t>
            </a:r>
            <a:r>
              <a:rPr lang="tr-TR" b="1" i="1" dirty="0" err="1" smtClean="0"/>
              <a:t>Turkey</a:t>
            </a:r>
            <a:r>
              <a:rPr lang="tr-TR" dirty="0" smtClean="0"/>
              <a:t>, </a:t>
            </a:r>
            <a:r>
              <a:rPr lang="tr-TR" dirty="0" err="1" smtClean="0"/>
              <a:t>п</a:t>
            </a:r>
            <a:r>
              <a:rPr lang="tr-TR" dirty="0" smtClean="0"/>
              <a:t>. 43</a:t>
            </a:r>
            <a:endParaRPr lang="tr-TR" dirty="0"/>
          </a:p>
        </p:txBody>
      </p:sp>
    </p:spTree>
    <p:extLst>
      <p:ext uri="{BB962C8B-B14F-4D97-AF65-F5344CB8AC3E}">
        <p14:creationId xmlns:p14="http://schemas.microsoft.com/office/powerpoint/2010/main" val="17307498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202034"/>
          </a:xfrm>
        </p:spPr>
        <p:txBody>
          <a:bodyPr>
            <a:normAutofit fontScale="90000"/>
          </a:bodyPr>
          <a:lstStyle/>
          <a:p>
            <a:r>
              <a:rPr lang="en-US" dirty="0" err="1" smtClean="0">
                <a:solidFill>
                  <a:srgbClr val="00B050"/>
                </a:solidFill>
              </a:rPr>
              <a:t>Вступні</a:t>
            </a:r>
            <a:r>
              <a:rPr lang="en-US" dirty="0" smtClean="0">
                <a:solidFill>
                  <a:srgbClr val="00B050"/>
                </a:solidFill>
              </a:rPr>
              <a:t> </a:t>
            </a:r>
            <a:r>
              <a:rPr lang="en-US" smtClean="0">
                <a:solidFill>
                  <a:srgbClr val="00B050"/>
                </a:solidFill>
              </a:rPr>
              <a:t>питання</a:t>
            </a:r>
            <a:endParaRPr lang="en-US" dirty="0">
              <a:solidFill>
                <a:srgbClr val="00B050"/>
              </a:solidFill>
            </a:endParaRPr>
          </a:p>
        </p:txBody>
      </p:sp>
      <p:sp>
        <p:nvSpPr>
          <p:cNvPr id="3" name="Content Placeholder 2"/>
          <p:cNvSpPr>
            <a:spLocks noGrp="1"/>
          </p:cNvSpPr>
          <p:nvPr>
            <p:ph idx="1"/>
          </p:nvPr>
        </p:nvSpPr>
        <p:spPr>
          <a:xfrm>
            <a:off x="0" y="548680"/>
            <a:ext cx="8696523" cy="5683174"/>
          </a:xfrm>
        </p:spPr>
        <p:txBody>
          <a:bodyPr>
            <a:noAutofit/>
          </a:bodyPr>
          <a:lstStyle/>
          <a:p>
            <a:pPr marL="0">
              <a:spcBef>
                <a:spcPts val="0"/>
              </a:spcBef>
            </a:pPr>
            <a:r>
              <a:rPr lang="en-US" sz="2500" dirty="0" err="1" smtClean="0">
                <a:solidFill>
                  <a:srgbClr val="0070C0"/>
                </a:solidFill>
              </a:rPr>
              <a:t>Право</a:t>
            </a:r>
            <a:r>
              <a:rPr lang="en-US" sz="2500" dirty="0" smtClean="0">
                <a:solidFill>
                  <a:srgbClr val="0070C0"/>
                </a:solidFill>
              </a:rPr>
              <a:t> </a:t>
            </a:r>
            <a:r>
              <a:rPr lang="en-US" sz="2500" dirty="0" err="1" smtClean="0">
                <a:solidFill>
                  <a:srgbClr val="0070C0"/>
                </a:solidFill>
              </a:rPr>
              <a:t>на</a:t>
            </a:r>
            <a:r>
              <a:rPr lang="en-US" sz="2500" dirty="0" smtClean="0">
                <a:solidFill>
                  <a:srgbClr val="0070C0"/>
                </a:solidFill>
              </a:rPr>
              <a:t> </a:t>
            </a:r>
            <a:r>
              <a:rPr lang="en-US" sz="2500" dirty="0" err="1" smtClean="0">
                <a:solidFill>
                  <a:srgbClr val="0070C0"/>
                </a:solidFill>
              </a:rPr>
              <a:t>свободу</a:t>
            </a:r>
            <a:r>
              <a:rPr lang="en-US" sz="2500" dirty="0" smtClean="0">
                <a:solidFill>
                  <a:srgbClr val="0070C0"/>
                </a:solidFill>
              </a:rPr>
              <a:t> </a:t>
            </a:r>
            <a:r>
              <a:rPr lang="en-US" sz="2500" dirty="0" err="1" smtClean="0">
                <a:solidFill>
                  <a:srgbClr val="0070C0"/>
                </a:solidFill>
              </a:rPr>
              <a:t>та</a:t>
            </a:r>
            <a:r>
              <a:rPr lang="en-US" sz="2500" dirty="0" smtClean="0">
                <a:solidFill>
                  <a:srgbClr val="0070C0"/>
                </a:solidFill>
              </a:rPr>
              <a:t> </a:t>
            </a:r>
            <a:r>
              <a:rPr lang="en-US" sz="2500" dirty="0" err="1" smtClean="0">
                <a:solidFill>
                  <a:srgbClr val="0070C0"/>
                </a:solidFill>
              </a:rPr>
              <a:t>право</a:t>
            </a:r>
            <a:r>
              <a:rPr lang="en-US" sz="2500" dirty="0" smtClean="0">
                <a:solidFill>
                  <a:srgbClr val="0070C0"/>
                </a:solidFill>
              </a:rPr>
              <a:t> </a:t>
            </a:r>
            <a:r>
              <a:rPr lang="en-US" sz="2500" dirty="0" err="1" smtClean="0">
                <a:solidFill>
                  <a:srgbClr val="0070C0"/>
                </a:solidFill>
              </a:rPr>
              <a:t>на</a:t>
            </a:r>
            <a:r>
              <a:rPr lang="en-US" sz="2500" dirty="0" smtClean="0">
                <a:solidFill>
                  <a:srgbClr val="0070C0"/>
                </a:solidFill>
              </a:rPr>
              <a:t> </a:t>
            </a:r>
            <a:r>
              <a:rPr lang="en-US" sz="2500" dirty="0" err="1" smtClean="0">
                <a:solidFill>
                  <a:srgbClr val="0070C0"/>
                </a:solidFill>
              </a:rPr>
              <a:t>особисту</a:t>
            </a:r>
            <a:r>
              <a:rPr lang="en-US" sz="2500" dirty="0" smtClean="0">
                <a:solidFill>
                  <a:srgbClr val="0070C0"/>
                </a:solidFill>
              </a:rPr>
              <a:t> </a:t>
            </a:r>
            <a:r>
              <a:rPr lang="en-US" sz="2500" dirty="0" err="1" smtClean="0">
                <a:solidFill>
                  <a:srgbClr val="0070C0"/>
                </a:solidFill>
              </a:rPr>
              <a:t>недоторканість</a:t>
            </a:r>
            <a:r>
              <a:rPr lang="en-US" sz="2500" dirty="0" smtClean="0">
                <a:solidFill>
                  <a:srgbClr val="0070C0"/>
                </a:solidFill>
              </a:rPr>
              <a:t> </a:t>
            </a:r>
            <a:r>
              <a:rPr lang="mr-IN" sz="2500" dirty="0" smtClean="0">
                <a:solidFill>
                  <a:srgbClr val="0070C0"/>
                </a:solidFill>
              </a:rPr>
              <a:t>–</a:t>
            </a:r>
            <a:r>
              <a:rPr lang="en-US" sz="2500" dirty="0" smtClean="0">
                <a:solidFill>
                  <a:srgbClr val="0070C0"/>
                </a:solidFill>
              </a:rPr>
              <a:t> </a:t>
            </a:r>
            <a:r>
              <a:rPr lang="en-US" sz="2500" dirty="0" err="1" smtClean="0">
                <a:solidFill>
                  <a:srgbClr val="0070C0"/>
                </a:solidFill>
              </a:rPr>
              <a:t>два</a:t>
            </a:r>
            <a:r>
              <a:rPr lang="en-US" sz="2500" dirty="0" smtClean="0">
                <a:solidFill>
                  <a:srgbClr val="0070C0"/>
                </a:solidFill>
              </a:rPr>
              <a:t> </a:t>
            </a:r>
            <a:r>
              <a:rPr lang="en-US" sz="2500" dirty="0" err="1" smtClean="0">
                <a:solidFill>
                  <a:srgbClr val="0070C0"/>
                </a:solidFill>
              </a:rPr>
              <a:t>права</a:t>
            </a:r>
            <a:r>
              <a:rPr lang="en-US" sz="2500" dirty="0" smtClean="0">
                <a:solidFill>
                  <a:srgbClr val="0070C0"/>
                </a:solidFill>
              </a:rPr>
              <a:t> </a:t>
            </a:r>
            <a:r>
              <a:rPr lang="en-US" sz="2500" dirty="0" err="1" smtClean="0">
                <a:solidFill>
                  <a:srgbClr val="0070C0"/>
                </a:solidFill>
              </a:rPr>
              <a:t>чи</a:t>
            </a:r>
            <a:r>
              <a:rPr lang="en-US" sz="2500" dirty="0" smtClean="0">
                <a:solidFill>
                  <a:srgbClr val="0070C0"/>
                </a:solidFill>
              </a:rPr>
              <a:t> </a:t>
            </a:r>
            <a:r>
              <a:rPr lang="en-US" sz="2500" dirty="0" err="1" smtClean="0">
                <a:solidFill>
                  <a:srgbClr val="0070C0"/>
                </a:solidFill>
              </a:rPr>
              <a:t>одне</a:t>
            </a:r>
            <a:r>
              <a:rPr lang="en-US" sz="2500" dirty="0" smtClean="0">
                <a:solidFill>
                  <a:srgbClr val="0070C0"/>
                </a:solidFill>
              </a:rPr>
              <a:t>?</a:t>
            </a:r>
          </a:p>
          <a:p>
            <a:pPr marL="0">
              <a:spcBef>
                <a:spcPts val="0"/>
              </a:spcBef>
            </a:pPr>
            <a:r>
              <a:rPr lang="en-US" sz="2500" dirty="0" err="1" smtClean="0">
                <a:solidFill>
                  <a:srgbClr val="FF0000"/>
                </a:solidFill>
              </a:rPr>
              <a:t>Якщо</a:t>
            </a:r>
            <a:r>
              <a:rPr lang="en-US" sz="2500" dirty="0" smtClean="0">
                <a:solidFill>
                  <a:srgbClr val="FF0000"/>
                </a:solidFill>
              </a:rPr>
              <a:t> </a:t>
            </a:r>
            <a:r>
              <a:rPr lang="en-US" sz="2500" dirty="0" err="1" smtClean="0">
                <a:solidFill>
                  <a:srgbClr val="FF0000"/>
                </a:solidFill>
              </a:rPr>
              <a:t>два</a:t>
            </a:r>
            <a:r>
              <a:rPr lang="en-US" sz="2500" dirty="0" smtClean="0">
                <a:solidFill>
                  <a:srgbClr val="FF0000"/>
                </a:solidFill>
              </a:rPr>
              <a:t>, </a:t>
            </a:r>
            <a:r>
              <a:rPr lang="en-US" sz="2500" dirty="0" err="1" smtClean="0">
                <a:solidFill>
                  <a:srgbClr val="FF0000"/>
                </a:solidFill>
              </a:rPr>
              <a:t>то</a:t>
            </a:r>
            <a:r>
              <a:rPr lang="en-US" sz="2500" dirty="0" smtClean="0">
                <a:solidFill>
                  <a:srgbClr val="FF0000"/>
                </a:solidFill>
              </a:rPr>
              <a:t> </a:t>
            </a:r>
            <a:r>
              <a:rPr lang="en-US" sz="2500" dirty="0" err="1" smtClean="0">
                <a:solidFill>
                  <a:srgbClr val="FF0000"/>
                </a:solidFill>
              </a:rPr>
              <a:t>чим</a:t>
            </a:r>
            <a:r>
              <a:rPr lang="en-US" sz="2500" dirty="0" smtClean="0">
                <a:solidFill>
                  <a:srgbClr val="FF0000"/>
                </a:solidFill>
              </a:rPr>
              <a:t> </a:t>
            </a:r>
            <a:r>
              <a:rPr lang="en-US" sz="2500" dirty="0" err="1" smtClean="0">
                <a:solidFill>
                  <a:srgbClr val="FF0000"/>
                </a:solidFill>
              </a:rPr>
              <a:t>вони</a:t>
            </a:r>
            <a:r>
              <a:rPr lang="en-US" sz="2500" dirty="0" smtClean="0">
                <a:solidFill>
                  <a:srgbClr val="FF0000"/>
                </a:solidFill>
              </a:rPr>
              <a:t> </a:t>
            </a:r>
            <a:r>
              <a:rPr lang="en-US" sz="2500" dirty="0" err="1" smtClean="0">
                <a:solidFill>
                  <a:srgbClr val="FF0000"/>
                </a:solidFill>
              </a:rPr>
              <a:t>відрізняються</a:t>
            </a:r>
            <a:r>
              <a:rPr lang="en-US" sz="2500" dirty="0" smtClean="0">
                <a:solidFill>
                  <a:srgbClr val="FF0000"/>
                </a:solidFill>
              </a:rPr>
              <a:t>?</a:t>
            </a:r>
          </a:p>
          <a:p>
            <a:pPr marL="0">
              <a:spcBef>
                <a:spcPts val="0"/>
              </a:spcBef>
            </a:pPr>
            <a:r>
              <a:rPr lang="en-US" sz="2500" dirty="0" err="1" smtClean="0">
                <a:solidFill>
                  <a:srgbClr val="0070C0"/>
                </a:solidFill>
              </a:rPr>
              <a:t>Чим</a:t>
            </a:r>
            <a:r>
              <a:rPr lang="en-US" sz="2500" dirty="0" smtClean="0">
                <a:solidFill>
                  <a:srgbClr val="0070C0"/>
                </a:solidFill>
              </a:rPr>
              <a:t> </a:t>
            </a:r>
            <a:r>
              <a:rPr lang="en-US" sz="2500" dirty="0" err="1" smtClean="0">
                <a:solidFill>
                  <a:srgbClr val="0070C0"/>
                </a:solidFill>
              </a:rPr>
              <a:t>відрізняється</a:t>
            </a:r>
            <a:r>
              <a:rPr lang="en-US" sz="2500" dirty="0" smtClean="0">
                <a:solidFill>
                  <a:srgbClr val="0070C0"/>
                </a:solidFill>
              </a:rPr>
              <a:t> </a:t>
            </a:r>
            <a:r>
              <a:rPr lang="en-US" sz="2500" dirty="0" err="1" smtClean="0">
                <a:solidFill>
                  <a:srgbClr val="0070C0"/>
                </a:solidFill>
              </a:rPr>
              <a:t>затримання</a:t>
            </a:r>
            <a:r>
              <a:rPr lang="en-US" sz="2500" dirty="0" smtClean="0">
                <a:solidFill>
                  <a:srgbClr val="0070C0"/>
                </a:solidFill>
              </a:rPr>
              <a:t> (</a:t>
            </a:r>
            <a:r>
              <a:rPr lang="en-US" sz="2500" dirty="0" err="1" smtClean="0">
                <a:solidFill>
                  <a:srgbClr val="0070C0"/>
                </a:solidFill>
              </a:rPr>
              <a:t>арешт</a:t>
            </a:r>
            <a:r>
              <a:rPr lang="en-US" sz="2500" dirty="0" smtClean="0">
                <a:solidFill>
                  <a:srgbClr val="0070C0"/>
                </a:solidFill>
              </a:rPr>
              <a:t>) </a:t>
            </a:r>
            <a:r>
              <a:rPr lang="en-US" sz="2500" dirty="0" err="1" smtClean="0">
                <a:solidFill>
                  <a:srgbClr val="0070C0"/>
                </a:solidFill>
              </a:rPr>
              <a:t>від</a:t>
            </a:r>
            <a:r>
              <a:rPr lang="en-US" sz="2500" dirty="0" smtClean="0">
                <a:solidFill>
                  <a:srgbClr val="0070C0"/>
                </a:solidFill>
              </a:rPr>
              <a:t> </a:t>
            </a:r>
            <a:r>
              <a:rPr lang="en-US" sz="2500" dirty="0" err="1" smtClean="0">
                <a:solidFill>
                  <a:srgbClr val="0070C0"/>
                </a:solidFill>
              </a:rPr>
              <a:t>тримання</a:t>
            </a:r>
            <a:r>
              <a:rPr lang="en-US" sz="2500" dirty="0" smtClean="0">
                <a:solidFill>
                  <a:srgbClr val="0070C0"/>
                </a:solidFill>
              </a:rPr>
              <a:t> </a:t>
            </a:r>
            <a:r>
              <a:rPr lang="en-US" sz="2500" dirty="0" err="1" smtClean="0">
                <a:solidFill>
                  <a:srgbClr val="0070C0"/>
                </a:solidFill>
              </a:rPr>
              <a:t>під</a:t>
            </a:r>
            <a:r>
              <a:rPr lang="en-US" sz="2500" dirty="0" smtClean="0">
                <a:solidFill>
                  <a:srgbClr val="0070C0"/>
                </a:solidFill>
              </a:rPr>
              <a:t> </a:t>
            </a:r>
            <a:r>
              <a:rPr lang="en-US" sz="2500" dirty="0" err="1" smtClean="0">
                <a:solidFill>
                  <a:srgbClr val="0070C0"/>
                </a:solidFill>
              </a:rPr>
              <a:t>вартою</a:t>
            </a:r>
            <a:r>
              <a:rPr lang="en-US" sz="2500" dirty="0" smtClean="0">
                <a:solidFill>
                  <a:srgbClr val="0070C0"/>
                </a:solidFill>
              </a:rPr>
              <a:t>?</a:t>
            </a:r>
          </a:p>
          <a:p>
            <a:pPr marL="0">
              <a:spcBef>
                <a:spcPts val="0"/>
              </a:spcBef>
            </a:pPr>
            <a:r>
              <a:rPr lang="en-US" sz="2500" dirty="0" err="1" smtClean="0">
                <a:solidFill>
                  <a:srgbClr val="C00000"/>
                </a:solidFill>
              </a:rPr>
              <a:t>Чи</a:t>
            </a:r>
            <a:r>
              <a:rPr lang="en-US" sz="2500" dirty="0" smtClean="0">
                <a:solidFill>
                  <a:srgbClr val="C00000"/>
                </a:solidFill>
              </a:rPr>
              <a:t> </a:t>
            </a:r>
            <a:r>
              <a:rPr lang="en-US" sz="2500" dirty="0" err="1" smtClean="0">
                <a:solidFill>
                  <a:srgbClr val="C00000"/>
                </a:solidFill>
              </a:rPr>
              <a:t>кожен</a:t>
            </a:r>
            <a:r>
              <a:rPr lang="en-US" sz="2500" dirty="0" smtClean="0">
                <a:solidFill>
                  <a:srgbClr val="C00000"/>
                </a:solidFill>
              </a:rPr>
              <a:t> </a:t>
            </a:r>
            <a:r>
              <a:rPr lang="en-US" sz="2500" dirty="0" err="1" smtClean="0">
                <a:solidFill>
                  <a:srgbClr val="C00000"/>
                </a:solidFill>
              </a:rPr>
              <a:t>обвинувачений</a:t>
            </a:r>
            <a:r>
              <a:rPr lang="en-US" sz="2500" dirty="0" smtClean="0">
                <a:solidFill>
                  <a:srgbClr val="C00000"/>
                </a:solidFill>
              </a:rPr>
              <a:t> </a:t>
            </a:r>
            <a:r>
              <a:rPr lang="en-US" sz="2500" dirty="0" err="1" smtClean="0">
                <a:solidFill>
                  <a:srgbClr val="C00000"/>
                </a:solidFill>
              </a:rPr>
              <a:t>має</a:t>
            </a:r>
            <a:r>
              <a:rPr lang="en-US" sz="2500" dirty="0" smtClean="0">
                <a:solidFill>
                  <a:srgbClr val="C00000"/>
                </a:solidFill>
              </a:rPr>
              <a:t> </a:t>
            </a:r>
            <a:r>
              <a:rPr lang="en-US" sz="2500" dirty="0" err="1" smtClean="0">
                <a:solidFill>
                  <a:srgbClr val="C00000"/>
                </a:solidFill>
              </a:rPr>
              <a:t>триматися</a:t>
            </a:r>
            <a:r>
              <a:rPr lang="en-US" sz="2500" dirty="0" smtClean="0">
                <a:solidFill>
                  <a:srgbClr val="C00000"/>
                </a:solidFill>
              </a:rPr>
              <a:t> </a:t>
            </a:r>
            <a:r>
              <a:rPr lang="en-US" sz="2500" dirty="0" err="1" smtClean="0">
                <a:solidFill>
                  <a:srgbClr val="C00000"/>
                </a:solidFill>
              </a:rPr>
              <a:t>під</a:t>
            </a:r>
            <a:r>
              <a:rPr lang="en-US" sz="2500" dirty="0" smtClean="0">
                <a:solidFill>
                  <a:srgbClr val="C00000"/>
                </a:solidFill>
              </a:rPr>
              <a:t> </a:t>
            </a:r>
            <a:r>
              <a:rPr lang="en-US" sz="2500" dirty="0" err="1" smtClean="0">
                <a:solidFill>
                  <a:srgbClr val="C00000"/>
                </a:solidFill>
              </a:rPr>
              <a:t>вартою</a:t>
            </a:r>
            <a:r>
              <a:rPr lang="en-US" sz="2500" dirty="0" smtClean="0">
                <a:solidFill>
                  <a:srgbClr val="C00000"/>
                </a:solidFill>
              </a:rPr>
              <a:t>?</a:t>
            </a:r>
          </a:p>
          <a:p>
            <a:pPr marL="0">
              <a:spcBef>
                <a:spcPts val="0"/>
              </a:spcBef>
            </a:pPr>
            <a:r>
              <a:rPr lang="en-US" sz="2500" dirty="0" err="1" smtClean="0"/>
              <a:t>Що</a:t>
            </a:r>
            <a:r>
              <a:rPr lang="en-US" sz="2500" dirty="0" smtClean="0"/>
              <a:t> </a:t>
            </a:r>
            <a:r>
              <a:rPr lang="en-US" sz="2500" dirty="0" err="1" smtClean="0"/>
              <a:t>є</a:t>
            </a:r>
            <a:r>
              <a:rPr lang="en-US" sz="2500" dirty="0" smtClean="0"/>
              <a:t> </a:t>
            </a:r>
            <a:r>
              <a:rPr lang="en-US" sz="2500" dirty="0" err="1" smtClean="0"/>
              <a:t>достатнім</a:t>
            </a:r>
            <a:r>
              <a:rPr lang="en-US" sz="2500" dirty="0" smtClean="0"/>
              <a:t>, </a:t>
            </a:r>
            <a:r>
              <a:rPr lang="en-US" sz="2500" dirty="0" err="1" smtClean="0"/>
              <a:t>на</a:t>
            </a:r>
            <a:r>
              <a:rPr lang="en-US" sz="2500" dirty="0" smtClean="0"/>
              <a:t> </a:t>
            </a:r>
            <a:r>
              <a:rPr lang="en-US" sz="2500" dirty="0" err="1" smtClean="0"/>
              <a:t>вашу</a:t>
            </a:r>
            <a:r>
              <a:rPr lang="en-US" sz="2500" dirty="0" smtClean="0"/>
              <a:t> </a:t>
            </a:r>
            <a:r>
              <a:rPr lang="en-US" sz="2500" dirty="0" err="1" smtClean="0"/>
              <a:t>думку</a:t>
            </a:r>
            <a:r>
              <a:rPr lang="en-US" sz="2500" dirty="0" smtClean="0"/>
              <a:t>, </a:t>
            </a:r>
            <a:r>
              <a:rPr lang="en-US" sz="2500" dirty="0" err="1" smtClean="0"/>
              <a:t>для</a:t>
            </a:r>
            <a:r>
              <a:rPr lang="en-US" sz="2500" dirty="0" smtClean="0"/>
              <a:t> </a:t>
            </a:r>
            <a:r>
              <a:rPr lang="en-US" sz="2500" dirty="0" err="1" smtClean="0"/>
              <a:t>призначення</a:t>
            </a:r>
            <a:r>
              <a:rPr lang="en-US" sz="2500" dirty="0" smtClean="0"/>
              <a:t> </a:t>
            </a:r>
            <a:r>
              <a:rPr lang="en-US" sz="2500" dirty="0" err="1" smtClean="0"/>
              <a:t>обвинуваченому</a:t>
            </a:r>
            <a:r>
              <a:rPr lang="en-US" sz="2500" dirty="0" smtClean="0"/>
              <a:t> </a:t>
            </a:r>
            <a:r>
              <a:rPr lang="en-US" sz="2500" dirty="0" err="1" smtClean="0"/>
              <a:t>тримання</a:t>
            </a:r>
            <a:r>
              <a:rPr lang="en-US" sz="2500" dirty="0" smtClean="0"/>
              <a:t> </a:t>
            </a:r>
            <a:r>
              <a:rPr lang="en-US" sz="2500" dirty="0" err="1" smtClean="0"/>
              <a:t>під</a:t>
            </a:r>
            <a:r>
              <a:rPr lang="en-US" sz="2500" dirty="0" smtClean="0"/>
              <a:t> </a:t>
            </a:r>
            <a:r>
              <a:rPr lang="en-US" sz="2500" dirty="0" err="1" smtClean="0"/>
              <a:t>вартою</a:t>
            </a:r>
            <a:r>
              <a:rPr lang="en-US" sz="2500" dirty="0" smtClean="0"/>
              <a:t>? </a:t>
            </a:r>
            <a:r>
              <a:rPr lang="uk-UA" sz="2500" u="sng" dirty="0" smtClean="0">
                <a:solidFill>
                  <a:srgbClr val="00B0F0"/>
                </a:solidFill>
              </a:rPr>
              <a:t>І</a:t>
            </a:r>
            <a:r>
              <a:rPr lang="en-US" sz="2500" u="sng" dirty="0" smtClean="0">
                <a:solidFill>
                  <a:srgbClr val="00B0F0"/>
                </a:solidFill>
              </a:rPr>
              <a:t> </a:t>
            </a:r>
            <a:r>
              <a:rPr lang="en-US" sz="2500" u="sng" dirty="0" err="1" smtClean="0">
                <a:solidFill>
                  <a:srgbClr val="00B0F0"/>
                </a:solidFill>
              </a:rPr>
              <a:t>що</a:t>
            </a:r>
            <a:r>
              <a:rPr lang="en-US" sz="2500" u="sng" dirty="0" smtClean="0">
                <a:solidFill>
                  <a:srgbClr val="00B0F0"/>
                </a:solidFill>
              </a:rPr>
              <a:t> </a:t>
            </a:r>
            <a:r>
              <a:rPr lang="en-US" sz="2500" u="sng" dirty="0" err="1" smtClean="0">
                <a:solidFill>
                  <a:srgbClr val="00B0F0"/>
                </a:solidFill>
              </a:rPr>
              <a:t>є</a:t>
            </a:r>
            <a:r>
              <a:rPr lang="en-US" sz="2500" u="sng" dirty="0" smtClean="0">
                <a:solidFill>
                  <a:srgbClr val="00B0F0"/>
                </a:solidFill>
              </a:rPr>
              <a:t> </a:t>
            </a:r>
            <a:r>
              <a:rPr lang="en-US" sz="2500" u="sng" dirty="0" err="1" smtClean="0">
                <a:solidFill>
                  <a:srgbClr val="00B0F0"/>
                </a:solidFill>
              </a:rPr>
              <a:t>головним</a:t>
            </a:r>
            <a:r>
              <a:rPr lang="en-US" sz="2500" u="sng" dirty="0" smtClean="0">
                <a:solidFill>
                  <a:srgbClr val="00B0F0"/>
                </a:solidFill>
              </a:rPr>
              <a:t>?</a:t>
            </a:r>
          </a:p>
          <a:p>
            <a:pPr marL="0">
              <a:spcBef>
                <a:spcPts val="0"/>
              </a:spcBef>
            </a:pPr>
            <a:r>
              <a:rPr lang="en-US" sz="2500" dirty="0" err="1" smtClean="0">
                <a:solidFill>
                  <a:srgbClr val="FF0000"/>
                </a:solidFill>
              </a:rPr>
              <a:t>Що</a:t>
            </a:r>
            <a:r>
              <a:rPr lang="en-US" sz="2500" dirty="0" smtClean="0">
                <a:solidFill>
                  <a:srgbClr val="FF0000"/>
                </a:solidFill>
              </a:rPr>
              <a:t> </a:t>
            </a:r>
            <a:r>
              <a:rPr lang="en-US" sz="2500" dirty="0" err="1" smtClean="0">
                <a:solidFill>
                  <a:srgbClr val="FF0000"/>
                </a:solidFill>
              </a:rPr>
              <a:t>таке</a:t>
            </a:r>
            <a:r>
              <a:rPr lang="en-US" sz="2500" dirty="0" smtClean="0">
                <a:solidFill>
                  <a:srgbClr val="FF0000"/>
                </a:solidFill>
              </a:rPr>
              <a:t> </a:t>
            </a:r>
            <a:r>
              <a:rPr lang="en-US" sz="2500" dirty="0" err="1" smtClean="0">
                <a:solidFill>
                  <a:srgbClr val="FF0000"/>
                </a:solidFill>
              </a:rPr>
              <a:t>обгрунтована</a:t>
            </a:r>
            <a:r>
              <a:rPr lang="en-US" sz="2500" dirty="0" smtClean="0">
                <a:solidFill>
                  <a:srgbClr val="FF0000"/>
                </a:solidFill>
              </a:rPr>
              <a:t> </a:t>
            </a:r>
            <a:r>
              <a:rPr lang="en-US" sz="2500" dirty="0" err="1" smtClean="0">
                <a:solidFill>
                  <a:srgbClr val="FF0000"/>
                </a:solidFill>
              </a:rPr>
              <a:t>підозра</a:t>
            </a:r>
            <a:r>
              <a:rPr lang="en-US" sz="2500" dirty="0" smtClean="0">
                <a:solidFill>
                  <a:srgbClr val="FF0000"/>
                </a:solidFill>
              </a:rPr>
              <a:t>?</a:t>
            </a:r>
          </a:p>
          <a:p>
            <a:pPr marL="0">
              <a:spcBef>
                <a:spcPts val="0"/>
              </a:spcBef>
            </a:pPr>
            <a:r>
              <a:rPr lang="en-US" sz="2500" dirty="0" err="1" smtClean="0">
                <a:solidFill>
                  <a:srgbClr val="00B0F0"/>
                </a:solidFill>
              </a:rPr>
              <a:t>Чи</a:t>
            </a:r>
            <a:r>
              <a:rPr lang="en-US" sz="2500" dirty="0" smtClean="0">
                <a:solidFill>
                  <a:srgbClr val="00B0F0"/>
                </a:solidFill>
              </a:rPr>
              <a:t> </a:t>
            </a:r>
            <a:r>
              <a:rPr lang="en-US" sz="2500" dirty="0" err="1" smtClean="0">
                <a:solidFill>
                  <a:srgbClr val="00B0F0"/>
                </a:solidFill>
              </a:rPr>
              <a:t>може</a:t>
            </a:r>
            <a:r>
              <a:rPr lang="en-US" sz="2500" dirty="0" smtClean="0">
                <a:solidFill>
                  <a:srgbClr val="00B0F0"/>
                </a:solidFill>
              </a:rPr>
              <a:t> </a:t>
            </a:r>
            <a:r>
              <a:rPr lang="en-US" sz="2500" dirty="0" err="1" smtClean="0">
                <a:solidFill>
                  <a:srgbClr val="00B0F0"/>
                </a:solidFill>
              </a:rPr>
              <a:t>факт</a:t>
            </a:r>
            <a:r>
              <a:rPr lang="en-US" sz="2500" dirty="0" smtClean="0">
                <a:solidFill>
                  <a:srgbClr val="00B0F0"/>
                </a:solidFill>
              </a:rPr>
              <a:t> </a:t>
            </a:r>
            <a:r>
              <a:rPr lang="en-US" sz="2500" dirty="0" err="1" smtClean="0">
                <a:solidFill>
                  <a:srgbClr val="00B0F0"/>
                </a:solidFill>
              </a:rPr>
              <a:t>наявності</a:t>
            </a:r>
            <a:r>
              <a:rPr lang="en-US" sz="2500" dirty="0" smtClean="0">
                <a:solidFill>
                  <a:srgbClr val="00B0F0"/>
                </a:solidFill>
              </a:rPr>
              <a:t> </a:t>
            </a:r>
            <a:r>
              <a:rPr lang="en-US" sz="2500" dirty="0" err="1" smtClean="0">
                <a:solidFill>
                  <a:srgbClr val="00B0F0"/>
                </a:solidFill>
              </a:rPr>
              <a:t>обгрунтованої</a:t>
            </a:r>
            <a:r>
              <a:rPr lang="en-US" sz="2500" dirty="0" smtClean="0">
                <a:solidFill>
                  <a:srgbClr val="00B0F0"/>
                </a:solidFill>
              </a:rPr>
              <a:t> </a:t>
            </a:r>
            <a:r>
              <a:rPr lang="en-US" sz="2500" dirty="0" err="1" smtClean="0">
                <a:solidFill>
                  <a:srgbClr val="00B0F0"/>
                </a:solidFill>
              </a:rPr>
              <a:t>підозри</a:t>
            </a:r>
            <a:r>
              <a:rPr lang="en-US" sz="2500" dirty="0" smtClean="0">
                <a:solidFill>
                  <a:srgbClr val="00B0F0"/>
                </a:solidFill>
              </a:rPr>
              <a:t> </a:t>
            </a:r>
            <a:r>
              <a:rPr lang="en-US" sz="2500" dirty="0" err="1" smtClean="0">
                <a:solidFill>
                  <a:srgbClr val="00B0F0"/>
                </a:solidFill>
              </a:rPr>
              <a:t>зі</a:t>
            </a:r>
            <a:r>
              <a:rPr lang="en-US" sz="2500" dirty="0" smtClean="0">
                <a:solidFill>
                  <a:srgbClr val="00B0F0"/>
                </a:solidFill>
              </a:rPr>
              <a:t> </a:t>
            </a:r>
            <a:r>
              <a:rPr lang="en-US" sz="2500" dirty="0" err="1" smtClean="0">
                <a:solidFill>
                  <a:srgbClr val="00B0F0"/>
                </a:solidFill>
              </a:rPr>
              <a:t>спливом</a:t>
            </a:r>
            <a:r>
              <a:rPr lang="en-US" sz="2500" dirty="0" smtClean="0">
                <a:solidFill>
                  <a:srgbClr val="00B0F0"/>
                </a:solidFill>
              </a:rPr>
              <a:t> </a:t>
            </a:r>
            <a:r>
              <a:rPr lang="en-US" sz="2500" dirty="0" err="1" smtClean="0">
                <a:solidFill>
                  <a:srgbClr val="00B0F0"/>
                </a:solidFill>
              </a:rPr>
              <a:t>часу</a:t>
            </a:r>
            <a:r>
              <a:rPr lang="en-US" sz="2500" dirty="0" smtClean="0">
                <a:solidFill>
                  <a:srgbClr val="00B0F0"/>
                </a:solidFill>
              </a:rPr>
              <a:t> (</a:t>
            </a:r>
            <a:r>
              <a:rPr lang="en-US" sz="2500" dirty="0" err="1" smtClean="0">
                <a:solidFill>
                  <a:srgbClr val="00B0F0"/>
                </a:solidFill>
              </a:rPr>
              <a:t>наприклад</a:t>
            </a:r>
            <a:r>
              <a:rPr lang="en-US" sz="2500" dirty="0" smtClean="0">
                <a:solidFill>
                  <a:srgbClr val="00B0F0"/>
                </a:solidFill>
              </a:rPr>
              <a:t> </a:t>
            </a:r>
            <a:r>
              <a:rPr lang="en-US" sz="2500" dirty="0" err="1" smtClean="0">
                <a:solidFill>
                  <a:srgbClr val="00B0F0"/>
                </a:solidFill>
              </a:rPr>
              <a:t>у</a:t>
            </a:r>
            <a:r>
              <a:rPr lang="en-US" sz="2500" dirty="0" smtClean="0">
                <a:solidFill>
                  <a:srgbClr val="00B0F0"/>
                </a:solidFill>
              </a:rPr>
              <a:t> </a:t>
            </a:r>
            <a:r>
              <a:rPr lang="en-US" sz="2500" dirty="0" err="1" smtClean="0">
                <a:solidFill>
                  <a:srgbClr val="00B0F0"/>
                </a:solidFill>
              </a:rPr>
              <a:t>разі</a:t>
            </a:r>
            <a:r>
              <a:rPr lang="en-US" sz="2500" dirty="0" smtClean="0">
                <a:solidFill>
                  <a:srgbClr val="00B0F0"/>
                </a:solidFill>
              </a:rPr>
              <a:t> </a:t>
            </a:r>
            <a:r>
              <a:rPr lang="en-US" sz="2500" dirty="0" err="1" smtClean="0">
                <a:solidFill>
                  <a:srgbClr val="00B0F0"/>
                </a:solidFill>
              </a:rPr>
              <a:t>тримання</a:t>
            </a:r>
            <a:r>
              <a:rPr lang="en-US" sz="2500" dirty="0" smtClean="0">
                <a:solidFill>
                  <a:srgbClr val="00B0F0"/>
                </a:solidFill>
              </a:rPr>
              <a:t> </a:t>
            </a:r>
            <a:r>
              <a:rPr lang="en-US" sz="2500" dirty="0" err="1" smtClean="0">
                <a:solidFill>
                  <a:srgbClr val="00B0F0"/>
                </a:solidFill>
              </a:rPr>
              <a:t>під</a:t>
            </a:r>
            <a:r>
              <a:rPr lang="en-US" sz="2500" dirty="0" smtClean="0">
                <a:solidFill>
                  <a:srgbClr val="00B0F0"/>
                </a:solidFill>
              </a:rPr>
              <a:t> </a:t>
            </a:r>
            <a:r>
              <a:rPr lang="en-US" sz="2500" dirty="0" err="1" smtClean="0">
                <a:solidFill>
                  <a:srgbClr val="00B0F0"/>
                </a:solidFill>
              </a:rPr>
              <a:t>вартою</a:t>
            </a:r>
            <a:r>
              <a:rPr lang="en-US" sz="2500" dirty="0" smtClean="0">
                <a:solidFill>
                  <a:srgbClr val="00B0F0"/>
                </a:solidFill>
              </a:rPr>
              <a:t>) </a:t>
            </a:r>
            <a:r>
              <a:rPr lang="en-US" sz="2500" dirty="0" err="1" smtClean="0">
                <a:solidFill>
                  <a:srgbClr val="00B0F0"/>
                </a:solidFill>
              </a:rPr>
              <a:t>змінитися</a:t>
            </a:r>
            <a:r>
              <a:rPr lang="en-US" sz="2500" dirty="0" smtClean="0">
                <a:solidFill>
                  <a:srgbClr val="00B0F0"/>
                </a:solidFill>
              </a:rPr>
              <a:t>?</a:t>
            </a:r>
          </a:p>
          <a:p>
            <a:pPr marL="0">
              <a:spcBef>
                <a:spcPts val="0"/>
              </a:spcBef>
            </a:pPr>
            <a:r>
              <a:rPr lang="en-US" sz="2500" dirty="0" err="1" smtClean="0">
                <a:solidFill>
                  <a:srgbClr val="FF0000"/>
                </a:solidFill>
              </a:rPr>
              <a:t>Для</a:t>
            </a:r>
            <a:r>
              <a:rPr lang="en-US" sz="2500" dirty="0" smtClean="0">
                <a:solidFill>
                  <a:srgbClr val="FF0000"/>
                </a:solidFill>
              </a:rPr>
              <a:t> </a:t>
            </a:r>
            <a:r>
              <a:rPr lang="en-US" sz="2500" dirty="0" err="1" smtClean="0">
                <a:solidFill>
                  <a:srgbClr val="FF0000"/>
                </a:solidFill>
              </a:rPr>
              <a:t>чого</a:t>
            </a:r>
            <a:r>
              <a:rPr lang="en-US" sz="2500" dirty="0" smtClean="0">
                <a:solidFill>
                  <a:srgbClr val="FF0000"/>
                </a:solidFill>
              </a:rPr>
              <a:t> </a:t>
            </a:r>
            <a:r>
              <a:rPr lang="en-US" sz="2500" dirty="0" err="1" smtClean="0">
                <a:solidFill>
                  <a:srgbClr val="FF0000"/>
                </a:solidFill>
              </a:rPr>
              <a:t>може</a:t>
            </a:r>
            <a:r>
              <a:rPr lang="en-US" sz="2500" dirty="0" smtClean="0">
                <a:solidFill>
                  <a:srgbClr val="FF0000"/>
                </a:solidFill>
              </a:rPr>
              <a:t> </a:t>
            </a:r>
            <a:r>
              <a:rPr lang="en-US" sz="2500" dirty="0" err="1" smtClean="0">
                <a:solidFill>
                  <a:srgbClr val="FF0000"/>
                </a:solidFill>
              </a:rPr>
              <a:t>бути</a:t>
            </a:r>
            <a:r>
              <a:rPr lang="en-US" sz="2500" dirty="0" smtClean="0">
                <a:solidFill>
                  <a:srgbClr val="FF0000"/>
                </a:solidFill>
              </a:rPr>
              <a:t> </a:t>
            </a:r>
            <a:r>
              <a:rPr lang="en-US" sz="2500" dirty="0" err="1" smtClean="0">
                <a:solidFill>
                  <a:srgbClr val="FF0000"/>
                </a:solidFill>
              </a:rPr>
              <a:t>потрібним</a:t>
            </a:r>
            <a:r>
              <a:rPr lang="en-US" sz="2500" dirty="0" smtClean="0">
                <a:solidFill>
                  <a:srgbClr val="FF0000"/>
                </a:solidFill>
              </a:rPr>
              <a:t> </a:t>
            </a:r>
            <a:r>
              <a:rPr lang="en-US" sz="2500" dirty="0" err="1" smtClean="0">
                <a:solidFill>
                  <a:srgbClr val="FF0000"/>
                </a:solidFill>
              </a:rPr>
              <a:t>встановлення</a:t>
            </a:r>
            <a:r>
              <a:rPr lang="en-US" sz="2500" dirty="0" smtClean="0">
                <a:solidFill>
                  <a:srgbClr val="FF0000"/>
                </a:solidFill>
              </a:rPr>
              <a:t> </a:t>
            </a:r>
            <a:r>
              <a:rPr lang="en-US" sz="2500" dirty="0" err="1" smtClean="0">
                <a:solidFill>
                  <a:srgbClr val="FF0000"/>
                </a:solidFill>
              </a:rPr>
              <a:t>моменту</a:t>
            </a:r>
            <a:r>
              <a:rPr lang="en-US" sz="2500" dirty="0" smtClean="0">
                <a:solidFill>
                  <a:srgbClr val="FF0000"/>
                </a:solidFill>
              </a:rPr>
              <a:t>, </a:t>
            </a:r>
            <a:r>
              <a:rPr lang="en-US" sz="2500" dirty="0" err="1" smtClean="0">
                <a:solidFill>
                  <a:srgbClr val="FF0000"/>
                </a:solidFill>
              </a:rPr>
              <a:t>з</a:t>
            </a:r>
            <a:r>
              <a:rPr lang="en-US" sz="2500" dirty="0" smtClean="0">
                <a:solidFill>
                  <a:srgbClr val="FF0000"/>
                </a:solidFill>
              </a:rPr>
              <a:t> </a:t>
            </a:r>
            <a:r>
              <a:rPr lang="en-US" sz="2500" dirty="0" err="1" smtClean="0">
                <a:solidFill>
                  <a:srgbClr val="FF0000"/>
                </a:solidFill>
              </a:rPr>
              <a:t>якого</a:t>
            </a:r>
            <a:r>
              <a:rPr lang="en-US" sz="2500" dirty="0" smtClean="0">
                <a:solidFill>
                  <a:srgbClr val="FF0000"/>
                </a:solidFill>
              </a:rPr>
              <a:t> </a:t>
            </a:r>
            <a:r>
              <a:rPr lang="en-US" sz="2500" dirty="0" err="1" smtClean="0">
                <a:solidFill>
                  <a:srgbClr val="FF0000"/>
                </a:solidFill>
              </a:rPr>
              <a:t>особа</a:t>
            </a:r>
            <a:r>
              <a:rPr lang="en-US" sz="2500" dirty="0" smtClean="0">
                <a:solidFill>
                  <a:srgbClr val="FF0000"/>
                </a:solidFill>
              </a:rPr>
              <a:t> </a:t>
            </a:r>
            <a:r>
              <a:rPr lang="en-US" sz="2500" dirty="0" err="1" smtClean="0">
                <a:solidFill>
                  <a:srgbClr val="FF0000"/>
                </a:solidFill>
              </a:rPr>
              <a:t>була</a:t>
            </a:r>
            <a:r>
              <a:rPr lang="en-US" sz="2500" dirty="0" smtClean="0">
                <a:solidFill>
                  <a:srgbClr val="FF0000"/>
                </a:solidFill>
              </a:rPr>
              <a:t> </a:t>
            </a:r>
            <a:r>
              <a:rPr lang="en-US" sz="2500" dirty="0" err="1" smtClean="0">
                <a:solidFill>
                  <a:srgbClr val="FF0000"/>
                </a:solidFill>
              </a:rPr>
              <a:t>позбавлена</a:t>
            </a:r>
            <a:r>
              <a:rPr lang="en-US" sz="2500" dirty="0" smtClean="0">
                <a:solidFill>
                  <a:srgbClr val="FF0000"/>
                </a:solidFill>
              </a:rPr>
              <a:t> </a:t>
            </a:r>
            <a:r>
              <a:rPr lang="en-US" sz="2500" dirty="0" err="1" smtClean="0">
                <a:solidFill>
                  <a:srgbClr val="FF0000"/>
                </a:solidFill>
              </a:rPr>
              <a:t>свободи</a:t>
            </a:r>
            <a:r>
              <a:rPr lang="en-US" sz="2500" dirty="0" smtClean="0">
                <a:solidFill>
                  <a:srgbClr val="FF0000"/>
                </a:solidFill>
              </a:rPr>
              <a:t>?</a:t>
            </a:r>
            <a:endParaRPr lang="en-US" sz="2500" dirty="0">
              <a:solidFill>
                <a:srgbClr val="FF0000"/>
              </a:solidFill>
            </a:endParaRPr>
          </a:p>
        </p:txBody>
      </p:sp>
    </p:spTree>
    <p:extLst>
      <p:ext uri="{BB962C8B-B14F-4D97-AF65-F5344CB8AC3E}">
        <p14:creationId xmlns:p14="http://schemas.microsoft.com/office/powerpoint/2010/main" val="1280213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88640"/>
            <a:ext cx="8856984" cy="6480720"/>
          </a:xfrm>
        </p:spPr>
        <p:txBody>
          <a:bodyPr>
            <a:normAutofit fontScale="62500" lnSpcReduction="20000"/>
          </a:bodyPr>
          <a:lstStyle/>
          <a:p>
            <a:pPr marL="0" indent="0" algn="ctr">
              <a:buNone/>
            </a:pPr>
            <a:r>
              <a:rPr lang="en-US" dirty="0" err="1" smtClean="0">
                <a:solidFill>
                  <a:srgbClr val="FF0000"/>
                </a:solidFill>
              </a:rPr>
              <a:t>Стаття</a:t>
            </a:r>
            <a:r>
              <a:rPr lang="en-US" dirty="0" smtClean="0">
                <a:solidFill>
                  <a:srgbClr val="FF0000"/>
                </a:solidFill>
              </a:rPr>
              <a:t> 5 </a:t>
            </a:r>
            <a:r>
              <a:rPr lang="en-US" dirty="0" err="1" smtClean="0">
                <a:solidFill>
                  <a:srgbClr val="FF0000"/>
                </a:solidFill>
              </a:rPr>
              <a:t>Конвенції</a:t>
            </a:r>
            <a:endParaRPr lang="en-US" dirty="0" smtClean="0">
              <a:solidFill>
                <a:srgbClr val="FF0000"/>
              </a:solidFill>
            </a:endParaRPr>
          </a:p>
          <a:p>
            <a:pPr marL="0" indent="0">
              <a:buNone/>
            </a:pPr>
            <a:r>
              <a:rPr lang="uk-UA" sz="3400" dirty="0"/>
              <a:t>1. Кожен має право на свободу та особисту недоторканність. </a:t>
            </a:r>
            <a:r>
              <a:rPr lang="uk-UA" sz="3400" b="1" dirty="0">
                <a:solidFill>
                  <a:srgbClr val="00B050"/>
                </a:solidFill>
              </a:rPr>
              <a:t>Нікого не може бути </a:t>
            </a:r>
            <a:r>
              <a:rPr lang="uk-UA" sz="3400" b="1" dirty="0" err="1">
                <a:solidFill>
                  <a:srgbClr val="00B050"/>
                </a:solidFill>
              </a:rPr>
              <a:t>позбавлено</a:t>
            </a:r>
            <a:r>
              <a:rPr lang="uk-UA" sz="3400" b="1" dirty="0">
                <a:solidFill>
                  <a:srgbClr val="00B050"/>
                </a:solidFill>
              </a:rPr>
              <a:t> свободи, крім таких випадків і відповідно до процедури, встановленої законом</a:t>
            </a:r>
            <a:r>
              <a:rPr lang="uk-UA" sz="3400" dirty="0"/>
              <a:t>:</a:t>
            </a:r>
          </a:p>
          <a:p>
            <a:pPr marL="0" indent="0">
              <a:buNone/>
            </a:pPr>
            <a:r>
              <a:rPr lang="uk-UA" sz="3400" dirty="0" err="1"/>
              <a:t>a</a:t>
            </a:r>
            <a:r>
              <a:rPr lang="uk-UA" sz="3400" dirty="0"/>
              <a:t>) законне ув'язнення особи </a:t>
            </a:r>
            <a:r>
              <a:rPr lang="uk-UA" sz="3400" dirty="0" smtClean="0">
                <a:solidFill>
                  <a:schemeClr val="accent2"/>
                </a:solidFill>
              </a:rPr>
              <a:t>після засудження </a:t>
            </a:r>
            <a:r>
              <a:rPr lang="uk-UA" sz="3400" dirty="0" smtClean="0"/>
              <a:t>її </a:t>
            </a:r>
            <a:r>
              <a:rPr lang="uk-UA" sz="3400" dirty="0"/>
              <a:t>компетентним судом;</a:t>
            </a:r>
          </a:p>
          <a:p>
            <a:pPr marL="0" indent="0">
              <a:buNone/>
            </a:pPr>
            <a:r>
              <a:rPr lang="uk-UA" sz="3400" dirty="0" err="1"/>
              <a:t>b</a:t>
            </a:r>
            <a:r>
              <a:rPr lang="uk-UA" sz="3400" dirty="0"/>
              <a:t>) законний арешт або </a:t>
            </a:r>
            <a:r>
              <a:rPr lang="uk-UA" sz="3400" dirty="0" smtClean="0"/>
              <a:t>затримання </a:t>
            </a:r>
            <a:r>
              <a:rPr lang="uk-UA" sz="3400" dirty="0"/>
              <a:t>особи </a:t>
            </a:r>
            <a:r>
              <a:rPr lang="uk-UA" sz="3400" dirty="0">
                <a:solidFill>
                  <a:schemeClr val="tx2">
                    <a:lumMod val="60000"/>
                    <a:lumOff val="40000"/>
                  </a:schemeClr>
                </a:solidFill>
              </a:rPr>
              <a:t>за невиконання законного припису суду або для забезпечення виконання будь-якого обов'язку, встановленого законом</a:t>
            </a:r>
            <a:r>
              <a:rPr lang="uk-UA" sz="3400" dirty="0"/>
              <a:t>;</a:t>
            </a:r>
          </a:p>
          <a:p>
            <a:pPr marL="0" indent="0">
              <a:buNone/>
            </a:pPr>
            <a:r>
              <a:rPr lang="uk-UA" sz="3400" dirty="0"/>
              <a:t>c) </a:t>
            </a:r>
            <a:r>
              <a:rPr lang="uk-UA" sz="3400" b="1" dirty="0">
                <a:solidFill>
                  <a:srgbClr val="7030A0"/>
                </a:solidFill>
              </a:rPr>
              <a:t>законний арешт або затримання особи, здійснене з метою </a:t>
            </a:r>
            <a:r>
              <a:rPr lang="uk-UA" sz="3400" b="1" dirty="0" err="1">
                <a:solidFill>
                  <a:srgbClr val="7030A0"/>
                </a:solidFill>
              </a:rPr>
              <a:t>допровадження</a:t>
            </a:r>
            <a:r>
              <a:rPr lang="uk-UA" sz="3400" b="1" dirty="0">
                <a:solidFill>
                  <a:srgbClr val="7030A0"/>
                </a:solidFill>
              </a:rPr>
              <a:t> її до компетентного судового органу </a:t>
            </a:r>
            <a:r>
              <a:rPr lang="uk-UA" sz="3400" b="1" dirty="0">
                <a:solidFill>
                  <a:srgbClr val="FF0000"/>
                </a:solidFill>
              </a:rPr>
              <a:t>за наявності обґрунтованої підозри у вчиненні нею правопорушення </a:t>
            </a:r>
            <a:r>
              <a:rPr lang="uk-UA" sz="3400" b="1" dirty="0">
                <a:solidFill>
                  <a:srgbClr val="00B050"/>
                </a:solidFill>
              </a:rPr>
              <a:t>або якщо обґрунтовано вважається необхідним запобігти вчиненню нею правопорушення чи її втечі після його вчинення</a:t>
            </a:r>
            <a:r>
              <a:rPr lang="uk-UA" sz="3400" dirty="0" smtClean="0">
                <a:solidFill>
                  <a:srgbClr val="00B050"/>
                </a:solidFill>
              </a:rPr>
              <a:t>;</a:t>
            </a:r>
            <a:r>
              <a:rPr lang="en-US" sz="3400" dirty="0" smtClean="0"/>
              <a:t> </a:t>
            </a:r>
            <a:r>
              <a:rPr lang="en-US" sz="3400" i="1" dirty="0" err="1" smtClean="0">
                <a:solidFill>
                  <a:schemeClr val="accent6">
                    <a:lumMod val="75000"/>
                  </a:schemeClr>
                </a:solidFill>
              </a:rPr>
              <a:t>що</a:t>
            </a:r>
            <a:r>
              <a:rPr lang="en-US" sz="3400" i="1" dirty="0" smtClean="0">
                <a:solidFill>
                  <a:schemeClr val="accent6">
                    <a:lumMod val="75000"/>
                  </a:schemeClr>
                </a:solidFill>
              </a:rPr>
              <a:t> </a:t>
            </a:r>
            <a:r>
              <a:rPr lang="en-US" sz="3400" i="1" dirty="0" err="1" smtClean="0">
                <a:solidFill>
                  <a:schemeClr val="accent6">
                    <a:lumMod val="75000"/>
                  </a:schemeClr>
                </a:solidFill>
              </a:rPr>
              <a:t>далі</a:t>
            </a:r>
            <a:r>
              <a:rPr lang="en-US" sz="3400" i="1" dirty="0" smtClean="0">
                <a:solidFill>
                  <a:schemeClr val="accent6">
                    <a:lumMod val="75000"/>
                  </a:schemeClr>
                </a:solidFill>
              </a:rPr>
              <a:t> </a:t>
            </a:r>
            <a:r>
              <a:rPr lang="mr-IN" sz="3400" i="1" dirty="0" smtClean="0">
                <a:solidFill>
                  <a:schemeClr val="accent6">
                    <a:lumMod val="75000"/>
                  </a:schemeClr>
                </a:solidFill>
              </a:rPr>
              <a:t>–</a:t>
            </a:r>
            <a:r>
              <a:rPr lang="en-US" sz="3400" i="1" dirty="0" smtClean="0">
                <a:solidFill>
                  <a:schemeClr val="accent6">
                    <a:lumMod val="75000"/>
                  </a:schemeClr>
                </a:solidFill>
              </a:rPr>
              <a:t> </a:t>
            </a:r>
            <a:r>
              <a:rPr lang="en-US" sz="3400" i="1" dirty="0" err="1" smtClean="0">
                <a:solidFill>
                  <a:schemeClr val="accent6">
                    <a:lumMod val="75000"/>
                  </a:schemeClr>
                </a:solidFill>
              </a:rPr>
              <a:t>в</a:t>
            </a:r>
            <a:r>
              <a:rPr lang="en-US" sz="3400" i="1" dirty="0" smtClean="0">
                <a:solidFill>
                  <a:schemeClr val="accent6">
                    <a:lumMod val="75000"/>
                  </a:schemeClr>
                </a:solidFill>
              </a:rPr>
              <a:t> </a:t>
            </a:r>
            <a:r>
              <a:rPr lang="en-US" sz="3400" i="1" dirty="0" err="1" smtClean="0">
                <a:solidFill>
                  <a:schemeClr val="accent6">
                    <a:lumMod val="75000"/>
                  </a:schemeClr>
                </a:solidFill>
              </a:rPr>
              <a:t>п</a:t>
            </a:r>
            <a:r>
              <a:rPr lang="en-US" sz="3400" i="1" dirty="0" smtClean="0">
                <a:solidFill>
                  <a:schemeClr val="accent6">
                    <a:lumMod val="75000"/>
                  </a:schemeClr>
                </a:solidFill>
              </a:rPr>
              <a:t>. 3!!</a:t>
            </a:r>
            <a:endParaRPr lang="uk-UA" sz="3400" i="1" dirty="0">
              <a:solidFill>
                <a:schemeClr val="accent6">
                  <a:lumMod val="75000"/>
                </a:schemeClr>
              </a:solidFill>
            </a:endParaRPr>
          </a:p>
          <a:p>
            <a:pPr marL="0" indent="0">
              <a:buNone/>
            </a:pPr>
            <a:r>
              <a:rPr lang="uk-UA" sz="3400" dirty="0"/>
              <a:t>d) затримання неповнолітнього на підставі законного рішення з метою застосування наглядових заходів виховного характеру або законне затримання неповнолітнього з метою </a:t>
            </a:r>
            <a:r>
              <a:rPr lang="uk-UA" sz="3400" dirty="0" err="1"/>
              <a:t>допровадження</a:t>
            </a:r>
            <a:r>
              <a:rPr lang="uk-UA" sz="3400" dirty="0"/>
              <a:t> його до компетентного органу;</a:t>
            </a:r>
          </a:p>
          <a:p>
            <a:pPr marL="0" indent="0">
              <a:buNone/>
            </a:pPr>
            <a:r>
              <a:rPr lang="uk-UA" sz="3400" dirty="0" err="1"/>
              <a:t>e</a:t>
            </a:r>
            <a:r>
              <a:rPr lang="uk-UA" sz="3400" dirty="0"/>
              <a:t>) законне затримання осіб для запобігання поширенню інфекційних захворювань, законне затримання психічнохворих, алкоголіків або наркоманів чи </a:t>
            </a:r>
            <a:r>
              <a:rPr lang="uk-UA" sz="3400" dirty="0" err="1"/>
              <a:t>бродяг</a:t>
            </a:r>
            <a:r>
              <a:rPr lang="uk-UA" sz="3400" dirty="0"/>
              <a:t>;</a:t>
            </a:r>
          </a:p>
          <a:p>
            <a:pPr marL="0" indent="0">
              <a:buNone/>
            </a:pPr>
            <a:r>
              <a:rPr lang="uk-UA" sz="3400" dirty="0" err="1"/>
              <a:t>f</a:t>
            </a:r>
            <a:r>
              <a:rPr lang="uk-UA" sz="3400" dirty="0"/>
              <a:t>) законний арешт або затримання особи</a:t>
            </a:r>
            <a:r>
              <a:rPr lang="uk-UA" sz="3400" dirty="0">
                <a:solidFill>
                  <a:schemeClr val="accent2">
                    <a:lumMod val="75000"/>
                  </a:schemeClr>
                </a:solidFill>
              </a:rPr>
              <a:t> з метою запобігання її недозволеному в'їзду в країну чи особи, щодо якої провадиться процедура депортації або екстрадиції</a:t>
            </a:r>
            <a:r>
              <a:rPr lang="uk-UA" sz="3400" dirty="0"/>
              <a:t>.</a:t>
            </a:r>
          </a:p>
        </p:txBody>
      </p:sp>
    </p:spTree>
    <p:extLst>
      <p:ext uri="{BB962C8B-B14F-4D97-AF65-F5344CB8AC3E}">
        <p14:creationId xmlns:p14="http://schemas.microsoft.com/office/powerpoint/2010/main" val="14460188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332656"/>
            <a:ext cx="8856984" cy="6408712"/>
          </a:xfrm>
        </p:spPr>
        <p:txBody>
          <a:bodyPr>
            <a:noAutofit/>
          </a:bodyPr>
          <a:lstStyle/>
          <a:p>
            <a:pPr marL="0" indent="0">
              <a:buNone/>
            </a:pPr>
            <a:r>
              <a:rPr lang="uk-UA" sz="2300" dirty="0"/>
              <a:t>2. Кожен, кого заарештовано, має бути негайно поінформований зрозумілою для нього мовою про підстави його арешту і про будь-яке обвинувачення, висунуте проти нього.</a:t>
            </a:r>
          </a:p>
          <a:p>
            <a:pPr marL="0" indent="0">
              <a:buNone/>
            </a:pPr>
            <a:r>
              <a:rPr lang="uk-UA" sz="2300" dirty="0"/>
              <a:t>3. Кожен, кого заарештовано або затримано згідно з положеннями </a:t>
            </a:r>
            <a:r>
              <a:rPr lang="uk-UA" sz="2300" dirty="0">
                <a:solidFill>
                  <a:srgbClr val="7030A0"/>
                </a:solidFill>
              </a:rPr>
              <a:t>підпункту "c" пункту 1 цієї статті</a:t>
            </a:r>
            <a:r>
              <a:rPr lang="uk-UA" sz="2300" dirty="0"/>
              <a:t>, має </a:t>
            </a:r>
            <a:r>
              <a:rPr lang="uk-UA" sz="2300" b="1" dirty="0">
                <a:solidFill>
                  <a:srgbClr val="FF0000"/>
                </a:solidFill>
              </a:rPr>
              <a:t>негайно постати перед суддею</a:t>
            </a:r>
            <a:r>
              <a:rPr lang="uk-UA" sz="2300" dirty="0">
                <a:solidFill>
                  <a:srgbClr val="FF0000"/>
                </a:solidFill>
              </a:rPr>
              <a:t> </a:t>
            </a:r>
            <a:r>
              <a:rPr lang="uk-UA" sz="2300" dirty="0"/>
              <a:t>чи іншою посадовою особою, якій закон надає право здійснювати судову владу, і йому має бути </a:t>
            </a:r>
            <a:r>
              <a:rPr lang="uk-UA" sz="2300" dirty="0">
                <a:solidFill>
                  <a:srgbClr val="00B050"/>
                </a:solidFill>
              </a:rPr>
              <a:t>забезпечено розгляд справи судом упродовж розумного строку </a:t>
            </a:r>
            <a:r>
              <a:rPr lang="uk-UA" sz="2300" dirty="0">
                <a:solidFill>
                  <a:schemeClr val="accent6">
                    <a:lumMod val="75000"/>
                  </a:schemeClr>
                </a:solidFill>
              </a:rPr>
              <a:t>або звільнення під час провадження</a:t>
            </a:r>
            <a:r>
              <a:rPr lang="uk-UA" sz="2300" dirty="0"/>
              <a:t>. Таке </a:t>
            </a:r>
            <a:r>
              <a:rPr lang="uk-UA" sz="2300" dirty="0">
                <a:solidFill>
                  <a:schemeClr val="accent6">
                    <a:lumMod val="75000"/>
                  </a:schemeClr>
                </a:solidFill>
              </a:rPr>
              <a:t>звільнення може бути обумовлене гарантіями з'явитися на судове засідання</a:t>
            </a:r>
            <a:r>
              <a:rPr lang="uk-UA" sz="2300" dirty="0"/>
              <a:t>.</a:t>
            </a:r>
          </a:p>
          <a:p>
            <a:pPr marL="0" indent="0">
              <a:buNone/>
            </a:pPr>
            <a:r>
              <a:rPr lang="uk-UA" sz="2300" dirty="0"/>
              <a:t>4. Кожен, кого </a:t>
            </a:r>
            <a:r>
              <a:rPr lang="uk-UA" sz="2300" dirty="0" err="1"/>
              <a:t>позбавлено</a:t>
            </a:r>
            <a:r>
              <a:rPr lang="uk-UA" sz="2300" dirty="0"/>
              <a:t> свободи внаслідок арешту або тримання під вартою, </a:t>
            </a:r>
            <a:r>
              <a:rPr lang="uk-UA" sz="2300" b="1" dirty="0">
                <a:solidFill>
                  <a:srgbClr val="0070C0"/>
                </a:solidFill>
              </a:rPr>
              <a:t>має право ініціювати провадження</a:t>
            </a:r>
            <a:r>
              <a:rPr lang="uk-UA" sz="2300" dirty="0">
                <a:solidFill>
                  <a:srgbClr val="0070C0"/>
                </a:solidFill>
              </a:rPr>
              <a:t>, в ході якого суд без зволікання встановлює законність затримання і приймає рішення про звільнення, якщо затримання є незаконним</a:t>
            </a:r>
            <a:r>
              <a:rPr lang="uk-UA" sz="2300" dirty="0"/>
              <a:t>.</a:t>
            </a:r>
          </a:p>
          <a:p>
            <a:pPr marL="0" indent="0">
              <a:buNone/>
            </a:pPr>
            <a:r>
              <a:rPr lang="uk-UA" sz="2300" dirty="0"/>
              <a:t>5. Кожен, хто є потерпілим від арешту або затримання, здійсненого всупереч положенням цієї статті, має забезпечене правовою санкцією право на відшкодування.</a:t>
            </a:r>
          </a:p>
          <a:p>
            <a:pPr marL="0" indent="0">
              <a:buNone/>
            </a:pPr>
            <a:r>
              <a:rPr lang="uk-UA" sz="2300" dirty="0"/>
              <a:t/>
            </a:r>
            <a:br>
              <a:rPr lang="uk-UA" sz="2300" dirty="0"/>
            </a:br>
            <a:endParaRPr lang="en-US" sz="2300" dirty="0"/>
          </a:p>
        </p:txBody>
      </p:sp>
    </p:spTree>
    <p:extLst>
      <p:ext uri="{BB962C8B-B14F-4D97-AF65-F5344CB8AC3E}">
        <p14:creationId xmlns:p14="http://schemas.microsoft.com/office/powerpoint/2010/main" val="682207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097" y="12601"/>
            <a:ext cx="8229600" cy="1143000"/>
          </a:xfrm>
        </p:spPr>
        <p:txBody>
          <a:bodyPr>
            <a:normAutofit/>
          </a:bodyPr>
          <a:lstStyle/>
          <a:p>
            <a:r>
              <a:rPr lang="en-US" sz="3000" dirty="0" err="1" smtClean="0">
                <a:solidFill>
                  <a:srgbClr val="00B050"/>
                </a:solidFill>
              </a:rPr>
              <a:t>Мета</a:t>
            </a:r>
            <a:r>
              <a:rPr lang="en-US" sz="3000" dirty="0" smtClean="0">
                <a:solidFill>
                  <a:srgbClr val="00B050"/>
                </a:solidFill>
              </a:rPr>
              <a:t> </a:t>
            </a:r>
            <a:r>
              <a:rPr lang="en-US" sz="3000" dirty="0" err="1" smtClean="0">
                <a:solidFill>
                  <a:srgbClr val="00B050"/>
                </a:solidFill>
              </a:rPr>
              <a:t>статті</a:t>
            </a:r>
            <a:r>
              <a:rPr lang="en-US" sz="3000" dirty="0" smtClean="0">
                <a:solidFill>
                  <a:srgbClr val="00B050"/>
                </a:solidFill>
              </a:rPr>
              <a:t> 5 </a:t>
            </a:r>
            <a:r>
              <a:rPr lang="en-US" sz="3000" dirty="0" err="1" smtClean="0">
                <a:solidFill>
                  <a:srgbClr val="00B050"/>
                </a:solidFill>
              </a:rPr>
              <a:t>Конвенції</a:t>
            </a:r>
            <a:r>
              <a:rPr lang="en-US" sz="3000" dirty="0" smtClean="0">
                <a:solidFill>
                  <a:srgbClr val="00B050"/>
                </a:solidFill>
              </a:rPr>
              <a:t> </a:t>
            </a:r>
            <a:r>
              <a:rPr lang="mr-IN" sz="3000" dirty="0" smtClean="0">
                <a:solidFill>
                  <a:srgbClr val="00B050"/>
                </a:solidFill>
              </a:rPr>
              <a:t>–</a:t>
            </a:r>
            <a:r>
              <a:rPr lang="en-US" sz="3000" dirty="0" smtClean="0">
                <a:solidFill>
                  <a:srgbClr val="00B050"/>
                </a:solidFill>
              </a:rPr>
              <a:t/>
            </a:r>
            <a:br>
              <a:rPr lang="en-US" sz="3000" dirty="0" smtClean="0">
                <a:solidFill>
                  <a:srgbClr val="00B050"/>
                </a:solidFill>
              </a:rPr>
            </a:br>
            <a:r>
              <a:rPr lang="en-US" sz="3000" dirty="0" smtClean="0">
                <a:solidFill>
                  <a:srgbClr val="00B050"/>
                </a:solidFill>
              </a:rPr>
              <a:t> </a:t>
            </a:r>
            <a:r>
              <a:rPr lang="en-US" sz="3000" dirty="0" err="1" smtClean="0">
                <a:solidFill>
                  <a:srgbClr val="00B050"/>
                </a:solidFill>
              </a:rPr>
              <a:t>захист</a:t>
            </a:r>
            <a:r>
              <a:rPr lang="en-US" sz="3000" dirty="0" smtClean="0">
                <a:solidFill>
                  <a:srgbClr val="00B050"/>
                </a:solidFill>
              </a:rPr>
              <a:t> </a:t>
            </a:r>
            <a:r>
              <a:rPr lang="en-US" sz="3000" dirty="0" err="1" smtClean="0">
                <a:solidFill>
                  <a:srgbClr val="00B050"/>
                </a:solidFill>
              </a:rPr>
              <a:t>особи</a:t>
            </a:r>
            <a:r>
              <a:rPr lang="en-US" sz="3000" dirty="0" smtClean="0">
                <a:solidFill>
                  <a:srgbClr val="00B050"/>
                </a:solidFill>
              </a:rPr>
              <a:t> </a:t>
            </a:r>
            <a:r>
              <a:rPr lang="en-US" sz="3000" dirty="0" err="1" smtClean="0">
                <a:solidFill>
                  <a:srgbClr val="00B050"/>
                </a:solidFill>
              </a:rPr>
              <a:t>від</a:t>
            </a:r>
            <a:r>
              <a:rPr lang="en-US" sz="3000" dirty="0" smtClean="0">
                <a:solidFill>
                  <a:srgbClr val="00B050"/>
                </a:solidFill>
              </a:rPr>
              <a:t> </a:t>
            </a:r>
            <a:r>
              <a:rPr lang="en-US" sz="3000" dirty="0" err="1" smtClean="0">
                <a:solidFill>
                  <a:srgbClr val="00B050"/>
                </a:solidFill>
              </a:rPr>
              <a:t>свавілля</a:t>
            </a:r>
            <a:endParaRPr lang="en-US" sz="3000" dirty="0">
              <a:solidFill>
                <a:srgbClr val="00B050"/>
              </a:solidFill>
            </a:endParaRPr>
          </a:p>
        </p:txBody>
      </p:sp>
      <p:sp>
        <p:nvSpPr>
          <p:cNvPr id="3" name="Content Placeholder 2"/>
          <p:cNvSpPr>
            <a:spLocks noGrp="1"/>
          </p:cNvSpPr>
          <p:nvPr>
            <p:ph idx="1"/>
          </p:nvPr>
        </p:nvSpPr>
        <p:spPr>
          <a:xfrm>
            <a:off x="448097" y="1155602"/>
            <a:ext cx="8238703" cy="4970562"/>
          </a:xfrm>
        </p:spPr>
        <p:txBody>
          <a:bodyPr>
            <a:normAutofit fontScale="85000" lnSpcReduction="10000"/>
          </a:bodyPr>
          <a:lstStyle/>
          <a:p>
            <a:pPr marL="0" indent="0">
              <a:buNone/>
            </a:pPr>
            <a:r>
              <a:rPr lang="mr-IN" dirty="0" smtClean="0"/>
              <a:t>…</a:t>
            </a:r>
            <a:r>
              <a:rPr lang="en-US" dirty="0" smtClean="0"/>
              <a:t>According </a:t>
            </a:r>
            <a:r>
              <a:rPr lang="en-US" dirty="0"/>
              <a:t>to the case-law on the scope of paragraphs 1 and 4 of Article 5 (art. 5-1, art. 5-4), in order to satisfy the requirements of the Convention, such review must comply with both the substantive and procedural rules of the national legislation and moreover be conducted in conformity with </a:t>
            </a:r>
            <a:r>
              <a:rPr lang="en-US" b="1" dirty="0">
                <a:solidFill>
                  <a:srgbClr val="FF0000"/>
                </a:solidFill>
              </a:rPr>
              <a:t>the aim of Article 5 (art. 5): to protect the individual against arbitrariness, </a:t>
            </a:r>
            <a:r>
              <a:rPr lang="en-US" dirty="0"/>
              <a:t>in particular with regard to the time taken to give a decision. That is the first point to be examined, being the one which </a:t>
            </a:r>
            <a:r>
              <a:rPr lang="en-US" dirty="0" err="1"/>
              <a:t>Mr</a:t>
            </a:r>
            <a:r>
              <a:rPr lang="en-US" dirty="0"/>
              <a:t> </a:t>
            </a:r>
            <a:r>
              <a:rPr lang="en-US" dirty="0" err="1"/>
              <a:t>Koendjbiharie</a:t>
            </a:r>
            <a:r>
              <a:rPr lang="en-US" dirty="0"/>
              <a:t> stressed in particular.</a:t>
            </a:r>
          </a:p>
          <a:p>
            <a:pPr marL="0" indent="0" algn="r">
              <a:buNone/>
            </a:pPr>
            <a:r>
              <a:rPr lang="en-US" b="1" i="1" dirty="0"/>
              <a:t>CASE OF KOENDJBIHARIE v. THE </a:t>
            </a:r>
            <a:r>
              <a:rPr lang="en-US" b="1" i="1" dirty="0" smtClean="0"/>
              <a:t>NETHERLANDS, </a:t>
            </a:r>
            <a:r>
              <a:rPr lang="en-US" b="1" i="1" dirty="0" err="1" smtClean="0"/>
              <a:t>п</a:t>
            </a:r>
            <a:r>
              <a:rPr lang="en-US" b="1" i="1" dirty="0" smtClean="0"/>
              <a:t>. 27</a:t>
            </a:r>
            <a:r>
              <a:rPr lang="en-US" dirty="0"/>
              <a:t/>
            </a:r>
            <a:br>
              <a:rPr lang="en-US" dirty="0"/>
            </a:br>
            <a:endParaRPr lang="en-US" dirty="0"/>
          </a:p>
        </p:txBody>
      </p:sp>
    </p:spTree>
    <p:extLst>
      <p:ext uri="{BB962C8B-B14F-4D97-AF65-F5344CB8AC3E}">
        <p14:creationId xmlns:p14="http://schemas.microsoft.com/office/powerpoint/2010/main" val="8868515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88640"/>
            <a:ext cx="8579296" cy="6552728"/>
          </a:xfrm>
        </p:spPr>
        <p:txBody>
          <a:bodyPr>
            <a:noAutofit/>
          </a:bodyPr>
          <a:lstStyle/>
          <a:p>
            <a:pPr marL="0" indent="0">
              <a:spcBef>
                <a:spcPts val="0"/>
              </a:spcBef>
              <a:buNone/>
            </a:pPr>
            <a:r>
              <a:rPr lang="uk-UA" sz="1800" b="1" dirty="0"/>
              <a:t>Стаття </a:t>
            </a:r>
            <a:r>
              <a:rPr lang="uk-UA" sz="1800" b="1" dirty="0" smtClean="0"/>
              <a:t>12</a:t>
            </a:r>
            <a:r>
              <a:rPr lang="en-US" sz="1800" b="1" dirty="0" smtClean="0"/>
              <a:t> КПК </a:t>
            </a:r>
            <a:r>
              <a:rPr lang="en-US" sz="1800" b="1" dirty="0" err="1" smtClean="0"/>
              <a:t>України</a:t>
            </a:r>
            <a:r>
              <a:rPr lang="en-US" sz="1800" b="1" dirty="0" smtClean="0"/>
              <a:t> 2012 </a:t>
            </a:r>
            <a:r>
              <a:rPr lang="en-US" sz="1800" b="1" dirty="0" err="1" smtClean="0"/>
              <a:t>р</a:t>
            </a:r>
            <a:r>
              <a:rPr lang="uk-UA" sz="1800" b="1" dirty="0" smtClean="0"/>
              <a:t>.</a:t>
            </a:r>
            <a:r>
              <a:rPr lang="uk-UA" sz="1800" b="1" dirty="0">
                <a:solidFill>
                  <a:srgbClr val="FF0000"/>
                </a:solidFill>
              </a:rPr>
              <a:t> Забезпечення права на свободу та особисту недоторканність</a:t>
            </a:r>
          </a:p>
          <a:p>
            <a:pPr marL="0" indent="0">
              <a:spcBef>
                <a:spcPts val="0"/>
              </a:spcBef>
              <a:buNone/>
            </a:pPr>
            <a:r>
              <a:rPr lang="uk-UA" sz="1800" dirty="0"/>
              <a:t>1. Під час кримінального провадження ніхто не може триматися під вартою, бути затриманим або обмеженим у здійсненні права на вільне пересування в інший спосіб через підозру або обвинувачення у вчиненні кримінального правопорушення інакше як на підставах та в порядку, передбачених цим Кодексом.</a:t>
            </a:r>
          </a:p>
          <a:p>
            <a:pPr marL="0" indent="0">
              <a:spcBef>
                <a:spcPts val="0"/>
              </a:spcBef>
              <a:buNone/>
            </a:pPr>
            <a:r>
              <a:rPr lang="uk-UA" sz="1800" dirty="0"/>
              <a:t>2. Кожен, кого затримано через підозру або обвинувачення у вчиненні кримінального правопорушення або інакше </a:t>
            </a:r>
            <a:r>
              <a:rPr lang="uk-UA" sz="1800" dirty="0" err="1"/>
              <a:t>позбавлено</a:t>
            </a:r>
            <a:r>
              <a:rPr lang="uk-UA" sz="1800" dirty="0"/>
              <a:t> свободи, повинен бути в найкоротший строк доставлений до слідчого судді для вирішення питання про законність та обґрунтованість його затримання, іншого позбавлення свободи та подальшого тримання. Затримана особа негайно звільняється, якщо протягом сімдесяти двох годин з моменту затримання їй не </a:t>
            </a:r>
            <a:r>
              <a:rPr lang="uk-UA" sz="1800" dirty="0" err="1"/>
              <a:t>вручено</a:t>
            </a:r>
            <a:r>
              <a:rPr lang="uk-UA" sz="1800" dirty="0"/>
              <a:t> вмотивованого судового рішення про тримання під вартою.</a:t>
            </a:r>
          </a:p>
          <a:p>
            <a:pPr marL="0" indent="0">
              <a:spcBef>
                <a:spcPts val="0"/>
              </a:spcBef>
              <a:buNone/>
            </a:pPr>
            <a:r>
              <a:rPr lang="uk-UA" sz="1800" dirty="0"/>
              <a:t>3. Про затримання особи, взяття її під варту або обмеження в праві на вільне пересування в інший спосіб, а також про її місце перебування має бути негайно повідомлено її близьких родичів, членів сім’ї чи інших осіб за вибором цієї особи в порядку, передбаченому цим Кодексом.</a:t>
            </a:r>
          </a:p>
          <a:p>
            <a:pPr marL="0" indent="0">
              <a:spcBef>
                <a:spcPts val="0"/>
              </a:spcBef>
              <a:buNone/>
            </a:pPr>
            <a:r>
              <a:rPr lang="uk-UA" sz="1800" dirty="0"/>
              <a:t>4. Кожен, хто понад строк, передбачений цим Кодексом, тримається під вартою або позбавлений свободи в інший спосіб, має бути негайно звільнений.</a:t>
            </a:r>
          </a:p>
          <a:p>
            <a:pPr marL="0" indent="0">
              <a:spcBef>
                <a:spcPts val="0"/>
              </a:spcBef>
              <a:buNone/>
            </a:pPr>
            <a:r>
              <a:rPr lang="uk-UA" sz="1800" dirty="0"/>
              <a:t>5. Затримання особи, взяття її під варту або обмеження в праві на вільне пересування в інший спосіб під час кримінального провадження, здійснене за відсутності підстав або з порушенням порядку, передбаченого цим Кодексом, тягне за собою відповідальність, установлену законом</a:t>
            </a:r>
            <a:r>
              <a:rPr lang="uk-UA" sz="1800" dirty="0" smtClean="0"/>
              <a:t>.</a:t>
            </a:r>
            <a:endParaRPr lang="uk-UA" sz="1800" dirty="0"/>
          </a:p>
        </p:txBody>
      </p:sp>
    </p:spTree>
    <p:extLst>
      <p:ext uri="{BB962C8B-B14F-4D97-AF65-F5344CB8AC3E}">
        <p14:creationId xmlns:p14="http://schemas.microsoft.com/office/powerpoint/2010/main" val="14670763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16632"/>
            <a:ext cx="8784976" cy="6480720"/>
          </a:xfrm>
        </p:spPr>
        <p:txBody>
          <a:bodyPr>
            <a:noAutofit/>
          </a:bodyPr>
          <a:lstStyle/>
          <a:p>
            <a:pPr marL="0" indent="0">
              <a:buNone/>
            </a:pPr>
            <a:r>
              <a:rPr lang="en-US" sz="1400" b="1" dirty="0" err="1"/>
              <a:t>Стаття</a:t>
            </a:r>
            <a:r>
              <a:rPr lang="en-US" sz="1400" b="1" dirty="0"/>
              <a:t> 183.</a:t>
            </a:r>
            <a:r>
              <a:rPr lang="en-US" sz="1400" dirty="0"/>
              <a:t> </a:t>
            </a:r>
            <a:r>
              <a:rPr lang="en-US" sz="1400" dirty="0" err="1"/>
              <a:t>Тримання</a:t>
            </a:r>
            <a:r>
              <a:rPr lang="en-US" sz="1400" dirty="0"/>
              <a:t> </a:t>
            </a:r>
            <a:r>
              <a:rPr lang="en-US" sz="1400" dirty="0" err="1"/>
              <a:t>під</a:t>
            </a:r>
            <a:r>
              <a:rPr lang="en-US" sz="1400" dirty="0"/>
              <a:t> </a:t>
            </a:r>
            <a:r>
              <a:rPr lang="en-US" sz="1400" dirty="0" err="1"/>
              <a:t>вартою</a:t>
            </a:r>
            <a:endParaRPr lang="en-US" sz="1400" dirty="0"/>
          </a:p>
          <a:p>
            <a:pPr marL="0" indent="0">
              <a:buNone/>
            </a:pPr>
            <a:r>
              <a:rPr lang="en-US" sz="1400" dirty="0"/>
              <a:t>1. </a:t>
            </a:r>
            <a:r>
              <a:rPr lang="en-US" sz="1400" dirty="0" err="1"/>
              <a:t>Тримання</a:t>
            </a:r>
            <a:r>
              <a:rPr lang="en-US" sz="1400" dirty="0"/>
              <a:t> </a:t>
            </a:r>
            <a:r>
              <a:rPr lang="en-US" sz="1400" dirty="0" err="1"/>
              <a:t>під</a:t>
            </a:r>
            <a:r>
              <a:rPr lang="en-US" sz="1400" dirty="0"/>
              <a:t> </a:t>
            </a:r>
            <a:r>
              <a:rPr lang="en-US" sz="1400" dirty="0" err="1"/>
              <a:t>вартою</a:t>
            </a:r>
            <a:r>
              <a:rPr lang="en-US" sz="1400" dirty="0"/>
              <a:t> </a:t>
            </a:r>
            <a:r>
              <a:rPr lang="en-US" sz="1400" b="1" dirty="0" err="1">
                <a:solidFill>
                  <a:srgbClr val="FF0000"/>
                </a:solidFill>
              </a:rPr>
              <a:t>є</a:t>
            </a:r>
            <a:r>
              <a:rPr lang="en-US" sz="1400" b="1" dirty="0">
                <a:solidFill>
                  <a:srgbClr val="FF0000"/>
                </a:solidFill>
              </a:rPr>
              <a:t> </a:t>
            </a:r>
            <a:r>
              <a:rPr lang="en-US" sz="1400" b="1" dirty="0" err="1">
                <a:solidFill>
                  <a:srgbClr val="FF0000"/>
                </a:solidFill>
              </a:rPr>
              <a:t>винятковим</a:t>
            </a:r>
            <a:r>
              <a:rPr lang="en-US" sz="1400" b="1" dirty="0">
                <a:solidFill>
                  <a:srgbClr val="FF0000"/>
                </a:solidFill>
              </a:rPr>
              <a:t> </a:t>
            </a:r>
            <a:r>
              <a:rPr lang="en-US" sz="1400" b="1" dirty="0" err="1">
                <a:solidFill>
                  <a:srgbClr val="FF0000"/>
                </a:solidFill>
              </a:rPr>
              <a:t>запобіжним</a:t>
            </a:r>
            <a:r>
              <a:rPr lang="en-US" sz="1400" b="1" dirty="0">
                <a:solidFill>
                  <a:srgbClr val="FF0000"/>
                </a:solidFill>
              </a:rPr>
              <a:t> </a:t>
            </a:r>
            <a:r>
              <a:rPr lang="en-US" sz="1400" b="1" dirty="0" err="1">
                <a:solidFill>
                  <a:srgbClr val="FF0000"/>
                </a:solidFill>
              </a:rPr>
              <a:t>заходом</a:t>
            </a:r>
            <a:r>
              <a:rPr lang="en-US" sz="1400" b="1" dirty="0">
                <a:solidFill>
                  <a:srgbClr val="FF0000"/>
                </a:solidFill>
              </a:rPr>
              <a:t>, </a:t>
            </a:r>
            <a:r>
              <a:rPr lang="en-US" sz="1400" b="1" dirty="0" err="1">
                <a:solidFill>
                  <a:srgbClr val="FF0000"/>
                </a:solidFill>
              </a:rPr>
              <a:t>який</a:t>
            </a:r>
            <a:r>
              <a:rPr lang="en-US" sz="1400" b="1" dirty="0">
                <a:solidFill>
                  <a:srgbClr val="FF0000"/>
                </a:solidFill>
              </a:rPr>
              <a:t> </a:t>
            </a:r>
            <a:r>
              <a:rPr lang="en-US" sz="1400" b="1" dirty="0" err="1">
                <a:solidFill>
                  <a:srgbClr val="FF0000"/>
                </a:solidFill>
              </a:rPr>
              <a:t>застосовується</a:t>
            </a:r>
            <a:r>
              <a:rPr lang="en-US" sz="1400" b="1" dirty="0">
                <a:solidFill>
                  <a:srgbClr val="FF0000"/>
                </a:solidFill>
              </a:rPr>
              <a:t> </a:t>
            </a:r>
            <a:r>
              <a:rPr lang="en-US" sz="1400" b="1" dirty="0" err="1">
                <a:solidFill>
                  <a:srgbClr val="FF0000"/>
                </a:solidFill>
              </a:rPr>
              <a:t>виключно</a:t>
            </a:r>
            <a:r>
              <a:rPr lang="en-US" sz="1400" b="1" dirty="0">
                <a:solidFill>
                  <a:srgbClr val="FF0000"/>
                </a:solidFill>
              </a:rPr>
              <a:t> </a:t>
            </a:r>
            <a:r>
              <a:rPr lang="en-US" sz="1400" b="1" dirty="0" err="1">
                <a:solidFill>
                  <a:srgbClr val="FF0000"/>
                </a:solidFill>
              </a:rPr>
              <a:t>у</a:t>
            </a:r>
            <a:r>
              <a:rPr lang="en-US" sz="1400" b="1" dirty="0">
                <a:solidFill>
                  <a:srgbClr val="FF0000"/>
                </a:solidFill>
              </a:rPr>
              <a:t> </a:t>
            </a:r>
            <a:r>
              <a:rPr lang="en-US" sz="1400" b="1" dirty="0" err="1">
                <a:solidFill>
                  <a:srgbClr val="FF0000"/>
                </a:solidFill>
              </a:rPr>
              <a:t>разі</a:t>
            </a:r>
            <a:r>
              <a:rPr lang="en-US" sz="1400" dirty="0"/>
              <a:t>, </a:t>
            </a:r>
            <a:r>
              <a:rPr lang="en-US" sz="1400" dirty="0" err="1"/>
              <a:t>якщо</a:t>
            </a:r>
            <a:r>
              <a:rPr lang="en-US" sz="1400" dirty="0"/>
              <a:t> </a:t>
            </a:r>
            <a:r>
              <a:rPr lang="en-US" sz="1400" dirty="0" err="1"/>
              <a:t>прокурор</a:t>
            </a:r>
            <a:r>
              <a:rPr lang="en-US" sz="1400" dirty="0"/>
              <a:t> </a:t>
            </a:r>
            <a:r>
              <a:rPr lang="en-US" sz="1400" dirty="0" err="1"/>
              <a:t>доведе</a:t>
            </a:r>
            <a:r>
              <a:rPr lang="en-US" sz="1400" dirty="0"/>
              <a:t>, </a:t>
            </a:r>
            <a:r>
              <a:rPr lang="en-US" sz="1400" dirty="0" err="1"/>
              <a:t>що</a:t>
            </a:r>
            <a:r>
              <a:rPr lang="en-US" sz="1400" dirty="0"/>
              <a:t> </a:t>
            </a:r>
            <a:r>
              <a:rPr lang="en-US" sz="1400" dirty="0" err="1"/>
              <a:t>жоден</a:t>
            </a:r>
            <a:r>
              <a:rPr lang="en-US" sz="1400" dirty="0"/>
              <a:t> </a:t>
            </a:r>
            <a:r>
              <a:rPr lang="en-US" sz="1400" dirty="0" err="1"/>
              <a:t>із</a:t>
            </a:r>
            <a:r>
              <a:rPr lang="en-US" sz="1400" dirty="0"/>
              <a:t> </a:t>
            </a:r>
            <a:r>
              <a:rPr lang="en-US" sz="1400" dirty="0" err="1"/>
              <a:t>більш</a:t>
            </a:r>
            <a:r>
              <a:rPr lang="en-US" sz="1400" dirty="0"/>
              <a:t> </a:t>
            </a:r>
            <a:r>
              <a:rPr lang="en-US" sz="1400" dirty="0" err="1"/>
              <a:t>м’яких</a:t>
            </a:r>
            <a:r>
              <a:rPr lang="en-US" sz="1400" dirty="0"/>
              <a:t> </a:t>
            </a:r>
            <a:r>
              <a:rPr lang="en-US" sz="1400" dirty="0" err="1"/>
              <a:t>запобіжних</a:t>
            </a:r>
            <a:r>
              <a:rPr lang="en-US" sz="1400" dirty="0"/>
              <a:t> </a:t>
            </a:r>
            <a:r>
              <a:rPr lang="en-US" sz="1400" dirty="0" err="1"/>
              <a:t>заходів</a:t>
            </a:r>
            <a:r>
              <a:rPr lang="en-US" sz="1400" dirty="0"/>
              <a:t> </a:t>
            </a:r>
            <a:r>
              <a:rPr lang="en-US" sz="1400" dirty="0" err="1"/>
              <a:t>не</a:t>
            </a:r>
            <a:r>
              <a:rPr lang="en-US" sz="1400" dirty="0"/>
              <a:t> </a:t>
            </a:r>
            <a:r>
              <a:rPr lang="en-US" sz="1400" dirty="0" err="1"/>
              <a:t>зможе</a:t>
            </a:r>
            <a:r>
              <a:rPr lang="en-US" sz="1400" dirty="0"/>
              <a:t> </a:t>
            </a:r>
            <a:r>
              <a:rPr lang="en-US" sz="1400" dirty="0" err="1"/>
              <a:t>запобігти</a:t>
            </a:r>
            <a:r>
              <a:rPr lang="en-US" sz="1400" dirty="0"/>
              <a:t> </a:t>
            </a:r>
            <a:r>
              <a:rPr lang="en-US" sz="1400" dirty="0" err="1"/>
              <a:t>ризикам</a:t>
            </a:r>
            <a:r>
              <a:rPr lang="en-US" sz="1400" dirty="0"/>
              <a:t>, </a:t>
            </a:r>
            <a:r>
              <a:rPr lang="en-US" sz="1400" dirty="0" err="1" smtClean="0"/>
              <a:t>передбаченим</a:t>
            </a:r>
            <a:r>
              <a:rPr lang="en-US" sz="1400" dirty="0"/>
              <a:t> </a:t>
            </a:r>
            <a:r>
              <a:rPr lang="en-US" sz="1400" dirty="0" err="1" smtClean="0"/>
              <a:t>ст</a:t>
            </a:r>
            <a:r>
              <a:rPr lang="en-US" sz="1400" dirty="0" smtClean="0"/>
              <a:t>. 177 КПК</a:t>
            </a:r>
            <a:r>
              <a:rPr lang="ru-RU" sz="1400" dirty="0" smtClean="0"/>
              <a:t>, </a:t>
            </a:r>
            <a:r>
              <a:rPr lang="ru-RU" sz="1400" dirty="0" err="1"/>
              <a:t>крім</a:t>
            </a:r>
            <a:r>
              <a:rPr lang="ru-RU" sz="1400" dirty="0"/>
              <a:t> </a:t>
            </a:r>
            <a:r>
              <a:rPr lang="ru-RU" sz="1400" dirty="0" err="1"/>
              <a:t>випадків</a:t>
            </a:r>
            <a:r>
              <a:rPr lang="ru-RU" sz="1400" dirty="0"/>
              <a:t>, </a:t>
            </a:r>
            <a:r>
              <a:rPr lang="ru-RU" sz="1400" dirty="0" err="1"/>
              <a:t>передбачених</a:t>
            </a:r>
            <a:r>
              <a:rPr lang="ru-RU" sz="1400" dirty="0"/>
              <a:t> </a:t>
            </a:r>
            <a:r>
              <a:rPr lang="ru-RU" sz="1400" dirty="0" err="1"/>
              <a:t>частиною</a:t>
            </a:r>
            <a:r>
              <a:rPr lang="ru-RU" sz="1400" dirty="0"/>
              <a:t> </a:t>
            </a:r>
            <a:r>
              <a:rPr lang="ru-RU" sz="1400" dirty="0" err="1"/>
              <a:t>п’ятою</a:t>
            </a:r>
            <a:r>
              <a:rPr lang="ru-RU" sz="1400" dirty="0"/>
              <a:t> </a:t>
            </a:r>
            <a:r>
              <a:rPr lang="ru-RU" sz="1400" dirty="0" err="1"/>
              <a:t>статті</a:t>
            </a:r>
            <a:r>
              <a:rPr lang="ru-RU" sz="1400" dirty="0"/>
              <a:t> 176 </a:t>
            </a:r>
            <a:r>
              <a:rPr lang="ru-RU" sz="1400" dirty="0" err="1"/>
              <a:t>цього</a:t>
            </a:r>
            <a:r>
              <a:rPr lang="ru-RU" sz="1400" dirty="0"/>
              <a:t> Кодексу.</a:t>
            </a:r>
            <a:endParaRPr lang="en-US" sz="1400" dirty="0"/>
          </a:p>
          <a:p>
            <a:pPr marL="0" indent="0">
              <a:buNone/>
            </a:pPr>
            <a:r>
              <a:rPr lang="ru-RU" sz="1400" dirty="0"/>
              <a:t>2. </a:t>
            </a:r>
            <a:r>
              <a:rPr lang="ru-RU" sz="1400" dirty="0" err="1"/>
              <a:t>Запобіжний</a:t>
            </a:r>
            <a:r>
              <a:rPr lang="ru-RU" sz="1400" dirty="0"/>
              <a:t> </a:t>
            </a:r>
            <a:r>
              <a:rPr lang="ru-RU" sz="1400" dirty="0" err="1"/>
              <a:t>захід</a:t>
            </a:r>
            <a:r>
              <a:rPr lang="ru-RU" sz="1400" dirty="0"/>
              <a:t> у </a:t>
            </a:r>
            <a:r>
              <a:rPr lang="ru-RU" sz="1400" dirty="0" err="1"/>
              <a:t>вигляді</a:t>
            </a:r>
            <a:r>
              <a:rPr lang="ru-RU" sz="1400" dirty="0"/>
              <a:t> </a:t>
            </a:r>
            <a:r>
              <a:rPr lang="ru-RU" sz="1400" dirty="0" err="1"/>
              <a:t>тримання</a:t>
            </a:r>
            <a:r>
              <a:rPr lang="ru-RU" sz="1400" dirty="0"/>
              <a:t> </a:t>
            </a:r>
            <a:r>
              <a:rPr lang="ru-RU" sz="1400" dirty="0" err="1"/>
              <a:t>під</a:t>
            </a:r>
            <a:r>
              <a:rPr lang="ru-RU" sz="1400" dirty="0"/>
              <a:t> </a:t>
            </a:r>
            <a:r>
              <a:rPr lang="ru-RU" sz="1400" dirty="0" err="1"/>
              <a:t>вартою</a:t>
            </a:r>
            <a:r>
              <a:rPr lang="ru-RU" sz="1400" dirty="0"/>
              <a:t> не </a:t>
            </a:r>
            <a:r>
              <a:rPr lang="ru-RU" sz="1400" dirty="0" err="1"/>
              <a:t>може</a:t>
            </a:r>
            <a:r>
              <a:rPr lang="ru-RU" sz="1400" dirty="0"/>
              <a:t> бути </a:t>
            </a:r>
            <a:r>
              <a:rPr lang="ru-RU" sz="1400" dirty="0" err="1"/>
              <a:t>застосований</a:t>
            </a:r>
            <a:r>
              <a:rPr lang="ru-RU" sz="1400" dirty="0"/>
              <a:t>, </a:t>
            </a:r>
            <a:r>
              <a:rPr lang="ru-RU" sz="1400" dirty="0" err="1"/>
              <a:t>окрім</a:t>
            </a:r>
            <a:r>
              <a:rPr lang="ru-RU" sz="1400" dirty="0"/>
              <a:t> як: 1) до особи, яка </a:t>
            </a:r>
            <a:r>
              <a:rPr lang="ru-RU" sz="1400" dirty="0" err="1"/>
              <a:t>підозрюється</a:t>
            </a:r>
            <a:r>
              <a:rPr lang="ru-RU" sz="1400" dirty="0"/>
              <a:t> </a:t>
            </a:r>
            <a:r>
              <a:rPr lang="ru-RU" sz="1400" dirty="0" err="1"/>
              <a:t>або</a:t>
            </a:r>
            <a:r>
              <a:rPr lang="ru-RU" sz="1400" dirty="0"/>
              <a:t> </a:t>
            </a:r>
            <a:r>
              <a:rPr lang="ru-RU" sz="1400" dirty="0" err="1"/>
              <a:t>обвинувачується</a:t>
            </a:r>
            <a:r>
              <a:rPr lang="ru-RU" sz="1400" dirty="0"/>
              <a:t> у </a:t>
            </a:r>
            <a:r>
              <a:rPr lang="ru-RU" sz="1400" dirty="0" err="1"/>
              <a:t>вчиненні</a:t>
            </a:r>
            <a:r>
              <a:rPr lang="ru-RU" sz="1400" dirty="0"/>
              <a:t> </a:t>
            </a:r>
            <a:r>
              <a:rPr lang="ru-RU" sz="1400" dirty="0" err="1"/>
              <a:t>злочину</a:t>
            </a:r>
            <a:r>
              <a:rPr lang="ru-RU" sz="1400" dirty="0"/>
              <a:t>, за </a:t>
            </a:r>
            <a:r>
              <a:rPr lang="ru-RU" sz="1400" dirty="0" err="1"/>
              <a:t>який</a:t>
            </a:r>
            <a:r>
              <a:rPr lang="ru-RU" sz="1400" dirty="0"/>
              <a:t> законом </a:t>
            </a:r>
            <a:r>
              <a:rPr lang="ru-RU" sz="1400" dirty="0" err="1"/>
              <a:t>передбачено</a:t>
            </a:r>
            <a:r>
              <a:rPr lang="ru-RU" sz="1400" dirty="0"/>
              <a:t> </a:t>
            </a:r>
            <a:r>
              <a:rPr lang="ru-RU" sz="1400" dirty="0" err="1"/>
              <a:t>основне</a:t>
            </a:r>
            <a:r>
              <a:rPr lang="ru-RU" sz="1400" dirty="0"/>
              <a:t> </a:t>
            </a:r>
            <a:r>
              <a:rPr lang="ru-RU" sz="1400" dirty="0" err="1"/>
              <a:t>покарання</a:t>
            </a:r>
            <a:r>
              <a:rPr lang="ru-RU" sz="1400" dirty="0"/>
              <a:t> у </a:t>
            </a:r>
            <a:r>
              <a:rPr lang="ru-RU" sz="1400" dirty="0" err="1"/>
              <a:t>виді</a:t>
            </a:r>
            <a:r>
              <a:rPr lang="ru-RU" sz="1400" dirty="0"/>
              <a:t> штрафу в </a:t>
            </a:r>
            <a:r>
              <a:rPr lang="ru-RU" sz="1400" dirty="0" err="1"/>
              <a:t>розмірі</a:t>
            </a:r>
            <a:r>
              <a:rPr lang="ru-RU" sz="1400" dirty="0"/>
              <a:t> </a:t>
            </a:r>
            <a:r>
              <a:rPr lang="ru-RU" sz="1400" dirty="0" err="1"/>
              <a:t>понад</a:t>
            </a:r>
            <a:r>
              <a:rPr lang="ru-RU" sz="1400" dirty="0"/>
              <a:t> три </a:t>
            </a:r>
            <a:r>
              <a:rPr lang="ru-RU" sz="1400" dirty="0" err="1"/>
              <a:t>тисячі</a:t>
            </a:r>
            <a:r>
              <a:rPr lang="ru-RU" sz="1400" dirty="0"/>
              <a:t> </a:t>
            </a:r>
            <a:r>
              <a:rPr lang="ru-RU" sz="1400" dirty="0" err="1"/>
              <a:t>неоподатковуваних</a:t>
            </a:r>
            <a:r>
              <a:rPr lang="ru-RU" sz="1400" dirty="0"/>
              <a:t> </a:t>
            </a:r>
            <a:r>
              <a:rPr lang="ru-RU" sz="1400" dirty="0" err="1"/>
              <a:t>мінімумів</a:t>
            </a:r>
            <a:r>
              <a:rPr lang="ru-RU" sz="1400" dirty="0"/>
              <a:t> </a:t>
            </a:r>
            <a:r>
              <a:rPr lang="ru-RU" sz="1400" dirty="0" err="1"/>
              <a:t>доходів</a:t>
            </a:r>
            <a:r>
              <a:rPr lang="ru-RU" sz="1400" dirty="0"/>
              <a:t> </a:t>
            </a:r>
            <a:r>
              <a:rPr lang="ru-RU" sz="1400" dirty="0" err="1"/>
              <a:t>громадян</a:t>
            </a:r>
            <a:r>
              <a:rPr lang="ru-RU" sz="1400" dirty="0"/>
              <a:t>, - </a:t>
            </a:r>
            <a:r>
              <a:rPr lang="ru-RU" sz="1400" dirty="0" err="1"/>
              <a:t>виключно</a:t>
            </a:r>
            <a:r>
              <a:rPr lang="ru-RU" sz="1400" dirty="0"/>
              <a:t> у </a:t>
            </a:r>
            <a:r>
              <a:rPr lang="ru-RU" sz="1400" dirty="0" err="1"/>
              <a:t>разі</a:t>
            </a:r>
            <a:r>
              <a:rPr lang="ru-RU" sz="1400" dirty="0"/>
              <a:t>, </a:t>
            </a:r>
            <a:r>
              <a:rPr lang="ru-RU" sz="1400" dirty="0" err="1"/>
              <a:t>якщо</a:t>
            </a:r>
            <a:r>
              <a:rPr lang="ru-RU" sz="1400" dirty="0"/>
              <a:t> прокурором, </a:t>
            </a:r>
            <a:r>
              <a:rPr lang="ru-RU" sz="1400" dirty="0" err="1"/>
              <a:t>крім</a:t>
            </a:r>
            <a:r>
              <a:rPr lang="ru-RU" sz="1400" dirty="0"/>
              <a:t> </a:t>
            </a:r>
            <a:r>
              <a:rPr lang="ru-RU" sz="1400" dirty="0" err="1"/>
              <a:t>наявності</a:t>
            </a:r>
            <a:r>
              <a:rPr lang="ru-RU" sz="1400" dirty="0"/>
              <a:t> </a:t>
            </a:r>
            <a:r>
              <a:rPr lang="ru-RU" sz="1400" dirty="0" err="1"/>
              <a:t>підстав</a:t>
            </a:r>
            <a:r>
              <a:rPr lang="ru-RU" sz="1400" dirty="0"/>
              <a:t>, </a:t>
            </a:r>
            <a:r>
              <a:rPr lang="ru-RU" sz="1400" dirty="0" err="1"/>
              <a:t>передбачених</a:t>
            </a:r>
            <a:r>
              <a:rPr lang="en-US" sz="1400" dirty="0"/>
              <a:t> </a:t>
            </a:r>
            <a:r>
              <a:rPr lang="en-US" sz="1400" u="sng" dirty="0" smtClean="0"/>
              <a:t> </a:t>
            </a:r>
            <a:r>
              <a:rPr lang="en-US" sz="1400" dirty="0" err="1"/>
              <a:t>ст</a:t>
            </a:r>
            <a:r>
              <a:rPr lang="en-US" sz="1400" dirty="0"/>
              <a:t>. 177 КПК</a:t>
            </a:r>
            <a:r>
              <a:rPr lang="ru-RU" sz="1400" dirty="0" smtClean="0"/>
              <a:t>, </a:t>
            </a:r>
            <a:r>
              <a:rPr lang="ru-RU" sz="1400" dirty="0"/>
              <a:t>буде доведено, </a:t>
            </a:r>
            <a:r>
              <a:rPr lang="ru-RU" sz="1400" dirty="0" err="1"/>
              <a:t>що</a:t>
            </a:r>
            <a:r>
              <a:rPr lang="ru-RU" sz="1400" dirty="0"/>
              <a:t> </a:t>
            </a:r>
            <a:r>
              <a:rPr lang="ru-RU" sz="1400" dirty="0" err="1"/>
              <a:t>підозрюваний</a:t>
            </a:r>
            <a:r>
              <a:rPr lang="ru-RU" sz="1400" dirty="0"/>
              <a:t>, </a:t>
            </a:r>
            <a:r>
              <a:rPr lang="ru-RU" sz="1400" dirty="0" err="1"/>
              <a:t>обвинувачений</a:t>
            </a:r>
            <a:r>
              <a:rPr lang="ru-RU" sz="1400" dirty="0"/>
              <a:t> не </a:t>
            </a:r>
            <a:r>
              <a:rPr lang="ru-RU" sz="1400" dirty="0" err="1"/>
              <a:t>виконав</a:t>
            </a:r>
            <a:r>
              <a:rPr lang="ru-RU" sz="1400" dirty="0"/>
              <a:t> </a:t>
            </a:r>
            <a:r>
              <a:rPr lang="ru-RU" sz="1400" dirty="0" err="1"/>
              <a:t>обов’язки</a:t>
            </a:r>
            <a:r>
              <a:rPr lang="ru-RU" sz="1400" dirty="0"/>
              <a:t>, </a:t>
            </a:r>
            <a:r>
              <a:rPr lang="ru-RU" sz="1400" dirty="0" err="1"/>
              <a:t>покладені</a:t>
            </a:r>
            <a:r>
              <a:rPr lang="ru-RU" sz="1400" dirty="0"/>
              <a:t> на </a:t>
            </a:r>
            <a:r>
              <a:rPr lang="ru-RU" sz="1400" dirty="0" err="1"/>
              <a:t>нього</a:t>
            </a:r>
            <a:r>
              <a:rPr lang="ru-RU" sz="1400" dirty="0"/>
              <a:t> при </a:t>
            </a:r>
            <a:r>
              <a:rPr lang="ru-RU" sz="1400" dirty="0" err="1"/>
              <a:t>застосуванні</a:t>
            </a:r>
            <a:r>
              <a:rPr lang="ru-RU" sz="1400" dirty="0"/>
              <a:t> </a:t>
            </a:r>
            <a:r>
              <a:rPr lang="ru-RU" sz="1400" dirty="0" err="1"/>
              <a:t>іншого</a:t>
            </a:r>
            <a:r>
              <a:rPr lang="ru-RU" sz="1400" dirty="0"/>
              <a:t>, </a:t>
            </a:r>
            <a:r>
              <a:rPr lang="ru-RU" sz="1400" dirty="0" err="1"/>
              <a:t>раніше</a:t>
            </a:r>
            <a:r>
              <a:rPr lang="ru-RU" sz="1400" dirty="0"/>
              <a:t> </a:t>
            </a:r>
            <a:r>
              <a:rPr lang="ru-RU" sz="1400" dirty="0" err="1"/>
              <a:t>обраного</a:t>
            </a:r>
            <a:r>
              <a:rPr lang="ru-RU" sz="1400" dirty="0"/>
              <a:t> </a:t>
            </a:r>
            <a:r>
              <a:rPr lang="ru-RU" sz="1400" dirty="0" err="1"/>
              <a:t>запобіжного</a:t>
            </a:r>
            <a:r>
              <a:rPr lang="ru-RU" sz="1400" dirty="0"/>
              <a:t> заходу, </a:t>
            </a:r>
            <a:r>
              <a:rPr lang="ru-RU" sz="1400" dirty="0" err="1"/>
              <a:t>або</a:t>
            </a:r>
            <a:r>
              <a:rPr lang="ru-RU" sz="1400" dirty="0"/>
              <a:t> не </a:t>
            </a:r>
            <a:r>
              <a:rPr lang="ru-RU" sz="1400" dirty="0" err="1"/>
              <a:t>виконав</a:t>
            </a:r>
            <a:r>
              <a:rPr lang="ru-RU" sz="1400" dirty="0"/>
              <a:t> у </a:t>
            </a:r>
            <a:r>
              <a:rPr lang="ru-RU" sz="1400" dirty="0" err="1"/>
              <a:t>встановленому</a:t>
            </a:r>
            <a:r>
              <a:rPr lang="ru-RU" sz="1400" dirty="0"/>
              <a:t> порядку </a:t>
            </a:r>
            <a:r>
              <a:rPr lang="ru-RU" sz="1400" dirty="0" err="1"/>
              <a:t>вимог</a:t>
            </a:r>
            <a:r>
              <a:rPr lang="ru-RU" sz="1400" dirty="0"/>
              <a:t> </a:t>
            </a:r>
            <a:r>
              <a:rPr lang="ru-RU" sz="1400" dirty="0" err="1"/>
              <a:t>щодо</a:t>
            </a:r>
            <a:r>
              <a:rPr lang="ru-RU" sz="1400" dirty="0"/>
              <a:t> </a:t>
            </a:r>
            <a:r>
              <a:rPr lang="ru-RU" sz="1400" dirty="0" err="1"/>
              <a:t>внесення</a:t>
            </a:r>
            <a:r>
              <a:rPr lang="ru-RU" sz="1400" dirty="0"/>
              <a:t> </a:t>
            </a:r>
            <a:r>
              <a:rPr lang="ru-RU" sz="1400" dirty="0" err="1"/>
              <a:t>коштів</a:t>
            </a:r>
            <a:r>
              <a:rPr lang="ru-RU" sz="1400" dirty="0"/>
              <a:t> як </a:t>
            </a:r>
            <a:r>
              <a:rPr lang="ru-RU" sz="1400" dirty="0" err="1"/>
              <a:t>застави</a:t>
            </a:r>
            <a:r>
              <a:rPr lang="ru-RU" sz="1400" dirty="0"/>
              <a:t> та </a:t>
            </a:r>
            <a:r>
              <a:rPr lang="ru-RU" sz="1400" dirty="0" err="1"/>
              <a:t>надання</a:t>
            </a:r>
            <a:r>
              <a:rPr lang="ru-RU" sz="1400" dirty="0"/>
              <a:t> документа, </a:t>
            </a:r>
            <a:r>
              <a:rPr lang="ru-RU" sz="1400" dirty="0" err="1"/>
              <a:t>що</a:t>
            </a:r>
            <a:r>
              <a:rPr lang="ru-RU" sz="1400" dirty="0"/>
              <a:t> </a:t>
            </a:r>
            <a:r>
              <a:rPr lang="ru-RU" sz="1400" dirty="0" err="1"/>
              <a:t>це</a:t>
            </a:r>
            <a:r>
              <a:rPr lang="ru-RU" sz="1400" dirty="0"/>
              <a:t> </a:t>
            </a:r>
            <a:r>
              <a:rPr lang="ru-RU" sz="1400" dirty="0" err="1"/>
              <a:t>підтверджує</a:t>
            </a:r>
            <a:r>
              <a:rPr lang="ru-RU" sz="1400" dirty="0"/>
              <a:t>;</a:t>
            </a:r>
            <a:endParaRPr lang="en-US" sz="1400" dirty="0"/>
          </a:p>
          <a:p>
            <a:pPr marL="0" indent="0">
              <a:buNone/>
            </a:pPr>
            <a:r>
              <a:rPr lang="ru-RU" sz="1400" dirty="0"/>
              <a:t>2) до </a:t>
            </a:r>
            <a:r>
              <a:rPr lang="ru-RU" sz="1400" dirty="0" err="1"/>
              <a:t>раніше</a:t>
            </a:r>
            <a:r>
              <a:rPr lang="ru-RU" sz="1400" dirty="0"/>
              <a:t> </a:t>
            </a:r>
            <a:r>
              <a:rPr lang="ru-RU" sz="1400" dirty="0" err="1"/>
              <a:t>судимої</a:t>
            </a:r>
            <a:r>
              <a:rPr lang="ru-RU" sz="1400" dirty="0"/>
              <a:t> особи, яка </a:t>
            </a:r>
            <a:r>
              <a:rPr lang="ru-RU" sz="1400" dirty="0" err="1"/>
              <a:t>підозрюється</a:t>
            </a:r>
            <a:r>
              <a:rPr lang="ru-RU" sz="1400" dirty="0"/>
              <a:t> </a:t>
            </a:r>
            <a:r>
              <a:rPr lang="ru-RU" sz="1400" dirty="0" err="1"/>
              <a:t>або</a:t>
            </a:r>
            <a:r>
              <a:rPr lang="ru-RU" sz="1400" dirty="0"/>
              <a:t> </a:t>
            </a:r>
            <a:r>
              <a:rPr lang="ru-RU" sz="1400" dirty="0" err="1"/>
              <a:t>обвинувачується</a:t>
            </a:r>
            <a:r>
              <a:rPr lang="ru-RU" sz="1400" dirty="0"/>
              <a:t> у </a:t>
            </a:r>
            <a:r>
              <a:rPr lang="ru-RU" sz="1400" dirty="0" err="1"/>
              <a:t>вчиненні</a:t>
            </a:r>
            <a:r>
              <a:rPr lang="ru-RU" sz="1400" dirty="0"/>
              <a:t> </a:t>
            </a:r>
            <a:r>
              <a:rPr lang="ru-RU" sz="1400" dirty="0" err="1"/>
              <a:t>злочину</a:t>
            </a:r>
            <a:r>
              <a:rPr lang="ru-RU" sz="1400" dirty="0"/>
              <a:t>, за </a:t>
            </a:r>
            <a:r>
              <a:rPr lang="ru-RU" sz="1400" dirty="0" err="1"/>
              <a:t>який</a:t>
            </a:r>
            <a:r>
              <a:rPr lang="ru-RU" sz="1400" dirty="0"/>
              <a:t> законом </a:t>
            </a:r>
            <a:r>
              <a:rPr lang="ru-RU" sz="1400" dirty="0" err="1"/>
              <a:t>передбачено</a:t>
            </a:r>
            <a:r>
              <a:rPr lang="ru-RU" sz="1400" dirty="0"/>
              <a:t> </a:t>
            </a:r>
            <a:r>
              <a:rPr lang="ru-RU" sz="1400" dirty="0" err="1"/>
              <a:t>покарання</a:t>
            </a:r>
            <a:r>
              <a:rPr lang="ru-RU" sz="1400" dirty="0"/>
              <a:t> у </a:t>
            </a:r>
            <a:r>
              <a:rPr lang="ru-RU" sz="1400" dirty="0" err="1"/>
              <a:t>виді</a:t>
            </a:r>
            <a:r>
              <a:rPr lang="ru-RU" sz="1400" dirty="0"/>
              <a:t> </a:t>
            </a:r>
            <a:r>
              <a:rPr lang="ru-RU" sz="1400" dirty="0" err="1"/>
              <a:t>позбавлення</a:t>
            </a:r>
            <a:r>
              <a:rPr lang="ru-RU" sz="1400" dirty="0"/>
              <a:t> </a:t>
            </a:r>
            <a:r>
              <a:rPr lang="ru-RU" sz="1400" dirty="0" err="1"/>
              <a:t>волі</a:t>
            </a:r>
            <a:r>
              <a:rPr lang="ru-RU" sz="1400" dirty="0"/>
              <a:t> на строк до </a:t>
            </a:r>
            <a:r>
              <a:rPr lang="ru-RU" sz="1400" dirty="0" err="1"/>
              <a:t>трьох</a:t>
            </a:r>
            <a:r>
              <a:rPr lang="ru-RU" sz="1400" dirty="0"/>
              <a:t> </a:t>
            </a:r>
            <a:r>
              <a:rPr lang="ru-RU" sz="1400" dirty="0" err="1"/>
              <a:t>років</a:t>
            </a:r>
            <a:r>
              <a:rPr lang="ru-RU" sz="1400" dirty="0"/>
              <a:t>, </a:t>
            </a:r>
            <a:r>
              <a:rPr lang="ru-RU" sz="1400" dirty="0" err="1"/>
              <a:t>виключно</a:t>
            </a:r>
            <a:r>
              <a:rPr lang="ru-RU" sz="1400" dirty="0"/>
              <a:t> у </a:t>
            </a:r>
            <a:r>
              <a:rPr lang="ru-RU" sz="1400" dirty="0" err="1"/>
              <a:t>разі</a:t>
            </a:r>
            <a:r>
              <a:rPr lang="ru-RU" sz="1400" dirty="0"/>
              <a:t>, </a:t>
            </a:r>
            <a:r>
              <a:rPr lang="ru-RU" sz="1400" dirty="0" err="1"/>
              <a:t>якщо</a:t>
            </a:r>
            <a:r>
              <a:rPr lang="ru-RU" sz="1400" dirty="0"/>
              <a:t> прокурором, </a:t>
            </a:r>
            <a:r>
              <a:rPr lang="ru-RU" sz="1400" dirty="0" err="1"/>
              <a:t>крім</a:t>
            </a:r>
            <a:r>
              <a:rPr lang="ru-RU" sz="1400" dirty="0"/>
              <a:t> </a:t>
            </a:r>
            <a:r>
              <a:rPr lang="ru-RU" sz="1400" dirty="0" err="1"/>
              <a:t>наявності</a:t>
            </a:r>
            <a:r>
              <a:rPr lang="ru-RU" sz="1400" dirty="0"/>
              <a:t> </a:t>
            </a:r>
            <a:r>
              <a:rPr lang="ru-RU" sz="1400" dirty="0" err="1"/>
              <a:t>підстав</a:t>
            </a:r>
            <a:r>
              <a:rPr lang="ru-RU" sz="1400" dirty="0"/>
              <a:t>, </a:t>
            </a:r>
            <a:r>
              <a:rPr lang="ru-RU" sz="1400" dirty="0" err="1"/>
              <a:t>передбачених</a:t>
            </a:r>
            <a:r>
              <a:rPr lang="en-US" sz="1400" dirty="0"/>
              <a:t>  </a:t>
            </a:r>
            <a:r>
              <a:rPr lang="en-US" sz="1400" dirty="0" err="1"/>
              <a:t>ст</a:t>
            </a:r>
            <a:r>
              <a:rPr lang="en-US" sz="1400" dirty="0"/>
              <a:t>. 177 КПК</a:t>
            </a:r>
            <a:r>
              <a:rPr lang="ru-RU" sz="1400" dirty="0" smtClean="0"/>
              <a:t>, </a:t>
            </a:r>
            <a:r>
              <a:rPr lang="ru-RU" sz="1400" dirty="0"/>
              <a:t>буде доведено, </a:t>
            </a:r>
            <a:r>
              <a:rPr lang="ru-RU" sz="1400" dirty="0" err="1"/>
              <a:t>що</a:t>
            </a:r>
            <a:r>
              <a:rPr lang="ru-RU" sz="1400" dirty="0"/>
              <a:t>, </a:t>
            </a:r>
            <a:r>
              <a:rPr lang="ru-RU" sz="1400" dirty="0" err="1"/>
              <a:t>перебуваючи</a:t>
            </a:r>
            <a:r>
              <a:rPr lang="ru-RU" sz="1400" dirty="0"/>
              <a:t> на </a:t>
            </a:r>
            <a:r>
              <a:rPr lang="ru-RU" sz="1400" dirty="0" err="1"/>
              <a:t>волі</a:t>
            </a:r>
            <a:r>
              <a:rPr lang="ru-RU" sz="1400" dirty="0"/>
              <a:t>, </a:t>
            </a:r>
            <a:r>
              <a:rPr lang="ru-RU" sz="1400" dirty="0" err="1"/>
              <a:t>ця</a:t>
            </a:r>
            <a:r>
              <a:rPr lang="ru-RU" sz="1400" dirty="0"/>
              <a:t> особа </a:t>
            </a:r>
            <a:r>
              <a:rPr lang="ru-RU" sz="1400" dirty="0" err="1"/>
              <a:t>переховувалася</a:t>
            </a:r>
            <a:r>
              <a:rPr lang="ru-RU" sz="1400" dirty="0"/>
              <a:t> </a:t>
            </a:r>
            <a:r>
              <a:rPr lang="ru-RU" sz="1400" dirty="0" err="1"/>
              <a:t>від</a:t>
            </a:r>
            <a:r>
              <a:rPr lang="ru-RU" sz="1400" dirty="0"/>
              <a:t> органу </a:t>
            </a:r>
            <a:r>
              <a:rPr lang="ru-RU" sz="1400" dirty="0" err="1"/>
              <a:t>досудового</a:t>
            </a:r>
            <a:r>
              <a:rPr lang="ru-RU" sz="1400" dirty="0"/>
              <a:t> </a:t>
            </a:r>
            <a:r>
              <a:rPr lang="ru-RU" sz="1400" dirty="0" err="1"/>
              <a:t>розслідування</a:t>
            </a:r>
            <a:r>
              <a:rPr lang="ru-RU" sz="1400" dirty="0"/>
              <a:t> </a:t>
            </a:r>
            <a:r>
              <a:rPr lang="ru-RU" sz="1400" dirty="0" err="1"/>
              <a:t>чи</a:t>
            </a:r>
            <a:r>
              <a:rPr lang="ru-RU" sz="1400" dirty="0"/>
              <a:t> суду, </a:t>
            </a:r>
            <a:r>
              <a:rPr lang="ru-RU" sz="1400" dirty="0" err="1"/>
              <a:t>перешкоджала</a:t>
            </a:r>
            <a:r>
              <a:rPr lang="ru-RU" sz="1400" dirty="0"/>
              <a:t> </a:t>
            </a:r>
            <a:r>
              <a:rPr lang="ru-RU" sz="1400" dirty="0" err="1"/>
              <a:t>кримінальному</a:t>
            </a:r>
            <a:r>
              <a:rPr lang="ru-RU" sz="1400" dirty="0"/>
              <a:t> </a:t>
            </a:r>
            <a:r>
              <a:rPr lang="ru-RU" sz="1400" dirty="0" err="1"/>
              <a:t>провадженню</a:t>
            </a:r>
            <a:r>
              <a:rPr lang="ru-RU" sz="1400" dirty="0"/>
              <a:t> </a:t>
            </a:r>
            <a:r>
              <a:rPr lang="ru-RU" sz="1400" dirty="0" err="1"/>
              <a:t>або</a:t>
            </a:r>
            <a:r>
              <a:rPr lang="ru-RU" sz="1400" dirty="0"/>
              <a:t> </a:t>
            </a:r>
            <a:r>
              <a:rPr lang="ru-RU" sz="1400" dirty="0" err="1"/>
              <a:t>їй</a:t>
            </a:r>
            <a:r>
              <a:rPr lang="ru-RU" sz="1400" dirty="0"/>
              <a:t> </a:t>
            </a:r>
            <a:r>
              <a:rPr lang="ru-RU" sz="1400" dirty="0" err="1"/>
              <a:t>повідомлено</a:t>
            </a:r>
            <a:r>
              <a:rPr lang="ru-RU" sz="1400" dirty="0"/>
              <a:t> про </a:t>
            </a:r>
            <a:r>
              <a:rPr lang="ru-RU" sz="1400" dirty="0" err="1"/>
              <a:t>підозру</a:t>
            </a:r>
            <a:r>
              <a:rPr lang="ru-RU" sz="1400" dirty="0"/>
              <a:t> у </a:t>
            </a:r>
            <a:r>
              <a:rPr lang="ru-RU" sz="1400" dirty="0" err="1"/>
              <a:t>вчиненні</a:t>
            </a:r>
            <a:r>
              <a:rPr lang="ru-RU" sz="1400" dirty="0"/>
              <a:t> </a:t>
            </a:r>
            <a:r>
              <a:rPr lang="ru-RU" sz="1400" dirty="0" err="1"/>
              <a:t>іншого</a:t>
            </a:r>
            <a:r>
              <a:rPr lang="ru-RU" sz="1400" dirty="0"/>
              <a:t> </a:t>
            </a:r>
            <a:r>
              <a:rPr lang="ru-RU" sz="1400" dirty="0" err="1"/>
              <a:t>злочину</a:t>
            </a:r>
            <a:r>
              <a:rPr lang="ru-RU" sz="1400" dirty="0"/>
              <a:t>;</a:t>
            </a:r>
            <a:endParaRPr lang="en-US" sz="1400" dirty="0"/>
          </a:p>
          <a:p>
            <a:pPr marL="0" indent="0">
              <a:buNone/>
            </a:pPr>
            <a:r>
              <a:rPr lang="ru-RU" sz="1400" dirty="0"/>
              <a:t>3) до </a:t>
            </a:r>
            <a:r>
              <a:rPr lang="ru-RU" sz="1400" dirty="0" err="1"/>
              <a:t>раніше</a:t>
            </a:r>
            <a:r>
              <a:rPr lang="ru-RU" sz="1400" dirty="0"/>
              <a:t> не </a:t>
            </a:r>
            <a:r>
              <a:rPr lang="ru-RU" sz="1400" dirty="0" err="1"/>
              <a:t>судимої</a:t>
            </a:r>
            <a:r>
              <a:rPr lang="ru-RU" sz="1400" dirty="0"/>
              <a:t> особи, яка </a:t>
            </a:r>
            <a:r>
              <a:rPr lang="ru-RU" sz="1400" dirty="0" err="1"/>
              <a:t>підозрюється</a:t>
            </a:r>
            <a:r>
              <a:rPr lang="ru-RU" sz="1400" dirty="0"/>
              <a:t> </a:t>
            </a:r>
            <a:r>
              <a:rPr lang="ru-RU" sz="1400" dirty="0" err="1"/>
              <a:t>чи</a:t>
            </a:r>
            <a:r>
              <a:rPr lang="ru-RU" sz="1400" dirty="0"/>
              <a:t> </a:t>
            </a:r>
            <a:r>
              <a:rPr lang="ru-RU" sz="1400" dirty="0" err="1"/>
              <a:t>обвинувачується</a:t>
            </a:r>
            <a:r>
              <a:rPr lang="ru-RU" sz="1400" dirty="0"/>
              <a:t> у </a:t>
            </a:r>
            <a:r>
              <a:rPr lang="ru-RU" sz="1400" dirty="0" err="1"/>
              <a:t>вчиненні</a:t>
            </a:r>
            <a:r>
              <a:rPr lang="ru-RU" sz="1400" dirty="0"/>
              <a:t> </a:t>
            </a:r>
            <a:r>
              <a:rPr lang="ru-RU" sz="1400" dirty="0" err="1"/>
              <a:t>злочину</a:t>
            </a:r>
            <a:r>
              <a:rPr lang="ru-RU" sz="1400" dirty="0"/>
              <a:t>, за </a:t>
            </a:r>
            <a:r>
              <a:rPr lang="ru-RU" sz="1400" dirty="0" err="1"/>
              <a:t>який</a:t>
            </a:r>
            <a:r>
              <a:rPr lang="ru-RU" sz="1400" dirty="0"/>
              <a:t> законом </a:t>
            </a:r>
            <a:r>
              <a:rPr lang="ru-RU" sz="1400" dirty="0" err="1"/>
              <a:t>передбачено</a:t>
            </a:r>
            <a:r>
              <a:rPr lang="ru-RU" sz="1400" dirty="0"/>
              <a:t> </a:t>
            </a:r>
            <a:r>
              <a:rPr lang="ru-RU" sz="1400" dirty="0" err="1"/>
              <a:t>покарання</a:t>
            </a:r>
            <a:r>
              <a:rPr lang="ru-RU" sz="1400" dirty="0"/>
              <a:t> у </a:t>
            </a:r>
            <a:r>
              <a:rPr lang="ru-RU" sz="1400" dirty="0" err="1"/>
              <a:t>виді</a:t>
            </a:r>
            <a:r>
              <a:rPr lang="ru-RU" sz="1400" dirty="0"/>
              <a:t> </a:t>
            </a:r>
            <a:r>
              <a:rPr lang="ru-RU" sz="1400" dirty="0" err="1"/>
              <a:t>позбавлення</a:t>
            </a:r>
            <a:r>
              <a:rPr lang="ru-RU" sz="1400" dirty="0"/>
              <a:t> </a:t>
            </a:r>
            <a:r>
              <a:rPr lang="ru-RU" sz="1400" dirty="0" err="1"/>
              <a:t>волі</a:t>
            </a:r>
            <a:r>
              <a:rPr lang="ru-RU" sz="1400" dirty="0"/>
              <a:t> на строк до </a:t>
            </a:r>
            <a:r>
              <a:rPr lang="ru-RU" sz="1400" dirty="0" err="1"/>
              <a:t>п’яти</a:t>
            </a:r>
            <a:r>
              <a:rPr lang="ru-RU" sz="1400" dirty="0"/>
              <a:t> </a:t>
            </a:r>
            <a:r>
              <a:rPr lang="ru-RU" sz="1400" dirty="0" err="1"/>
              <a:t>років</a:t>
            </a:r>
            <a:r>
              <a:rPr lang="ru-RU" sz="1400" dirty="0"/>
              <a:t>, - </a:t>
            </a:r>
            <a:r>
              <a:rPr lang="ru-RU" sz="1400" dirty="0" err="1"/>
              <a:t>виключно</a:t>
            </a:r>
            <a:r>
              <a:rPr lang="ru-RU" sz="1400" dirty="0"/>
              <a:t> у </a:t>
            </a:r>
            <a:r>
              <a:rPr lang="ru-RU" sz="1400" dirty="0" err="1"/>
              <a:t>разі</a:t>
            </a:r>
            <a:r>
              <a:rPr lang="ru-RU" sz="1400" dirty="0"/>
              <a:t>, </a:t>
            </a:r>
            <a:r>
              <a:rPr lang="ru-RU" sz="1400" dirty="0" err="1"/>
              <a:t>якщо</a:t>
            </a:r>
            <a:r>
              <a:rPr lang="ru-RU" sz="1400" dirty="0"/>
              <a:t> прокурором, </a:t>
            </a:r>
            <a:r>
              <a:rPr lang="ru-RU" sz="1400" dirty="0" err="1"/>
              <a:t>крім</a:t>
            </a:r>
            <a:r>
              <a:rPr lang="ru-RU" sz="1400" dirty="0"/>
              <a:t> </a:t>
            </a:r>
            <a:r>
              <a:rPr lang="ru-RU" sz="1400" dirty="0" err="1"/>
              <a:t>наявності</a:t>
            </a:r>
            <a:r>
              <a:rPr lang="ru-RU" sz="1400" dirty="0"/>
              <a:t> </a:t>
            </a:r>
            <a:r>
              <a:rPr lang="ru-RU" sz="1400" dirty="0" err="1"/>
              <a:t>підстав</a:t>
            </a:r>
            <a:r>
              <a:rPr lang="ru-RU" sz="1400" dirty="0"/>
              <a:t>, </a:t>
            </a:r>
            <a:r>
              <a:rPr lang="ru-RU" sz="1400" dirty="0" err="1"/>
              <a:t>передбачених</a:t>
            </a:r>
            <a:r>
              <a:rPr lang="en-US" sz="1400" dirty="0"/>
              <a:t>  </a:t>
            </a:r>
            <a:r>
              <a:rPr lang="en-US" sz="1400" dirty="0" err="1"/>
              <a:t>ст</a:t>
            </a:r>
            <a:r>
              <a:rPr lang="en-US" sz="1400" dirty="0"/>
              <a:t>. 177 КПК</a:t>
            </a:r>
            <a:r>
              <a:rPr lang="ru-RU" sz="1400" dirty="0" smtClean="0"/>
              <a:t>, </a:t>
            </a:r>
            <a:r>
              <a:rPr lang="ru-RU" sz="1400" dirty="0"/>
              <a:t>буде доведено, </a:t>
            </a:r>
            <a:r>
              <a:rPr lang="ru-RU" sz="1400" dirty="0" err="1"/>
              <a:t>що</a:t>
            </a:r>
            <a:r>
              <a:rPr lang="ru-RU" sz="1400" dirty="0"/>
              <a:t> </a:t>
            </a:r>
            <a:r>
              <a:rPr lang="ru-RU" sz="1400" dirty="0" err="1"/>
              <a:t>перебуваючи</a:t>
            </a:r>
            <a:r>
              <a:rPr lang="ru-RU" sz="1400" dirty="0"/>
              <a:t> на </a:t>
            </a:r>
            <a:r>
              <a:rPr lang="ru-RU" sz="1400" dirty="0" err="1"/>
              <a:t>волі</a:t>
            </a:r>
            <a:r>
              <a:rPr lang="ru-RU" sz="1400" dirty="0"/>
              <a:t>, </a:t>
            </a:r>
            <a:r>
              <a:rPr lang="ru-RU" sz="1400" dirty="0" err="1"/>
              <a:t>ця</a:t>
            </a:r>
            <a:r>
              <a:rPr lang="ru-RU" sz="1400" dirty="0"/>
              <a:t> особа </a:t>
            </a:r>
            <a:r>
              <a:rPr lang="ru-RU" sz="1400" dirty="0" err="1"/>
              <a:t>переховувалася</a:t>
            </a:r>
            <a:r>
              <a:rPr lang="ru-RU" sz="1400" dirty="0"/>
              <a:t> </a:t>
            </a:r>
            <a:r>
              <a:rPr lang="ru-RU" sz="1400" dirty="0" err="1"/>
              <a:t>від</a:t>
            </a:r>
            <a:r>
              <a:rPr lang="ru-RU" sz="1400" dirty="0"/>
              <a:t> органу </a:t>
            </a:r>
            <a:r>
              <a:rPr lang="ru-RU" sz="1400" dirty="0" err="1"/>
              <a:t>досудового</a:t>
            </a:r>
            <a:r>
              <a:rPr lang="ru-RU" sz="1400" dirty="0"/>
              <a:t> </a:t>
            </a:r>
            <a:r>
              <a:rPr lang="ru-RU" sz="1400" dirty="0" err="1"/>
              <a:t>розслідування</a:t>
            </a:r>
            <a:r>
              <a:rPr lang="ru-RU" sz="1400" dirty="0"/>
              <a:t> </a:t>
            </a:r>
            <a:r>
              <a:rPr lang="ru-RU" sz="1400" dirty="0" err="1"/>
              <a:t>чи</a:t>
            </a:r>
            <a:r>
              <a:rPr lang="ru-RU" sz="1400" dirty="0"/>
              <a:t> суду, </a:t>
            </a:r>
            <a:r>
              <a:rPr lang="ru-RU" sz="1400" dirty="0" err="1"/>
              <a:t>перешкоджала</a:t>
            </a:r>
            <a:r>
              <a:rPr lang="ru-RU" sz="1400" dirty="0"/>
              <a:t> </a:t>
            </a:r>
            <a:r>
              <a:rPr lang="ru-RU" sz="1400" dirty="0" err="1"/>
              <a:t>кримінальному</a:t>
            </a:r>
            <a:r>
              <a:rPr lang="ru-RU" sz="1400" dirty="0"/>
              <a:t> </a:t>
            </a:r>
            <a:r>
              <a:rPr lang="ru-RU" sz="1400" dirty="0" err="1"/>
              <a:t>провадженню</a:t>
            </a:r>
            <a:r>
              <a:rPr lang="ru-RU" sz="1400" dirty="0"/>
              <a:t> </a:t>
            </a:r>
            <a:r>
              <a:rPr lang="ru-RU" sz="1400" dirty="0" err="1"/>
              <a:t>або</a:t>
            </a:r>
            <a:r>
              <a:rPr lang="ru-RU" sz="1400" dirty="0"/>
              <a:t> </a:t>
            </a:r>
            <a:r>
              <a:rPr lang="ru-RU" sz="1400" dirty="0" err="1"/>
              <a:t>їй</a:t>
            </a:r>
            <a:r>
              <a:rPr lang="ru-RU" sz="1400" dirty="0"/>
              <a:t> </a:t>
            </a:r>
            <a:r>
              <a:rPr lang="ru-RU" sz="1400" dirty="0" err="1"/>
              <a:t>повідомлено</a:t>
            </a:r>
            <a:r>
              <a:rPr lang="ru-RU" sz="1400" dirty="0"/>
              <a:t> про </a:t>
            </a:r>
            <a:r>
              <a:rPr lang="ru-RU" sz="1400" dirty="0" err="1"/>
              <a:t>підозру</a:t>
            </a:r>
            <a:r>
              <a:rPr lang="ru-RU" sz="1400" dirty="0"/>
              <a:t> у </a:t>
            </a:r>
            <a:r>
              <a:rPr lang="ru-RU" sz="1400" dirty="0" err="1"/>
              <a:t>вчиненні</a:t>
            </a:r>
            <a:r>
              <a:rPr lang="ru-RU" sz="1400" dirty="0"/>
              <a:t> </a:t>
            </a:r>
            <a:r>
              <a:rPr lang="ru-RU" sz="1400" dirty="0" err="1"/>
              <a:t>іншого</a:t>
            </a:r>
            <a:r>
              <a:rPr lang="ru-RU" sz="1400" dirty="0"/>
              <a:t> </a:t>
            </a:r>
            <a:r>
              <a:rPr lang="ru-RU" sz="1400" dirty="0" err="1"/>
              <a:t>злочину</a:t>
            </a:r>
            <a:r>
              <a:rPr lang="ru-RU" sz="1400" dirty="0"/>
              <a:t>;</a:t>
            </a:r>
            <a:endParaRPr lang="en-US" sz="1400" dirty="0"/>
          </a:p>
          <a:p>
            <a:pPr marL="0" indent="0">
              <a:buNone/>
            </a:pPr>
            <a:r>
              <a:rPr lang="ru-RU" sz="1400" dirty="0"/>
              <a:t>4) до </a:t>
            </a:r>
            <a:r>
              <a:rPr lang="ru-RU" sz="1400" dirty="0" err="1"/>
              <a:t>раніше</a:t>
            </a:r>
            <a:r>
              <a:rPr lang="ru-RU" sz="1400" dirty="0"/>
              <a:t> не </a:t>
            </a:r>
            <a:r>
              <a:rPr lang="ru-RU" sz="1400" dirty="0" err="1"/>
              <a:t>судимої</a:t>
            </a:r>
            <a:r>
              <a:rPr lang="ru-RU" sz="1400" dirty="0"/>
              <a:t> особи, яка </a:t>
            </a:r>
            <a:r>
              <a:rPr lang="ru-RU" sz="1400" dirty="0" err="1"/>
              <a:t>підозрюється</a:t>
            </a:r>
            <a:r>
              <a:rPr lang="ru-RU" sz="1400" dirty="0"/>
              <a:t> </a:t>
            </a:r>
            <a:r>
              <a:rPr lang="ru-RU" sz="1400" dirty="0" err="1"/>
              <a:t>або</a:t>
            </a:r>
            <a:r>
              <a:rPr lang="ru-RU" sz="1400" dirty="0"/>
              <a:t> </a:t>
            </a:r>
            <a:r>
              <a:rPr lang="ru-RU" sz="1400" dirty="0" err="1"/>
              <a:t>обвинувачується</a:t>
            </a:r>
            <a:r>
              <a:rPr lang="ru-RU" sz="1400" dirty="0"/>
              <a:t> у </a:t>
            </a:r>
            <a:r>
              <a:rPr lang="ru-RU" sz="1400" dirty="0" err="1"/>
              <a:t>вчиненні</a:t>
            </a:r>
            <a:r>
              <a:rPr lang="ru-RU" sz="1400" dirty="0"/>
              <a:t> </a:t>
            </a:r>
            <a:r>
              <a:rPr lang="ru-RU" sz="1400" dirty="0" err="1"/>
              <a:t>злочину</a:t>
            </a:r>
            <a:r>
              <a:rPr lang="ru-RU" sz="1400" dirty="0"/>
              <a:t>, за </a:t>
            </a:r>
            <a:r>
              <a:rPr lang="ru-RU" sz="1400" dirty="0" err="1"/>
              <a:t>який</a:t>
            </a:r>
            <a:r>
              <a:rPr lang="ru-RU" sz="1400" dirty="0"/>
              <a:t> законом </a:t>
            </a:r>
            <a:r>
              <a:rPr lang="ru-RU" sz="1400" dirty="0" err="1"/>
              <a:t>передбачено</a:t>
            </a:r>
            <a:r>
              <a:rPr lang="ru-RU" sz="1400" dirty="0"/>
              <a:t> </a:t>
            </a:r>
            <a:r>
              <a:rPr lang="ru-RU" sz="1400" dirty="0" err="1"/>
              <a:t>покарання</a:t>
            </a:r>
            <a:r>
              <a:rPr lang="ru-RU" sz="1400" dirty="0"/>
              <a:t> у </a:t>
            </a:r>
            <a:r>
              <a:rPr lang="ru-RU" sz="1400" dirty="0" err="1"/>
              <a:t>виді</a:t>
            </a:r>
            <a:r>
              <a:rPr lang="ru-RU" sz="1400" dirty="0"/>
              <a:t> </a:t>
            </a:r>
            <a:r>
              <a:rPr lang="ru-RU" sz="1400" dirty="0" err="1"/>
              <a:t>позбавлення</a:t>
            </a:r>
            <a:r>
              <a:rPr lang="ru-RU" sz="1400" dirty="0"/>
              <a:t> </a:t>
            </a:r>
            <a:r>
              <a:rPr lang="ru-RU" sz="1400" dirty="0" err="1"/>
              <a:t>волі</a:t>
            </a:r>
            <a:r>
              <a:rPr lang="ru-RU" sz="1400" dirty="0"/>
              <a:t> на строк </a:t>
            </a:r>
            <a:r>
              <a:rPr lang="ru-RU" sz="1400" dirty="0" err="1"/>
              <a:t>понад</a:t>
            </a:r>
            <a:r>
              <a:rPr lang="ru-RU" sz="1400" dirty="0"/>
              <a:t> </a:t>
            </a:r>
            <a:r>
              <a:rPr lang="ru-RU" sz="1400" dirty="0" err="1"/>
              <a:t>п’ять</a:t>
            </a:r>
            <a:r>
              <a:rPr lang="ru-RU" sz="1400" dirty="0"/>
              <a:t> </a:t>
            </a:r>
            <a:r>
              <a:rPr lang="ru-RU" sz="1400" dirty="0" err="1"/>
              <a:t>років</a:t>
            </a:r>
            <a:r>
              <a:rPr lang="ru-RU" sz="1400" dirty="0"/>
              <a:t>;</a:t>
            </a:r>
            <a:endParaRPr lang="en-US" sz="1400" dirty="0"/>
          </a:p>
          <a:p>
            <a:pPr marL="0" indent="0">
              <a:buNone/>
            </a:pPr>
            <a:r>
              <a:rPr lang="ru-RU" sz="1400" dirty="0"/>
              <a:t>5) до </a:t>
            </a:r>
            <a:r>
              <a:rPr lang="ru-RU" sz="1400" dirty="0" err="1"/>
              <a:t>раніше</a:t>
            </a:r>
            <a:r>
              <a:rPr lang="ru-RU" sz="1400" dirty="0"/>
              <a:t> </a:t>
            </a:r>
            <a:r>
              <a:rPr lang="ru-RU" sz="1400" dirty="0" err="1"/>
              <a:t>судимої</a:t>
            </a:r>
            <a:r>
              <a:rPr lang="ru-RU" sz="1400" dirty="0"/>
              <a:t> особи, яка </a:t>
            </a:r>
            <a:r>
              <a:rPr lang="ru-RU" sz="1400" dirty="0" err="1"/>
              <a:t>підозрюється</a:t>
            </a:r>
            <a:r>
              <a:rPr lang="ru-RU" sz="1400" dirty="0"/>
              <a:t> </a:t>
            </a:r>
            <a:r>
              <a:rPr lang="ru-RU" sz="1400" dirty="0" err="1"/>
              <a:t>або</a:t>
            </a:r>
            <a:r>
              <a:rPr lang="ru-RU" sz="1400" dirty="0"/>
              <a:t> </a:t>
            </a:r>
            <a:r>
              <a:rPr lang="ru-RU" sz="1400" dirty="0" err="1"/>
              <a:t>обвинувачується</a:t>
            </a:r>
            <a:r>
              <a:rPr lang="ru-RU" sz="1400" dirty="0"/>
              <a:t> у </a:t>
            </a:r>
            <a:r>
              <a:rPr lang="ru-RU" sz="1400" dirty="0" err="1"/>
              <a:t>вчиненні</a:t>
            </a:r>
            <a:r>
              <a:rPr lang="ru-RU" sz="1400" dirty="0"/>
              <a:t> </a:t>
            </a:r>
            <a:r>
              <a:rPr lang="ru-RU" sz="1400" dirty="0" err="1"/>
              <a:t>злочину</a:t>
            </a:r>
            <a:r>
              <a:rPr lang="ru-RU" sz="1400" dirty="0"/>
              <a:t>, за </a:t>
            </a:r>
            <a:r>
              <a:rPr lang="ru-RU" sz="1400" dirty="0" err="1"/>
              <a:t>який</a:t>
            </a:r>
            <a:r>
              <a:rPr lang="ru-RU" sz="1400" dirty="0"/>
              <a:t> законом </a:t>
            </a:r>
            <a:r>
              <a:rPr lang="ru-RU" sz="1400" dirty="0" err="1"/>
              <a:t>передбачено</a:t>
            </a:r>
            <a:r>
              <a:rPr lang="ru-RU" sz="1400" dirty="0"/>
              <a:t> </a:t>
            </a:r>
            <a:r>
              <a:rPr lang="ru-RU" sz="1400" dirty="0" err="1"/>
              <a:t>покарання</a:t>
            </a:r>
            <a:r>
              <a:rPr lang="ru-RU" sz="1400" dirty="0"/>
              <a:t> у </a:t>
            </a:r>
            <a:r>
              <a:rPr lang="ru-RU" sz="1400" dirty="0" err="1"/>
              <a:t>виді</a:t>
            </a:r>
            <a:r>
              <a:rPr lang="ru-RU" sz="1400" dirty="0"/>
              <a:t> </a:t>
            </a:r>
            <a:r>
              <a:rPr lang="ru-RU" sz="1400" dirty="0" err="1"/>
              <a:t>позбавлення</a:t>
            </a:r>
            <a:r>
              <a:rPr lang="ru-RU" sz="1400" dirty="0"/>
              <a:t> </a:t>
            </a:r>
            <a:r>
              <a:rPr lang="ru-RU" sz="1400" dirty="0" err="1"/>
              <a:t>волі</a:t>
            </a:r>
            <a:r>
              <a:rPr lang="ru-RU" sz="1400" dirty="0"/>
              <a:t> на строк </a:t>
            </a:r>
            <a:r>
              <a:rPr lang="ru-RU" sz="1400" dirty="0" err="1"/>
              <a:t>понад</a:t>
            </a:r>
            <a:r>
              <a:rPr lang="ru-RU" sz="1400" dirty="0"/>
              <a:t> три роки;</a:t>
            </a:r>
            <a:endParaRPr lang="en-US" sz="1400" dirty="0"/>
          </a:p>
          <a:p>
            <a:pPr marL="0" indent="0">
              <a:buNone/>
            </a:pPr>
            <a:r>
              <a:rPr lang="ru-RU" sz="1400" dirty="0"/>
              <a:t>6) до особи, яку </a:t>
            </a:r>
            <a:r>
              <a:rPr lang="ru-RU" sz="1400" dirty="0" err="1"/>
              <a:t>розшукують</a:t>
            </a:r>
            <a:r>
              <a:rPr lang="ru-RU" sz="1400" dirty="0"/>
              <a:t> </a:t>
            </a:r>
            <a:r>
              <a:rPr lang="ru-RU" sz="1400" dirty="0" err="1"/>
              <a:t>компетентні</a:t>
            </a:r>
            <a:r>
              <a:rPr lang="ru-RU" sz="1400" dirty="0"/>
              <a:t> </a:t>
            </a:r>
            <a:r>
              <a:rPr lang="ru-RU" sz="1400" dirty="0" err="1"/>
              <a:t>органи</a:t>
            </a:r>
            <a:r>
              <a:rPr lang="ru-RU" sz="1400" dirty="0"/>
              <a:t> </a:t>
            </a:r>
            <a:r>
              <a:rPr lang="ru-RU" sz="1400" dirty="0" err="1"/>
              <a:t>іноземної</a:t>
            </a:r>
            <a:r>
              <a:rPr lang="ru-RU" sz="1400" dirty="0"/>
              <a:t> </a:t>
            </a:r>
            <a:r>
              <a:rPr lang="ru-RU" sz="1400" dirty="0" err="1"/>
              <a:t>держави</a:t>
            </a:r>
            <a:r>
              <a:rPr lang="ru-RU" sz="1400" dirty="0"/>
              <a:t> за </a:t>
            </a:r>
            <a:r>
              <a:rPr lang="ru-RU" sz="1400" dirty="0" err="1"/>
              <a:t>кримінальне</a:t>
            </a:r>
            <a:r>
              <a:rPr lang="ru-RU" sz="1400" dirty="0"/>
              <a:t> </a:t>
            </a:r>
            <a:r>
              <a:rPr lang="ru-RU" sz="1400" dirty="0" err="1"/>
              <a:t>правопорушення</a:t>
            </a:r>
            <a:r>
              <a:rPr lang="ru-RU" sz="1400" dirty="0"/>
              <a:t>, у </a:t>
            </a:r>
            <a:r>
              <a:rPr lang="ru-RU" sz="1400" dirty="0" err="1"/>
              <a:t>зв’язку</a:t>
            </a:r>
            <a:r>
              <a:rPr lang="ru-RU" sz="1400" dirty="0"/>
              <a:t> з </a:t>
            </a:r>
            <a:r>
              <a:rPr lang="ru-RU" sz="1400" dirty="0" err="1"/>
              <a:t>яким</a:t>
            </a:r>
            <a:r>
              <a:rPr lang="ru-RU" sz="1400" dirty="0"/>
              <a:t> </a:t>
            </a:r>
            <a:r>
              <a:rPr lang="ru-RU" sz="1400" dirty="0" err="1"/>
              <a:t>може</a:t>
            </a:r>
            <a:r>
              <a:rPr lang="ru-RU" sz="1400" dirty="0"/>
              <a:t> бути </a:t>
            </a:r>
            <a:r>
              <a:rPr lang="ru-RU" sz="1400" dirty="0" err="1"/>
              <a:t>вирішено</a:t>
            </a:r>
            <a:r>
              <a:rPr lang="ru-RU" sz="1400" dirty="0"/>
              <a:t> </a:t>
            </a:r>
            <a:r>
              <a:rPr lang="ru-RU" sz="1400" dirty="0" err="1"/>
              <a:t>питання</a:t>
            </a:r>
            <a:r>
              <a:rPr lang="ru-RU" sz="1400" dirty="0"/>
              <a:t> про </a:t>
            </a:r>
            <a:r>
              <a:rPr lang="ru-RU" sz="1400" dirty="0" err="1"/>
              <a:t>видачу</a:t>
            </a:r>
            <a:r>
              <a:rPr lang="ru-RU" sz="1400" dirty="0"/>
              <a:t> особи (</a:t>
            </a:r>
            <a:r>
              <a:rPr lang="ru-RU" sz="1400" dirty="0" err="1"/>
              <a:t>екстрадицію</a:t>
            </a:r>
            <a:r>
              <a:rPr lang="ru-RU" sz="1400" dirty="0"/>
              <a:t>) </a:t>
            </a:r>
            <a:r>
              <a:rPr lang="ru-RU" sz="1400" dirty="0" err="1"/>
              <a:t>такій</a:t>
            </a:r>
            <a:r>
              <a:rPr lang="ru-RU" sz="1400" dirty="0"/>
              <a:t> </a:t>
            </a:r>
            <a:r>
              <a:rPr lang="ru-RU" sz="1400" dirty="0" err="1"/>
              <a:t>державі</a:t>
            </a:r>
            <a:r>
              <a:rPr lang="ru-RU" sz="1400" dirty="0"/>
              <a:t> для </a:t>
            </a:r>
            <a:r>
              <a:rPr lang="ru-RU" sz="1400" dirty="0" err="1"/>
              <a:t>притягнення</a:t>
            </a:r>
            <a:r>
              <a:rPr lang="ru-RU" sz="1400" dirty="0"/>
              <a:t> до </a:t>
            </a:r>
            <a:r>
              <a:rPr lang="ru-RU" sz="1400" dirty="0" err="1"/>
              <a:t>кримінальної</a:t>
            </a:r>
            <a:r>
              <a:rPr lang="ru-RU" sz="1400" dirty="0"/>
              <a:t> </a:t>
            </a:r>
            <a:r>
              <a:rPr lang="ru-RU" sz="1400" dirty="0" err="1"/>
              <a:t>відповідальності</a:t>
            </a:r>
            <a:r>
              <a:rPr lang="ru-RU" sz="1400" dirty="0"/>
              <a:t> </a:t>
            </a:r>
            <a:r>
              <a:rPr lang="ru-RU" sz="1400" dirty="0" err="1"/>
              <a:t>або</a:t>
            </a:r>
            <a:r>
              <a:rPr lang="ru-RU" sz="1400" dirty="0"/>
              <a:t> </a:t>
            </a:r>
            <a:r>
              <a:rPr lang="ru-RU" sz="1400" dirty="0" err="1"/>
              <a:t>виконання</a:t>
            </a:r>
            <a:r>
              <a:rPr lang="ru-RU" sz="1400" dirty="0"/>
              <a:t> </a:t>
            </a:r>
            <a:r>
              <a:rPr lang="ru-RU" sz="1400" dirty="0" err="1"/>
              <a:t>вироку</a:t>
            </a:r>
            <a:r>
              <a:rPr lang="ru-RU" sz="1400" dirty="0"/>
              <a:t>, в порядку і на </a:t>
            </a:r>
            <a:r>
              <a:rPr lang="ru-RU" sz="1400" dirty="0" err="1"/>
              <a:t>підставах</a:t>
            </a:r>
            <a:r>
              <a:rPr lang="ru-RU" sz="1400" dirty="0"/>
              <a:t>, </a:t>
            </a:r>
            <a:r>
              <a:rPr lang="ru-RU" sz="1400" dirty="0" err="1"/>
              <a:t>передбачених</a:t>
            </a:r>
            <a:r>
              <a:rPr lang="en-US" sz="1400" dirty="0"/>
              <a:t> </a:t>
            </a:r>
            <a:r>
              <a:rPr lang="ru-RU" sz="1400" u="sng" dirty="0">
                <a:hlinkClick r:id="rId2"/>
              </a:rPr>
              <a:t>розділом ІХ</a:t>
            </a:r>
            <a:r>
              <a:rPr lang="en-US" sz="1400" dirty="0"/>
              <a:t> </a:t>
            </a:r>
            <a:r>
              <a:rPr lang="ru-RU" sz="1400" dirty="0" err="1"/>
              <a:t>цього</a:t>
            </a:r>
            <a:r>
              <a:rPr lang="ru-RU" sz="1400" dirty="0"/>
              <a:t> Кодексу </a:t>
            </a:r>
            <a:r>
              <a:rPr lang="ru-RU" sz="1400" dirty="0" err="1"/>
              <a:t>або</a:t>
            </a:r>
            <a:r>
              <a:rPr lang="ru-RU" sz="1400" dirty="0"/>
              <a:t> </a:t>
            </a:r>
            <a:r>
              <a:rPr lang="ru-RU" sz="1400" dirty="0" err="1"/>
              <a:t>міжнародним</a:t>
            </a:r>
            <a:r>
              <a:rPr lang="ru-RU" sz="1400" dirty="0"/>
              <a:t> договором, </a:t>
            </a:r>
            <a:r>
              <a:rPr lang="ru-RU" sz="1400" dirty="0" err="1"/>
              <a:t>згода</a:t>
            </a:r>
            <a:r>
              <a:rPr lang="ru-RU" sz="1400" dirty="0"/>
              <a:t> на </a:t>
            </a:r>
            <a:r>
              <a:rPr lang="ru-RU" sz="1400" dirty="0" err="1"/>
              <a:t>обов’язковість</a:t>
            </a:r>
            <a:r>
              <a:rPr lang="ru-RU" sz="1400" dirty="0"/>
              <a:t> </a:t>
            </a:r>
            <a:r>
              <a:rPr lang="ru-RU" sz="1400" dirty="0" err="1"/>
              <a:t>якого</a:t>
            </a:r>
            <a:r>
              <a:rPr lang="ru-RU" sz="1400" dirty="0"/>
              <a:t> </a:t>
            </a:r>
            <a:r>
              <a:rPr lang="ru-RU" sz="1400" dirty="0" err="1"/>
              <a:t>надана</a:t>
            </a:r>
            <a:r>
              <a:rPr lang="ru-RU" sz="1400" dirty="0"/>
              <a:t> Верховною </a:t>
            </a:r>
            <a:r>
              <a:rPr lang="en-US" sz="1400" dirty="0" err="1"/>
              <a:t>Радою</a:t>
            </a:r>
            <a:r>
              <a:rPr lang="en-US" sz="1400" dirty="0"/>
              <a:t> </a:t>
            </a:r>
            <a:r>
              <a:rPr lang="en-US" sz="1400" dirty="0" err="1" smtClean="0"/>
              <a:t>України</a:t>
            </a:r>
            <a:r>
              <a:rPr lang="mr-IN" sz="1400" dirty="0" smtClean="0"/>
              <a:t>…</a:t>
            </a:r>
            <a:endParaRPr lang="en-US" sz="1400" dirty="0"/>
          </a:p>
          <a:p>
            <a:pPr marL="0" indent="0">
              <a:buNone/>
            </a:pPr>
            <a:endParaRPr lang="en-US" sz="1400" dirty="0"/>
          </a:p>
        </p:txBody>
      </p:sp>
    </p:spTree>
    <p:extLst>
      <p:ext uri="{BB962C8B-B14F-4D97-AF65-F5344CB8AC3E}">
        <p14:creationId xmlns:p14="http://schemas.microsoft.com/office/powerpoint/2010/main" val="14128491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16632"/>
            <a:ext cx="8784976" cy="6480720"/>
          </a:xfrm>
        </p:spPr>
        <p:txBody>
          <a:bodyPr>
            <a:noAutofit/>
          </a:bodyPr>
          <a:lstStyle/>
          <a:p>
            <a:pPr marL="0" indent="0">
              <a:buNone/>
            </a:pPr>
            <a:r>
              <a:rPr lang="en-US" sz="1900" b="1" dirty="0" err="1"/>
              <a:t>Стаття</a:t>
            </a:r>
            <a:r>
              <a:rPr lang="en-US" sz="1900" b="1" dirty="0"/>
              <a:t> 183.</a:t>
            </a:r>
            <a:r>
              <a:rPr lang="en-US" sz="1900" dirty="0"/>
              <a:t> </a:t>
            </a:r>
            <a:r>
              <a:rPr lang="en-US" sz="1900" dirty="0" err="1"/>
              <a:t>Тримання</a:t>
            </a:r>
            <a:r>
              <a:rPr lang="en-US" sz="1900" dirty="0"/>
              <a:t> </a:t>
            </a:r>
            <a:r>
              <a:rPr lang="en-US" sz="1900" dirty="0" err="1"/>
              <a:t>під</a:t>
            </a:r>
            <a:r>
              <a:rPr lang="en-US" sz="1900" dirty="0"/>
              <a:t> </a:t>
            </a:r>
            <a:r>
              <a:rPr lang="en-US" sz="1900" dirty="0" err="1" smtClean="0"/>
              <a:t>вартою</a:t>
            </a:r>
            <a:r>
              <a:rPr lang="en-US" sz="1900" dirty="0" smtClean="0"/>
              <a:t> (</a:t>
            </a:r>
            <a:r>
              <a:rPr lang="en-US" sz="1900" dirty="0" err="1" smtClean="0"/>
              <a:t>продовження</a:t>
            </a:r>
            <a:r>
              <a:rPr lang="en-US" sz="1900" dirty="0" smtClean="0"/>
              <a:t>)</a:t>
            </a:r>
            <a:endParaRPr lang="en-US" sz="1900" dirty="0"/>
          </a:p>
          <a:p>
            <a:pPr marL="0" indent="0">
              <a:buNone/>
            </a:pPr>
            <a:r>
              <a:rPr lang="en-US" sz="1900" dirty="0"/>
              <a:t>3. </a:t>
            </a:r>
            <a:r>
              <a:rPr lang="en-US" sz="1900" dirty="0" err="1"/>
              <a:t>Слідчий</a:t>
            </a:r>
            <a:r>
              <a:rPr lang="en-US" sz="1900" dirty="0"/>
              <a:t> </a:t>
            </a:r>
            <a:r>
              <a:rPr lang="en-US" sz="1900" dirty="0" err="1"/>
              <a:t>суддя</a:t>
            </a:r>
            <a:r>
              <a:rPr lang="en-US" sz="1900" dirty="0"/>
              <a:t>, </a:t>
            </a:r>
            <a:r>
              <a:rPr lang="en-US" sz="1900" dirty="0" err="1"/>
              <a:t>суд</a:t>
            </a:r>
            <a:r>
              <a:rPr lang="en-US" sz="1900" dirty="0"/>
              <a:t> </a:t>
            </a:r>
            <a:r>
              <a:rPr lang="en-US" sz="1900" dirty="0" err="1"/>
              <a:t>при</a:t>
            </a:r>
            <a:r>
              <a:rPr lang="en-US" sz="1900" dirty="0"/>
              <a:t> </a:t>
            </a:r>
            <a:r>
              <a:rPr lang="en-US" sz="1900" dirty="0" err="1"/>
              <a:t>постановленні</a:t>
            </a:r>
            <a:r>
              <a:rPr lang="en-US" sz="1900" dirty="0"/>
              <a:t> </a:t>
            </a:r>
            <a:r>
              <a:rPr lang="en-US" sz="1900" dirty="0" err="1"/>
              <a:t>ухвали</a:t>
            </a:r>
            <a:r>
              <a:rPr lang="en-US" sz="1900" dirty="0"/>
              <a:t> </a:t>
            </a:r>
            <a:r>
              <a:rPr lang="en-US" sz="1900" dirty="0" err="1"/>
              <a:t>про</a:t>
            </a:r>
            <a:r>
              <a:rPr lang="en-US" sz="1900" dirty="0"/>
              <a:t> </a:t>
            </a:r>
            <a:r>
              <a:rPr lang="en-US" sz="1900" dirty="0" err="1"/>
              <a:t>застосування</a:t>
            </a:r>
            <a:r>
              <a:rPr lang="en-US" sz="1900" dirty="0"/>
              <a:t> </a:t>
            </a:r>
            <a:r>
              <a:rPr lang="en-US" sz="1900" dirty="0" err="1"/>
              <a:t>запобіжного</a:t>
            </a:r>
            <a:r>
              <a:rPr lang="en-US" sz="1900" dirty="0"/>
              <a:t> </a:t>
            </a:r>
            <a:r>
              <a:rPr lang="en-US" sz="1900" dirty="0" err="1"/>
              <a:t>заходу</a:t>
            </a:r>
            <a:r>
              <a:rPr lang="en-US" sz="1900" dirty="0"/>
              <a:t> </a:t>
            </a:r>
            <a:r>
              <a:rPr lang="en-US" sz="1900" dirty="0" err="1"/>
              <a:t>у</a:t>
            </a:r>
            <a:r>
              <a:rPr lang="en-US" sz="1900" dirty="0"/>
              <a:t> </a:t>
            </a:r>
            <a:r>
              <a:rPr lang="en-US" sz="1900" dirty="0" err="1"/>
              <a:t>вигляді</a:t>
            </a:r>
            <a:r>
              <a:rPr lang="en-US" sz="1900" dirty="0"/>
              <a:t> </a:t>
            </a:r>
            <a:r>
              <a:rPr lang="en-US" sz="1900" dirty="0" err="1"/>
              <a:t>тримання</a:t>
            </a:r>
            <a:r>
              <a:rPr lang="en-US" sz="1900" dirty="0"/>
              <a:t> </a:t>
            </a:r>
            <a:r>
              <a:rPr lang="en-US" sz="1900" dirty="0" err="1"/>
              <a:t>під</a:t>
            </a:r>
            <a:r>
              <a:rPr lang="en-US" sz="1900" dirty="0"/>
              <a:t> </a:t>
            </a:r>
            <a:r>
              <a:rPr lang="en-US" sz="1900" dirty="0" err="1"/>
              <a:t>вартою</a:t>
            </a:r>
            <a:r>
              <a:rPr lang="en-US" sz="1900" dirty="0"/>
              <a:t> </a:t>
            </a:r>
            <a:r>
              <a:rPr lang="en-US" sz="1900" dirty="0" err="1"/>
              <a:t>зобов’язаний</a:t>
            </a:r>
            <a:r>
              <a:rPr lang="en-US" sz="1900" dirty="0"/>
              <a:t> </a:t>
            </a:r>
            <a:r>
              <a:rPr lang="en-US" sz="1900" dirty="0" err="1"/>
              <a:t>визначити</a:t>
            </a:r>
            <a:r>
              <a:rPr lang="en-US" sz="1900" dirty="0"/>
              <a:t> </a:t>
            </a:r>
            <a:r>
              <a:rPr lang="en-US" sz="1900" dirty="0" err="1"/>
              <a:t>розмір</a:t>
            </a:r>
            <a:r>
              <a:rPr lang="en-US" sz="1900" dirty="0"/>
              <a:t> </a:t>
            </a:r>
            <a:r>
              <a:rPr lang="en-US" sz="1900" dirty="0" err="1"/>
              <a:t>застави</a:t>
            </a:r>
            <a:r>
              <a:rPr lang="en-US" sz="1900" dirty="0"/>
              <a:t>, </a:t>
            </a:r>
            <a:r>
              <a:rPr lang="en-US" sz="1900" dirty="0" err="1"/>
              <a:t>достатньої</a:t>
            </a:r>
            <a:r>
              <a:rPr lang="en-US" sz="1900" dirty="0"/>
              <a:t> </a:t>
            </a:r>
            <a:r>
              <a:rPr lang="en-US" sz="1900" dirty="0" err="1"/>
              <a:t>для</a:t>
            </a:r>
            <a:r>
              <a:rPr lang="en-US" sz="1900" dirty="0"/>
              <a:t> </a:t>
            </a:r>
            <a:r>
              <a:rPr lang="en-US" sz="1900" dirty="0" err="1"/>
              <a:t>забезпечення</a:t>
            </a:r>
            <a:r>
              <a:rPr lang="en-US" sz="1900" dirty="0"/>
              <a:t> </a:t>
            </a:r>
            <a:r>
              <a:rPr lang="en-US" sz="1900" dirty="0" err="1"/>
              <a:t>виконання</a:t>
            </a:r>
            <a:r>
              <a:rPr lang="en-US" sz="1900" dirty="0"/>
              <a:t> </a:t>
            </a:r>
            <a:r>
              <a:rPr lang="en-US" sz="1900" dirty="0" err="1"/>
              <a:t>підозрюваним</a:t>
            </a:r>
            <a:r>
              <a:rPr lang="en-US" sz="1900" dirty="0"/>
              <a:t>, </a:t>
            </a:r>
            <a:r>
              <a:rPr lang="en-US" sz="1900" dirty="0" err="1"/>
              <a:t>обвинуваченим</a:t>
            </a:r>
            <a:r>
              <a:rPr lang="en-US" sz="1900" dirty="0"/>
              <a:t> </a:t>
            </a:r>
            <a:r>
              <a:rPr lang="en-US" sz="1900" dirty="0" err="1"/>
              <a:t>обов’язків</a:t>
            </a:r>
            <a:r>
              <a:rPr lang="en-US" sz="1900" dirty="0"/>
              <a:t>, </a:t>
            </a:r>
            <a:r>
              <a:rPr lang="en-US" sz="1900" dirty="0" err="1"/>
              <a:t>передбачених</a:t>
            </a:r>
            <a:r>
              <a:rPr lang="en-US" sz="1900" dirty="0"/>
              <a:t> </a:t>
            </a:r>
            <a:r>
              <a:rPr lang="en-US" sz="1900" dirty="0" err="1"/>
              <a:t>цим</a:t>
            </a:r>
            <a:r>
              <a:rPr lang="en-US" sz="1900" dirty="0"/>
              <a:t> </a:t>
            </a:r>
            <a:r>
              <a:rPr lang="en-US" sz="1900" dirty="0" err="1"/>
              <a:t>Кодексом</a:t>
            </a:r>
            <a:r>
              <a:rPr lang="en-US" sz="1900" dirty="0"/>
              <a:t>, </a:t>
            </a:r>
            <a:r>
              <a:rPr lang="en-US" sz="1900" dirty="0" err="1"/>
              <a:t>крім</a:t>
            </a:r>
            <a:r>
              <a:rPr lang="en-US" sz="1900" dirty="0"/>
              <a:t> </a:t>
            </a:r>
            <a:r>
              <a:rPr lang="en-US" sz="1900" dirty="0" err="1"/>
              <a:t>випадків</a:t>
            </a:r>
            <a:r>
              <a:rPr lang="en-US" sz="1900" dirty="0"/>
              <a:t>, </a:t>
            </a:r>
            <a:r>
              <a:rPr lang="en-US" sz="1900" dirty="0" err="1"/>
              <a:t>передбачених</a:t>
            </a:r>
            <a:r>
              <a:rPr lang="en-US" sz="1900" dirty="0"/>
              <a:t> </a:t>
            </a:r>
            <a:r>
              <a:rPr lang="en-US" sz="1900" u="sng" dirty="0">
                <a:hlinkClick r:id="rId2"/>
              </a:rPr>
              <a:t>частиною четвертою</a:t>
            </a:r>
            <a:r>
              <a:rPr lang="en-US" sz="1900" dirty="0"/>
              <a:t> </a:t>
            </a:r>
            <a:r>
              <a:rPr lang="en-US" sz="1900" dirty="0" err="1"/>
              <a:t>цієї</a:t>
            </a:r>
            <a:r>
              <a:rPr lang="en-US" sz="1900" dirty="0"/>
              <a:t> </a:t>
            </a:r>
            <a:r>
              <a:rPr lang="en-US" sz="1900" dirty="0" err="1"/>
              <a:t>статті</a:t>
            </a:r>
            <a:r>
              <a:rPr lang="en-US" sz="1900" dirty="0"/>
              <a:t>.</a:t>
            </a:r>
          </a:p>
          <a:p>
            <a:pPr marL="0" indent="0">
              <a:buNone/>
            </a:pPr>
            <a:r>
              <a:rPr lang="en-US" sz="1900" dirty="0" err="1"/>
              <a:t>В</a:t>
            </a:r>
            <a:r>
              <a:rPr lang="en-US" sz="1900" dirty="0"/>
              <a:t> </a:t>
            </a:r>
            <a:r>
              <a:rPr lang="en-US" sz="1900" dirty="0" err="1"/>
              <a:t>ухвалі</a:t>
            </a:r>
            <a:r>
              <a:rPr lang="en-US" sz="1900" dirty="0"/>
              <a:t> </a:t>
            </a:r>
            <a:r>
              <a:rPr lang="en-US" sz="1900" dirty="0" err="1"/>
              <a:t>слідчого</a:t>
            </a:r>
            <a:r>
              <a:rPr lang="en-US" sz="1900" dirty="0"/>
              <a:t> </a:t>
            </a:r>
            <a:r>
              <a:rPr lang="en-US" sz="1900" dirty="0" err="1"/>
              <a:t>судді</a:t>
            </a:r>
            <a:r>
              <a:rPr lang="en-US" sz="1900" dirty="0"/>
              <a:t>, </a:t>
            </a:r>
            <a:r>
              <a:rPr lang="en-US" sz="1900" dirty="0" err="1"/>
              <a:t>суду</a:t>
            </a:r>
            <a:r>
              <a:rPr lang="en-US" sz="1900" dirty="0"/>
              <a:t> </a:t>
            </a:r>
            <a:r>
              <a:rPr lang="en-US" sz="1900" dirty="0" err="1"/>
              <a:t>зазначаються</a:t>
            </a:r>
            <a:r>
              <a:rPr lang="en-US" sz="1900" dirty="0"/>
              <a:t>, </a:t>
            </a:r>
            <a:r>
              <a:rPr lang="en-US" sz="1900" dirty="0" err="1"/>
              <a:t>які</a:t>
            </a:r>
            <a:r>
              <a:rPr lang="en-US" sz="1900" dirty="0"/>
              <a:t> </a:t>
            </a:r>
            <a:r>
              <a:rPr lang="en-US" sz="1900" dirty="0" err="1"/>
              <a:t>обов’язки</a:t>
            </a:r>
            <a:r>
              <a:rPr lang="en-US" sz="1900" dirty="0"/>
              <a:t> </a:t>
            </a:r>
            <a:r>
              <a:rPr lang="en-US" sz="1900" dirty="0" err="1"/>
              <a:t>з</a:t>
            </a:r>
            <a:r>
              <a:rPr lang="en-US" sz="1900" dirty="0"/>
              <a:t> </a:t>
            </a:r>
            <a:r>
              <a:rPr lang="en-US" sz="1900" dirty="0" err="1"/>
              <a:t>передбачених</a:t>
            </a:r>
            <a:r>
              <a:rPr lang="en-US" sz="1900" dirty="0"/>
              <a:t> </a:t>
            </a:r>
            <a:r>
              <a:rPr lang="en-US" sz="1900" dirty="0" err="1"/>
              <a:t>ст</a:t>
            </a:r>
            <a:r>
              <a:rPr lang="en-US" sz="1900" dirty="0"/>
              <a:t>. 194 КПК </a:t>
            </a:r>
            <a:r>
              <a:rPr lang="en-US" sz="1900" dirty="0" err="1"/>
              <a:t>будуть</a:t>
            </a:r>
            <a:r>
              <a:rPr lang="en-US" sz="1900" dirty="0"/>
              <a:t> </a:t>
            </a:r>
            <a:r>
              <a:rPr lang="en-US" sz="1900" dirty="0" err="1"/>
              <a:t>покладені</a:t>
            </a:r>
            <a:r>
              <a:rPr lang="en-US" sz="1900" dirty="0"/>
              <a:t> </a:t>
            </a:r>
            <a:r>
              <a:rPr lang="en-US" sz="1900" dirty="0" err="1"/>
              <a:t>на</a:t>
            </a:r>
            <a:r>
              <a:rPr lang="en-US" sz="1900" dirty="0"/>
              <a:t> </a:t>
            </a:r>
            <a:r>
              <a:rPr lang="en-US" sz="1900" dirty="0" err="1"/>
              <a:t>підозрюваного</a:t>
            </a:r>
            <a:r>
              <a:rPr lang="en-US" sz="1900" dirty="0"/>
              <a:t>, </a:t>
            </a:r>
            <a:r>
              <a:rPr lang="en-US" sz="1900" dirty="0" err="1"/>
              <a:t>обвинуваченого</a:t>
            </a:r>
            <a:r>
              <a:rPr lang="en-US" sz="1900" dirty="0"/>
              <a:t> </a:t>
            </a:r>
            <a:r>
              <a:rPr lang="en-US" sz="1900" dirty="0" err="1"/>
              <a:t>у</a:t>
            </a:r>
            <a:r>
              <a:rPr lang="en-US" sz="1900" dirty="0"/>
              <a:t> </a:t>
            </a:r>
            <a:r>
              <a:rPr lang="en-US" sz="1900" dirty="0" err="1"/>
              <a:t>разі</a:t>
            </a:r>
            <a:r>
              <a:rPr lang="en-US" sz="1900" dirty="0"/>
              <a:t> </a:t>
            </a:r>
            <a:r>
              <a:rPr lang="en-US" sz="1900" dirty="0" err="1"/>
              <a:t>внесення</a:t>
            </a:r>
            <a:r>
              <a:rPr lang="en-US" sz="1900" dirty="0"/>
              <a:t> </a:t>
            </a:r>
            <a:r>
              <a:rPr lang="en-US" sz="1900" dirty="0" err="1"/>
              <a:t>застави</a:t>
            </a:r>
            <a:r>
              <a:rPr lang="en-US" sz="1900" dirty="0"/>
              <a:t>, </a:t>
            </a:r>
            <a:r>
              <a:rPr lang="en-US" sz="1900" dirty="0" err="1"/>
              <a:t>наслідки</a:t>
            </a:r>
            <a:r>
              <a:rPr lang="en-US" sz="1900" dirty="0"/>
              <a:t> </a:t>
            </a:r>
            <a:r>
              <a:rPr lang="en-US" sz="1900" dirty="0" err="1"/>
              <a:t>їх</a:t>
            </a:r>
            <a:r>
              <a:rPr lang="en-US" sz="1900" dirty="0"/>
              <a:t> </a:t>
            </a:r>
            <a:r>
              <a:rPr lang="en-US" sz="1900" dirty="0" err="1"/>
              <a:t>невиконання</a:t>
            </a:r>
            <a:r>
              <a:rPr lang="en-US" sz="1900" dirty="0"/>
              <a:t>, </a:t>
            </a:r>
            <a:r>
              <a:rPr lang="en-US" sz="1900" dirty="0" err="1"/>
              <a:t>обґрунтовується</a:t>
            </a:r>
            <a:r>
              <a:rPr lang="en-US" sz="1900" dirty="0"/>
              <a:t> </a:t>
            </a:r>
            <a:r>
              <a:rPr lang="en-US" sz="1900" dirty="0" err="1"/>
              <a:t>обраний</a:t>
            </a:r>
            <a:r>
              <a:rPr lang="en-US" sz="1900" dirty="0"/>
              <a:t> </a:t>
            </a:r>
            <a:r>
              <a:rPr lang="en-US" sz="1900" dirty="0" err="1"/>
              <a:t>розмір</a:t>
            </a:r>
            <a:r>
              <a:rPr lang="en-US" sz="1900" dirty="0"/>
              <a:t> </a:t>
            </a:r>
            <a:r>
              <a:rPr lang="en-US" sz="1900" dirty="0" err="1"/>
              <a:t>застави</a:t>
            </a:r>
            <a:r>
              <a:rPr lang="en-US" sz="1900" dirty="0"/>
              <a:t>, </a:t>
            </a:r>
            <a:r>
              <a:rPr lang="en-US" sz="1900" dirty="0" err="1"/>
              <a:t>а</a:t>
            </a:r>
            <a:r>
              <a:rPr lang="en-US" sz="1900" dirty="0"/>
              <a:t> </a:t>
            </a:r>
            <a:r>
              <a:rPr lang="en-US" sz="1900" dirty="0" err="1"/>
              <a:t>також</a:t>
            </a:r>
            <a:r>
              <a:rPr lang="en-US" sz="1900" dirty="0"/>
              <a:t> </a:t>
            </a:r>
            <a:r>
              <a:rPr lang="en-US" sz="1900" dirty="0" err="1"/>
              <a:t>можливість</a:t>
            </a:r>
            <a:r>
              <a:rPr lang="en-US" sz="1900" dirty="0"/>
              <a:t> </a:t>
            </a:r>
            <a:r>
              <a:rPr lang="en-US" sz="1900" dirty="0" err="1"/>
              <a:t>її</a:t>
            </a:r>
            <a:r>
              <a:rPr lang="en-US" sz="1900" dirty="0"/>
              <a:t> </a:t>
            </a:r>
            <a:r>
              <a:rPr lang="en-US" sz="1900" dirty="0" err="1"/>
              <a:t>застосування</a:t>
            </a:r>
            <a:r>
              <a:rPr lang="en-US" sz="1900" dirty="0"/>
              <a:t>, </a:t>
            </a:r>
            <a:r>
              <a:rPr lang="en-US" sz="1900" dirty="0" err="1"/>
              <a:t>якщо</a:t>
            </a:r>
            <a:r>
              <a:rPr lang="en-US" sz="1900" dirty="0"/>
              <a:t> </a:t>
            </a:r>
            <a:r>
              <a:rPr lang="en-US" sz="1900" dirty="0" err="1"/>
              <a:t>таке</a:t>
            </a:r>
            <a:r>
              <a:rPr lang="en-US" sz="1900" dirty="0"/>
              <a:t> </a:t>
            </a:r>
            <a:r>
              <a:rPr lang="en-US" sz="1900" dirty="0" err="1"/>
              <a:t>рішення</a:t>
            </a:r>
            <a:r>
              <a:rPr lang="en-US" sz="1900" dirty="0"/>
              <a:t> </a:t>
            </a:r>
            <a:r>
              <a:rPr lang="en-US" sz="1900" dirty="0" err="1"/>
              <a:t>прийнято</a:t>
            </a:r>
            <a:r>
              <a:rPr lang="en-US" sz="1900" dirty="0"/>
              <a:t> </a:t>
            </a:r>
            <a:r>
              <a:rPr lang="en-US" sz="1900" dirty="0" err="1"/>
              <a:t>у</a:t>
            </a:r>
            <a:r>
              <a:rPr lang="en-US" sz="1900" dirty="0"/>
              <a:t> </a:t>
            </a:r>
            <a:r>
              <a:rPr lang="en-US" sz="1900" dirty="0" err="1"/>
              <a:t>кримінальному</a:t>
            </a:r>
            <a:r>
              <a:rPr lang="en-US" sz="1900" dirty="0"/>
              <a:t> </a:t>
            </a:r>
            <a:r>
              <a:rPr lang="en-US" sz="1900" dirty="0" err="1"/>
              <a:t>провадженні</a:t>
            </a:r>
            <a:r>
              <a:rPr lang="en-US" sz="1900" dirty="0"/>
              <a:t>, </a:t>
            </a:r>
            <a:r>
              <a:rPr lang="en-US" sz="1900" dirty="0" err="1"/>
              <a:t>передбаченому</a:t>
            </a:r>
            <a:r>
              <a:rPr lang="en-US" sz="1900" dirty="0"/>
              <a:t> </a:t>
            </a:r>
            <a:r>
              <a:rPr lang="en-US" sz="1900" u="sng" dirty="0">
                <a:hlinkClick r:id="rId2"/>
              </a:rPr>
              <a:t>частиною четвертою</a:t>
            </a:r>
            <a:r>
              <a:rPr lang="en-US" sz="1900" dirty="0"/>
              <a:t> </a:t>
            </a:r>
            <a:r>
              <a:rPr lang="ru-RU" sz="1900" dirty="0" err="1"/>
              <a:t>цієї</a:t>
            </a:r>
            <a:r>
              <a:rPr lang="ru-RU" sz="1900" dirty="0"/>
              <a:t> </a:t>
            </a:r>
            <a:r>
              <a:rPr lang="ru-RU" sz="1900" dirty="0" err="1"/>
              <a:t>статті</a:t>
            </a:r>
            <a:r>
              <a:rPr lang="ru-RU" sz="1900" dirty="0"/>
              <a:t>.</a:t>
            </a:r>
            <a:endParaRPr lang="en-US" sz="1900" dirty="0"/>
          </a:p>
          <a:p>
            <a:pPr marL="0" indent="0">
              <a:buNone/>
            </a:pPr>
            <a:r>
              <a:rPr lang="ru-RU" sz="1900" dirty="0"/>
              <a:t>4. </a:t>
            </a:r>
            <a:r>
              <a:rPr lang="ru-RU" sz="1900" dirty="0" err="1"/>
              <a:t>Слідчий</a:t>
            </a:r>
            <a:r>
              <a:rPr lang="ru-RU" sz="1900" dirty="0"/>
              <a:t> </a:t>
            </a:r>
            <a:r>
              <a:rPr lang="ru-RU" sz="1900" dirty="0" err="1"/>
              <a:t>суддя</a:t>
            </a:r>
            <a:r>
              <a:rPr lang="ru-RU" sz="1900" dirty="0"/>
              <a:t>, суд при </a:t>
            </a:r>
            <a:r>
              <a:rPr lang="ru-RU" sz="1900" dirty="0" err="1"/>
              <a:t>постановленні</a:t>
            </a:r>
            <a:r>
              <a:rPr lang="ru-RU" sz="1900" dirty="0"/>
              <a:t> </a:t>
            </a:r>
            <a:r>
              <a:rPr lang="ru-RU" sz="1900" dirty="0" err="1"/>
              <a:t>ухвали</a:t>
            </a:r>
            <a:r>
              <a:rPr lang="ru-RU" sz="1900" dirty="0"/>
              <a:t> про </a:t>
            </a:r>
            <a:r>
              <a:rPr lang="ru-RU" sz="1900" dirty="0" err="1"/>
              <a:t>застосування</a:t>
            </a:r>
            <a:r>
              <a:rPr lang="ru-RU" sz="1900" dirty="0"/>
              <a:t> </a:t>
            </a:r>
            <a:r>
              <a:rPr lang="ru-RU" sz="1900" dirty="0" err="1"/>
              <a:t>запобіжного</a:t>
            </a:r>
            <a:r>
              <a:rPr lang="ru-RU" sz="1900" dirty="0"/>
              <a:t> заходу у </a:t>
            </a:r>
            <a:r>
              <a:rPr lang="ru-RU" sz="1900" dirty="0" err="1"/>
              <a:t>вигляді</a:t>
            </a:r>
            <a:r>
              <a:rPr lang="ru-RU" sz="1900" dirty="0"/>
              <a:t> </a:t>
            </a:r>
            <a:r>
              <a:rPr lang="ru-RU" sz="1900" dirty="0" err="1"/>
              <a:t>тримання</a:t>
            </a:r>
            <a:r>
              <a:rPr lang="ru-RU" sz="1900" dirty="0"/>
              <a:t> </a:t>
            </a:r>
            <a:r>
              <a:rPr lang="ru-RU" sz="1900" dirty="0" err="1"/>
              <a:t>під</a:t>
            </a:r>
            <a:r>
              <a:rPr lang="ru-RU" sz="1900" dirty="0"/>
              <a:t> </a:t>
            </a:r>
            <a:r>
              <a:rPr lang="ru-RU" sz="1900" dirty="0" err="1"/>
              <a:t>вартою</a:t>
            </a:r>
            <a:r>
              <a:rPr lang="ru-RU" sz="1900" dirty="0"/>
              <a:t>, </a:t>
            </a:r>
            <a:r>
              <a:rPr lang="ru-RU" sz="1900" dirty="0" err="1"/>
              <a:t>враховуючи</a:t>
            </a:r>
            <a:r>
              <a:rPr lang="ru-RU" sz="1900" dirty="0"/>
              <a:t> </a:t>
            </a:r>
            <a:r>
              <a:rPr lang="ru-RU" sz="1900" dirty="0" err="1"/>
              <a:t>підстави</a:t>
            </a:r>
            <a:r>
              <a:rPr lang="ru-RU" sz="1900" dirty="0"/>
              <a:t> та </a:t>
            </a:r>
            <a:r>
              <a:rPr lang="ru-RU" sz="1900" dirty="0" err="1"/>
              <a:t>обставини</a:t>
            </a:r>
            <a:r>
              <a:rPr lang="ru-RU" sz="1900" dirty="0"/>
              <a:t>, </a:t>
            </a:r>
            <a:r>
              <a:rPr lang="ru-RU" sz="1900" dirty="0" err="1"/>
              <a:t>передбачені</a:t>
            </a:r>
            <a:r>
              <a:rPr lang="en-US" sz="1900" dirty="0"/>
              <a:t>  </a:t>
            </a:r>
            <a:r>
              <a:rPr lang="en-US" sz="1900" dirty="0" err="1"/>
              <a:t>ст</a:t>
            </a:r>
            <a:r>
              <a:rPr lang="en-US" sz="1900" dirty="0"/>
              <a:t>. 177 </a:t>
            </a:r>
            <a:r>
              <a:rPr lang="en-US" sz="1900" dirty="0" err="1"/>
              <a:t>та</a:t>
            </a:r>
            <a:r>
              <a:rPr lang="en-US" sz="1900" dirty="0"/>
              <a:t> 178 КПК</a:t>
            </a:r>
            <a:r>
              <a:rPr lang="ru-RU" sz="1900" dirty="0"/>
              <a:t>, </a:t>
            </a:r>
            <a:r>
              <a:rPr lang="ru-RU" sz="1900" dirty="0" err="1"/>
              <a:t>має</a:t>
            </a:r>
            <a:r>
              <a:rPr lang="ru-RU" sz="1900" dirty="0"/>
              <a:t> право не </a:t>
            </a:r>
            <a:r>
              <a:rPr lang="ru-RU" sz="1900" dirty="0" err="1"/>
              <a:t>визначити</a:t>
            </a:r>
            <a:r>
              <a:rPr lang="ru-RU" sz="1900" dirty="0"/>
              <a:t> </a:t>
            </a:r>
            <a:r>
              <a:rPr lang="ru-RU" sz="1900" dirty="0" err="1"/>
              <a:t>розмір</a:t>
            </a:r>
            <a:r>
              <a:rPr lang="ru-RU" sz="1900" dirty="0"/>
              <a:t> </a:t>
            </a:r>
            <a:r>
              <a:rPr lang="ru-RU" sz="1900" dirty="0" err="1"/>
              <a:t>застави</a:t>
            </a:r>
            <a:r>
              <a:rPr lang="ru-RU" sz="1900" dirty="0"/>
              <a:t> у </a:t>
            </a:r>
            <a:r>
              <a:rPr lang="ru-RU" sz="1900" dirty="0" err="1"/>
              <a:t>кримінальному</a:t>
            </a:r>
            <a:r>
              <a:rPr lang="ru-RU" sz="1900" dirty="0"/>
              <a:t> </a:t>
            </a:r>
            <a:r>
              <a:rPr lang="ru-RU" sz="1900" dirty="0" err="1"/>
              <a:t>провадженні</a:t>
            </a:r>
            <a:r>
              <a:rPr lang="ru-RU" sz="1900" dirty="0"/>
              <a:t>:</a:t>
            </a:r>
            <a:endParaRPr lang="en-US" sz="1900" dirty="0"/>
          </a:p>
          <a:p>
            <a:pPr marL="0" indent="0">
              <a:buNone/>
            </a:pPr>
            <a:r>
              <a:rPr lang="ru-RU" sz="1900" dirty="0"/>
              <a:t>1) </a:t>
            </a:r>
            <a:r>
              <a:rPr lang="ru-RU" sz="1900" dirty="0" err="1"/>
              <a:t>щодо</a:t>
            </a:r>
            <a:r>
              <a:rPr lang="ru-RU" sz="1900" dirty="0"/>
              <a:t> </a:t>
            </a:r>
            <a:r>
              <a:rPr lang="ru-RU" sz="1900" dirty="0" err="1"/>
              <a:t>злочину</a:t>
            </a:r>
            <a:r>
              <a:rPr lang="ru-RU" sz="1900" dirty="0"/>
              <a:t>, </a:t>
            </a:r>
            <a:r>
              <a:rPr lang="ru-RU" sz="1900" dirty="0" err="1"/>
              <a:t>вчиненого</a:t>
            </a:r>
            <a:r>
              <a:rPr lang="ru-RU" sz="1900" dirty="0"/>
              <a:t> </a:t>
            </a:r>
            <a:r>
              <a:rPr lang="ru-RU" sz="1900" dirty="0" err="1"/>
              <a:t>із</a:t>
            </a:r>
            <a:r>
              <a:rPr lang="ru-RU" sz="1900" dirty="0"/>
              <a:t> </a:t>
            </a:r>
            <a:r>
              <a:rPr lang="ru-RU" sz="1900" dirty="0" err="1"/>
              <a:t>застосуванням</a:t>
            </a:r>
            <a:r>
              <a:rPr lang="ru-RU" sz="1900" dirty="0"/>
              <a:t> </a:t>
            </a:r>
            <a:r>
              <a:rPr lang="ru-RU" sz="1900" dirty="0" err="1"/>
              <a:t>насильства</a:t>
            </a:r>
            <a:r>
              <a:rPr lang="ru-RU" sz="1900" dirty="0"/>
              <a:t> </a:t>
            </a:r>
            <a:r>
              <a:rPr lang="ru-RU" sz="1900" dirty="0" err="1"/>
              <a:t>або</a:t>
            </a:r>
            <a:r>
              <a:rPr lang="ru-RU" sz="1900" dirty="0"/>
              <a:t> </a:t>
            </a:r>
            <a:r>
              <a:rPr lang="ru-RU" sz="1900" dirty="0" err="1"/>
              <a:t>погрозою</a:t>
            </a:r>
            <a:r>
              <a:rPr lang="ru-RU" sz="1900" dirty="0"/>
              <a:t> </a:t>
            </a:r>
            <a:r>
              <a:rPr lang="ru-RU" sz="1900" dirty="0" err="1"/>
              <a:t>його</a:t>
            </a:r>
            <a:r>
              <a:rPr lang="ru-RU" sz="1900" dirty="0"/>
              <a:t> </a:t>
            </a:r>
            <a:r>
              <a:rPr lang="ru-RU" sz="1900" dirty="0" err="1"/>
              <a:t>застосування</a:t>
            </a:r>
            <a:r>
              <a:rPr lang="ru-RU" sz="1900" dirty="0"/>
              <a:t>;</a:t>
            </a:r>
            <a:endParaRPr lang="en-US" sz="1900" dirty="0"/>
          </a:p>
          <a:p>
            <a:pPr marL="0" indent="0">
              <a:buNone/>
            </a:pPr>
            <a:r>
              <a:rPr lang="ru-RU" sz="1900" dirty="0"/>
              <a:t>2) </a:t>
            </a:r>
            <a:r>
              <a:rPr lang="ru-RU" sz="1900" dirty="0" err="1"/>
              <a:t>щодо</a:t>
            </a:r>
            <a:r>
              <a:rPr lang="ru-RU" sz="1900" dirty="0"/>
              <a:t> </a:t>
            </a:r>
            <a:r>
              <a:rPr lang="ru-RU" sz="1900" dirty="0" err="1"/>
              <a:t>злочину</a:t>
            </a:r>
            <a:r>
              <a:rPr lang="ru-RU" sz="1900" dirty="0"/>
              <a:t>, </a:t>
            </a:r>
            <a:r>
              <a:rPr lang="ru-RU" sz="1900" dirty="0" err="1"/>
              <a:t>який</a:t>
            </a:r>
            <a:r>
              <a:rPr lang="ru-RU" sz="1900" dirty="0"/>
              <a:t> </a:t>
            </a:r>
            <a:r>
              <a:rPr lang="ru-RU" sz="1900" dirty="0" err="1"/>
              <a:t>спричинив</a:t>
            </a:r>
            <a:r>
              <a:rPr lang="ru-RU" sz="1900" dirty="0"/>
              <a:t> </a:t>
            </a:r>
            <a:r>
              <a:rPr lang="ru-RU" sz="1900" dirty="0" err="1"/>
              <a:t>загибель</a:t>
            </a:r>
            <a:r>
              <a:rPr lang="ru-RU" sz="1900" dirty="0"/>
              <a:t> </a:t>
            </a:r>
            <a:r>
              <a:rPr lang="ru-RU" sz="1900" dirty="0" err="1"/>
              <a:t>людини</a:t>
            </a:r>
            <a:r>
              <a:rPr lang="ru-RU" sz="1900" dirty="0"/>
              <a:t>;</a:t>
            </a:r>
            <a:endParaRPr lang="en-US" sz="1900" dirty="0"/>
          </a:p>
          <a:p>
            <a:pPr marL="0" indent="0">
              <a:buNone/>
            </a:pPr>
            <a:r>
              <a:rPr lang="ru-RU" sz="1900" dirty="0"/>
              <a:t>3) </a:t>
            </a:r>
            <a:r>
              <a:rPr lang="ru-RU" sz="1900" dirty="0" err="1"/>
              <a:t>щодо</a:t>
            </a:r>
            <a:r>
              <a:rPr lang="ru-RU" sz="1900" dirty="0"/>
              <a:t> особи, </a:t>
            </a:r>
            <a:r>
              <a:rPr lang="ru-RU" sz="1900" dirty="0" err="1"/>
              <a:t>стосовно</a:t>
            </a:r>
            <a:r>
              <a:rPr lang="ru-RU" sz="1900" dirty="0"/>
              <a:t> </a:t>
            </a:r>
            <a:r>
              <a:rPr lang="ru-RU" sz="1900" dirty="0" err="1"/>
              <a:t>якої</a:t>
            </a:r>
            <a:r>
              <a:rPr lang="ru-RU" sz="1900" dirty="0"/>
              <a:t> у </a:t>
            </a:r>
            <a:r>
              <a:rPr lang="ru-RU" sz="1900" dirty="0" err="1"/>
              <a:t>цьому</a:t>
            </a:r>
            <a:r>
              <a:rPr lang="ru-RU" sz="1900" dirty="0"/>
              <a:t> </a:t>
            </a:r>
            <a:r>
              <a:rPr lang="ru-RU" sz="1900" dirty="0" err="1"/>
              <a:t>провадженні</a:t>
            </a:r>
            <a:r>
              <a:rPr lang="ru-RU" sz="1900" dirty="0"/>
              <a:t> </a:t>
            </a:r>
            <a:r>
              <a:rPr lang="ru-RU" sz="1900" dirty="0" err="1"/>
              <a:t>вже</a:t>
            </a:r>
            <a:r>
              <a:rPr lang="ru-RU" sz="1900" dirty="0"/>
              <a:t> </a:t>
            </a:r>
            <a:r>
              <a:rPr lang="ru-RU" sz="1900" dirty="0" err="1"/>
              <a:t>обирався</a:t>
            </a:r>
            <a:r>
              <a:rPr lang="ru-RU" sz="1900" dirty="0"/>
              <a:t> </a:t>
            </a:r>
            <a:r>
              <a:rPr lang="ru-RU" sz="1900" dirty="0" err="1"/>
              <a:t>запобіжний</a:t>
            </a:r>
            <a:r>
              <a:rPr lang="ru-RU" sz="1900" dirty="0"/>
              <a:t> </a:t>
            </a:r>
            <a:r>
              <a:rPr lang="ru-RU" sz="1900" dirty="0" err="1"/>
              <a:t>захід</a:t>
            </a:r>
            <a:r>
              <a:rPr lang="ru-RU" sz="1900" dirty="0"/>
              <a:t> у </a:t>
            </a:r>
            <a:r>
              <a:rPr lang="ru-RU" sz="1900" dirty="0" err="1"/>
              <a:t>вигляді</a:t>
            </a:r>
            <a:r>
              <a:rPr lang="ru-RU" sz="1900" dirty="0"/>
              <a:t> </a:t>
            </a:r>
            <a:r>
              <a:rPr lang="ru-RU" sz="1900" dirty="0" err="1"/>
              <a:t>застави</a:t>
            </a:r>
            <a:r>
              <a:rPr lang="ru-RU" sz="1900" dirty="0"/>
              <a:t>, </a:t>
            </a:r>
            <a:r>
              <a:rPr lang="ru-RU" sz="1900" dirty="0" err="1"/>
              <a:t>проте</a:t>
            </a:r>
            <a:r>
              <a:rPr lang="ru-RU" sz="1900" dirty="0"/>
              <a:t> </a:t>
            </a:r>
            <a:r>
              <a:rPr lang="ru-RU" sz="1900" dirty="0" err="1"/>
              <a:t>був</a:t>
            </a:r>
            <a:r>
              <a:rPr lang="ru-RU" sz="1900" dirty="0"/>
              <a:t> </a:t>
            </a:r>
            <a:r>
              <a:rPr lang="ru-RU" sz="1900" dirty="0" err="1"/>
              <a:t>порушений</a:t>
            </a:r>
            <a:r>
              <a:rPr lang="ru-RU" sz="1900" dirty="0"/>
              <a:t> нею</a:t>
            </a:r>
            <a:r>
              <a:rPr lang="ru-RU" sz="1900" dirty="0" smtClean="0"/>
              <a:t>.</a:t>
            </a:r>
            <a:endParaRPr lang="en-US" sz="1900" dirty="0"/>
          </a:p>
        </p:txBody>
      </p:sp>
    </p:spTree>
    <p:extLst>
      <p:ext uri="{BB962C8B-B14F-4D97-AF65-F5344CB8AC3E}">
        <p14:creationId xmlns:p14="http://schemas.microsoft.com/office/powerpoint/2010/main" val="10384073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8058"/>
          </a:xfrm>
        </p:spPr>
        <p:txBody>
          <a:bodyPr>
            <a:normAutofit fontScale="90000"/>
          </a:bodyPr>
          <a:lstStyle/>
          <a:p>
            <a:r>
              <a:rPr lang="en-US" sz="2800" dirty="0" err="1" smtClean="0">
                <a:solidFill>
                  <a:srgbClr val="00B050"/>
                </a:solidFill>
              </a:rPr>
              <a:t>Право</a:t>
            </a:r>
            <a:r>
              <a:rPr lang="en-US" sz="2800" dirty="0" smtClean="0">
                <a:solidFill>
                  <a:srgbClr val="00B050"/>
                </a:solidFill>
              </a:rPr>
              <a:t> </a:t>
            </a:r>
            <a:r>
              <a:rPr lang="en-US" sz="2800" dirty="0" err="1" smtClean="0">
                <a:solidFill>
                  <a:srgbClr val="00B050"/>
                </a:solidFill>
              </a:rPr>
              <a:t>на</a:t>
            </a:r>
            <a:r>
              <a:rPr lang="en-US" sz="2800" dirty="0" smtClean="0">
                <a:solidFill>
                  <a:srgbClr val="00B050"/>
                </a:solidFill>
              </a:rPr>
              <a:t> </a:t>
            </a:r>
            <a:r>
              <a:rPr lang="en-US" sz="2800" dirty="0" err="1" smtClean="0">
                <a:solidFill>
                  <a:srgbClr val="00B050"/>
                </a:solidFill>
              </a:rPr>
              <a:t>свободу</a:t>
            </a:r>
            <a:r>
              <a:rPr lang="en-US" sz="2800" dirty="0" smtClean="0">
                <a:solidFill>
                  <a:srgbClr val="00B050"/>
                </a:solidFill>
              </a:rPr>
              <a:t> </a:t>
            </a:r>
            <a:r>
              <a:rPr lang="en-US" sz="2800" dirty="0" err="1" smtClean="0">
                <a:solidFill>
                  <a:srgbClr val="00B050"/>
                </a:solidFill>
              </a:rPr>
              <a:t>та</a:t>
            </a:r>
            <a:r>
              <a:rPr lang="en-US" sz="2800" dirty="0" smtClean="0">
                <a:solidFill>
                  <a:srgbClr val="00B050"/>
                </a:solidFill>
              </a:rPr>
              <a:t> </a:t>
            </a:r>
            <a:r>
              <a:rPr lang="en-US" sz="2800" dirty="0" err="1" smtClean="0">
                <a:solidFill>
                  <a:srgbClr val="00B050"/>
                </a:solidFill>
              </a:rPr>
              <a:t>особисту</a:t>
            </a:r>
            <a:r>
              <a:rPr lang="en-US" sz="2800" dirty="0" smtClean="0">
                <a:solidFill>
                  <a:srgbClr val="00B050"/>
                </a:solidFill>
              </a:rPr>
              <a:t> </a:t>
            </a:r>
            <a:r>
              <a:rPr lang="en-US" sz="2800" dirty="0" err="1" smtClean="0">
                <a:solidFill>
                  <a:srgbClr val="00B050"/>
                </a:solidFill>
              </a:rPr>
              <a:t>недоторканність</a:t>
            </a:r>
            <a:r>
              <a:rPr lang="en-US" sz="2800" dirty="0" smtClean="0">
                <a:solidFill>
                  <a:srgbClr val="00B050"/>
                </a:solidFill>
              </a:rPr>
              <a:t> </a:t>
            </a:r>
            <a:endParaRPr lang="en-US" sz="2800" dirty="0">
              <a:solidFill>
                <a:srgbClr val="00B050"/>
              </a:solidFill>
            </a:endParaRPr>
          </a:p>
        </p:txBody>
      </p:sp>
      <p:sp>
        <p:nvSpPr>
          <p:cNvPr id="3" name="Content Placeholder 2"/>
          <p:cNvSpPr>
            <a:spLocks noGrp="1"/>
          </p:cNvSpPr>
          <p:nvPr>
            <p:ph idx="1"/>
          </p:nvPr>
        </p:nvSpPr>
        <p:spPr>
          <a:xfrm>
            <a:off x="251520" y="692696"/>
            <a:ext cx="8435280" cy="5976664"/>
          </a:xfrm>
        </p:spPr>
        <p:txBody>
          <a:bodyPr>
            <a:normAutofit fontScale="92500" lnSpcReduction="20000"/>
          </a:bodyPr>
          <a:lstStyle/>
          <a:p>
            <a:r>
              <a:rPr lang="en-US" dirty="0" err="1" smtClean="0"/>
              <a:t>В</a:t>
            </a:r>
            <a:r>
              <a:rPr lang="en-US" dirty="0" smtClean="0"/>
              <a:t> </a:t>
            </a:r>
            <a:r>
              <a:rPr lang="en-US" dirty="0" err="1" smtClean="0"/>
              <a:t>статті</a:t>
            </a:r>
            <a:r>
              <a:rPr lang="en-US" dirty="0" smtClean="0"/>
              <a:t> 5 </a:t>
            </a:r>
            <a:r>
              <a:rPr lang="en-US" dirty="0" err="1" smtClean="0"/>
              <a:t>це</a:t>
            </a:r>
            <a:r>
              <a:rPr lang="en-US" dirty="0" smtClean="0"/>
              <a:t> </a:t>
            </a:r>
            <a:r>
              <a:rPr lang="en-US" dirty="0" err="1" smtClean="0"/>
              <a:t>право</a:t>
            </a:r>
            <a:r>
              <a:rPr lang="en-US" dirty="0" smtClean="0"/>
              <a:t> </a:t>
            </a:r>
            <a:r>
              <a:rPr lang="en-US" dirty="0" err="1" smtClean="0"/>
              <a:t>розглядається</a:t>
            </a:r>
            <a:r>
              <a:rPr lang="en-US" dirty="0" smtClean="0"/>
              <a:t> </a:t>
            </a:r>
            <a:r>
              <a:rPr lang="en-US" dirty="0" err="1" smtClean="0"/>
              <a:t>як</a:t>
            </a:r>
            <a:r>
              <a:rPr lang="en-US" dirty="0" smtClean="0"/>
              <a:t> </a:t>
            </a:r>
            <a:r>
              <a:rPr lang="en-US" dirty="0" err="1" smtClean="0"/>
              <a:t>єдине</a:t>
            </a:r>
            <a:r>
              <a:rPr lang="en-US" dirty="0" smtClean="0"/>
              <a:t> (</a:t>
            </a:r>
            <a:r>
              <a:rPr lang="en-US" dirty="0" err="1" smtClean="0"/>
              <a:t>комплексне</a:t>
            </a:r>
            <a:r>
              <a:rPr lang="en-US" dirty="0" smtClean="0"/>
              <a:t>) </a:t>
            </a:r>
            <a:r>
              <a:rPr lang="en-US" dirty="0" err="1" smtClean="0"/>
              <a:t>право</a:t>
            </a:r>
            <a:r>
              <a:rPr lang="en-US" dirty="0" smtClean="0"/>
              <a:t> </a:t>
            </a:r>
            <a:r>
              <a:rPr lang="en-US" dirty="0" err="1" smtClean="0"/>
              <a:t>людини</a:t>
            </a:r>
            <a:r>
              <a:rPr lang="en-US" dirty="0" smtClean="0"/>
              <a:t>, </a:t>
            </a:r>
            <a:r>
              <a:rPr lang="en-US" dirty="0" err="1" smtClean="0"/>
              <a:t>а</a:t>
            </a:r>
            <a:r>
              <a:rPr lang="en-US" dirty="0" smtClean="0"/>
              <a:t> </a:t>
            </a:r>
            <a:r>
              <a:rPr lang="en-US" dirty="0" err="1" smtClean="0"/>
              <a:t>не</a:t>
            </a:r>
            <a:r>
              <a:rPr lang="en-US" dirty="0" smtClean="0"/>
              <a:t> </a:t>
            </a:r>
            <a:r>
              <a:rPr lang="en-US" dirty="0" err="1" smtClean="0"/>
              <a:t>два</a:t>
            </a:r>
            <a:r>
              <a:rPr lang="en-US" dirty="0" smtClean="0"/>
              <a:t> </a:t>
            </a:r>
            <a:r>
              <a:rPr lang="en-US" dirty="0" err="1" smtClean="0"/>
              <a:t>різних</a:t>
            </a:r>
            <a:endParaRPr lang="en-US" dirty="0" smtClean="0"/>
          </a:p>
          <a:p>
            <a:r>
              <a:rPr lang="en-US" dirty="0" err="1"/>
              <a:t>В</a:t>
            </a:r>
            <a:r>
              <a:rPr lang="en-US" dirty="0"/>
              <a:t> </a:t>
            </a:r>
            <a:r>
              <a:rPr lang="en-US" dirty="0" err="1"/>
              <a:t>статті</a:t>
            </a:r>
            <a:r>
              <a:rPr lang="en-US" dirty="0"/>
              <a:t> 5 </a:t>
            </a:r>
            <a:r>
              <a:rPr lang="en-US" dirty="0" err="1"/>
              <a:t>це</a:t>
            </a:r>
            <a:r>
              <a:rPr lang="en-US" dirty="0"/>
              <a:t> </a:t>
            </a:r>
            <a:r>
              <a:rPr lang="en-US" dirty="0" err="1"/>
              <a:t>право</a:t>
            </a:r>
            <a:r>
              <a:rPr lang="en-US" dirty="0"/>
              <a:t> </a:t>
            </a:r>
            <a:r>
              <a:rPr lang="en-US" dirty="0" err="1" smtClean="0"/>
              <a:t>стосується</a:t>
            </a:r>
            <a:r>
              <a:rPr lang="en-US" dirty="0" smtClean="0"/>
              <a:t> </a:t>
            </a:r>
            <a:r>
              <a:rPr lang="en-US" dirty="0" err="1" smtClean="0"/>
              <a:t>фізичної</a:t>
            </a:r>
            <a:r>
              <a:rPr lang="en-US" dirty="0" smtClean="0"/>
              <a:t> </a:t>
            </a:r>
            <a:r>
              <a:rPr lang="en-US" dirty="0" err="1" smtClean="0"/>
              <a:t>свободи</a:t>
            </a:r>
            <a:r>
              <a:rPr lang="en-US" dirty="0" smtClean="0"/>
              <a:t>, </a:t>
            </a:r>
            <a:r>
              <a:rPr lang="en-US" dirty="0" err="1" smtClean="0"/>
              <a:t>а</a:t>
            </a:r>
            <a:r>
              <a:rPr lang="en-US" dirty="0" smtClean="0"/>
              <a:t> </a:t>
            </a:r>
            <a:r>
              <a:rPr lang="en-US" dirty="0" err="1" smtClean="0"/>
              <a:t>не</a:t>
            </a:r>
            <a:r>
              <a:rPr lang="en-US" dirty="0" smtClean="0"/>
              <a:t> </a:t>
            </a:r>
            <a:r>
              <a:rPr lang="en-US" dirty="0" err="1" smtClean="0"/>
              <a:t>духовної</a:t>
            </a:r>
            <a:r>
              <a:rPr lang="en-US" dirty="0" smtClean="0"/>
              <a:t> </a:t>
            </a:r>
          </a:p>
          <a:p>
            <a:r>
              <a:rPr lang="en-US" dirty="0" err="1" smtClean="0"/>
              <a:t>Стосується</a:t>
            </a:r>
            <a:r>
              <a:rPr lang="en-US" dirty="0" smtClean="0"/>
              <a:t> </a:t>
            </a:r>
            <a:r>
              <a:rPr lang="en-US" dirty="0" err="1" smtClean="0"/>
              <a:t>прав</a:t>
            </a:r>
            <a:r>
              <a:rPr lang="en-US" dirty="0" smtClean="0"/>
              <a:t> </a:t>
            </a:r>
            <a:r>
              <a:rPr lang="en-US" dirty="0" err="1" smtClean="0"/>
              <a:t>всіх</a:t>
            </a:r>
            <a:r>
              <a:rPr lang="en-US" dirty="0" smtClean="0"/>
              <a:t> </a:t>
            </a:r>
            <a:r>
              <a:rPr lang="en-US" dirty="0" err="1" smtClean="0"/>
              <a:t>осіб</a:t>
            </a:r>
            <a:r>
              <a:rPr lang="en-US" dirty="0" smtClean="0"/>
              <a:t> </a:t>
            </a:r>
            <a:r>
              <a:rPr lang="mr-IN" dirty="0" smtClean="0"/>
              <a:t>–</a:t>
            </a:r>
            <a:r>
              <a:rPr lang="en-US" dirty="0" smtClean="0"/>
              <a:t> </a:t>
            </a:r>
            <a:r>
              <a:rPr lang="en-US" dirty="0" err="1" smtClean="0"/>
              <a:t>як</a:t>
            </a:r>
            <a:r>
              <a:rPr lang="en-US" dirty="0" smtClean="0"/>
              <a:t> </a:t>
            </a:r>
            <a:r>
              <a:rPr lang="en-US" dirty="0" err="1" smtClean="0"/>
              <a:t>тих</a:t>
            </a:r>
            <a:r>
              <a:rPr lang="en-US" dirty="0" smtClean="0"/>
              <a:t>, </a:t>
            </a:r>
            <a:r>
              <a:rPr lang="en-US" dirty="0" err="1" smtClean="0"/>
              <a:t>що</a:t>
            </a:r>
            <a:r>
              <a:rPr lang="en-US" dirty="0" smtClean="0"/>
              <a:t> </a:t>
            </a:r>
            <a:r>
              <a:rPr lang="en-US" dirty="0" err="1" smtClean="0"/>
              <a:t>є</a:t>
            </a:r>
            <a:r>
              <a:rPr lang="en-US" dirty="0" smtClean="0"/>
              <a:t> </a:t>
            </a:r>
            <a:r>
              <a:rPr lang="en-US" dirty="0" err="1" smtClean="0"/>
              <a:t>на</a:t>
            </a:r>
            <a:r>
              <a:rPr lang="en-US" dirty="0" smtClean="0"/>
              <a:t> </a:t>
            </a:r>
            <a:r>
              <a:rPr lang="en-US" dirty="0" err="1" smtClean="0"/>
              <a:t>свободі</a:t>
            </a:r>
            <a:r>
              <a:rPr lang="en-US" dirty="0" smtClean="0"/>
              <a:t>, </a:t>
            </a:r>
            <a:r>
              <a:rPr lang="en-US" dirty="0" err="1" smtClean="0"/>
              <a:t>так</a:t>
            </a:r>
            <a:r>
              <a:rPr lang="en-US" dirty="0" smtClean="0"/>
              <a:t> </a:t>
            </a:r>
            <a:r>
              <a:rPr lang="en-US" dirty="0" err="1" smtClean="0"/>
              <a:t>і</a:t>
            </a:r>
            <a:r>
              <a:rPr lang="en-US" dirty="0" smtClean="0"/>
              <a:t> </a:t>
            </a:r>
            <a:r>
              <a:rPr lang="en-US" dirty="0" err="1" smtClean="0"/>
              <a:t>у</a:t>
            </a:r>
            <a:r>
              <a:rPr lang="en-US" dirty="0" smtClean="0"/>
              <a:t> </a:t>
            </a:r>
            <a:r>
              <a:rPr lang="en-US" dirty="0" err="1" smtClean="0"/>
              <a:t>в’язниці</a:t>
            </a:r>
            <a:endParaRPr lang="en-US" dirty="0" smtClean="0"/>
          </a:p>
          <a:p>
            <a:r>
              <a:rPr lang="en-US" dirty="0" err="1" smtClean="0"/>
              <a:t>Належить</a:t>
            </a:r>
            <a:r>
              <a:rPr lang="en-US" dirty="0" smtClean="0"/>
              <a:t> </a:t>
            </a:r>
            <a:r>
              <a:rPr lang="en-US" dirty="0" err="1" smtClean="0"/>
              <a:t>до</a:t>
            </a:r>
            <a:r>
              <a:rPr lang="en-US" dirty="0" smtClean="0"/>
              <a:t> </a:t>
            </a:r>
            <a:r>
              <a:rPr lang="en-US" dirty="0" err="1" smtClean="0"/>
              <a:t>неабсолютних</a:t>
            </a:r>
            <a:r>
              <a:rPr lang="en-US" dirty="0" smtClean="0"/>
              <a:t> </a:t>
            </a:r>
            <a:r>
              <a:rPr lang="en-US" dirty="0" err="1" smtClean="0"/>
              <a:t>прав</a:t>
            </a:r>
            <a:r>
              <a:rPr lang="en-US" dirty="0" smtClean="0"/>
              <a:t>, </a:t>
            </a:r>
            <a:r>
              <a:rPr lang="en-US" dirty="0" err="1" smtClean="0"/>
              <a:t>тобто</a:t>
            </a:r>
            <a:r>
              <a:rPr lang="en-US" dirty="0" smtClean="0"/>
              <a:t> </a:t>
            </a:r>
            <a:r>
              <a:rPr lang="en-US" dirty="0" err="1" smtClean="0"/>
              <a:t>може</a:t>
            </a:r>
            <a:r>
              <a:rPr lang="en-US" dirty="0" smtClean="0"/>
              <a:t> </a:t>
            </a:r>
            <a:r>
              <a:rPr lang="en-US" dirty="0" err="1" smtClean="0"/>
              <a:t>бути</a:t>
            </a:r>
            <a:r>
              <a:rPr lang="en-US" dirty="0" smtClean="0"/>
              <a:t> </a:t>
            </a:r>
            <a:r>
              <a:rPr lang="en-US" dirty="0" err="1" smtClean="0"/>
              <a:t>обмежене</a:t>
            </a:r>
            <a:r>
              <a:rPr lang="en-US" dirty="0" smtClean="0"/>
              <a:t> (</a:t>
            </a:r>
            <a:r>
              <a:rPr lang="en-US" dirty="0" err="1" smtClean="0"/>
              <a:t>випадки</a:t>
            </a:r>
            <a:r>
              <a:rPr lang="en-US" dirty="0" smtClean="0"/>
              <a:t> </a:t>
            </a:r>
            <a:r>
              <a:rPr lang="en-US" dirty="0" err="1" smtClean="0"/>
              <a:t>обмеження</a:t>
            </a:r>
            <a:r>
              <a:rPr lang="en-US" dirty="0" smtClean="0"/>
              <a:t> </a:t>
            </a:r>
            <a:r>
              <a:rPr lang="mr-IN" dirty="0" smtClean="0"/>
              <a:t>–</a:t>
            </a:r>
            <a:r>
              <a:rPr lang="en-US" dirty="0" smtClean="0"/>
              <a:t> </a:t>
            </a:r>
            <a:r>
              <a:rPr lang="en-US" dirty="0" err="1" smtClean="0"/>
              <a:t>вичерпні</a:t>
            </a:r>
            <a:r>
              <a:rPr lang="en-US" dirty="0" smtClean="0"/>
              <a:t> </a:t>
            </a:r>
            <a:r>
              <a:rPr lang="en-US" dirty="0" err="1" smtClean="0"/>
              <a:t>і</a:t>
            </a:r>
            <a:r>
              <a:rPr lang="en-US" dirty="0" smtClean="0"/>
              <a:t> </a:t>
            </a:r>
            <a:r>
              <a:rPr lang="en-US" dirty="0" err="1" smtClean="0"/>
              <a:t>завжди</a:t>
            </a:r>
            <a:r>
              <a:rPr lang="en-US" dirty="0" smtClean="0"/>
              <a:t> </a:t>
            </a:r>
            <a:r>
              <a:rPr lang="en-US" dirty="0" err="1" smtClean="0"/>
              <a:t>мають</a:t>
            </a:r>
            <a:r>
              <a:rPr lang="en-US" dirty="0" smtClean="0"/>
              <a:t> </a:t>
            </a:r>
            <a:r>
              <a:rPr lang="en-US" dirty="0" err="1" smtClean="0"/>
              <a:t>тлумачитися</a:t>
            </a:r>
            <a:r>
              <a:rPr lang="en-US" dirty="0" smtClean="0"/>
              <a:t> </a:t>
            </a:r>
            <a:r>
              <a:rPr lang="en-US" dirty="0" err="1" smtClean="0"/>
              <a:t>вузько</a:t>
            </a:r>
            <a:r>
              <a:rPr lang="en-US" dirty="0" smtClean="0"/>
              <a:t>)</a:t>
            </a:r>
          </a:p>
          <a:p>
            <a:r>
              <a:rPr lang="en-US" dirty="0" err="1" smtClean="0"/>
              <a:t>Передбачаються</a:t>
            </a:r>
            <a:r>
              <a:rPr lang="en-US" dirty="0" smtClean="0"/>
              <a:t> 1) </a:t>
            </a:r>
            <a:r>
              <a:rPr lang="en-US" b="1" dirty="0" err="1" smtClean="0"/>
              <a:t>позитивні</a:t>
            </a:r>
            <a:r>
              <a:rPr lang="en-US" dirty="0" smtClean="0"/>
              <a:t> (</a:t>
            </a:r>
            <a:r>
              <a:rPr lang="en-US" dirty="0" err="1" smtClean="0"/>
              <a:t>захищати</a:t>
            </a:r>
            <a:r>
              <a:rPr lang="en-US" dirty="0" smtClean="0"/>
              <a:t> </a:t>
            </a:r>
            <a:r>
              <a:rPr lang="en-US" dirty="0" err="1" smtClean="0"/>
              <a:t>право</a:t>
            </a:r>
            <a:r>
              <a:rPr lang="en-US" dirty="0" smtClean="0"/>
              <a:t>, </a:t>
            </a:r>
            <a:r>
              <a:rPr lang="en-US" dirty="0" err="1" smtClean="0"/>
              <a:t>в</a:t>
            </a:r>
            <a:r>
              <a:rPr lang="en-US" dirty="0" smtClean="0"/>
              <a:t> </a:t>
            </a:r>
            <a:r>
              <a:rPr lang="en-US" dirty="0" err="1" smtClean="0"/>
              <a:t>разі</a:t>
            </a:r>
            <a:r>
              <a:rPr lang="en-US" dirty="0" smtClean="0"/>
              <a:t> </a:t>
            </a:r>
            <a:r>
              <a:rPr lang="en-US" dirty="0" err="1" smtClean="0"/>
              <a:t>затримання</a:t>
            </a:r>
            <a:r>
              <a:rPr lang="en-US" dirty="0" smtClean="0"/>
              <a:t> </a:t>
            </a:r>
            <a:r>
              <a:rPr lang="mr-IN" dirty="0" smtClean="0"/>
              <a:t>–</a:t>
            </a:r>
            <a:r>
              <a:rPr lang="en-US" dirty="0" smtClean="0"/>
              <a:t> </a:t>
            </a:r>
            <a:r>
              <a:rPr lang="en-US" dirty="0" err="1" smtClean="0"/>
              <a:t>надавати</a:t>
            </a:r>
            <a:r>
              <a:rPr lang="en-US" dirty="0" smtClean="0"/>
              <a:t> </a:t>
            </a:r>
            <a:r>
              <a:rPr lang="en-US" dirty="0" err="1" smtClean="0"/>
              <a:t>інформацію</a:t>
            </a:r>
            <a:r>
              <a:rPr lang="en-US" dirty="0" smtClean="0"/>
              <a:t>, </a:t>
            </a:r>
            <a:r>
              <a:rPr lang="en-US" dirty="0" err="1" smtClean="0"/>
              <a:t>провести</a:t>
            </a:r>
            <a:r>
              <a:rPr lang="en-US" dirty="0" smtClean="0"/>
              <a:t> </a:t>
            </a:r>
            <a:r>
              <a:rPr lang="en-US" dirty="0" err="1" smtClean="0"/>
              <a:t>розслідування</a:t>
            </a:r>
            <a:r>
              <a:rPr lang="en-US" dirty="0" smtClean="0"/>
              <a:t> </a:t>
            </a:r>
            <a:r>
              <a:rPr lang="en-US" dirty="0" err="1" smtClean="0"/>
              <a:t>зникнення</a:t>
            </a:r>
            <a:r>
              <a:rPr lang="en-US" dirty="0" smtClean="0"/>
              <a:t> </a:t>
            </a:r>
            <a:r>
              <a:rPr lang="en-US" dirty="0" err="1" smtClean="0"/>
              <a:t>людей</a:t>
            </a:r>
            <a:r>
              <a:rPr lang="en-US" dirty="0" smtClean="0"/>
              <a:t>, </a:t>
            </a:r>
            <a:r>
              <a:rPr lang="en-US" dirty="0" err="1" smtClean="0"/>
              <a:t>і</a:t>
            </a:r>
            <a:r>
              <a:rPr lang="en-US" dirty="0" smtClean="0"/>
              <a:t> 2) </a:t>
            </a:r>
            <a:r>
              <a:rPr lang="en-US" b="1" dirty="0" err="1" smtClean="0"/>
              <a:t>негативні</a:t>
            </a:r>
            <a:r>
              <a:rPr lang="en-US" b="1" dirty="0" smtClean="0"/>
              <a:t> </a:t>
            </a:r>
            <a:r>
              <a:rPr lang="en-US" dirty="0" smtClean="0"/>
              <a:t>(</a:t>
            </a:r>
            <a:r>
              <a:rPr lang="en-US" dirty="0" err="1" smtClean="0"/>
              <a:t>утримуватися</a:t>
            </a:r>
            <a:r>
              <a:rPr lang="en-US" dirty="0" smtClean="0"/>
              <a:t> </a:t>
            </a:r>
            <a:r>
              <a:rPr lang="en-US" dirty="0" err="1" smtClean="0"/>
              <a:t>від</a:t>
            </a:r>
            <a:r>
              <a:rPr lang="en-US" dirty="0" smtClean="0"/>
              <a:t> </a:t>
            </a:r>
            <a:r>
              <a:rPr lang="en-US" dirty="0" err="1" smtClean="0"/>
              <a:t>порушень</a:t>
            </a:r>
            <a:r>
              <a:rPr lang="en-US" dirty="0" smtClean="0"/>
              <a:t> </a:t>
            </a:r>
            <a:r>
              <a:rPr lang="en-US" dirty="0" err="1" smtClean="0"/>
              <a:t>цього</a:t>
            </a:r>
            <a:r>
              <a:rPr lang="en-US" dirty="0" smtClean="0"/>
              <a:t> </a:t>
            </a:r>
            <a:r>
              <a:rPr lang="en-US" dirty="0" err="1" smtClean="0"/>
              <a:t>права</a:t>
            </a:r>
            <a:r>
              <a:rPr lang="en-US" dirty="0" smtClean="0"/>
              <a:t>) </a:t>
            </a:r>
            <a:r>
              <a:rPr lang="en-US" dirty="0" err="1" smtClean="0"/>
              <a:t>обов’язки</a:t>
            </a:r>
            <a:r>
              <a:rPr lang="en-US" dirty="0" smtClean="0"/>
              <a:t> </a:t>
            </a:r>
            <a:r>
              <a:rPr lang="en-US" dirty="0" err="1" smtClean="0"/>
              <a:t>держави</a:t>
            </a:r>
            <a:endParaRPr lang="en-US" dirty="0" smtClean="0"/>
          </a:p>
          <a:p>
            <a:endParaRPr lang="en-US" dirty="0"/>
          </a:p>
        </p:txBody>
      </p:sp>
    </p:spTree>
    <p:extLst>
      <p:ext uri="{BB962C8B-B14F-4D97-AF65-F5344CB8AC3E}">
        <p14:creationId xmlns:p14="http://schemas.microsoft.com/office/powerpoint/2010/main" val="297457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7140</TotalTime>
  <Words>1800</Words>
  <Application>Microsoft Office PowerPoint</Application>
  <PresentationFormat>Экран (4:3)</PresentationFormat>
  <Paragraphs>101</Paragraphs>
  <Slides>19</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Тема Office</vt:lpstr>
      <vt:lpstr>Право на свободу та особисту недоторканність у практиці ЄСПЛ. Частина 1</vt:lpstr>
      <vt:lpstr>Вступні питання</vt:lpstr>
      <vt:lpstr>Презентация PowerPoint</vt:lpstr>
      <vt:lpstr>Презентация PowerPoint</vt:lpstr>
      <vt:lpstr>Мета статті 5 Конвенції –  захист особи від свавілля</vt:lpstr>
      <vt:lpstr>Презентация PowerPoint</vt:lpstr>
      <vt:lpstr>Презентация PowerPoint</vt:lpstr>
      <vt:lpstr>Презентация PowerPoint</vt:lpstr>
      <vt:lpstr>Право на свободу та особисту недоторканність </vt:lpstr>
      <vt:lpstr>Позбавлення свободи</vt:lpstr>
      <vt:lpstr>Сфера застосування статті 5</vt:lpstr>
      <vt:lpstr>Підстави взяття під варту в вигляді запобіжного заходу  (п. 1(с) Конвенції)</vt:lpstr>
      <vt:lpstr>Обгрунтована підозра</vt:lpstr>
      <vt:lpstr>Презентация PowerPoint</vt:lpstr>
      <vt:lpstr>Презентация PowerPoint</vt:lpstr>
      <vt:lpstr>Повідомлення причин затримання (п. 2 ст. 5)</vt:lpstr>
      <vt:lpstr>Презентация PowerPoint</vt:lpstr>
      <vt:lpstr>Судовий контроль за затриманням</vt:lpstr>
      <vt:lpstr>4 дні щоб постати перед судом – “shall be brought promptly before a judge”  (за ст. 12 КПК – 72 години для врічення рішення про призначення запобіж. заходу)</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Право на справедливий суд в практиці ЄСПЛ</dc:title>
  <dc:creator>АлОК</dc:creator>
  <cp:lastModifiedBy>Пользователь</cp:lastModifiedBy>
  <cp:revision>107</cp:revision>
  <dcterms:created xsi:type="dcterms:W3CDTF">2019-02-27T07:37:05Z</dcterms:created>
  <dcterms:modified xsi:type="dcterms:W3CDTF">2021-01-29T10:02:11Z</dcterms:modified>
</cp:coreProperties>
</file>