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73" r:id="rId6"/>
    <p:sldId id="262" r:id="rId7"/>
    <p:sldId id="268" r:id="rId8"/>
    <p:sldId id="269" r:id="rId9"/>
    <p:sldId id="270" r:id="rId10"/>
    <p:sldId id="264" r:id="rId11"/>
    <p:sldId id="265" r:id="rId12"/>
    <p:sldId id="271" r:id="rId13"/>
    <p:sldId id="266" r:id="rId14"/>
    <p:sldId id="263" r:id="rId15"/>
    <p:sldId id="261" r:id="rId16"/>
    <p:sldId id="272" r:id="rId17"/>
    <p:sldId id="260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50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6782-7F26-423F-9185-E47DC63EF2F2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A9C7-E19C-4437-809D-5B2919501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BDE67-ECF3-4ADF-B60B-AE31CD1EF1EB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CEB0-A2DF-458E-88DD-6A5443DA9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8D462-9064-4331-BA8F-CE9D61B7AA3F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20A61-B5FF-4EB4-BBAE-73E254371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8340F-D608-4FFD-A318-E3CDDCDC2B13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774C7-9EDD-4469-AAAE-EEC25A576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4CF02-D608-45ED-8B95-3EBC90E5E88A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2F1C-411C-4305-A7A2-637B5474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4B5A-0A62-4F07-897C-30B434650A94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FAF6-865B-41B6-903F-396F89536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2D46B-AD3A-4C48-9836-90B6570C8983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AADF-C72F-4C4F-87FA-2E1678F13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A522D-29DB-4C8C-B102-1119BF9890A9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145C-D8D1-4179-BB3F-C9D120F5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4F57-25FD-4D4B-AA78-0CD032C1C774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3B22E-662E-4E50-AE8B-7741CA571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177F-033D-4D2F-87A1-1D055DB599D9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79FA7-4BA8-489E-B6F5-D8F11AA2C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DCD77-02E3-47F0-AB3B-AF12423F66FD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5E80-F548-42CF-8688-FBAB6BDD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C8C84B-E049-4544-8C9D-71B96D55675D}" type="datetimeFigureOut">
              <a:rPr lang="en-US"/>
              <a:pPr>
                <a:defRPr/>
              </a:pPr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F37DF6-F316-49B8-82ED-6216A4FBD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studlava.com/practuchni-porady-po-stvorenniu-rezume/" TargetMode="External"/><Relationship Id="rId2" Type="http://schemas.openxmlformats.org/officeDocument/2006/relationships/hyperlink" Target="https://cv2you.com/uk-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ass/en/create-europass-cv" TargetMode="External"/><Relationship Id="rId4" Type="http://schemas.openxmlformats.org/officeDocument/2006/relationships/hyperlink" Target="https://www.cvmaker.com.ua/blog/cv-writing/yak-napysaty-probyvne-rezyume-student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524000" y="-642938"/>
            <a:ext cx="9144000" cy="2387601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rgbClr val="E8505C"/>
                </a:solidFill>
                <a:latin typeface="Calibri" pitchFamily="34" charset="0"/>
              </a:rPr>
              <a:t>Резюме та співбесіда</a:t>
            </a:r>
            <a:endParaRPr lang="en-US" b="1" smtClean="0">
              <a:solidFill>
                <a:srgbClr val="E8505C"/>
              </a:solidFill>
              <a:latin typeface="Calibri" pitchFamily="34" charset="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524000" y="1836738"/>
            <a:ext cx="9144000" cy="1655762"/>
          </a:xfrm>
        </p:spPr>
        <p:txBody>
          <a:bodyPr/>
          <a:lstStyle/>
          <a:p>
            <a:r>
              <a:rPr lang="uk-UA" b="1" smtClean="0"/>
              <a:t>к</a:t>
            </a:r>
            <a:r>
              <a:rPr lang="ru-RU" b="1" smtClean="0"/>
              <a:t>афедра психолог</a:t>
            </a:r>
            <a:r>
              <a:rPr lang="uk-UA" b="1" smtClean="0"/>
              <a:t>ії ЗНУ</a:t>
            </a:r>
          </a:p>
          <a:p>
            <a:r>
              <a:rPr lang="uk-UA" b="1" smtClean="0"/>
              <a:t>к.психол.н, доц. Н.О.</a:t>
            </a:r>
            <a:r>
              <a:rPr lang="uk-UA" b="1" smtClean="0">
                <a:latin typeface="Arial" charset="0"/>
              </a:rPr>
              <a:t> </a:t>
            </a:r>
            <a:r>
              <a:rPr lang="uk-UA" b="1" smtClean="0"/>
              <a:t>Мосол</a:t>
            </a:r>
            <a:endParaRPr lang="en-US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/>
              <a:t>Про себе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Обов’язково вкажіть навчальний заклад та додайте коротку інформацію про себе. Уникайте епітетів і слів-   кліше  ("працьовитий", "відповідальний"). Будьте конкретними! </a:t>
            </a:r>
            <a:endParaRPr lang="ru-RU" b="1" smtClean="0"/>
          </a:p>
          <a:p>
            <a:pPr eaLnBrk="1" hangingPunct="1"/>
            <a:endParaRPr lang="ru-RU" smtClean="0"/>
          </a:p>
        </p:txBody>
      </p:sp>
      <p:pic>
        <p:nvPicPr>
          <p:cNvPr id="22531" name="Picture 5" descr="0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7525" y="3213100"/>
            <a:ext cx="9753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Освіта</a:t>
            </a:r>
            <a:endParaRPr lang="ru-RU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825500" y="1676400"/>
            <a:ext cx="10515600" cy="4351338"/>
          </a:xfrm>
        </p:spPr>
        <p:txBody>
          <a:bodyPr/>
          <a:lstStyle/>
          <a:p>
            <a:pPr eaLnBrk="1" hangingPunct="1"/>
            <a:r>
              <a:rPr lang="ru-RU" smtClean="0"/>
              <a:t>Напишіть інститут/факультет/кафедру, де ви навчаєтеся. Уникайте скорочень. </a:t>
            </a:r>
          </a:p>
          <a:p>
            <a:pPr eaLnBrk="1" hangingPunct="1"/>
            <a:r>
              <a:rPr lang="ru-RU" smtClean="0"/>
              <a:t>Вкажіть свій середній бал (якщо він достатньо високий), кваліфікаційну роботу, проєкти, що мають відношення до посади, на яку ви претендуєте. </a:t>
            </a:r>
          </a:p>
          <a:p>
            <a:pPr eaLnBrk="1" hangingPunct="1">
              <a:buFont typeface="Arial" charset="0"/>
              <a:buNone/>
            </a:pPr>
            <a:endParaRPr lang="ru-RU" b="1" smtClean="0"/>
          </a:p>
          <a:p>
            <a:pPr eaLnBrk="1" hangingPunct="1"/>
            <a:endParaRPr lang="ru-RU" smtClean="0"/>
          </a:p>
        </p:txBody>
      </p:sp>
      <p:pic>
        <p:nvPicPr>
          <p:cNvPr id="23555" name="Picture 5" descr="02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00" y="3849688"/>
            <a:ext cx="97536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0838" y="4060825"/>
            <a:ext cx="3306762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Самоосвіта</a:t>
            </a:r>
            <a:endParaRPr lang="ru-RU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Самоосвіта -  конференції, семінари, тренінги, онлайн курси. Вкажіть основну інформацію – інформативно та релевантно . </a:t>
            </a:r>
          </a:p>
          <a:p>
            <a:pPr eaLnBrk="1" hangingPunct="1"/>
            <a:r>
              <a:rPr lang="ru-RU" smtClean="0"/>
              <a:t>Сертифікат збільшують вашу потенційну заробітну плату та вашу власну впевненість у своїх навичках. Вони також підтверджують зацікавленість у професійному зростанні та націленість на саморозвиток. </a:t>
            </a:r>
            <a:endParaRPr lang="ru-RU" b="1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24580" name="Picture 5" descr="IMG_22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0713" y="4200525"/>
            <a:ext cx="3427412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/>
              <a:t>Досвід роботи</a:t>
            </a:r>
            <a:r>
              <a:rPr lang="ru-RU" smtClean="0"/>
              <a:t> 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838200" y="1543050"/>
            <a:ext cx="10515600" cy="4351338"/>
          </a:xfrm>
        </p:spPr>
        <p:txBody>
          <a:bodyPr/>
          <a:lstStyle/>
          <a:p>
            <a:pPr eaLnBrk="1" hangingPunct="1"/>
            <a:r>
              <a:rPr lang="ru-RU" smtClean="0"/>
              <a:t>Допоможе ваш наявний досвід, в т.ч. </a:t>
            </a:r>
            <a:r>
              <a:rPr lang="ru-RU" b="1" smtClean="0"/>
              <a:t>стажування, часткова зайнятість, сезонна або тимчасова роботи.</a:t>
            </a:r>
            <a:r>
              <a:rPr lang="ru-RU" smtClean="0"/>
              <a:t> </a:t>
            </a:r>
          </a:p>
          <a:p>
            <a:pPr eaLnBrk="1" hangingPunct="1"/>
            <a:r>
              <a:rPr lang="ru-RU" smtClean="0"/>
              <a:t>Важливими є ваші досягнення, опис задач із попередньої роботи, певні цифри (а не епітети). </a:t>
            </a:r>
          </a:p>
        </p:txBody>
      </p:sp>
      <p:pic>
        <p:nvPicPr>
          <p:cNvPr id="25603" name="Picture 5" descr="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314700"/>
            <a:ext cx="97536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/>
              <a:t>Поради та помилки, яких слід уникати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1093788" y="1704975"/>
            <a:ext cx="10515600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mtClean="0"/>
              <a:t>• Уникайте розмовної мови та сленгу. Резюме – це офіційний документ, і він повинен залишатися таким, навіть якщо роботодавець вітає оригінальність.</a:t>
            </a:r>
            <a:br>
              <a:rPr lang="ru-RU" smtClean="0"/>
            </a:br>
            <a:r>
              <a:rPr lang="ru-RU" smtClean="0"/>
              <a:t>• Перевірте резюме на наявність друкарських та орфографічних помилок. Ніхто не застрахований від помилок, тому перед відправкою краще перевірити текст двічі.</a:t>
            </a:r>
            <a:br>
              <a:rPr lang="ru-RU" smtClean="0"/>
            </a:br>
            <a:r>
              <a:rPr lang="ru-RU" smtClean="0"/>
              <a:t>• Не повторюйте в резюме інформацію, яку ви вже вказували в аплікаційній формі. Або скоротіть резюме, або додайте іншу, додаткову інформацію, щоб заповнити порожнє місце.</a:t>
            </a:r>
            <a:br>
              <a:rPr lang="ru-RU" smtClean="0"/>
            </a:br>
            <a:r>
              <a:rPr lang="ru-RU" smtClean="0"/>
              <a:t>• Наявність навіть невеликого досвіду роботи стане значним плюсом для вас під час подачі заявки на першу роботу після закінчення навчального закладу.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7651" name="Picture 5" descr="що работодавці цінують у студент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0800" y="482600"/>
            <a:ext cx="9525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Основи самопрезентації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Інформаційні джерела</a:t>
            </a:r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Інтуїтивний конструктор резюме –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latin typeface="Arial" charset="0"/>
                <a:hlinkClick r:id="rId2"/>
              </a:rPr>
              <a:t>https://cv2you.com/uk-ua/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/>
            <a:r>
              <a:rPr lang="ru-RU" smtClean="0"/>
              <a:t>Як скласти резюме студенту </a:t>
            </a:r>
            <a:r>
              <a:rPr lang="ru-RU" smtClean="0">
                <a:hlinkClick r:id="rId3"/>
              </a:rPr>
              <a:t>https://blog.studlava.com/practuchni-porady-po-stvorenniu-rezume/</a:t>
            </a:r>
            <a:r>
              <a:rPr lang="ru-RU" smtClean="0"/>
              <a:t> </a:t>
            </a:r>
          </a:p>
          <a:p>
            <a:pPr eaLnBrk="1" hangingPunct="1"/>
            <a:r>
              <a:rPr lang="ru-RU" smtClean="0"/>
              <a:t>Як написати пробивне резюме студента?  </a:t>
            </a:r>
            <a:r>
              <a:rPr lang="ru-RU" smtClean="0">
                <a:hlinkClick r:id="rId4"/>
              </a:rPr>
              <a:t>https://www.cvmaker.com.ua/blog/cv-writing/yak-napysaty-probyvne-rezyume-studenta</a:t>
            </a:r>
            <a:r>
              <a:rPr lang="ru-RU" smtClean="0"/>
              <a:t> </a:t>
            </a:r>
          </a:p>
          <a:p>
            <a:pPr eaLnBrk="1" hangingPunct="1"/>
            <a:r>
              <a:rPr lang="en-US" smtClean="0"/>
              <a:t>Europass CV  - </a:t>
            </a:r>
            <a:r>
              <a:rPr lang="ru-RU" smtClean="0">
                <a:hlinkClick r:id="rId5"/>
              </a:rPr>
              <a:t>https://europa.eu/europass/en/create-europass-cv</a:t>
            </a:r>
            <a:r>
              <a:rPr lang="en-US" smtClean="0"/>
              <a:t> 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E8505C"/>
                </a:solidFill>
              </a:rPr>
              <a:t>Slide title</a:t>
            </a:r>
          </a:p>
        </p:txBody>
      </p:sp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514725" y="4148138"/>
            <a:ext cx="5105400" cy="555625"/>
            <a:chOff x="1248" y="1440"/>
            <a:chExt cx="3216" cy="350"/>
          </a:xfrm>
        </p:grpSpPr>
        <p:sp>
          <p:nvSpPr>
            <p:cNvPr id="1435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76393B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61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Calibri" pitchFamily="34" charset="0"/>
                </a:rPr>
                <a:t>Click to add Title</a:t>
              </a:r>
            </a:p>
          </p:txBody>
        </p:sp>
        <p:sp>
          <p:nvSpPr>
            <p:cNvPr id="1436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14339" name="Group 7"/>
          <p:cNvGrpSpPr>
            <a:grpSpLocks/>
          </p:cNvGrpSpPr>
          <p:nvPr/>
        </p:nvGrpSpPr>
        <p:grpSpPr bwMode="auto">
          <a:xfrm>
            <a:off x="3514725" y="1633538"/>
            <a:ext cx="5105400" cy="555625"/>
            <a:chOff x="1248" y="2030"/>
            <a:chExt cx="3216" cy="350"/>
          </a:xfrm>
        </p:grpSpPr>
        <p:sp>
          <p:nvSpPr>
            <p:cNvPr id="14355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6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57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Calibri" pitchFamily="34" charset="0"/>
                </a:rPr>
                <a:t>Click to add Title</a:t>
              </a:r>
            </a:p>
          </p:txBody>
        </p:sp>
        <p:sp>
          <p:nvSpPr>
            <p:cNvPr id="14358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4340" name="Group 12"/>
          <p:cNvGrpSpPr>
            <a:grpSpLocks/>
          </p:cNvGrpSpPr>
          <p:nvPr/>
        </p:nvGrpSpPr>
        <p:grpSpPr bwMode="auto">
          <a:xfrm>
            <a:off x="3514725" y="2471738"/>
            <a:ext cx="5105400" cy="555625"/>
            <a:chOff x="1248" y="2640"/>
            <a:chExt cx="3216" cy="350"/>
          </a:xfrm>
        </p:grpSpPr>
        <p:sp>
          <p:nvSpPr>
            <p:cNvPr id="14351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53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Calibri" pitchFamily="34" charset="0"/>
                </a:rPr>
                <a:t>Click to add Title</a:t>
              </a:r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14341" name="Group 17"/>
          <p:cNvGrpSpPr>
            <a:grpSpLocks/>
          </p:cNvGrpSpPr>
          <p:nvPr/>
        </p:nvGrpSpPr>
        <p:grpSpPr bwMode="auto">
          <a:xfrm>
            <a:off x="3514725" y="3309938"/>
            <a:ext cx="5105400" cy="555625"/>
            <a:chOff x="1248" y="3230"/>
            <a:chExt cx="3216" cy="350"/>
          </a:xfrm>
        </p:grpSpPr>
        <p:sp>
          <p:nvSpPr>
            <p:cNvPr id="1434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76471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Calibri" pitchFamily="34" charset="0"/>
                </a:rPr>
                <a:t>Click to add Title</a:t>
              </a:r>
            </a:p>
          </p:txBody>
        </p:sp>
        <p:sp>
          <p:nvSpPr>
            <p:cNvPr id="1435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14342" name="Group 22"/>
          <p:cNvGrpSpPr>
            <a:grpSpLocks/>
          </p:cNvGrpSpPr>
          <p:nvPr/>
        </p:nvGrpSpPr>
        <p:grpSpPr bwMode="auto">
          <a:xfrm>
            <a:off x="3514725" y="5008563"/>
            <a:ext cx="5105400" cy="555625"/>
            <a:chOff x="1248" y="3230"/>
            <a:chExt cx="3216" cy="350"/>
          </a:xfrm>
        </p:grpSpPr>
        <p:sp>
          <p:nvSpPr>
            <p:cNvPr id="14343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4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4700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45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Calibri" pitchFamily="34" charset="0"/>
                </a:rPr>
                <a:t>Click to add Title</a:t>
              </a:r>
            </a:p>
          </p:txBody>
        </p:sp>
        <p:sp>
          <p:nvSpPr>
            <p:cNvPr id="14346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307888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Сучасне резюме</a:t>
            </a:r>
            <a:endParaRPr lang="ru-RU" b="1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Сучасні резюме включають коротку інформацію замість кар’єрних цілей. Розділ з короткою інформацією стоїть відразу після імені і контактної інформації та включає одне-два речення про вас, ваші інтереси і можливості.</a:t>
            </a:r>
          </a:p>
          <a:p>
            <a:pPr eaLnBrk="1" hangingPunct="1"/>
            <a:r>
              <a:rPr lang="uk-UA" smtClean="0"/>
              <a:t>Якщо у вас поки немає досвіду, напишіть про свій рівень освіти, релевантні навички, професійні інтереси і робочу етику. Розділ необхідно адаптувати відповідно до вимог вакансії.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Резюме</a:t>
            </a:r>
            <a:endParaRPr lang="ru-RU" b="1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Це короткий виклад найбільш важливих для потенційного роботодавця фактів вашої біографії, в основному пов’язаних із вашим досвідом роботи, навичками йзнаннями. </a:t>
            </a:r>
          </a:p>
          <a:p>
            <a:r>
              <a:rPr lang="ru-RU" smtClean="0"/>
              <a:t>На прочитання резюме в середньому витрачається не більше 1-2 хвилин, тому дуже важливо відразу привернути увагу роботодавця, зацікавити його і спонукати призначити вам інтерв’ю. При створенні резюме потрібно пам’ятати про те, що воно стане вашою візитною карткою й повинне виділяти вас із усього потоку людей, які шукають роботу.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Ваше резюме може включати такі розділи: </a:t>
            </a:r>
          </a:p>
        </p:txBody>
      </p:sp>
      <p:sp>
        <p:nvSpPr>
          <p:cNvPr id="18434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Контактна інформація та бажана посада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Коротка інформація, кар’єрні цілі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Освіта, академічні досягнення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Переддипломна практика, волонтерська діяльність, персональні або академічні проєкти (ці розділи замінять повноцінний робочий досвід)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Нагороди та досягнення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Тренінги та сертифікати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Навички та якості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Розділ про себе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400" smtClean="0"/>
              <a:t>Супровідний лист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Фото</a:t>
            </a:r>
            <a:endParaRPr lang="ru-RU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811213" y="1611313"/>
            <a:ext cx="10515600" cy="4351337"/>
          </a:xfrm>
        </p:spPr>
        <p:txBody>
          <a:bodyPr/>
          <a:lstStyle/>
          <a:p>
            <a:pPr eaLnBrk="1" hangingPunct="1"/>
            <a:r>
              <a:rPr lang="ru-RU" smtClean="0"/>
              <a:t>Це перше враження, і воно повинно бути бездоганним. Краще зверніться до професійного фотографа.</a:t>
            </a:r>
          </a:p>
          <a:p>
            <a:pPr eaLnBrk="1" hangingPunct="1"/>
            <a:r>
              <a:rPr lang="ru-RU" smtClean="0"/>
              <a:t> Використовуйте студійні фотографії високої якості. Стиль - відповідно до стандартів вашої галузі.</a:t>
            </a:r>
          </a:p>
          <a:p>
            <a:pPr eaLnBrk="1" hangingPunct="1"/>
            <a:r>
              <a:rPr lang="ru-RU" smtClean="0"/>
              <a:t>Не використовуйте селфі, фотографії під кутом або ті, на яких ви виглядаєте втомленим, занадто веселим або недружнім</a:t>
            </a:r>
          </a:p>
          <a:p>
            <a:pPr eaLnBrk="1" hangingPunct="1"/>
            <a:r>
              <a:rPr lang="ru-RU" smtClean="0"/>
              <a:t>Як правило, краще не додавати фото до свого резюме, якщо ви шукайте роботу у США, Великобританії, Канаді, Австралії та Індії.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Контакти</a:t>
            </a:r>
            <a:endParaRPr lang="ru-RU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Email:</a:t>
            </a:r>
            <a:r>
              <a:rPr lang="ru-RU" smtClean="0"/>
              <a:t> Повинен бути у діловому стилі, не використовуйте креативні, особисті адреси (наприклад, ”little.kitty97”) або корпоративну пошту. В разі потреби створіть нову пошту </a:t>
            </a:r>
          </a:p>
          <a:p>
            <a:pPr eaLnBrk="1" hangingPunct="1"/>
            <a:r>
              <a:rPr lang="ru-RU" b="1" smtClean="0"/>
              <a:t>Телефон:</a:t>
            </a:r>
            <a:r>
              <a:rPr lang="ru-RU" smtClean="0"/>
              <a:t> краще записати з міжнародним кодом.</a:t>
            </a:r>
            <a:endParaRPr lang="ru-RU" b="1" smtClean="0"/>
          </a:p>
          <a:p>
            <a:pPr eaLnBrk="1" hangingPunct="1"/>
            <a:r>
              <a:rPr lang="ru-RU" b="1" smtClean="0"/>
              <a:t>Соціальні мережі:</a:t>
            </a:r>
            <a:r>
              <a:rPr lang="ru-RU" smtClean="0"/>
              <a:t> HR напевно знайде ваш профіль в соціальних мережах, так що будьте готові! Перегляньте свої загальнодоступні фотографії на Facebook, в месенджерах та інших соц мережах.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558</Words>
  <Application>Microsoft Office PowerPoint</Application>
  <PresentationFormat>Произвольный</PresentationFormat>
  <Paragraphs>58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Calibri</vt:lpstr>
      <vt:lpstr>Office Theme</vt:lpstr>
      <vt:lpstr>Office Theme</vt:lpstr>
      <vt:lpstr>Резюме та співбесіда</vt:lpstr>
      <vt:lpstr>Slide title</vt:lpstr>
      <vt:lpstr>Слайд 3</vt:lpstr>
      <vt:lpstr>Сучасне резюме</vt:lpstr>
      <vt:lpstr>Резюме</vt:lpstr>
      <vt:lpstr>Ваше резюме може включати такі розділи: </vt:lpstr>
      <vt:lpstr>Фото</vt:lpstr>
      <vt:lpstr>Контакти</vt:lpstr>
      <vt:lpstr>Слайд 9</vt:lpstr>
      <vt:lpstr>Про себе</vt:lpstr>
      <vt:lpstr>Освіта</vt:lpstr>
      <vt:lpstr>Самоосвіта</vt:lpstr>
      <vt:lpstr>Досвід роботи </vt:lpstr>
      <vt:lpstr>Поради та помилки, яких слід уникати</vt:lpstr>
      <vt:lpstr>Слайд 15</vt:lpstr>
      <vt:lpstr>Основи самопрезентації</vt:lpstr>
      <vt:lpstr>Інформаційні джерела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10</cp:revision>
  <dcterms:created xsi:type="dcterms:W3CDTF">2020-05-19T07:01:45Z</dcterms:created>
  <dcterms:modified xsi:type="dcterms:W3CDTF">2021-04-29T10:06:36Z</dcterms:modified>
</cp:coreProperties>
</file>