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5" r:id="rId3"/>
    <p:sldId id="266" r:id="rId4"/>
    <p:sldId id="259" r:id="rId5"/>
    <p:sldId id="258" r:id="rId6"/>
    <p:sldId id="267" r:id="rId7"/>
    <p:sldId id="268" r:id="rId8"/>
    <p:sldId id="260" r:id="rId9"/>
    <p:sldId id="269" r:id="rId10"/>
    <p:sldId id="270" r:id="rId11"/>
    <p:sldId id="261" r:id="rId12"/>
    <p:sldId id="262" r:id="rId13"/>
    <p:sldId id="264" r:id="rId1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8" d="100"/>
          <a:sy n="58" d="100"/>
        </p:scale>
        <p:origin x="-624" y="-9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D83C3-068B-48EC-99A9-C94F5907C74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uk-UA"/>
        </a:p>
      </dgm:t>
    </dgm:pt>
    <dgm:pt modelId="{AAB42883-63B9-4644-B41E-876F9CE940CF}">
      <dgm:prSet custT="1"/>
      <dgm:spPr/>
      <dgm:t>
        <a:bodyPr/>
        <a:lstStyle/>
        <a:p>
          <a:pPr rtl="0"/>
          <a:r>
            <a:rPr lang="uk-UA" sz="2800" b="1" dirty="0" smtClean="0"/>
            <a:t>Виділяють три рівні маніпулювання:</a:t>
          </a:r>
          <a:endParaRPr lang="uk-UA" sz="2800" dirty="0"/>
        </a:p>
      </dgm:t>
    </dgm:pt>
    <dgm:pt modelId="{4C89007D-2E75-43D6-8D1A-C1FC4E8931A1}" type="parTrans" cxnId="{7910CB02-3DD6-4976-89CE-18327CE0A5B0}">
      <dgm:prSet/>
      <dgm:spPr/>
      <dgm:t>
        <a:bodyPr/>
        <a:lstStyle/>
        <a:p>
          <a:endParaRPr lang="uk-UA"/>
        </a:p>
      </dgm:t>
    </dgm:pt>
    <dgm:pt modelId="{A35CFB30-987C-4668-B8F7-D68B2792D332}" type="sibTrans" cxnId="{7910CB02-3DD6-4976-89CE-18327CE0A5B0}">
      <dgm:prSet/>
      <dgm:spPr/>
      <dgm:t>
        <a:bodyPr/>
        <a:lstStyle/>
        <a:p>
          <a:endParaRPr lang="uk-UA"/>
        </a:p>
      </dgm:t>
    </dgm:pt>
    <dgm:pt modelId="{326A7E7C-755E-4A22-8ADD-E63C8BE6F059}">
      <dgm:prSet/>
      <dgm:spPr/>
      <dgm:t>
        <a:bodyPr/>
        <a:lstStyle/>
        <a:p>
          <a:pPr rtl="0"/>
          <a:r>
            <a:rPr lang="uk-UA" b="1" smtClean="0"/>
            <a:t>1) посилення існуючих у свідомості людей потрібних маніпулятору ідей, установок, мотивів, цінностей, норм;</a:t>
          </a:r>
          <a:endParaRPr lang="uk-UA"/>
        </a:p>
      </dgm:t>
    </dgm:pt>
    <dgm:pt modelId="{A6720322-2BA0-45DC-9EFA-B0CE0DCC52A4}" type="parTrans" cxnId="{66543E41-B27F-4DEF-973A-7294049852C7}">
      <dgm:prSet/>
      <dgm:spPr/>
      <dgm:t>
        <a:bodyPr/>
        <a:lstStyle/>
        <a:p>
          <a:endParaRPr lang="uk-UA"/>
        </a:p>
      </dgm:t>
    </dgm:pt>
    <dgm:pt modelId="{23751DF1-56FE-45BC-BB1A-362F2012E627}" type="sibTrans" cxnId="{66543E41-B27F-4DEF-973A-7294049852C7}">
      <dgm:prSet/>
      <dgm:spPr/>
      <dgm:t>
        <a:bodyPr/>
        <a:lstStyle/>
        <a:p>
          <a:endParaRPr lang="uk-UA"/>
        </a:p>
      </dgm:t>
    </dgm:pt>
    <dgm:pt modelId="{56F8F421-173D-418F-924D-567039EE8ABA}">
      <dgm:prSet/>
      <dgm:spPr/>
      <dgm:t>
        <a:bodyPr/>
        <a:lstStyle/>
        <a:p>
          <a:pPr rtl="0"/>
          <a:r>
            <a:rPr lang="uk-UA" b="1" smtClean="0"/>
            <a:t>2) часткові, малі зміни поглядів на ті чи інші події, процеси, факти, що також впливає на емоційне і практичне ставлення електорату до конкретного явища;</a:t>
          </a:r>
          <a:endParaRPr lang="uk-UA"/>
        </a:p>
      </dgm:t>
    </dgm:pt>
    <dgm:pt modelId="{A5555D54-1120-41BA-9223-5C1434D4B5EE}" type="parTrans" cxnId="{C7B05F5C-07A8-42CE-8DD2-43B34417AE1E}">
      <dgm:prSet/>
      <dgm:spPr/>
      <dgm:t>
        <a:bodyPr/>
        <a:lstStyle/>
        <a:p>
          <a:endParaRPr lang="uk-UA"/>
        </a:p>
      </dgm:t>
    </dgm:pt>
    <dgm:pt modelId="{BA25370A-23EE-4B3D-A6B7-1B236C261DFA}" type="sibTrans" cxnId="{C7B05F5C-07A8-42CE-8DD2-43B34417AE1E}">
      <dgm:prSet/>
      <dgm:spPr/>
      <dgm:t>
        <a:bodyPr/>
        <a:lstStyle/>
        <a:p>
          <a:endParaRPr lang="uk-UA"/>
        </a:p>
      </dgm:t>
    </dgm:pt>
    <dgm:pt modelId="{7220B64C-90E6-41E0-BA6A-BBDFB3D3765C}">
      <dgm:prSet/>
      <dgm:spPr/>
      <dgm:t>
        <a:bodyPr/>
        <a:lstStyle/>
        <a:p>
          <a:pPr rtl="0"/>
          <a:r>
            <a:rPr lang="uk-UA" b="1" smtClean="0"/>
            <a:t>3) докорінна, кардинальна зміна життєвих установок шляхом поширення серед виборців сенсаційних, драматичних, надзвичайно важливих для них повідомлень.</a:t>
          </a:r>
          <a:endParaRPr lang="uk-UA"/>
        </a:p>
      </dgm:t>
    </dgm:pt>
    <dgm:pt modelId="{20253154-7221-47E8-B1CE-BCCF8D987A47}" type="parTrans" cxnId="{8420EB2A-C2CA-46FD-B3D8-4136C072D688}">
      <dgm:prSet/>
      <dgm:spPr/>
      <dgm:t>
        <a:bodyPr/>
        <a:lstStyle/>
        <a:p>
          <a:endParaRPr lang="uk-UA"/>
        </a:p>
      </dgm:t>
    </dgm:pt>
    <dgm:pt modelId="{7AD6AD7B-69AC-46C9-B7BB-CC3F27D91DE6}" type="sibTrans" cxnId="{8420EB2A-C2CA-46FD-B3D8-4136C072D688}">
      <dgm:prSet/>
      <dgm:spPr/>
      <dgm:t>
        <a:bodyPr/>
        <a:lstStyle/>
        <a:p>
          <a:endParaRPr lang="uk-UA"/>
        </a:p>
      </dgm:t>
    </dgm:pt>
    <dgm:pt modelId="{65F7C405-EE33-41A0-BB24-AA31480288E0}" type="pres">
      <dgm:prSet presAssocID="{31DD83C3-068B-48EC-99A9-C94F5907C74F}" presName="Name0" presStyleCnt="0">
        <dgm:presLayoutVars>
          <dgm:chMax val="7"/>
          <dgm:dir/>
          <dgm:animLvl val="lvl"/>
          <dgm:resizeHandles val="exact"/>
        </dgm:presLayoutVars>
      </dgm:prSet>
      <dgm:spPr/>
    </dgm:pt>
    <dgm:pt modelId="{FFABA9DB-E30E-47D5-8E5B-826B9ACB7C05}" type="pres">
      <dgm:prSet presAssocID="{AAB42883-63B9-4644-B41E-876F9CE940CF}" presName="circle1" presStyleLbl="node1" presStyleIdx="0" presStyleCnt="4"/>
      <dgm:spPr/>
    </dgm:pt>
    <dgm:pt modelId="{9D0E1F75-9FA8-49EB-925C-BC36C0E56F00}" type="pres">
      <dgm:prSet presAssocID="{AAB42883-63B9-4644-B41E-876F9CE940CF}" presName="space" presStyleCnt="0"/>
      <dgm:spPr/>
    </dgm:pt>
    <dgm:pt modelId="{7D44FDFD-7307-483B-A01F-AB8229B87CD1}" type="pres">
      <dgm:prSet presAssocID="{AAB42883-63B9-4644-B41E-876F9CE940CF}" presName="rect1" presStyleLbl="alignAcc1" presStyleIdx="0" presStyleCnt="4"/>
      <dgm:spPr/>
    </dgm:pt>
    <dgm:pt modelId="{ADFC7C15-3C83-487A-A642-A3F6B1ADCFBF}" type="pres">
      <dgm:prSet presAssocID="{326A7E7C-755E-4A22-8ADD-E63C8BE6F059}" presName="vertSpace2" presStyleLbl="node1" presStyleIdx="0" presStyleCnt="4"/>
      <dgm:spPr/>
    </dgm:pt>
    <dgm:pt modelId="{CDD210A8-DAE5-49AE-A5B4-7FA9CB166AD9}" type="pres">
      <dgm:prSet presAssocID="{326A7E7C-755E-4A22-8ADD-E63C8BE6F059}" presName="circle2" presStyleLbl="node1" presStyleIdx="1" presStyleCnt="4"/>
      <dgm:spPr/>
    </dgm:pt>
    <dgm:pt modelId="{DFF853D4-4C8D-49AC-A5D0-F5F59586BCAF}" type="pres">
      <dgm:prSet presAssocID="{326A7E7C-755E-4A22-8ADD-E63C8BE6F059}" presName="rect2" presStyleLbl="alignAcc1" presStyleIdx="1" presStyleCnt="4"/>
      <dgm:spPr/>
    </dgm:pt>
    <dgm:pt modelId="{8BE4B1D9-ACBE-434D-97B5-97AE47208EC7}" type="pres">
      <dgm:prSet presAssocID="{56F8F421-173D-418F-924D-567039EE8ABA}" presName="vertSpace3" presStyleLbl="node1" presStyleIdx="1" presStyleCnt="4"/>
      <dgm:spPr/>
    </dgm:pt>
    <dgm:pt modelId="{D21E7C53-4A4B-484A-B3DC-5F3FAE4149FC}" type="pres">
      <dgm:prSet presAssocID="{56F8F421-173D-418F-924D-567039EE8ABA}" presName="circle3" presStyleLbl="node1" presStyleIdx="2" presStyleCnt="4"/>
      <dgm:spPr/>
    </dgm:pt>
    <dgm:pt modelId="{3E1E08D7-FE98-458F-B506-31BDBF1F1517}" type="pres">
      <dgm:prSet presAssocID="{56F8F421-173D-418F-924D-567039EE8ABA}" presName="rect3" presStyleLbl="alignAcc1" presStyleIdx="2" presStyleCnt="4"/>
      <dgm:spPr/>
    </dgm:pt>
    <dgm:pt modelId="{42FB643A-A2C5-4DFE-877F-E9B90F13CD31}" type="pres">
      <dgm:prSet presAssocID="{7220B64C-90E6-41E0-BA6A-BBDFB3D3765C}" presName="vertSpace4" presStyleLbl="node1" presStyleIdx="2" presStyleCnt="4"/>
      <dgm:spPr/>
    </dgm:pt>
    <dgm:pt modelId="{E3A68E9F-87C6-49C8-ABCE-83CB8B1C57A1}" type="pres">
      <dgm:prSet presAssocID="{7220B64C-90E6-41E0-BA6A-BBDFB3D3765C}" presName="circle4" presStyleLbl="node1" presStyleIdx="3" presStyleCnt="4"/>
      <dgm:spPr/>
    </dgm:pt>
    <dgm:pt modelId="{A715BC74-F90D-4C0D-A38C-9B07B8A5DC3B}" type="pres">
      <dgm:prSet presAssocID="{7220B64C-90E6-41E0-BA6A-BBDFB3D3765C}" presName="rect4" presStyleLbl="alignAcc1" presStyleIdx="3" presStyleCnt="4"/>
      <dgm:spPr/>
    </dgm:pt>
    <dgm:pt modelId="{E13E46D8-906A-48A3-BC88-2ACC4337E300}" type="pres">
      <dgm:prSet presAssocID="{AAB42883-63B9-4644-B41E-876F9CE940CF}" presName="rect1ParTxNoCh" presStyleLbl="alignAcc1" presStyleIdx="3" presStyleCnt="4">
        <dgm:presLayoutVars>
          <dgm:chMax val="1"/>
          <dgm:bulletEnabled val="1"/>
        </dgm:presLayoutVars>
      </dgm:prSet>
      <dgm:spPr/>
    </dgm:pt>
    <dgm:pt modelId="{55806819-0444-4337-B1DA-D4B5C0F202D5}" type="pres">
      <dgm:prSet presAssocID="{326A7E7C-755E-4A22-8ADD-E63C8BE6F059}" presName="rect2ParTxNoCh" presStyleLbl="alignAcc1" presStyleIdx="3" presStyleCnt="4">
        <dgm:presLayoutVars>
          <dgm:chMax val="1"/>
          <dgm:bulletEnabled val="1"/>
        </dgm:presLayoutVars>
      </dgm:prSet>
      <dgm:spPr/>
    </dgm:pt>
    <dgm:pt modelId="{C694E5CD-1FEF-4A7C-8567-7A445B01F6D6}" type="pres">
      <dgm:prSet presAssocID="{56F8F421-173D-418F-924D-567039EE8ABA}" presName="rect3ParTxNoCh" presStyleLbl="alignAcc1" presStyleIdx="3" presStyleCnt="4">
        <dgm:presLayoutVars>
          <dgm:chMax val="1"/>
          <dgm:bulletEnabled val="1"/>
        </dgm:presLayoutVars>
      </dgm:prSet>
      <dgm:spPr/>
    </dgm:pt>
    <dgm:pt modelId="{0C835E12-58DB-4B06-8DDF-71F002A6172D}" type="pres">
      <dgm:prSet presAssocID="{7220B64C-90E6-41E0-BA6A-BBDFB3D3765C}" presName="rect4ParTxNoCh" presStyleLbl="alignAcc1" presStyleIdx="3" presStyleCnt="4">
        <dgm:presLayoutVars>
          <dgm:chMax val="1"/>
          <dgm:bulletEnabled val="1"/>
        </dgm:presLayoutVars>
      </dgm:prSet>
      <dgm:spPr/>
    </dgm:pt>
  </dgm:ptLst>
  <dgm:cxnLst>
    <dgm:cxn modelId="{66543E41-B27F-4DEF-973A-7294049852C7}" srcId="{31DD83C3-068B-48EC-99A9-C94F5907C74F}" destId="{326A7E7C-755E-4A22-8ADD-E63C8BE6F059}" srcOrd="1" destOrd="0" parTransId="{A6720322-2BA0-45DC-9EFA-B0CE0DCC52A4}" sibTransId="{23751DF1-56FE-45BC-BB1A-362F2012E627}"/>
    <dgm:cxn modelId="{AA30BB94-A547-419D-8433-0025E2DA6CDB}" type="presOf" srcId="{7220B64C-90E6-41E0-BA6A-BBDFB3D3765C}" destId="{0C835E12-58DB-4B06-8DDF-71F002A6172D}" srcOrd="1" destOrd="0" presId="urn:microsoft.com/office/officeart/2005/8/layout/target3"/>
    <dgm:cxn modelId="{D2D02B35-862E-4D72-BEB0-17EE9544555A}" type="presOf" srcId="{7220B64C-90E6-41E0-BA6A-BBDFB3D3765C}" destId="{A715BC74-F90D-4C0D-A38C-9B07B8A5DC3B}" srcOrd="0" destOrd="0" presId="urn:microsoft.com/office/officeart/2005/8/layout/target3"/>
    <dgm:cxn modelId="{27491F77-3196-447F-AB8B-95236BB6E1F8}" type="presOf" srcId="{AAB42883-63B9-4644-B41E-876F9CE940CF}" destId="{E13E46D8-906A-48A3-BC88-2ACC4337E300}" srcOrd="1" destOrd="0" presId="urn:microsoft.com/office/officeart/2005/8/layout/target3"/>
    <dgm:cxn modelId="{8420EB2A-C2CA-46FD-B3D8-4136C072D688}" srcId="{31DD83C3-068B-48EC-99A9-C94F5907C74F}" destId="{7220B64C-90E6-41E0-BA6A-BBDFB3D3765C}" srcOrd="3" destOrd="0" parTransId="{20253154-7221-47E8-B1CE-BCCF8D987A47}" sibTransId="{7AD6AD7B-69AC-46C9-B7BB-CC3F27D91DE6}"/>
    <dgm:cxn modelId="{05EA1F8B-725D-499D-87F3-8910FA9FB4E2}" type="presOf" srcId="{AAB42883-63B9-4644-B41E-876F9CE940CF}" destId="{7D44FDFD-7307-483B-A01F-AB8229B87CD1}" srcOrd="0" destOrd="0" presId="urn:microsoft.com/office/officeart/2005/8/layout/target3"/>
    <dgm:cxn modelId="{91D5D82E-ADE3-43EB-B5FA-E710A3F40547}" type="presOf" srcId="{56F8F421-173D-418F-924D-567039EE8ABA}" destId="{3E1E08D7-FE98-458F-B506-31BDBF1F1517}" srcOrd="0" destOrd="0" presId="urn:microsoft.com/office/officeart/2005/8/layout/target3"/>
    <dgm:cxn modelId="{C7B05F5C-07A8-42CE-8DD2-43B34417AE1E}" srcId="{31DD83C3-068B-48EC-99A9-C94F5907C74F}" destId="{56F8F421-173D-418F-924D-567039EE8ABA}" srcOrd="2" destOrd="0" parTransId="{A5555D54-1120-41BA-9223-5C1434D4B5EE}" sibTransId="{BA25370A-23EE-4B3D-A6B7-1B236C261DFA}"/>
    <dgm:cxn modelId="{A398FB60-DA6B-49B1-B201-D12EFE196182}" type="presOf" srcId="{326A7E7C-755E-4A22-8ADD-E63C8BE6F059}" destId="{55806819-0444-4337-B1DA-D4B5C0F202D5}" srcOrd="1" destOrd="0" presId="urn:microsoft.com/office/officeart/2005/8/layout/target3"/>
    <dgm:cxn modelId="{7910CB02-3DD6-4976-89CE-18327CE0A5B0}" srcId="{31DD83C3-068B-48EC-99A9-C94F5907C74F}" destId="{AAB42883-63B9-4644-B41E-876F9CE940CF}" srcOrd="0" destOrd="0" parTransId="{4C89007D-2E75-43D6-8D1A-C1FC4E8931A1}" sibTransId="{A35CFB30-987C-4668-B8F7-D68B2792D332}"/>
    <dgm:cxn modelId="{C78F8D47-A4DC-44C3-8465-3661739CC449}" type="presOf" srcId="{326A7E7C-755E-4A22-8ADD-E63C8BE6F059}" destId="{DFF853D4-4C8D-49AC-A5D0-F5F59586BCAF}" srcOrd="0" destOrd="0" presId="urn:microsoft.com/office/officeart/2005/8/layout/target3"/>
    <dgm:cxn modelId="{222011BA-158E-41C6-9A50-18AAD4764536}" type="presOf" srcId="{31DD83C3-068B-48EC-99A9-C94F5907C74F}" destId="{65F7C405-EE33-41A0-BB24-AA31480288E0}" srcOrd="0" destOrd="0" presId="urn:microsoft.com/office/officeart/2005/8/layout/target3"/>
    <dgm:cxn modelId="{69BE2780-51D2-4144-8FCB-53700D4832AD}" type="presOf" srcId="{56F8F421-173D-418F-924D-567039EE8ABA}" destId="{C694E5CD-1FEF-4A7C-8567-7A445B01F6D6}" srcOrd="1" destOrd="0" presId="urn:microsoft.com/office/officeart/2005/8/layout/target3"/>
    <dgm:cxn modelId="{E387E419-FEE7-4D65-8874-A936C4679564}" type="presParOf" srcId="{65F7C405-EE33-41A0-BB24-AA31480288E0}" destId="{FFABA9DB-E30E-47D5-8E5B-826B9ACB7C05}" srcOrd="0" destOrd="0" presId="urn:microsoft.com/office/officeart/2005/8/layout/target3"/>
    <dgm:cxn modelId="{FD923AFA-745D-460C-9F78-966F69664D47}" type="presParOf" srcId="{65F7C405-EE33-41A0-BB24-AA31480288E0}" destId="{9D0E1F75-9FA8-49EB-925C-BC36C0E56F00}" srcOrd="1" destOrd="0" presId="urn:microsoft.com/office/officeart/2005/8/layout/target3"/>
    <dgm:cxn modelId="{CE785A84-5300-4CB5-AD39-2247FFC75BFD}" type="presParOf" srcId="{65F7C405-EE33-41A0-BB24-AA31480288E0}" destId="{7D44FDFD-7307-483B-A01F-AB8229B87CD1}" srcOrd="2" destOrd="0" presId="urn:microsoft.com/office/officeart/2005/8/layout/target3"/>
    <dgm:cxn modelId="{F0B5CE36-0A1F-4828-A1CC-8164E79BBAF1}" type="presParOf" srcId="{65F7C405-EE33-41A0-BB24-AA31480288E0}" destId="{ADFC7C15-3C83-487A-A642-A3F6B1ADCFBF}" srcOrd="3" destOrd="0" presId="urn:microsoft.com/office/officeart/2005/8/layout/target3"/>
    <dgm:cxn modelId="{0E507D75-7E01-4349-BE8A-A51FB3C2B6BC}" type="presParOf" srcId="{65F7C405-EE33-41A0-BB24-AA31480288E0}" destId="{CDD210A8-DAE5-49AE-A5B4-7FA9CB166AD9}" srcOrd="4" destOrd="0" presId="urn:microsoft.com/office/officeart/2005/8/layout/target3"/>
    <dgm:cxn modelId="{0B5D6323-1ED2-49EB-B5A6-858683BB0C33}" type="presParOf" srcId="{65F7C405-EE33-41A0-BB24-AA31480288E0}" destId="{DFF853D4-4C8D-49AC-A5D0-F5F59586BCAF}" srcOrd="5" destOrd="0" presId="urn:microsoft.com/office/officeart/2005/8/layout/target3"/>
    <dgm:cxn modelId="{E874D2E0-1307-49C4-9A18-1C8CE50C8AE0}" type="presParOf" srcId="{65F7C405-EE33-41A0-BB24-AA31480288E0}" destId="{8BE4B1D9-ACBE-434D-97B5-97AE47208EC7}" srcOrd="6" destOrd="0" presId="urn:microsoft.com/office/officeart/2005/8/layout/target3"/>
    <dgm:cxn modelId="{71B94B37-4F76-4E93-AEDC-69B4EE0CB14F}" type="presParOf" srcId="{65F7C405-EE33-41A0-BB24-AA31480288E0}" destId="{D21E7C53-4A4B-484A-B3DC-5F3FAE4149FC}" srcOrd="7" destOrd="0" presId="urn:microsoft.com/office/officeart/2005/8/layout/target3"/>
    <dgm:cxn modelId="{EB99155D-84D1-4D05-ADDE-1AC087079EB5}" type="presParOf" srcId="{65F7C405-EE33-41A0-BB24-AA31480288E0}" destId="{3E1E08D7-FE98-458F-B506-31BDBF1F1517}" srcOrd="8" destOrd="0" presId="urn:microsoft.com/office/officeart/2005/8/layout/target3"/>
    <dgm:cxn modelId="{ED39C595-16C7-4C72-8204-EFBA6101348C}" type="presParOf" srcId="{65F7C405-EE33-41A0-BB24-AA31480288E0}" destId="{42FB643A-A2C5-4DFE-877F-E9B90F13CD31}" srcOrd="9" destOrd="0" presId="urn:microsoft.com/office/officeart/2005/8/layout/target3"/>
    <dgm:cxn modelId="{422452EC-4806-4DC2-915C-A7D5F430FF48}" type="presParOf" srcId="{65F7C405-EE33-41A0-BB24-AA31480288E0}" destId="{E3A68E9F-87C6-49C8-ABCE-83CB8B1C57A1}" srcOrd="10" destOrd="0" presId="urn:microsoft.com/office/officeart/2005/8/layout/target3"/>
    <dgm:cxn modelId="{0A0BB245-51B4-45BE-B058-2600FC4BEAA3}" type="presParOf" srcId="{65F7C405-EE33-41A0-BB24-AA31480288E0}" destId="{A715BC74-F90D-4C0D-A38C-9B07B8A5DC3B}" srcOrd="11" destOrd="0" presId="urn:microsoft.com/office/officeart/2005/8/layout/target3"/>
    <dgm:cxn modelId="{82D0183A-475F-4BA1-8DE3-590D362BF4B9}" type="presParOf" srcId="{65F7C405-EE33-41A0-BB24-AA31480288E0}" destId="{E13E46D8-906A-48A3-BC88-2ACC4337E300}" srcOrd="12" destOrd="0" presId="urn:microsoft.com/office/officeart/2005/8/layout/target3"/>
    <dgm:cxn modelId="{F2EC2A4A-A537-4389-81C2-CD207416235E}" type="presParOf" srcId="{65F7C405-EE33-41A0-BB24-AA31480288E0}" destId="{55806819-0444-4337-B1DA-D4B5C0F202D5}" srcOrd="13" destOrd="0" presId="urn:microsoft.com/office/officeart/2005/8/layout/target3"/>
    <dgm:cxn modelId="{006CDABB-02B3-4836-A34F-7775163F5320}" type="presParOf" srcId="{65F7C405-EE33-41A0-BB24-AA31480288E0}" destId="{C694E5CD-1FEF-4A7C-8567-7A445B01F6D6}" srcOrd="14" destOrd="0" presId="urn:microsoft.com/office/officeart/2005/8/layout/target3"/>
    <dgm:cxn modelId="{DB1A7737-74C5-4EA1-9899-CEA3FC9FAF25}" type="presParOf" srcId="{65F7C405-EE33-41A0-BB24-AA31480288E0}" destId="{0C835E12-58DB-4B06-8DDF-71F002A6172D}"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BA9DB-E30E-47D5-8E5B-826B9ACB7C05}">
      <dsp:nvSpPr>
        <dsp:cNvPr id="0" name=""/>
        <dsp:cNvSpPr/>
      </dsp:nvSpPr>
      <dsp:spPr>
        <a:xfrm>
          <a:off x="0" y="0"/>
          <a:ext cx="5117119" cy="511711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4FDFD-7307-483B-A01F-AB8229B87CD1}">
      <dsp:nvSpPr>
        <dsp:cNvPr id="0" name=""/>
        <dsp:cNvSpPr/>
      </dsp:nvSpPr>
      <dsp:spPr>
        <a:xfrm>
          <a:off x="2558559" y="0"/>
          <a:ext cx="8724483" cy="51171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kern="1200" dirty="0" smtClean="0"/>
            <a:t>Виділяють три рівні маніпулювання:</a:t>
          </a:r>
          <a:endParaRPr lang="uk-UA" sz="2800" kern="1200" dirty="0"/>
        </a:p>
      </dsp:txBody>
      <dsp:txXfrm>
        <a:off x="2558559" y="0"/>
        <a:ext cx="8724483" cy="1087387"/>
      </dsp:txXfrm>
    </dsp:sp>
    <dsp:sp modelId="{CDD210A8-DAE5-49AE-A5B4-7FA9CB166AD9}">
      <dsp:nvSpPr>
        <dsp:cNvPr id="0" name=""/>
        <dsp:cNvSpPr/>
      </dsp:nvSpPr>
      <dsp:spPr>
        <a:xfrm>
          <a:off x="671621" y="1087387"/>
          <a:ext cx="3773875" cy="377387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853D4-4C8D-49AC-A5D0-F5F59586BCAF}">
      <dsp:nvSpPr>
        <dsp:cNvPr id="0" name=""/>
        <dsp:cNvSpPr/>
      </dsp:nvSpPr>
      <dsp:spPr>
        <a:xfrm>
          <a:off x="2558559" y="1087387"/>
          <a:ext cx="8724483" cy="3773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uk-UA" sz="2100" b="1" kern="1200" smtClean="0"/>
            <a:t>1) посилення існуючих у свідомості людей потрібних маніпулятору ідей, установок, мотивів, цінностей, норм;</a:t>
          </a:r>
          <a:endParaRPr lang="uk-UA" sz="2100" kern="1200"/>
        </a:p>
      </dsp:txBody>
      <dsp:txXfrm>
        <a:off x="2558559" y="1087387"/>
        <a:ext cx="8724483" cy="1087387"/>
      </dsp:txXfrm>
    </dsp:sp>
    <dsp:sp modelId="{D21E7C53-4A4B-484A-B3DC-5F3FAE4149FC}">
      <dsp:nvSpPr>
        <dsp:cNvPr id="0" name=""/>
        <dsp:cNvSpPr/>
      </dsp:nvSpPr>
      <dsp:spPr>
        <a:xfrm>
          <a:off x="1343243" y="2174775"/>
          <a:ext cx="2430631" cy="243063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E08D7-FE98-458F-B506-31BDBF1F1517}">
      <dsp:nvSpPr>
        <dsp:cNvPr id="0" name=""/>
        <dsp:cNvSpPr/>
      </dsp:nvSpPr>
      <dsp:spPr>
        <a:xfrm>
          <a:off x="2558559" y="2174775"/>
          <a:ext cx="8724483" cy="24306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uk-UA" sz="2100" b="1" kern="1200" smtClean="0"/>
            <a:t>2) часткові, малі зміни поглядів на ті чи інші події, процеси, факти, що також впливає на емоційне і практичне ставлення електорату до конкретного явища;</a:t>
          </a:r>
          <a:endParaRPr lang="uk-UA" sz="2100" kern="1200"/>
        </a:p>
      </dsp:txBody>
      <dsp:txXfrm>
        <a:off x="2558559" y="2174775"/>
        <a:ext cx="8724483" cy="1087387"/>
      </dsp:txXfrm>
    </dsp:sp>
    <dsp:sp modelId="{E3A68E9F-87C6-49C8-ABCE-83CB8B1C57A1}">
      <dsp:nvSpPr>
        <dsp:cNvPr id="0" name=""/>
        <dsp:cNvSpPr/>
      </dsp:nvSpPr>
      <dsp:spPr>
        <a:xfrm>
          <a:off x="2014865" y="3262163"/>
          <a:ext cx="1087387" cy="108738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5BC74-F90D-4C0D-A38C-9B07B8A5DC3B}">
      <dsp:nvSpPr>
        <dsp:cNvPr id="0" name=""/>
        <dsp:cNvSpPr/>
      </dsp:nvSpPr>
      <dsp:spPr>
        <a:xfrm>
          <a:off x="2558559" y="3262163"/>
          <a:ext cx="8724483" cy="10873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uk-UA" sz="2100" b="1" kern="1200" smtClean="0"/>
            <a:t>3) докорінна, кардинальна зміна життєвих установок шляхом поширення серед виборців сенсаційних, драматичних, надзвичайно важливих для них повідомлень.</a:t>
          </a:r>
          <a:endParaRPr lang="uk-UA" sz="2100" kern="1200"/>
        </a:p>
      </dsp:txBody>
      <dsp:txXfrm>
        <a:off x="2558559" y="3262163"/>
        <a:ext cx="8724483" cy="10873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49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10048" y="0"/>
            <a:ext cx="14630400" cy="8229600"/>
          </a:xfrm>
          <a:prstGeom prst="rect">
            <a:avLst/>
          </a:prstGeom>
          <a:solidFill>
            <a:srgbClr val="FFF8F0"/>
          </a:solidFill>
          <a:ln/>
        </p:spPr>
      </p:sp>
      <p:sp>
        <p:nvSpPr>
          <p:cNvPr id="5" name="Text 2"/>
          <p:cNvSpPr/>
          <p:nvPr/>
        </p:nvSpPr>
        <p:spPr>
          <a:xfrm>
            <a:off x="522956" y="216158"/>
            <a:ext cx="7477601" cy="1916430"/>
          </a:xfrm>
          <a:prstGeom prst="rect">
            <a:avLst/>
          </a:prstGeom>
          <a:noFill/>
          <a:ln/>
        </p:spPr>
        <p:txBody>
          <a:bodyPr wrap="square" rtlCol="0" anchor="t"/>
          <a:lstStyle/>
          <a:p>
            <a:pPr marL="0" indent="0" algn="ctr">
              <a:buNone/>
            </a:pPr>
            <a:r>
              <a:rPr lang="uk-UA" sz="3200" kern="0" spc="-181" dirty="0" smtClean="0">
                <a:solidFill>
                  <a:srgbClr val="2C3F42"/>
                </a:solidFill>
                <a:latin typeface="Bitter" pitchFamily="34" charset="0"/>
                <a:ea typeface="Bitter" pitchFamily="34" charset="-122"/>
                <a:cs typeface="Bitter" pitchFamily="34" charset="-120"/>
              </a:rPr>
              <a:t>Розділ 5</a:t>
            </a:r>
          </a:p>
          <a:p>
            <a:pPr marL="0" indent="0" algn="ctr">
              <a:buNone/>
            </a:pPr>
            <a:r>
              <a:rPr lang="uk-UA" sz="3200" kern="0" spc="-181" dirty="0" smtClean="0">
                <a:solidFill>
                  <a:srgbClr val="2C3F42"/>
                </a:solidFill>
                <a:latin typeface="Bitter" pitchFamily="34" charset="0"/>
                <a:ea typeface="Bitter" pitchFamily="34" charset="-122"/>
                <a:cs typeface="Bitter" pitchFamily="34" charset="-120"/>
              </a:rPr>
              <a:t> </a:t>
            </a:r>
            <a:r>
              <a:rPr lang="uk-UA" sz="3200" b="1" kern="0" spc="-181" dirty="0" smtClean="0">
                <a:solidFill>
                  <a:srgbClr val="2C3F42"/>
                </a:solidFill>
                <a:latin typeface="Bitter" pitchFamily="34" charset="0"/>
                <a:ea typeface="Bitter" pitchFamily="34" charset="-122"/>
                <a:cs typeface="Bitter" pitchFamily="34" charset="-120"/>
              </a:rPr>
              <a:t>Світ інформації та </a:t>
            </a:r>
            <a:r>
              <a:rPr lang="uk-UA" sz="3200" b="1" kern="0" spc="-181" dirty="0" smtClean="0">
                <a:solidFill>
                  <a:srgbClr val="2C3F42"/>
                </a:solidFill>
                <a:latin typeface="Bitter" pitchFamily="34" charset="0"/>
                <a:ea typeface="Bitter" pitchFamily="34" charset="-122"/>
                <a:cs typeface="Bitter" pitchFamily="34" charset="-120"/>
              </a:rPr>
              <a:t>мас-медіа</a:t>
            </a:r>
          </a:p>
          <a:p>
            <a:pPr marL="0" indent="0" algn="ctr">
              <a:lnSpc>
                <a:spcPts val="7545"/>
              </a:lnSpc>
              <a:buNone/>
            </a:pPr>
            <a:r>
              <a:rPr lang="uk-UA" sz="6036" b="1" kern="0" spc="-181" dirty="0" smtClean="0">
                <a:solidFill>
                  <a:srgbClr val="2C3F42"/>
                </a:solidFill>
                <a:latin typeface="Bitter" pitchFamily="34" charset="0"/>
                <a:ea typeface="Bitter" pitchFamily="34" charset="-122"/>
                <a:cs typeface="Bitter" pitchFamily="34" charset="-120"/>
              </a:rPr>
              <a:t> </a:t>
            </a:r>
            <a:r>
              <a:rPr lang="uk-UA" sz="3200" b="1" i="1" u="sng" kern="0" spc="-181" dirty="0" smtClean="0">
                <a:solidFill>
                  <a:srgbClr val="2C3F42"/>
                </a:solidFill>
                <a:latin typeface="Bitter" pitchFamily="34" charset="0"/>
                <a:ea typeface="Bitter" pitchFamily="34" charset="-122"/>
                <a:cs typeface="Bitter" pitchFamily="34" charset="-120"/>
              </a:rPr>
              <a:t>Тема: </a:t>
            </a:r>
          </a:p>
        </p:txBody>
      </p:sp>
      <p:sp>
        <p:nvSpPr>
          <p:cNvPr id="9" name="Text 6"/>
          <p:cNvSpPr/>
          <p:nvPr/>
        </p:nvSpPr>
        <p:spPr>
          <a:xfrm>
            <a:off x="264706" y="216158"/>
            <a:ext cx="2444115" cy="388858"/>
          </a:xfrm>
          <a:prstGeom prst="rect">
            <a:avLst/>
          </a:prstGeom>
          <a:noFill/>
          <a:ln/>
        </p:spPr>
        <p:txBody>
          <a:bodyPr wrap="none" rtlCol="0" anchor="t"/>
          <a:lstStyle/>
          <a:p>
            <a:pPr marL="0" indent="0" algn="l">
              <a:lnSpc>
                <a:spcPts val="3062"/>
              </a:lnSpc>
              <a:buNone/>
            </a:pPr>
            <a:endParaRPr lang="en-US" sz="2187" dirty="0"/>
          </a:p>
        </p:txBody>
      </p:sp>
      <p:pic>
        <p:nvPicPr>
          <p:cNvPr id="1026" name="Picture 2" descr="Мас-медіа – УМІ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775" y="4682045"/>
            <a:ext cx="5104562" cy="2870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Молодіжний Лайфхак: Вчимося бути медіаграмотним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161" y="388037"/>
            <a:ext cx="5736896" cy="71643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47058" y="2475487"/>
            <a:ext cx="684167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i="1" u="sng"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itter" pitchFamily="34" charset="0"/>
                <a:ea typeface="Bitter" pitchFamily="34" charset="-122"/>
                <a:cs typeface="Bitter" pitchFamily="34" charset="-120"/>
              </a:rPr>
              <a:t>Маніпулятивний вплив медіа</a:t>
            </a:r>
            <a:endPar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629722"/>
            <a:ext cx="10554414" cy="1388745"/>
          </a:xfrm>
          <a:prstGeom prst="rect">
            <a:avLst/>
          </a:prstGeom>
          <a:noFill/>
          <a:ln/>
        </p:spPr>
        <p:txBody>
          <a:bodyPr wrap="square" rtlCol="0" anchor="t"/>
          <a:lstStyle/>
          <a:p>
            <a:pPr>
              <a:lnSpc>
                <a:spcPts val="5468"/>
              </a:lnSpc>
            </a:pPr>
            <a:r>
              <a:rPr lang="uk-UA" sz="4374" kern="0" spc="-131" dirty="0">
                <a:solidFill>
                  <a:srgbClr val="2C3F42"/>
                </a:solidFill>
                <a:latin typeface="Bitter" pitchFamily="34" charset="0"/>
                <a:ea typeface="Bitter" pitchFamily="34" charset="-122"/>
                <a:cs typeface="Bitter" pitchFamily="34" charset="-120"/>
              </a:rPr>
              <a:t>Способи маніпуляцій ЗМІ</a:t>
            </a:r>
            <a:endParaRPr lang="en-US" sz="4374" dirty="0"/>
          </a:p>
        </p:txBody>
      </p:sp>
      <p:sp>
        <p:nvSpPr>
          <p:cNvPr id="8" name="Text 6"/>
          <p:cNvSpPr/>
          <p:nvPr/>
        </p:nvSpPr>
        <p:spPr>
          <a:xfrm>
            <a:off x="1159328" y="2529270"/>
            <a:ext cx="12262757" cy="5541662"/>
          </a:xfrm>
          <a:prstGeom prst="rect">
            <a:avLst/>
          </a:prstGeom>
          <a:noFill/>
          <a:ln/>
        </p:spPr>
        <p:txBody>
          <a:bodyPr wrap="square" rtlCol="0" anchor="t"/>
          <a:lstStyle/>
          <a:p>
            <a:pPr marL="457200" indent="-457200" algn="just">
              <a:buAutoNum type="arabicParenR"/>
            </a:pPr>
            <a:r>
              <a:rPr lang="uk-UA" sz="2000" dirty="0" smtClean="0"/>
              <a:t>спотворити </a:t>
            </a:r>
            <a:r>
              <a:rPr lang="uk-UA" sz="2000" dirty="0"/>
              <a:t>за допомогою неповної, односторонньої подачі; так званий фрагментарний спосіб поширення інформації: масив </a:t>
            </a:r>
            <a:r>
              <a:rPr lang="uk-UA" sz="2000" dirty="0" smtClean="0"/>
              <a:t>інформації </a:t>
            </a:r>
            <a:r>
              <a:rPr lang="uk-UA" sz="2000" dirty="0"/>
              <a:t>подрібнюють на менші масиви та коли інформація подається єдиним неопрацьованим потоком, що не дозволяє </a:t>
            </a:r>
            <a:r>
              <a:rPr lang="uk-UA" sz="2000" dirty="0" smtClean="0"/>
              <a:t> пересічному </a:t>
            </a:r>
            <a:r>
              <a:rPr lang="uk-UA" sz="2000" dirty="0"/>
              <a:t>індивіду сформувати цілісну картину </a:t>
            </a:r>
            <a:r>
              <a:rPr lang="uk-UA" sz="2000" dirty="0" smtClean="0"/>
              <a:t>подій;</a:t>
            </a:r>
          </a:p>
          <a:p>
            <a:pPr marL="457200" indent="-457200" algn="just">
              <a:buAutoNum type="arabicParenR"/>
            </a:pPr>
            <a:r>
              <a:rPr lang="uk-UA" sz="2000" dirty="0" smtClean="0"/>
              <a:t>відредагувати</a:t>
            </a:r>
            <a:r>
              <a:rPr lang="uk-UA" sz="2000" dirty="0"/>
              <a:t>, додавши власні домисли і коментарі (значна частина спотворень у подачі інформації спричиняється індивідуально-психологічними особливостями поширювачів інформації, особистими політичними симпатіями</a:t>
            </a:r>
            <a:r>
              <a:rPr lang="uk-UA" sz="2000" dirty="0" smtClean="0"/>
              <a:t>);</a:t>
            </a:r>
          </a:p>
          <a:p>
            <a:pPr marL="457200" indent="-457200" algn="just">
              <a:buAutoNum type="arabicParenR"/>
            </a:pPr>
            <a:r>
              <a:rPr lang="uk-UA" sz="2000" dirty="0" smtClean="0"/>
              <a:t>інтерпретувати </a:t>
            </a:r>
            <a:r>
              <a:rPr lang="uk-UA" sz="2000" dirty="0"/>
              <a:t>у вигідному </a:t>
            </a:r>
            <a:r>
              <a:rPr lang="uk-UA" sz="2000" dirty="0" smtClean="0"/>
              <a:t>світлі;</a:t>
            </a:r>
          </a:p>
          <a:p>
            <a:pPr marL="457200" indent="-457200" algn="just">
              <a:buAutoNum type="arabicParenR"/>
            </a:pPr>
            <a:r>
              <a:rPr lang="uk-UA" sz="2000" dirty="0" smtClean="0"/>
              <a:t>просто </a:t>
            </a:r>
            <a:r>
              <a:rPr lang="uk-UA" sz="2000" dirty="0"/>
              <a:t>приховати, разом з тим, акцентуючи увагу на окремих сторонах події, замовчуючи інші, що створює додаткову можливість маніпулювати </a:t>
            </a:r>
            <a:r>
              <a:rPr lang="uk-UA" sz="2000" dirty="0" smtClean="0"/>
              <a:t>аудиторією;</a:t>
            </a:r>
          </a:p>
          <a:p>
            <a:pPr marL="457200" indent="-457200" algn="just">
              <a:buAutoNum type="arabicParenR"/>
            </a:pPr>
            <a:r>
              <a:rPr lang="uk-UA" sz="2000" dirty="0" smtClean="0"/>
              <a:t>створити </a:t>
            </a:r>
            <a:r>
              <a:rPr lang="uk-UA" sz="2000" dirty="0"/>
              <a:t>"інформаційний шум", тобто зниження сприйняття фактів за рахунок подачі такої кількості новин, за якої стає неможливим їхнє </a:t>
            </a:r>
            <a:r>
              <a:rPr lang="uk-UA" sz="2000" dirty="0" smtClean="0"/>
              <a:t>сортування;</a:t>
            </a:r>
          </a:p>
          <a:p>
            <a:pPr marL="457200" indent="-457200" algn="just">
              <a:buAutoNum type="arabicParenR"/>
            </a:pPr>
            <a:r>
              <a:rPr lang="uk-UA" sz="2000" dirty="0" smtClean="0"/>
              <a:t>оперативно </a:t>
            </a:r>
            <a:r>
              <a:rPr lang="uk-UA" sz="2000" dirty="0"/>
              <a:t>подати навіть неперевірену інформацію, що є певним маніпулятивним прийомом та відповідно до "закону випередження" </a:t>
            </a:r>
            <a:r>
              <a:rPr lang="uk-UA" sz="2000" dirty="0"/>
              <a:t>(</a:t>
            </a:r>
            <a:r>
              <a:rPr lang="uk-UA" sz="2000" dirty="0" smtClean="0"/>
              <a:t>перше </a:t>
            </a:r>
            <a:r>
              <a:rPr lang="uk-UA" sz="2000" dirty="0"/>
              <a:t>повідомлення про подію справляє значно сильніший вплив на аудиторію, ніж наступні</a:t>
            </a:r>
            <a:r>
              <a:rPr lang="uk-UA" sz="2000" dirty="0" smtClean="0"/>
              <a:t>;)</a:t>
            </a:r>
          </a:p>
          <a:p>
            <a:pPr marL="457200" indent="-457200" algn="just">
              <a:buAutoNum type="arabicParenR"/>
            </a:pPr>
            <a:r>
              <a:rPr lang="uk-UA" sz="2000" dirty="0" smtClean="0"/>
              <a:t>поширювати </a:t>
            </a:r>
            <a:r>
              <a:rPr lang="uk-UA" sz="2000" dirty="0"/>
              <a:t>певний погляд на інформацію як її єдино правильний варіант.</a:t>
            </a:r>
          </a:p>
        </p:txBody>
      </p:sp>
      <p:pic>
        <p:nvPicPr>
          <p:cNvPr id="4098" name="Picture 2" descr="10 способів маніпуляції, до яких вдаються ЗМІ та соцмережі | CREDO"/>
          <p:cNvPicPr>
            <a:picLocks noChangeAspect="1" noChangeArrowheads="1"/>
          </p:cNvPicPr>
          <p:nvPr/>
        </p:nvPicPr>
        <p:blipFill rotWithShape="1">
          <a:blip r:embed="rId3">
            <a:extLst>
              <a:ext uri="{28A0092B-C50C-407E-A947-70E740481C1C}">
                <a14:useLocalDpi xmlns:a14="http://schemas.microsoft.com/office/drawing/2010/main" val="0"/>
              </a:ext>
            </a:extLst>
          </a:blip>
          <a:srcRect l="2822" t="28714" r="3348" b="18457"/>
          <a:stretch/>
        </p:blipFill>
        <p:spPr bwMode="auto">
          <a:xfrm>
            <a:off x="9993085" y="177956"/>
            <a:ext cx="4071426" cy="22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3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108829"/>
            <a:ext cx="8136374"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Пропаганда та її прояви в медіа</a:t>
            </a:r>
            <a:endParaRPr lang="en-US" sz="4374" dirty="0"/>
          </a:p>
        </p:txBody>
      </p:sp>
      <p:sp>
        <p:nvSpPr>
          <p:cNvPr id="5" name="Shape 3"/>
          <p:cNvSpPr/>
          <p:nvPr/>
        </p:nvSpPr>
        <p:spPr>
          <a:xfrm>
            <a:off x="2037993" y="2421136"/>
            <a:ext cx="499943" cy="499943"/>
          </a:xfrm>
          <a:prstGeom prst="roundRect">
            <a:avLst>
              <a:gd name="adj" fmla="val 20000"/>
            </a:avLst>
          </a:prstGeom>
          <a:solidFill>
            <a:srgbClr val="FCE2CF"/>
          </a:solidFill>
          <a:ln w="7620">
            <a:solidFill>
              <a:srgbClr val="E2C8B5"/>
            </a:solidFill>
            <a:prstDash val="solid"/>
          </a:ln>
        </p:spPr>
      </p:sp>
      <p:sp>
        <p:nvSpPr>
          <p:cNvPr id="6" name="Text 4"/>
          <p:cNvSpPr/>
          <p:nvPr/>
        </p:nvSpPr>
        <p:spPr>
          <a:xfrm>
            <a:off x="2223730" y="2462808"/>
            <a:ext cx="128349"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1</a:t>
            </a:r>
            <a:endParaRPr lang="en-US" sz="2624" dirty="0"/>
          </a:p>
        </p:txBody>
      </p:sp>
      <p:sp>
        <p:nvSpPr>
          <p:cNvPr id="7" name="Text 5"/>
          <p:cNvSpPr/>
          <p:nvPr/>
        </p:nvSpPr>
        <p:spPr>
          <a:xfrm>
            <a:off x="2760107" y="2497455"/>
            <a:ext cx="3578662"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Формування образів ворога</a:t>
            </a:r>
            <a:endParaRPr lang="en-US" sz="2187" dirty="0"/>
          </a:p>
        </p:txBody>
      </p:sp>
      <p:sp>
        <p:nvSpPr>
          <p:cNvPr id="8" name="Text 6"/>
          <p:cNvSpPr/>
          <p:nvPr/>
        </p:nvSpPr>
        <p:spPr>
          <a:xfrm>
            <a:off x="2760107" y="2977872"/>
            <a:ext cx="444400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Медіа можуть створювати образ "ворога" через упереджене висвітлення подій, упускання важливих контекстів та деформацію інформації.</a:t>
            </a:r>
            <a:endParaRPr lang="en-US" sz="1750" dirty="0"/>
          </a:p>
        </p:txBody>
      </p:sp>
      <p:sp>
        <p:nvSpPr>
          <p:cNvPr id="9" name="Shape 7"/>
          <p:cNvSpPr/>
          <p:nvPr/>
        </p:nvSpPr>
        <p:spPr>
          <a:xfrm>
            <a:off x="7426285" y="2421136"/>
            <a:ext cx="499943" cy="499943"/>
          </a:xfrm>
          <a:prstGeom prst="roundRect">
            <a:avLst>
              <a:gd name="adj" fmla="val 20000"/>
            </a:avLst>
          </a:prstGeom>
          <a:solidFill>
            <a:srgbClr val="FCE2CF"/>
          </a:solidFill>
          <a:ln w="7620">
            <a:solidFill>
              <a:srgbClr val="E2C8B5"/>
            </a:solidFill>
            <a:prstDash val="solid"/>
          </a:ln>
        </p:spPr>
      </p:sp>
      <p:sp>
        <p:nvSpPr>
          <p:cNvPr id="10" name="Text 8"/>
          <p:cNvSpPr/>
          <p:nvPr/>
        </p:nvSpPr>
        <p:spPr>
          <a:xfrm>
            <a:off x="7589520" y="2462808"/>
            <a:ext cx="173355"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2</a:t>
            </a:r>
            <a:endParaRPr lang="en-US" sz="2624" dirty="0"/>
          </a:p>
        </p:txBody>
      </p:sp>
      <p:sp>
        <p:nvSpPr>
          <p:cNvPr id="11" name="Text 9"/>
          <p:cNvSpPr/>
          <p:nvPr/>
        </p:nvSpPr>
        <p:spPr>
          <a:xfrm>
            <a:off x="8148399" y="2497455"/>
            <a:ext cx="4444008" cy="694373"/>
          </a:xfrm>
          <a:prstGeom prst="rect">
            <a:avLst/>
          </a:prstGeom>
          <a:noFill/>
          <a:ln/>
        </p:spPr>
        <p:txBody>
          <a:bodyPr wrap="squar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Використання емоційних закликів</a:t>
            </a:r>
            <a:endParaRPr lang="en-US" sz="2187" dirty="0"/>
          </a:p>
        </p:txBody>
      </p:sp>
      <p:sp>
        <p:nvSpPr>
          <p:cNvPr id="12" name="Text 10"/>
          <p:cNvSpPr/>
          <p:nvPr/>
        </p:nvSpPr>
        <p:spPr>
          <a:xfrm>
            <a:off x="8148399" y="3325058"/>
            <a:ext cx="444400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Пропагандистські повідомлення часто містять сильні емоційні заклики, націлені на роздмухування негативних почуттів, таких як страх, гнів чи ненависть.</a:t>
            </a:r>
            <a:endParaRPr lang="en-US" sz="1750" dirty="0"/>
          </a:p>
        </p:txBody>
      </p:sp>
      <p:sp>
        <p:nvSpPr>
          <p:cNvPr id="13" name="Shape 11"/>
          <p:cNvSpPr/>
          <p:nvPr/>
        </p:nvSpPr>
        <p:spPr>
          <a:xfrm>
            <a:off x="2037993" y="5142428"/>
            <a:ext cx="499943" cy="499943"/>
          </a:xfrm>
          <a:prstGeom prst="roundRect">
            <a:avLst>
              <a:gd name="adj" fmla="val 20000"/>
            </a:avLst>
          </a:prstGeom>
          <a:solidFill>
            <a:srgbClr val="FCE2CF"/>
          </a:solidFill>
          <a:ln w="7620">
            <a:solidFill>
              <a:srgbClr val="E2C8B5"/>
            </a:solidFill>
            <a:prstDash val="solid"/>
          </a:ln>
        </p:spPr>
      </p:sp>
      <p:sp>
        <p:nvSpPr>
          <p:cNvPr id="14" name="Text 12"/>
          <p:cNvSpPr/>
          <p:nvPr/>
        </p:nvSpPr>
        <p:spPr>
          <a:xfrm>
            <a:off x="2197537" y="5184100"/>
            <a:ext cx="180737"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3</a:t>
            </a:r>
            <a:endParaRPr lang="en-US" sz="2624" dirty="0"/>
          </a:p>
        </p:txBody>
      </p:sp>
      <p:sp>
        <p:nvSpPr>
          <p:cNvPr id="15" name="Text 13"/>
          <p:cNvSpPr/>
          <p:nvPr/>
        </p:nvSpPr>
        <p:spPr>
          <a:xfrm>
            <a:off x="2760107" y="5218748"/>
            <a:ext cx="291977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Маніпуляції з фактами</a:t>
            </a:r>
            <a:endParaRPr lang="en-US" sz="2187" dirty="0"/>
          </a:p>
        </p:txBody>
      </p:sp>
      <p:sp>
        <p:nvSpPr>
          <p:cNvPr id="16" name="Text 14"/>
          <p:cNvSpPr/>
          <p:nvPr/>
        </p:nvSpPr>
        <p:spPr>
          <a:xfrm>
            <a:off x="2760107" y="5699165"/>
            <a:ext cx="444400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Пропаганда може вдаватися до селективного цитування, перекручення статистики та приховування реальних причин і наслідків подій.</a:t>
            </a:r>
            <a:endParaRPr lang="en-US" sz="1750" dirty="0"/>
          </a:p>
        </p:txBody>
      </p:sp>
      <p:sp>
        <p:nvSpPr>
          <p:cNvPr id="17" name="Shape 15"/>
          <p:cNvSpPr/>
          <p:nvPr/>
        </p:nvSpPr>
        <p:spPr>
          <a:xfrm>
            <a:off x="7426285" y="5142428"/>
            <a:ext cx="499943" cy="499943"/>
          </a:xfrm>
          <a:prstGeom prst="roundRect">
            <a:avLst>
              <a:gd name="adj" fmla="val 20000"/>
            </a:avLst>
          </a:prstGeom>
          <a:solidFill>
            <a:srgbClr val="FCE2CF"/>
          </a:solidFill>
          <a:ln w="7620">
            <a:solidFill>
              <a:srgbClr val="E2C8B5"/>
            </a:solidFill>
            <a:prstDash val="solid"/>
          </a:ln>
        </p:spPr>
      </p:sp>
      <p:sp>
        <p:nvSpPr>
          <p:cNvPr id="18" name="Text 16"/>
          <p:cNvSpPr/>
          <p:nvPr/>
        </p:nvSpPr>
        <p:spPr>
          <a:xfrm>
            <a:off x="7582495" y="5184100"/>
            <a:ext cx="187404"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4</a:t>
            </a:r>
            <a:endParaRPr lang="en-US" sz="2624" dirty="0"/>
          </a:p>
        </p:txBody>
      </p:sp>
      <p:sp>
        <p:nvSpPr>
          <p:cNvPr id="19" name="Text 17"/>
          <p:cNvSpPr/>
          <p:nvPr/>
        </p:nvSpPr>
        <p:spPr>
          <a:xfrm>
            <a:off x="8148399" y="5218748"/>
            <a:ext cx="3289102"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Міфологізація реальності</a:t>
            </a:r>
            <a:endParaRPr lang="en-US" sz="2187" dirty="0"/>
          </a:p>
        </p:txBody>
      </p:sp>
      <p:sp>
        <p:nvSpPr>
          <p:cNvPr id="20" name="Text 18"/>
          <p:cNvSpPr/>
          <p:nvPr/>
        </p:nvSpPr>
        <p:spPr>
          <a:xfrm>
            <a:off x="8148399" y="5699165"/>
            <a:ext cx="444400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Медіа можуть створювати міфи та легенди, що формують спрощене, але привабливе сприйняття складних соціально-політичних процесів.</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329452"/>
            <a:ext cx="10554414"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Медіаграмотність як захист від маніпуляцій</a:t>
            </a:r>
            <a:endParaRPr lang="en-US" sz="4374" dirty="0"/>
          </a:p>
        </p:txBody>
      </p:sp>
      <p:pic>
        <p:nvPicPr>
          <p:cNvPr id="5" name="Image 0" descr="preencoded.png"/>
          <p:cNvPicPr>
            <a:picLocks noChangeAspect="1"/>
          </p:cNvPicPr>
          <p:nvPr/>
        </p:nvPicPr>
        <p:blipFill>
          <a:blip r:embed="rId3"/>
          <a:stretch>
            <a:fillRect/>
          </a:stretch>
        </p:blipFill>
        <p:spPr>
          <a:xfrm>
            <a:off x="2037993" y="3162538"/>
            <a:ext cx="555427" cy="555427"/>
          </a:xfrm>
          <a:prstGeom prst="rect">
            <a:avLst/>
          </a:prstGeom>
        </p:spPr>
      </p:pic>
      <p:sp>
        <p:nvSpPr>
          <p:cNvPr id="6" name="Text 3"/>
          <p:cNvSpPr/>
          <p:nvPr/>
        </p:nvSpPr>
        <p:spPr>
          <a:xfrm>
            <a:off x="2037993" y="3940135"/>
            <a:ext cx="2388632" cy="694373"/>
          </a:xfrm>
          <a:prstGeom prst="rect">
            <a:avLst/>
          </a:prstGeom>
          <a:noFill/>
          <a:ln/>
        </p:spPr>
        <p:txBody>
          <a:bodyPr wrap="squar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Критичне мислення</a:t>
            </a:r>
            <a:endParaRPr lang="en-US" sz="2187" dirty="0"/>
          </a:p>
        </p:txBody>
      </p:sp>
      <p:sp>
        <p:nvSpPr>
          <p:cNvPr id="7" name="Text 4"/>
          <p:cNvSpPr/>
          <p:nvPr/>
        </p:nvSpPr>
        <p:spPr>
          <a:xfrm>
            <a:off x="2037993" y="4767739"/>
            <a:ext cx="2388632" cy="2132409"/>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Розвивайте навички критичного аналізу медіаконтенту, вчіться помічати приховані упередження та маніпуляції.</a:t>
            </a:r>
            <a:endParaRPr lang="en-US" sz="1750" dirty="0"/>
          </a:p>
        </p:txBody>
      </p:sp>
      <p:pic>
        <p:nvPicPr>
          <p:cNvPr id="8" name="Image 1" descr="preencoded.png"/>
          <p:cNvPicPr>
            <a:picLocks noChangeAspect="1"/>
          </p:cNvPicPr>
          <p:nvPr/>
        </p:nvPicPr>
        <p:blipFill>
          <a:blip r:embed="rId4"/>
          <a:stretch>
            <a:fillRect/>
          </a:stretch>
        </p:blipFill>
        <p:spPr>
          <a:xfrm>
            <a:off x="4759881" y="3162538"/>
            <a:ext cx="555427" cy="555427"/>
          </a:xfrm>
          <a:prstGeom prst="rect">
            <a:avLst/>
          </a:prstGeom>
        </p:spPr>
      </p:pic>
      <p:sp>
        <p:nvSpPr>
          <p:cNvPr id="9" name="Text 5"/>
          <p:cNvSpPr/>
          <p:nvPr/>
        </p:nvSpPr>
        <p:spPr>
          <a:xfrm>
            <a:off x="4759881" y="3940135"/>
            <a:ext cx="2388632"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Перевірка фактів</a:t>
            </a:r>
            <a:endParaRPr lang="en-US" sz="2187" dirty="0"/>
          </a:p>
        </p:txBody>
      </p:sp>
      <p:sp>
        <p:nvSpPr>
          <p:cNvPr id="10" name="Text 6"/>
          <p:cNvSpPr/>
          <p:nvPr/>
        </p:nvSpPr>
        <p:spPr>
          <a:xfrm>
            <a:off x="4759881" y="4420553"/>
            <a:ext cx="2388632"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Не приймайте інформацію на віру, завжди перевіряйте джерела та достовірність даних.</a:t>
            </a:r>
            <a:endParaRPr lang="en-US" sz="1750" dirty="0"/>
          </a:p>
        </p:txBody>
      </p:sp>
      <p:pic>
        <p:nvPicPr>
          <p:cNvPr id="11" name="Image 2" descr="preencoded.png"/>
          <p:cNvPicPr>
            <a:picLocks noChangeAspect="1"/>
          </p:cNvPicPr>
          <p:nvPr/>
        </p:nvPicPr>
        <p:blipFill>
          <a:blip r:embed="rId5"/>
          <a:stretch>
            <a:fillRect/>
          </a:stretch>
        </p:blipFill>
        <p:spPr>
          <a:xfrm>
            <a:off x="7481768" y="3162538"/>
            <a:ext cx="555427" cy="555427"/>
          </a:xfrm>
          <a:prstGeom prst="rect">
            <a:avLst/>
          </a:prstGeom>
        </p:spPr>
      </p:pic>
      <p:sp>
        <p:nvSpPr>
          <p:cNvPr id="12" name="Text 7"/>
          <p:cNvSpPr/>
          <p:nvPr/>
        </p:nvSpPr>
        <p:spPr>
          <a:xfrm>
            <a:off x="7481768" y="3940135"/>
            <a:ext cx="2388632"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Медіаграмотність</a:t>
            </a:r>
            <a:endParaRPr lang="en-US" sz="2187" dirty="0"/>
          </a:p>
        </p:txBody>
      </p:sp>
      <p:sp>
        <p:nvSpPr>
          <p:cNvPr id="13" name="Text 8"/>
          <p:cNvSpPr/>
          <p:nvPr/>
        </p:nvSpPr>
        <p:spPr>
          <a:xfrm>
            <a:off x="7481768" y="4420553"/>
            <a:ext cx="2388632" cy="2132409"/>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Підвищуйте свою медіаграмотність, аби краще розуміти механізми впливу та захищатися від маніпуляцій.</a:t>
            </a:r>
            <a:endParaRPr lang="en-US" sz="1750" dirty="0"/>
          </a:p>
        </p:txBody>
      </p:sp>
      <p:pic>
        <p:nvPicPr>
          <p:cNvPr id="14" name="Image 3" descr="preencoded.png"/>
          <p:cNvPicPr>
            <a:picLocks noChangeAspect="1"/>
          </p:cNvPicPr>
          <p:nvPr/>
        </p:nvPicPr>
        <p:blipFill>
          <a:blip r:embed="rId6"/>
          <a:stretch>
            <a:fillRect/>
          </a:stretch>
        </p:blipFill>
        <p:spPr>
          <a:xfrm>
            <a:off x="10203656" y="3162538"/>
            <a:ext cx="555427" cy="555427"/>
          </a:xfrm>
          <a:prstGeom prst="rect">
            <a:avLst/>
          </a:prstGeom>
        </p:spPr>
      </p:pic>
      <p:sp>
        <p:nvSpPr>
          <p:cNvPr id="15" name="Text 9"/>
          <p:cNvSpPr/>
          <p:nvPr/>
        </p:nvSpPr>
        <p:spPr>
          <a:xfrm>
            <a:off x="10203656" y="3940135"/>
            <a:ext cx="2388751"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Медіаосвіта</a:t>
            </a:r>
            <a:endParaRPr lang="en-US" sz="2187" dirty="0"/>
          </a:p>
        </p:txBody>
      </p:sp>
      <p:sp>
        <p:nvSpPr>
          <p:cNvPr id="16" name="Text 10"/>
          <p:cNvSpPr/>
          <p:nvPr/>
        </p:nvSpPr>
        <p:spPr>
          <a:xfrm>
            <a:off x="10203656" y="4420553"/>
            <a:ext cx="2388751" cy="1421606"/>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Отримуйте знання про медіа, їхні функції та особливості впливу на суспільство.</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279094"/>
            <a:ext cx="7477601" cy="1916430"/>
          </a:xfrm>
          <a:prstGeom prst="rect">
            <a:avLst/>
          </a:prstGeom>
          <a:noFill/>
          <a:ln/>
        </p:spPr>
        <p:txBody>
          <a:bodyPr wrap="square" rtlCol="0" anchor="t"/>
          <a:lstStyle/>
          <a:p>
            <a:pPr marL="0" indent="0">
              <a:lnSpc>
                <a:spcPts val="7545"/>
              </a:lnSpc>
              <a:buNone/>
            </a:pPr>
            <a:r>
              <a:rPr lang="en-US" sz="6036" kern="0" spc="-181" dirty="0">
                <a:solidFill>
                  <a:srgbClr val="2C3F42"/>
                </a:solidFill>
                <a:latin typeface="Bitter" pitchFamily="34" charset="0"/>
                <a:ea typeface="Bitter" pitchFamily="34" charset="-122"/>
                <a:cs typeface="Bitter" pitchFamily="34" charset="-120"/>
              </a:rPr>
              <a:t>Висновки та рекомендації</a:t>
            </a:r>
            <a:endParaRPr lang="en-US" sz="6036" dirty="0"/>
          </a:p>
        </p:txBody>
      </p:sp>
      <p:sp>
        <p:nvSpPr>
          <p:cNvPr id="6" name="Text 3"/>
          <p:cNvSpPr/>
          <p:nvPr/>
        </p:nvSpPr>
        <p:spPr>
          <a:xfrm>
            <a:off x="833199" y="4528780"/>
            <a:ext cx="747760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Вплив медіа через маніпулятивні технології становить серйозну загрозу для свідомості та критичного мислення людей. Важливо сформувати медіаграмотне суспільство, підвищувати обізнаність про прийоми впливу та вчити людей критично оцінювати інформацію.</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10048"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6" name="Text 3"/>
          <p:cNvSpPr/>
          <p:nvPr/>
        </p:nvSpPr>
        <p:spPr>
          <a:xfrm>
            <a:off x="767886" y="2604347"/>
            <a:ext cx="7314758" cy="30209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Засоби масової інформації (ЗМІ) охоплюють широкий спектр комунікаційних каналів, за допомогою яких інформація доводиться до великої кількості людей. Це можуть бути телебачення, радіо, друковані видання, Інтернет-ресурси та соціальні мережі. ЗМІ відіграють важливу роль у формуванні громадської думки та впливають на свідомість людей.</a:t>
            </a:r>
            <a:endParaRPr lang="en-US" sz="1750" dirty="0"/>
          </a:p>
        </p:txBody>
      </p:sp>
      <p:sp>
        <p:nvSpPr>
          <p:cNvPr id="9" name="Text 6"/>
          <p:cNvSpPr/>
          <p:nvPr/>
        </p:nvSpPr>
        <p:spPr>
          <a:xfrm>
            <a:off x="264706" y="216158"/>
            <a:ext cx="2444115" cy="388858"/>
          </a:xfrm>
          <a:prstGeom prst="rect">
            <a:avLst/>
          </a:prstGeom>
          <a:noFill/>
          <a:ln/>
        </p:spPr>
        <p:txBody>
          <a:bodyPr wrap="none" rtlCol="0" anchor="t"/>
          <a:lstStyle/>
          <a:p>
            <a:pPr marL="0" indent="0" algn="l">
              <a:lnSpc>
                <a:spcPts val="3062"/>
              </a:lnSpc>
              <a:buNone/>
            </a:pPr>
            <a:endParaRPr lang="en-US" sz="2187" dirty="0"/>
          </a:p>
        </p:txBody>
      </p:sp>
      <p:sp>
        <p:nvSpPr>
          <p:cNvPr id="7" name="Прямоугольник 6"/>
          <p:cNvSpPr/>
          <p:nvPr/>
        </p:nvSpPr>
        <p:spPr>
          <a:xfrm>
            <a:off x="958440" y="995279"/>
            <a:ext cx="5181803" cy="9537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nSpc>
                <a:spcPts val="7545"/>
              </a:lnSpc>
            </a:pPr>
            <a:r>
              <a:rPr lang="uk-UA" sz="4800" kern="0" spc="-181" dirty="0" smtClean="0">
                <a:solidFill>
                  <a:srgbClr val="2C3F42"/>
                </a:solidFill>
                <a:latin typeface="Bitter" pitchFamily="34" charset="0"/>
                <a:ea typeface="Bitter" pitchFamily="34" charset="-122"/>
                <a:cs typeface="Bitter" pitchFamily="34" charset="-120"/>
              </a:rPr>
              <a:t>Актуальність теми </a:t>
            </a:r>
            <a:endParaRPr lang="uk-UA" kern="0" spc="-181" dirty="0">
              <a:solidFill>
                <a:srgbClr val="2C3F42"/>
              </a:solidFill>
              <a:latin typeface="Bitter" pitchFamily="34" charset="0"/>
              <a:ea typeface="Bitter" pitchFamily="34" charset="-122"/>
              <a:cs typeface="Bitter" pitchFamily="34" charset="-120"/>
            </a:endParaRPr>
          </a:p>
        </p:txBody>
      </p:sp>
      <p:pic>
        <p:nvPicPr>
          <p:cNvPr id="6146" name="Picture 2" descr="Плутанина Емоцій Позначками Питання Оклику Мові Бульбашки Стоковий вектор  ©yayayoyo 203250642"/>
          <p:cNvPicPr>
            <a:picLocks noChangeAspect="1" noChangeArrowheads="1"/>
          </p:cNvPicPr>
          <p:nvPr/>
        </p:nvPicPr>
        <p:blipFill rotWithShape="1">
          <a:blip r:embed="rId4">
            <a:extLst>
              <a:ext uri="{28A0092B-C50C-407E-A947-70E740481C1C}">
                <a14:useLocalDpi xmlns:a14="http://schemas.microsoft.com/office/drawing/2010/main" val="0"/>
              </a:ext>
            </a:extLst>
          </a:blip>
          <a:srcRect l="4645" b="8592"/>
          <a:stretch/>
        </p:blipFill>
        <p:spPr bwMode="auto">
          <a:xfrm>
            <a:off x="6555240" y="216158"/>
            <a:ext cx="2041724" cy="18226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ять порад, як захистити себе та близьких від фейків і медіаманіпуляці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266" y="5226848"/>
            <a:ext cx="4692974" cy="2641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5" name="Text 2"/>
          <p:cNvSpPr/>
          <p:nvPr/>
        </p:nvSpPr>
        <p:spPr>
          <a:xfrm>
            <a:off x="2139262" y="201369"/>
            <a:ext cx="4342959" cy="1388745"/>
          </a:xfrm>
          <a:prstGeom prst="rect">
            <a:avLst/>
          </a:prstGeom>
          <a:noFill/>
          <a:ln/>
        </p:spPr>
        <p:txBody>
          <a:bodyPr wrap="square" rtlCol="0" anchor="t"/>
          <a:lstStyle/>
          <a:p>
            <a:pPr marL="0" indent="0">
              <a:lnSpc>
                <a:spcPts val="5468"/>
              </a:lnSpc>
              <a:buNone/>
            </a:pPr>
            <a:r>
              <a:rPr lang="uk-UA" sz="4374" kern="0" spc="-131" dirty="0" smtClean="0">
                <a:solidFill>
                  <a:srgbClr val="2C3F42"/>
                </a:solidFill>
                <a:latin typeface="Bitter" pitchFamily="34" charset="0"/>
                <a:ea typeface="Bitter" pitchFamily="34" charset="-122"/>
                <a:cs typeface="Bitter" pitchFamily="34" charset="-120"/>
              </a:rPr>
              <a:t>Маніпулювання  </a:t>
            </a:r>
            <a:endParaRPr lang="en-US" sz="4374" dirty="0"/>
          </a:p>
        </p:txBody>
      </p:sp>
      <p:sp>
        <p:nvSpPr>
          <p:cNvPr id="7" name="Text 4"/>
          <p:cNvSpPr/>
          <p:nvPr/>
        </p:nvSpPr>
        <p:spPr>
          <a:xfrm>
            <a:off x="441313" y="1100256"/>
            <a:ext cx="6873887" cy="250835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t"/>
          <a:lstStyle/>
          <a:p>
            <a:pPr algn="just">
              <a:lnSpc>
                <a:spcPct val="150000"/>
              </a:lnSpc>
            </a:pPr>
            <a:r>
              <a:rPr lang="uk-UA" sz="2800" b="1" kern="0" spc="-35" dirty="0" smtClean="0">
                <a:solidFill>
                  <a:srgbClr val="2B2E3C"/>
                </a:solidFill>
                <a:latin typeface="Open Sans" pitchFamily="34" charset="0"/>
                <a:ea typeface="Open Sans" pitchFamily="34" charset="-122"/>
                <a:cs typeface="Open Sans" pitchFamily="34" charset="-120"/>
              </a:rPr>
              <a:t>Маніпуляція </a:t>
            </a:r>
            <a:r>
              <a:rPr lang="uk-UA" sz="2000" b="1" kern="0" spc="-35" dirty="0">
                <a:solidFill>
                  <a:srgbClr val="2B2E3C"/>
                </a:solidFill>
                <a:latin typeface="Open Sans" pitchFamily="34" charset="0"/>
                <a:ea typeface="Open Sans" pitchFamily="34" charset="-122"/>
                <a:cs typeface="Open Sans" pitchFamily="34" charset="-120"/>
              </a:rPr>
              <a:t>— це форма навмисного впливу, яка характеризується як спроба особи або сторони (маніпулятора) змінити поведінку іншої особи або сторони (ціль), як правило, з метою досягнення мети в інтересах маніпулятора.</a:t>
            </a:r>
            <a:r>
              <a:rPr lang="uk-UA" sz="2000" b="1" kern="0" spc="-35" dirty="0" smtClean="0">
                <a:solidFill>
                  <a:srgbClr val="2B2E3C"/>
                </a:solidFill>
                <a:latin typeface="Open Sans" pitchFamily="34" charset="0"/>
                <a:ea typeface="Open Sans" pitchFamily="34" charset="-122"/>
                <a:cs typeface="Open Sans" pitchFamily="34" charset="-120"/>
              </a:rPr>
              <a:t> </a:t>
            </a:r>
            <a:endParaRPr lang="en-US" sz="2000" b="1" dirty="0"/>
          </a:p>
        </p:txBody>
      </p:sp>
      <p:sp>
        <p:nvSpPr>
          <p:cNvPr id="10" name="Text 4"/>
          <p:cNvSpPr/>
          <p:nvPr/>
        </p:nvSpPr>
        <p:spPr>
          <a:xfrm>
            <a:off x="889907" y="4718957"/>
            <a:ext cx="12850586" cy="3037114"/>
          </a:xfrm>
          <a:prstGeom prst="rect">
            <a:avLst/>
          </a:prstGeom>
          <a:noFill/>
          <a:ln/>
        </p:spPr>
        <p:txBody>
          <a:bodyPr wrap="square" rtlCol="0" anchor="t"/>
          <a:lstStyle/>
          <a:p>
            <a:pPr algn="just">
              <a:lnSpc>
                <a:spcPts val="2799"/>
              </a:lnSpc>
            </a:pPr>
            <a:r>
              <a:rPr lang="uk-UA" sz="1750" kern="0" spc="-35" dirty="0" smtClean="0">
                <a:solidFill>
                  <a:srgbClr val="2B2E3C"/>
                </a:solidFill>
                <a:latin typeface="Arial Narrow" pitchFamily="34" charset="0"/>
                <a:ea typeface="Open Sans" pitchFamily="34" charset="-122"/>
                <a:cs typeface="Open Sans" pitchFamily="34" charset="-120"/>
              </a:rPr>
              <a:t>	</a:t>
            </a:r>
            <a:r>
              <a:rPr lang="uk-UA" sz="2400" b="1" kern="0" spc="-35" dirty="0" smtClean="0">
                <a:solidFill>
                  <a:srgbClr val="2B2E3C"/>
                </a:solidFill>
                <a:latin typeface="Arial Narrow" pitchFamily="34" charset="0"/>
                <a:ea typeface="Open Sans" pitchFamily="34" charset="-122"/>
                <a:cs typeface="Open Sans" pitchFamily="34" charset="-120"/>
              </a:rPr>
              <a:t>Мета </a:t>
            </a:r>
            <a:r>
              <a:rPr lang="uk-UA" sz="2400" b="1" kern="0" spc="-35" dirty="0">
                <a:solidFill>
                  <a:srgbClr val="2B2E3C"/>
                </a:solidFill>
                <a:latin typeface="Arial Narrow" pitchFamily="34" charset="0"/>
                <a:ea typeface="Open Sans" pitchFamily="34" charset="-122"/>
                <a:cs typeface="Open Sans" pitchFamily="34" charset="-120"/>
              </a:rPr>
              <a:t>таких маніпуляцій може бути різною. У недемократичних суспільствах це може бути виконання вказівок державної влади — пропаганда. В інших випадках ідеться про виконання (за плату) замовлень політичних сил або підприємств. Найбільш поширеним способом маніпуляцій є маніпулювання інформацією. Це може виражатися в розміщенні прихованої реклами, а іноді — у поширенні неправдивої інформації, переважно такої, яка зображає політичних противників та конкурентів у негативному світлі. Таку неправдиву інформацію ще називають </a:t>
            </a:r>
            <a:r>
              <a:rPr lang="uk-UA" sz="2400" b="1" kern="0" spc="-35" dirty="0" err="1">
                <a:solidFill>
                  <a:srgbClr val="2B2E3C"/>
                </a:solidFill>
                <a:latin typeface="Arial Narrow" pitchFamily="34" charset="0"/>
                <a:ea typeface="Open Sans" pitchFamily="34" charset="-122"/>
                <a:cs typeface="Open Sans" pitchFamily="34" charset="-120"/>
              </a:rPr>
              <a:t>фейковою</a:t>
            </a:r>
            <a:r>
              <a:rPr lang="uk-UA" sz="2400" b="1" kern="0" spc="-35" dirty="0">
                <a:solidFill>
                  <a:srgbClr val="2B2E3C"/>
                </a:solidFill>
                <a:latin typeface="Arial Narrow" pitchFamily="34" charset="0"/>
                <a:ea typeface="Open Sans" pitchFamily="34" charset="-122"/>
                <a:cs typeface="Open Sans" pitchFamily="34" charset="-120"/>
              </a:rPr>
              <a:t> (від англ. </a:t>
            </a:r>
            <a:r>
              <a:rPr lang="en-US" sz="2400" b="1" kern="0" spc="-35" dirty="0">
                <a:solidFill>
                  <a:srgbClr val="2B2E3C"/>
                </a:solidFill>
                <a:latin typeface="Arial Narrow" pitchFamily="34" charset="0"/>
                <a:ea typeface="Open Sans" pitchFamily="34" charset="-122"/>
                <a:cs typeface="Open Sans" pitchFamily="34" charset="-120"/>
              </a:rPr>
              <a:t>fake — </a:t>
            </a:r>
            <a:r>
              <a:rPr lang="uk-UA" sz="2400" b="1" kern="0" spc="-35" dirty="0">
                <a:solidFill>
                  <a:srgbClr val="2B2E3C"/>
                </a:solidFill>
                <a:latin typeface="Arial Narrow" pitchFamily="34" charset="0"/>
                <a:ea typeface="Open Sans" pitchFamily="34" charset="-122"/>
                <a:cs typeface="Open Sans" pitchFamily="34" charset="-120"/>
              </a:rPr>
              <a:t>несправжній</a:t>
            </a:r>
            <a:r>
              <a:rPr lang="uk-UA" sz="2400" b="1" kern="0" spc="-35" dirty="0" smtClean="0">
                <a:solidFill>
                  <a:srgbClr val="2B2E3C"/>
                </a:solidFill>
                <a:latin typeface="Arial Narrow" pitchFamily="34" charset="0"/>
                <a:ea typeface="Open Sans" pitchFamily="34" charset="-122"/>
                <a:cs typeface="Open Sans" pitchFamily="34" charset="-120"/>
              </a:rPr>
              <a:t>).</a:t>
            </a:r>
            <a:r>
              <a:rPr lang="uk-UA" sz="2400" b="1" kern="0" spc="-35" dirty="0">
                <a:solidFill>
                  <a:srgbClr val="2B2E3C"/>
                </a:solidFill>
                <a:latin typeface="Arial Narrow" pitchFamily="34" charset="0"/>
                <a:ea typeface="Open Sans" pitchFamily="34" charset="-122"/>
                <a:cs typeface="Open Sans" pitchFamily="34" charset="-120"/>
              </a:rPr>
              <a:t> </a:t>
            </a:r>
            <a:endParaRPr lang="en-US" sz="2400" b="1" dirty="0">
              <a:latin typeface="Arial Narrow" pitchFamily="34" charset="0"/>
            </a:endParaRPr>
          </a:p>
        </p:txBody>
      </p:sp>
      <p:sp>
        <p:nvSpPr>
          <p:cNvPr id="11" name="Text 4"/>
          <p:cNvSpPr/>
          <p:nvPr/>
        </p:nvSpPr>
        <p:spPr>
          <a:xfrm>
            <a:off x="8066756" y="201369"/>
            <a:ext cx="5061416" cy="77208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t"/>
          <a:lstStyle/>
          <a:p>
            <a:pPr algn="just">
              <a:lnSpc>
                <a:spcPct val="150000"/>
              </a:lnSpc>
            </a:pPr>
            <a:r>
              <a:rPr lang="uk-UA" sz="2800" b="1" kern="0" spc="-35" dirty="0" err="1" smtClean="0">
                <a:solidFill>
                  <a:srgbClr val="2B2E3C"/>
                </a:solidFill>
                <a:latin typeface="Open Sans" pitchFamily="34" charset="0"/>
                <a:ea typeface="Open Sans" pitchFamily="34" charset="-122"/>
                <a:cs typeface="Open Sans" pitchFamily="34" charset="-120"/>
              </a:rPr>
              <a:t>Фейк</a:t>
            </a:r>
            <a:r>
              <a:rPr lang="uk-UA" sz="2800" b="1" kern="0" spc="-35" dirty="0" smtClean="0">
                <a:solidFill>
                  <a:srgbClr val="2B2E3C"/>
                </a:solidFill>
                <a:latin typeface="Open Sans" pitchFamily="34" charset="0"/>
                <a:ea typeface="Open Sans" pitchFamily="34" charset="-122"/>
                <a:cs typeface="Open Sans" pitchFamily="34" charset="-120"/>
              </a:rPr>
              <a:t> </a:t>
            </a:r>
            <a:r>
              <a:rPr lang="uk-UA" sz="2000" b="1" kern="0" spc="-35" dirty="0">
                <a:solidFill>
                  <a:srgbClr val="2B2E3C"/>
                </a:solidFill>
                <a:latin typeface="Open Sans" pitchFamily="34" charset="0"/>
                <a:ea typeface="Open Sans" pitchFamily="34" charset="-122"/>
                <a:cs typeface="Open Sans" pitchFamily="34" charset="-120"/>
              </a:rPr>
              <a:t>— </a:t>
            </a:r>
            <a:r>
              <a:rPr lang="uk-UA" sz="2000" b="1" kern="0" spc="-35" dirty="0" smtClean="0">
                <a:solidFill>
                  <a:srgbClr val="2B2E3C"/>
                </a:solidFill>
                <a:latin typeface="Open Sans" pitchFamily="34" charset="0"/>
                <a:ea typeface="Open Sans" pitchFamily="34" charset="-122"/>
                <a:cs typeface="Open Sans" pitchFamily="34" charset="-120"/>
              </a:rPr>
              <a:t>те, чого насправді не існує</a:t>
            </a:r>
            <a:endParaRPr lang="en-US" sz="2000" b="1" dirty="0"/>
          </a:p>
        </p:txBody>
      </p:sp>
      <p:pic>
        <p:nvPicPr>
          <p:cNvPr id="1026" name="Picture 2" descr="рф поширює фейк, звинувачуючи ЗСУ в ракетному ударі по Констянтинівці –  АрміяIn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691" y="1442055"/>
            <a:ext cx="4009117" cy="267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8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072753"/>
            <a:ext cx="8562380"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Фейкові новини та їх поширення</a:t>
            </a:r>
            <a:endParaRPr lang="en-US" sz="4374" dirty="0"/>
          </a:p>
        </p:txBody>
      </p:sp>
      <p:sp>
        <p:nvSpPr>
          <p:cNvPr id="5" name="Shape 3"/>
          <p:cNvSpPr/>
          <p:nvPr/>
        </p:nvSpPr>
        <p:spPr>
          <a:xfrm>
            <a:off x="2037993" y="2211467"/>
            <a:ext cx="5166122" cy="2361605"/>
          </a:xfrm>
          <a:prstGeom prst="roundRect">
            <a:avLst>
              <a:gd name="adj" fmla="val 4234"/>
            </a:avLst>
          </a:prstGeom>
          <a:solidFill>
            <a:srgbClr val="FCE2CF"/>
          </a:solidFill>
          <a:ln w="7620">
            <a:solidFill>
              <a:srgbClr val="E2C8B5"/>
            </a:solidFill>
            <a:prstDash val="solid"/>
          </a:ln>
        </p:spPr>
      </p:sp>
      <p:sp>
        <p:nvSpPr>
          <p:cNvPr id="6" name="Text 4"/>
          <p:cNvSpPr/>
          <p:nvPr/>
        </p:nvSpPr>
        <p:spPr>
          <a:xfrm>
            <a:off x="2267783" y="2441258"/>
            <a:ext cx="3856911"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Маніпулювання інформацією</a:t>
            </a:r>
            <a:endParaRPr lang="en-US" sz="2187" dirty="0"/>
          </a:p>
        </p:txBody>
      </p:sp>
      <p:sp>
        <p:nvSpPr>
          <p:cNvPr id="7" name="Text 5"/>
          <p:cNvSpPr/>
          <p:nvPr/>
        </p:nvSpPr>
        <p:spPr>
          <a:xfrm>
            <a:off x="2267783" y="2921675"/>
            <a:ext cx="470654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Фейкові новини створюються штучно для дезінформації та маніпулювання громадською думкою. Вони можуть містити перекручені факти, наклепи чи пропаганду.</a:t>
            </a:r>
            <a:endParaRPr lang="en-US" sz="1750" dirty="0"/>
          </a:p>
        </p:txBody>
      </p:sp>
      <p:sp>
        <p:nvSpPr>
          <p:cNvPr id="8" name="Shape 6"/>
          <p:cNvSpPr/>
          <p:nvPr/>
        </p:nvSpPr>
        <p:spPr>
          <a:xfrm>
            <a:off x="7426285" y="2211467"/>
            <a:ext cx="5166122" cy="2361605"/>
          </a:xfrm>
          <a:prstGeom prst="roundRect">
            <a:avLst>
              <a:gd name="adj" fmla="val 4234"/>
            </a:avLst>
          </a:prstGeom>
          <a:solidFill>
            <a:srgbClr val="FCE2CF"/>
          </a:solidFill>
          <a:ln w="7620">
            <a:solidFill>
              <a:srgbClr val="E2C8B5"/>
            </a:solidFill>
            <a:prstDash val="solid"/>
          </a:ln>
        </p:spPr>
      </p:sp>
      <p:sp>
        <p:nvSpPr>
          <p:cNvPr id="9" name="Text 7"/>
          <p:cNvSpPr/>
          <p:nvPr/>
        </p:nvSpPr>
        <p:spPr>
          <a:xfrm>
            <a:off x="7656076" y="2441258"/>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Швидке поширення</a:t>
            </a:r>
            <a:endParaRPr lang="en-US" sz="2187" dirty="0"/>
          </a:p>
        </p:txBody>
      </p:sp>
      <p:sp>
        <p:nvSpPr>
          <p:cNvPr id="10" name="Text 8"/>
          <p:cNvSpPr/>
          <p:nvPr/>
        </p:nvSpPr>
        <p:spPr>
          <a:xfrm>
            <a:off x="7656076" y="2921675"/>
            <a:ext cx="470654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Завдяки соціальним мережам фейкові новини миттєво розповсюджуються серед великої кількості людей, які часто не перевіряють достовірність інформації.</a:t>
            </a:r>
            <a:endParaRPr lang="en-US" sz="1750" dirty="0"/>
          </a:p>
        </p:txBody>
      </p:sp>
      <p:sp>
        <p:nvSpPr>
          <p:cNvPr id="11" name="Shape 9"/>
          <p:cNvSpPr/>
          <p:nvPr/>
        </p:nvSpPr>
        <p:spPr>
          <a:xfrm>
            <a:off x="2037993" y="4795242"/>
            <a:ext cx="5166122" cy="2361605"/>
          </a:xfrm>
          <a:prstGeom prst="roundRect">
            <a:avLst>
              <a:gd name="adj" fmla="val 4234"/>
            </a:avLst>
          </a:prstGeom>
          <a:solidFill>
            <a:srgbClr val="FCE2CF"/>
          </a:solidFill>
          <a:ln w="7620">
            <a:solidFill>
              <a:srgbClr val="E2C8B5"/>
            </a:solidFill>
            <a:prstDash val="solid"/>
          </a:ln>
        </p:spPr>
      </p:sp>
      <p:sp>
        <p:nvSpPr>
          <p:cNvPr id="12" name="Text 10"/>
          <p:cNvSpPr/>
          <p:nvPr/>
        </p:nvSpPr>
        <p:spPr>
          <a:xfrm>
            <a:off x="2267783" y="5025033"/>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Емоційний вплив</a:t>
            </a:r>
            <a:endParaRPr lang="en-US" sz="2187" dirty="0"/>
          </a:p>
        </p:txBody>
      </p:sp>
      <p:sp>
        <p:nvSpPr>
          <p:cNvPr id="13" name="Text 11"/>
          <p:cNvSpPr/>
          <p:nvPr/>
        </p:nvSpPr>
        <p:spPr>
          <a:xfrm>
            <a:off x="2267783" y="5505450"/>
            <a:ext cx="470654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Фейкові новини зазвичай містять сенсаційну, емоційно забарвлену інформацію, яка викликає сильну реакцію у читачів та спонукає їх ділитися нею.</a:t>
            </a:r>
            <a:endParaRPr lang="en-US" sz="1750" dirty="0"/>
          </a:p>
        </p:txBody>
      </p:sp>
      <p:sp>
        <p:nvSpPr>
          <p:cNvPr id="14" name="Shape 12"/>
          <p:cNvSpPr/>
          <p:nvPr/>
        </p:nvSpPr>
        <p:spPr>
          <a:xfrm>
            <a:off x="7426285" y="4795242"/>
            <a:ext cx="5166122" cy="2361605"/>
          </a:xfrm>
          <a:prstGeom prst="roundRect">
            <a:avLst>
              <a:gd name="adj" fmla="val 4234"/>
            </a:avLst>
          </a:prstGeom>
          <a:solidFill>
            <a:srgbClr val="FCE2CF"/>
          </a:solidFill>
          <a:ln w="7620">
            <a:solidFill>
              <a:srgbClr val="E2C8B5"/>
            </a:solidFill>
            <a:prstDash val="solid"/>
          </a:ln>
        </p:spPr>
      </p:sp>
      <p:sp>
        <p:nvSpPr>
          <p:cNvPr id="15" name="Text 13"/>
          <p:cNvSpPr/>
          <p:nvPr/>
        </p:nvSpPr>
        <p:spPr>
          <a:xfrm>
            <a:off x="7656076" y="5025033"/>
            <a:ext cx="2950607"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Шкода для суспільства</a:t>
            </a:r>
            <a:endParaRPr lang="en-US" sz="2187" dirty="0"/>
          </a:p>
        </p:txBody>
      </p:sp>
      <p:sp>
        <p:nvSpPr>
          <p:cNvPr id="16" name="Text 14"/>
          <p:cNvSpPr/>
          <p:nvPr/>
        </p:nvSpPr>
        <p:spPr>
          <a:xfrm>
            <a:off x="7656076" y="5505450"/>
            <a:ext cx="470654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Поширення фейкових новин може призвести до виникнення суспільної паніки, втрати довіри до ЗМІ та поляризації суспільства.</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555614" y="241493"/>
            <a:ext cx="7477601" cy="1388745"/>
          </a:xfrm>
          <a:prstGeom prst="rect">
            <a:avLst/>
          </a:prstGeom>
          <a:noFill/>
          <a:ln/>
        </p:spPr>
        <p:txBody>
          <a:bodyPr wrap="square" rtlCol="0" anchor="t"/>
          <a:lstStyle/>
          <a:p>
            <a:pPr>
              <a:lnSpc>
                <a:spcPts val="5468"/>
              </a:lnSpc>
            </a:pPr>
            <a:r>
              <a:rPr lang="uk-UA" sz="4374" kern="0" spc="-131" dirty="0">
                <a:solidFill>
                  <a:srgbClr val="2C3F42"/>
                </a:solidFill>
                <a:latin typeface="Bitter" pitchFamily="34" charset="0"/>
                <a:ea typeface="Bitter" pitchFamily="34" charset="-122"/>
                <a:cs typeface="Bitter" pitchFamily="34" charset="-120"/>
              </a:rPr>
              <a:t>НАЙБІЛЬШ ПОШИРЕНІ СПОСОБИ МАНІПУЛЯЦІЙ</a:t>
            </a:r>
            <a:endParaRPr lang="en-US" sz="4374" dirty="0"/>
          </a:p>
        </p:txBody>
      </p:sp>
      <p:sp>
        <p:nvSpPr>
          <p:cNvPr id="6" name="Text 3"/>
          <p:cNvSpPr/>
          <p:nvPr/>
        </p:nvSpPr>
        <p:spPr>
          <a:xfrm>
            <a:off x="833198" y="1914509"/>
            <a:ext cx="7477601" cy="177700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lstStyle/>
          <a:p>
            <a:pPr algn="just">
              <a:lnSpc>
                <a:spcPts val="2799"/>
              </a:lnSpc>
            </a:pPr>
            <a:r>
              <a:rPr lang="uk-UA" sz="2400" b="1" kern="0" spc="-35" dirty="0">
                <a:solidFill>
                  <a:schemeClr val="tx1"/>
                </a:solidFill>
                <a:latin typeface="Open Sans" pitchFamily="34" charset="0"/>
                <a:ea typeface="Open Sans" pitchFamily="34" charset="-122"/>
                <a:cs typeface="Open Sans" pitchFamily="34" charset="-120"/>
              </a:rPr>
              <a:t>Дозування </a:t>
            </a:r>
            <a:r>
              <a:rPr lang="uk-UA" sz="2400" b="1" kern="0" spc="-35" dirty="0" smtClean="0">
                <a:solidFill>
                  <a:schemeClr val="tx1"/>
                </a:solidFill>
                <a:latin typeface="Open Sans" pitchFamily="34" charset="0"/>
                <a:ea typeface="Open Sans" pitchFamily="34" charset="-122"/>
                <a:cs typeface="Open Sans" pitchFamily="34" charset="-120"/>
              </a:rPr>
              <a:t>інформації </a:t>
            </a:r>
            <a:r>
              <a:rPr lang="uk-UA" sz="1750" b="1" kern="0" spc="-35" dirty="0" smtClean="0">
                <a:solidFill>
                  <a:schemeClr val="tx1"/>
                </a:solidFill>
                <a:latin typeface="Open Sans" pitchFamily="34" charset="0"/>
                <a:ea typeface="Open Sans" pitchFamily="34" charset="-122"/>
                <a:cs typeface="Open Sans" pitchFamily="34" charset="-120"/>
              </a:rPr>
              <a:t>-</a:t>
            </a:r>
            <a:r>
              <a:rPr lang="ru-RU" sz="1750" b="1" kern="0" spc="-35" dirty="0" smtClean="0">
                <a:solidFill>
                  <a:schemeClr val="tx1"/>
                </a:solidFill>
                <a:latin typeface="Open Sans" pitchFamily="34" charset="0"/>
                <a:ea typeface="Open Sans" pitchFamily="34" charset="-122"/>
                <a:cs typeface="Open Sans" pitchFamily="34" charset="-120"/>
              </a:rPr>
              <a:t> </a:t>
            </a:r>
            <a:r>
              <a:rPr lang="ru-RU" sz="1750" b="1" kern="0" spc="-35" dirty="0" err="1" smtClean="0">
                <a:solidFill>
                  <a:schemeClr val="tx1"/>
                </a:solidFill>
                <a:latin typeface="Open Sans" pitchFamily="34" charset="0"/>
                <a:ea typeface="Open Sans" pitchFamily="34" charset="-122"/>
                <a:cs typeface="Open Sans" pitchFamily="34" charset="-120"/>
              </a:rPr>
              <a:t>повідомляється</a:t>
            </a:r>
            <a:r>
              <a:rPr lang="ru-RU" sz="1750" b="1" kern="0" spc="-35" dirty="0" smtClean="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тільки</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частина</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відомостей</a:t>
            </a:r>
            <a:r>
              <a:rPr lang="ru-RU" sz="1750" b="1" kern="0" spc="-35" dirty="0">
                <a:solidFill>
                  <a:schemeClr val="tx1"/>
                </a:solidFill>
                <a:latin typeface="Open Sans" pitchFamily="34" charset="0"/>
                <a:ea typeface="Open Sans" pitchFamily="34" charset="-122"/>
                <a:cs typeface="Open Sans" pitchFamily="34" charset="-120"/>
              </a:rPr>
              <a:t>, а </a:t>
            </a:r>
            <a:r>
              <a:rPr lang="ru-RU" sz="1750" b="1" kern="0" spc="-35" dirty="0" err="1">
                <a:solidFill>
                  <a:schemeClr val="tx1"/>
                </a:solidFill>
                <a:latin typeface="Open Sans" pitchFamily="34" charset="0"/>
                <a:ea typeface="Open Sans" pitchFamily="34" charset="-122"/>
                <a:cs typeface="Open Sans" pitchFamily="34" charset="-120"/>
              </a:rPr>
              <a:t>решта</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ретельно</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приховується</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Це</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призводить</a:t>
            </a:r>
            <a:r>
              <a:rPr lang="ru-RU" sz="1750" b="1" kern="0" spc="-35" dirty="0">
                <a:solidFill>
                  <a:schemeClr val="tx1"/>
                </a:solidFill>
                <a:latin typeface="Open Sans" pitchFamily="34" charset="0"/>
                <a:ea typeface="Open Sans" pitchFamily="34" charset="-122"/>
                <a:cs typeface="Open Sans" pitchFamily="34" charset="-120"/>
              </a:rPr>
              <a:t> до того, </a:t>
            </a:r>
            <a:r>
              <a:rPr lang="ru-RU" sz="1750" b="1" kern="0" spc="-35" dirty="0" err="1">
                <a:solidFill>
                  <a:schemeClr val="tx1"/>
                </a:solidFill>
                <a:latin typeface="Open Sans" pitchFamily="34" charset="0"/>
                <a:ea typeface="Open Sans" pitchFamily="34" charset="-122"/>
                <a:cs typeface="Open Sans" pitchFamily="34" charset="-120"/>
              </a:rPr>
              <a:t>що</a:t>
            </a:r>
            <a:r>
              <a:rPr lang="ru-RU" sz="1750" b="1" kern="0" spc="-35" dirty="0">
                <a:solidFill>
                  <a:schemeClr val="tx1"/>
                </a:solidFill>
                <a:latin typeface="Open Sans" pitchFamily="34" charset="0"/>
                <a:ea typeface="Open Sans" pitchFamily="34" charset="-122"/>
                <a:cs typeface="Open Sans" pitchFamily="34" charset="-120"/>
              </a:rPr>
              <a:t> картина </a:t>
            </a:r>
            <a:r>
              <a:rPr lang="ru-RU" sz="1750" b="1" kern="0" spc="-35" dirty="0" err="1">
                <a:solidFill>
                  <a:schemeClr val="tx1"/>
                </a:solidFill>
                <a:latin typeface="Open Sans" pitchFamily="34" charset="0"/>
                <a:ea typeface="Open Sans" pitchFamily="34" charset="-122"/>
                <a:cs typeface="Open Sans" pitchFamily="34" charset="-120"/>
              </a:rPr>
              <a:t>реальності</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спотворюється</a:t>
            </a:r>
            <a:r>
              <a:rPr lang="ru-RU" sz="1750" b="1" kern="0" spc="-35" dirty="0">
                <a:solidFill>
                  <a:schemeClr val="tx1"/>
                </a:solidFill>
                <a:latin typeface="Open Sans" pitchFamily="34" charset="0"/>
                <a:ea typeface="Open Sans" pitchFamily="34" charset="-122"/>
                <a:cs typeface="Open Sans" pitchFamily="34" charset="-120"/>
              </a:rPr>
              <a:t> в той </a:t>
            </a:r>
            <a:r>
              <a:rPr lang="ru-RU" sz="1750" b="1" kern="0" spc="-35" dirty="0" err="1">
                <a:solidFill>
                  <a:schemeClr val="tx1"/>
                </a:solidFill>
                <a:latin typeface="Open Sans" pitchFamily="34" charset="0"/>
                <a:ea typeface="Open Sans" pitchFamily="34" charset="-122"/>
                <a:cs typeface="Open Sans" pitchFamily="34" charset="-120"/>
              </a:rPr>
              <a:t>чи</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інший</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бік</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або</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взагалі</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стає</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незрозумілою</a:t>
            </a:r>
            <a:r>
              <a:rPr lang="uk-UA" sz="1750" b="1" kern="0" spc="-35" dirty="0">
                <a:solidFill>
                  <a:schemeClr val="tx1"/>
                </a:solidFill>
                <a:latin typeface="Open Sans" pitchFamily="34" charset="0"/>
                <a:ea typeface="Open Sans" pitchFamily="34" charset="-122"/>
                <a:cs typeface="Open Sans" pitchFamily="34" charset="-120"/>
              </a:rPr>
              <a:t>  </a:t>
            </a:r>
            <a:endParaRPr lang="uk-UA" sz="1750" b="1" kern="0" spc="-35" dirty="0" smtClean="0">
              <a:solidFill>
                <a:schemeClr val="tx1"/>
              </a:solidFill>
              <a:latin typeface="Open Sans" pitchFamily="34" charset="0"/>
              <a:ea typeface="Open Sans" pitchFamily="34" charset="-122"/>
              <a:cs typeface="Open Sans" pitchFamily="34" charset="-120"/>
            </a:endParaRPr>
          </a:p>
          <a:p>
            <a:pPr>
              <a:lnSpc>
                <a:spcPts val="2799"/>
              </a:lnSpc>
            </a:pPr>
            <a:endParaRPr lang="uk-UA" sz="1750" kern="0" spc="-35" dirty="0">
              <a:solidFill>
                <a:srgbClr val="2B2E3C"/>
              </a:solidFill>
              <a:latin typeface="Open Sans" pitchFamily="34" charset="0"/>
              <a:ea typeface="Open Sans" pitchFamily="34" charset="-122"/>
              <a:cs typeface="Open Sans" pitchFamily="34" charset="-120"/>
            </a:endParaRPr>
          </a:p>
        </p:txBody>
      </p:sp>
      <p:sp>
        <p:nvSpPr>
          <p:cNvPr id="7" name="Text 4"/>
          <p:cNvSpPr/>
          <p:nvPr/>
        </p:nvSpPr>
        <p:spPr>
          <a:xfrm>
            <a:off x="833200" y="4114800"/>
            <a:ext cx="7314758" cy="1696971"/>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nchor="t"/>
          <a:lstStyle/>
          <a:p>
            <a:pPr algn="just">
              <a:lnSpc>
                <a:spcPts val="2799"/>
              </a:lnSpc>
            </a:pPr>
            <a:r>
              <a:rPr lang="uk-UA" sz="2400" b="1" kern="0" spc="-35" dirty="0" smtClean="0">
                <a:solidFill>
                  <a:schemeClr val="tx1"/>
                </a:solidFill>
                <a:latin typeface="Open Sans" pitchFamily="34" charset="0"/>
                <a:ea typeface="Open Sans" pitchFamily="34" charset="-122"/>
                <a:cs typeface="Open Sans" pitchFamily="34" charset="-120"/>
              </a:rPr>
              <a:t>Велика </a:t>
            </a:r>
            <a:r>
              <a:rPr lang="uk-UA" sz="2400" b="1" kern="0" spc="-35" dirty="0">
                <a:solidFill>
                  <a:schemeClr val="tx1"/>
                </a:solidFill>
                <a:latin typeface="Open Sans" pitchFamily="34" charset="0"/>
                <a:ea typeface="Open Sans" pitchFamily="34" charset="-122"/>
                <a:cs typeface="Open Sans" pitchFamily="34" charset="-120"/>
              </a:rPr>
              <a:t>брехня </a:t>
            </a:r>
            <a:r>
              <a:rPr lang="uk-UA" sz="1750" b="1" kern="0" spc="-35" dirty="0">
                <a:solidFill>
                  <a:schemeClr val="tx1"/>
                </a:solidFill>
                <a:latin typeface="Open Sans" pitchFamily="34" charset="0"/>
                <a:ea typeface="Open Sans" pitchFamily="34" charset="-122"/>
                <a:cs typeface="Open Sans" pitchFamily="34" charset="-120"/>
              </a:rPr>
              <a:t>- улюблений прийом міністра пропаганди нацистської Німеччини Й. </a:t>
            </a:r>
            <a:r>
              <a:rPr lang="uk-UA" sz="1750" b="1" kern="0" spc="-35" dirty="0" err="1">
                <a:solidFill>
                  <a:schemeClr val="tx1"/>
                </a:solidFill>
                <a:latin typeface="Open Sans" pitchFamily="34" charset="0"/>
                <a:ea typeface="Open Sans" pitchFamily="34" charset="-122"/>
                <a:cs typeface="Open Sans" pitchFamily="34" charset="-120"/>
              </a:rPr>
              <a:t>Геббельса</a:t>
            </a:r>
            <a:r>
              <a:rPr lang="uk-UA" sz="1750" b="1" kern="0" spc="-35" dirty="0">
                <a:solidFill>
                  <a:schemeClr val="tx1"/>
                </a:solidFill>
                <a:latin typeface="Open Sans" pitchFamily="34" charset="0"/>
                <a:ea typeface="Open Sans" pitchFamily="34" charset="-122"/>
                <a:cs typeface="Open Sans" pitchFamily="34" charset="-120"/>
              </a:rPr>
              <a:t>. Він стверджував, що чим нахабніша й </a:t>
            </a:r>
            <a:r>
              <a:rPr lang="uk-UA" sz="1750" b="1" kern="0" spc="-35" dirty="0" err="1">
                <a:solidFill>
                  <a:schemeClr val="tx1"/>
                </a:solidFill>
                <a:latin typeface="Open Sans" pitchFamily="34" charset="0"/>
                <a:ea typeface="Open Sans" pitchFamily="34" charset="-122"/>
                <a:cs typeface="Open Sans" pitchFamily="34" charset="-120"/>
              </a:rPr>
              <a:t>неправдоподібніша</a:t>
            </a:r>
            <a:r>
              <a:rPr lang="uk-UA" sz="1750" b="1" kern="0" spc="-35" dirty="0">
                <a:solidFill>
                  <a:schemeClr val="tx1"/>
                </a:solidFill>
                <a:latin typeface="Open Sans" pitchFamily="34" charset="0"/>
                <a:ea typeface="Open Sans" pitchFamily="34" charset="-122"/>
                <a:cs typeface="Open Sans" pitchFamily="34" charset="-120"/>
              </a:rPr>
              <a:t> брехня, тим швидше в неї повірять, головне — подавати її максимально серйозно.</a:t>
            </a:r>
          </a:p>
          <a:p>
            <a:pPr algn="just">
              <a:lnSpc>
                <a:spcPts val="2799"/>
              </a:lnSpc>
            </a:pPr>
            <a:endParaRPr lang="uk-UA" sz="1750" b="1" kern="0" spc="-35" dirty="0">
              <a:solidFill>
                <a:schemeClr val="tx1"/>
              </a:solidFill>
              <a:latin typeface="Open Sans" pitchFamily="34" charset="0"/>
              <a:ea typeface="Open Sans" pitchFamily="34" charset="-122"/>
              <a:cs typeface="Open Sans" pitchFamily="34" charset="-120"/>
            </a:endParaRPr>
          </a:p>
          <a:p>
            <a:pPr>
              <a:lnSpc>
                <a:spcPts val="2799"/>
              </a:lnSpc>
            </a:pPr>
            <a:endParaRPr lang="uk-UA" sz="2400" kern="0" spc="-35" dirty="0" smtClean="0">
              <a:solidFill>
                <a:srgbClr val="2B2E3C"/>
              </a:solidFill>
              <a:latin typeface="Open Sans" pitchFamily="34" charset="0"/>
              <a:ea typeface="Open Sans" pitchFamily="34" charset="-122"/>
              <a:cs typeface="Open Sans" pitchFamily="34" charset="-120"/>
            </a:endParaRPr>
          </a:p>
          <a:p>
            <a:pPr>
              <a:lnSpc>
                <a:spcPts val="2799"/>
              </a:lnSpc>
            </a:pPr>
            <a:r>
              <a:rPr lang="uk-UA" sz="2400" b="1" kern="0" spc="-35" dirty="0" smtClean="0">
                <a:solidFill>
                  <a:schemeClr val="accent1"/>
                </a:solidFill>
                <a:latin typeface="Open Sans" pitchFamily="34" charset="0"/>
                <a:ea typeface="Open Sans" pitchFamily="34" charset="-122"/>
                <a:cs typeface="Open Sans" pitchFamily="34" charset="-120"/>
              </a:rPr>
              <a:t>Поєднання </a:t>
            </a:r>
            <a:r>
              <a:rPr lang="uk-UA" sz="2400" b="1" kern="0" spc="-35" dirty="0">
                <a:solidFill>
                  <a:schemeClr val="accent1"/>
                </a:solidFill>
                <a:latin typeface="Open Sans" pitchFamily="34" charset="0"/>
                <a:ea typeface="Open Sans" pitchFamily="34" charset="-122"/>
                <a:cs typeface="Open Sans" pitchFamily="34" charset="-120"/>
              </a:rPr>
              <a:t>правди і брехні </a:t>
            </a:r>
            <a:r>
              <a:rPr lang="uk-UA" sz="2400" b="1" kern="0" spc="-35" dirty="0" smtClean="0">
                <a:solidFill>
                  <a:schemeClr val="accent1"/>
                </a:solidFill>
                <a:latin typeface="Open Sans" pitchFamily="34" charset="0"/>
                <a:ea typeface="Open Sans" pitchFamily="34" charset="-122"/>
                <a:cs typeface="Open Sans" pitchFamily="34" charset="-120"/>
              </a:rPr>
              <a:t> </a:t>
            </a:r>
            <a:r>
              <a:rPr lang="uk-UA" sz="1750" b="1" kern="0" spc="-35" dirty="0" smtClean="0">
                <a:solidFill>
                  <a:schemeClr val="accent1"/>
                </a:solidFill>
                <a:latin typeface="Open Sans" pitchFamily="34" charset="0"/>
                <a:ea typeface="Open Sans" pitchFamily="34" charset="-122"/>
                <a:cs typeface="Open Sans" pitchFamily="34" charset="-120"/>
              </a:rPr>
              <a:t>- істинні </a:t>
            </a:r>
            <a:r>
              <a:rPr lang="uk-UA" sz="1750" b="1" kern="0" spc="-35" dirty="0">
                <a:solidFill>
                  <a:schemeClr val="accent1"/>
                </a:solidFill>
                <a:latin typeface="Open Sans" pitchFamily="34" charset="0"/>
                <a:ea typeface="Open Sans" pitchFamily="34" charset="-122"/>
                <a:cs typeface="Open Sans" pitchFamily="34" charset="-120"/>
              </a:rPr>
              <a:t>факти змішуються з припущеннями, гіпотезами та чутками. У результаті стає неможливим відрізнити правду від </a:t>
            </a:r>
            <a:r>
              <a:rPr lang="uk-UA" sz="1750" b="1" kern="0" spc="-35" dirty="0" smtClean="0">
                <a:solidFill>
                  <a:schemeClr val="accent1"/>
                </a:solidFill>
                <a:latin typeface="Open Sans" pitchFamily="34" charset="0"/>
                <a:ea typeface="Open Sans" pitchFamily="34" charset="-122"/>
                <a:cs typeface="Open Sans" pitchFamily="34" charset="-120"/>
              </a:rPr>
              <a:t>вигадки. </a:t>
            </a:r>
            <a:endParaRPr lang="en-US" sz="1750" b="1"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5" name="Text 2"/>
          <p:cNvSpPr/>
          <p:nvPr/>
        </p:nvSpPr>
        <p:spPr>
          <a:xfrm>
            <a:off x="555614" y="241493"/>
            <a:ext cx="7477601" cy="1388745"/>
          </a:xfrm>
          <a:prstGeom prst="rect">
            <a:avLst/>
          </a:prstGeom>
          <a:noFill/>
          <a:ln/>
        </p:spPr>
        <p:txBody>
          <a:bodyPr wrap="square" rtlCol="0" anchor="t"/>
          <a:lstStyle/>
          <a:p>
            <a:pPr>
              <a:lnSpc>
                <a:spcPts val="5468"/>
              </a:lnSpc>
            </a:pPr>
            <a:r>
              <a:rPr lang="uk-UA" sz="4374" kern="0" spc="-131" dirty="0">
                <a:solidFill>
                  <a:srgbClr val="2C3F42"/>
                </a:solidFill>
                <a:latin typeface="Bitter" pitchFamily="34" charset="0"/>
                <a:ea typeface="Bitter" pitchFamily="34" charset="-122"/>
                <a:cs typeface="Bitter" pitchFamily="34" charset="-120"/>
              </a:rPr>
              <a:t>НАЙБІЛЬШ ПОШИРЕНІ СПОСОБИ МАНІПУЛЯЦІЙ</a:t>
            </a:r>
            <a:endParaRPr lang="en-US" sz="4374" dirty="0"/>
          </a:p>
        </p:txBody>
      </p:sp>
      <p:sp>
        <p:nvSpPr>
          <p:cNvPr id="6" name="Text 3"/>
          <p:cNvSpPr/>
          <p:nvPr/>
        </p:nvSpPr>
        <p:spPr>
          <a:xfrm>
            <a:off x="833198" y="1914509"/>
            <a:ext cx="7477601" cy="1253234"/>
          </a:xfrm>
          <a:prstGeom prst="rect">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chor="t"/>
          <a:lstStyle/>
          <a:p>
            <a:pPr algn="just">
              <a:lnSpc>
                <a:spcPts val="2799"/>
              </a:lnSpc>
            </a:pPr>
            <a:r>
              <a:rPr lang="ru-RU" sz="1750" b="1" kern="0" spc="-35" dirty="0" err="1">
                <a:solidFill>
                  <a:schemeClr val="tx1"/>
                </a:solidFill>
                <a:latin typeface="Open Sans" pitchFamily="34" charset="0"/>
                <a:ea typeface="Open Sans" pitchFamily="34" charset="-122"/>
                <a:cs typeface="Open Sans" pitchFamily="34" charset="-120"/>
              </a:rPr>
              <a:t>Затягування</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smtClean="0">
                <a:solidFill>
                  <a:schemeClr val="tx1"/>
                </a:solidFill>
                <a:latin typeface="Open Sans" pitchFamily="34" charset="0"/>
                <a:ea typeface="Open Sans" pitchFamily="34" charset="-122"/>
                <a:cs typeface="Open Sans" pitchFamily="34" charset="-120"/>
              </a:rPr>
              <a:t>часу - </a:t>
            </a:r>
            <a:r>
              <a:rPr lang="ru-RU" sz="1750" b="1" kern="0" spc="-35" dirty="0" err="1" smtClean="0">
                <a:solidFill>
                  <a:schemeClr val="tx1"/>
                </a:solidFill>
                <a:latin typeface="Open Sans" pitchFamily="34" charset="0"/>
                <a:ea typeface="Open Sans" pitchFamily="34" charset="-122"/>
                <a:cs typeface="Open Sans" pitchFamily="34" charset="-120"/>
              </a:rPr>
              <a:t>цей</a:t>
            </a:r>
            <a:r>
              <a:rPr lang="ru-RU" sz="1750" b="1" kern="0" spc="-35" dirty="0" smtClean="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спосіб</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зводиться</a:t>
            </a:r>
            <a:r>
              <a:rPr lang="ru-RU" sz="1750" b="1" kern="0" spc="-35" dirty="0">
                <a:solidFill>
                  <a:schemeClr val="tx1"/>
                </a:solidFill>
                <a:latin typeface="Open Sans" pitchFamily="34" charset="0"/>
                <a:ea typeface="Open Sans" pitchFamily="34" charset="-122"/>
                <a:cs typeface="Open Sans" pitchFamily="34" charset="-120"/>
              </a:rPr>
              <a:t> до того, </a:t>
            </a:r>
            <a:r>
              <a:rPr lang="ru-RU" sz="1750" b="1" kern="0" spc="-35" dirty="0" err="1">
                <a:solidFill>
                  <a:schemeClr val="tx1"/>
                </a:solidFill>
                <a:latin typeface="Open Sans" pitchFamily="34" charset="0"/>
                <a:ea typeface="Open Sans" pitchFamily="34" charset="-122"/>
                <a:cs typeface="Open Sans" pitchFamily="34" charset="-120"/>
              </a:rPr>
              <a:t>щоб</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під</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різними</a:t>
            </a:r>
            <a:r>
              <a:rPr lang="ru-RU" sz="1750" b="1" kern="0" spc="-35" dirty="0">
                <a:solidFill>
                  <a:schemeClr val="tx1"/>
                </a:solidFill>
                <a:latin typeface="Open Sans" pitchFamily="34" charset="0"/>
                <a:ea typeface="Open Sans" pitchFamily="34" charset="-122"/>
                <a:cs typeface="Open Sans" pitchFamily="34" charset="-120"/>
              </a:rPr>
              <a:t> приводами </a:t>
            </a:r>
            <a:r>
              <a:rPr lang="ru-RU" sz="1750" b="1" kern="0" spc="-35" dirty="0" err="1">
                <a:solidFill>
                  <a:schemeClr val="tx1"/>
                </a:solidFill>
                <a:latin typeface="Open Sans" pitchFamily="34" charset="0"/>
                <a:ea typeface="Open Sans" pitchFamily="34" charset="-122"/>
                <a:cs typeface="Open Sans" pitchFamily="34" charset="-120"/>
              </a:rPr>
              <a:t>відтягувати</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оприлюднення</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справді</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важливих</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відомостей</a:t>
            </a:r>
            <a:r>
              <a:rPr lang="ru-RU" sz="1750" b="1" kern="0" spc="-35" dirty="0">
                <a:solidFill>
                  <a:schemeClr val="tx1"/>
                </a:solidFill>
                <a:latin typeface="Open Sans" pitchFamily="34" charset="0"/>
                <a:ea typeface="Open Sans" pitchFamily="34" charset="-122"/>
                <a:cs typeface="Open Sans" pitchFamily="34" charset="-120"/>
              </a:rPr>
              <a:t> до того моменту, коли буде </a:t>
            </a:r>
            <a:r>
              <a:rPr lang="ru-RU" sz="1750" b="1" kern="0" spc="-35" dirty="0" err="1">
                <a:solidFill>
                  <a:schemeClr val="tx1"/>
                </a:solidFill>
                <a:latin typeface="Open Sans" pitchFamily="34" charset="0"/>
                <a:ea typeface="Open Sans" pitchFamily="34" charset="-122"/>
                <a:cs typeface="Open Sans" pitchFamily="34" charset="-120"/>
              </a:rPr>
              <a:t>вже</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пізно</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щось</a:t>
            </a:r>
            <a:r>
              <a:rPr lang="ru-RU" sz="1750" b="1" kern="0" spc="-35" dirty="0">
                <a:solidFill>
                  <a:schemeClr val="tx1"/>
                </a:solidFill>
                <a:latin typeface="Open Sans" pitchFamily="34" charset="0"/>
                <a:ea typeface="Open Sans" pitchFamily="34" charset="-122"/>
                <a:cs typeface="Open Sans" pitchFamily="34" charset="-120"/>
              </a:rPr>
              <a:t> </a:t>
            </a:r>
            <a:r>
              <a:rPr lang="ru-RU" sz="1750" b="1" kern="0" spc="-35" dirty="0" err="1">
                <a:solidFill>
                  <a:schemeClr val="tx1"/>
                </a:solidFill>
                <a:latin typeface="Open Sans" pitchFamily="34" charset="0"/>
                <a:ea typeface="Open Sans" pitchFamily="34" charset="-122"/>
                <a:cs typeface="Open Sans" pitchFamily="34" charset="-120"/>
              </a:rPr>
              <a:t>змінити</a:t>
            </a:r>
            <a:endParaRPr lang="uk-UA" sz="1750" kern="0" spc="-35" dirty="0">
              <a:solidFill>
                <a:srgbClr val="2B2E3C"/>
              </a:solidFill>
              <a:latin typeface="Open Sans" pitchFamily="34" charset="0"/>
              <a:ea typeface="Open Sans" pitchFamily="34" charset="-122"/>
              <a:cs typeface="Open Sans" pitchFamily="34" charset="-120"/>
            </a:endParaRPr>
          </a:p>
        </p:txBody>
      </p:sp>
      <p:sp>
        <p:nvSpPr>
          <p:cNvPr id="7" name="Text 4"/>
          <p:cNvSpPr/>
          <p:nvPr/>
        </p:nvSpPr>
        <p:spPr>
          <a:xfrm>
            <a:off x="833198" y="3462857"/>
            <a:ext cx="7477599" cy="1876586"/>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nchor="t"/>
          <a:lstStyle/>
          <a:p>
            <a:pPr algn="just">
              <a:lnSpc>
                <a:spcPts val="2799"/>
              </a:lnSpc>
            </a:pPr>
            <a:r>
              <a:rPr lang="uk-UA" sz="1750" b="1" kern="0" spc="-35" dirty="0">
                <a:solidFill>
                  <a:schemeClr val="tx1"/>
                </a:solidFill>
                <a:latin typeface="Open Sans" pitchFamily="34" charset="0"/>
                <a:ea typeface="Open Sans" pitchFamily="34" charset="-122"/>
                <a:cs typeface="Open Sans" pitchFamily="34" charset="-120"/>
              </a:rPr>
              <a:t>Поворотний </a:t>
            </a:r>
            <a:r>
              <a:rPr lang="uk-UA" sz="1750" b="1" kern="0" spc="-35" dirty="0" smtClean="0">
                <a:solidFill>
                  <a:schemeClr val="tx1"/>
                </a:solidFill>
                <a:latin typeface="Open Sans" pitchFamily="34" charset="0"/>
                <a:ea typeface="Open Sans" pitchFamily="34" charset="-122"/>
                <a:cs typeface="Open Sans" pitchFamily="34" charset="-120"/>
              </a:rPr>
              <a:t>удар </a:t>
            </a:r>
            <a:r>
              <a:rPr lang="uk-UA" sz="1750" b="1" kern="0" spc="-35" dirty="0">
                <a:solidFill>
                  <a:schemeClr val="tx1"/>
                </a:solidFill>
                <a:latin typeface="Open Sans" pitchFamily="34" charset="0"/>
                <a:ea typeface="Open Sans" pitchFamily="34" charset="-122"/>
                <a:cs typeface="Open Sans" pitchFamily="34" charset="-120"/>
              </a:rPr>
              <a:t>- </a:t>
            </a:r>
            <a:r>
              <a:rPr lang="uk-UA" sz="1750" b="1" kern="0" spc="-35" dirty="0" smtClean="0">
                <a:solidFill>
                  <a:schemeClr val="tx1"/>
                </a:solidFill>
                <a:latin typeface="Open Sans" pitchFamily="34" charset="0"/>
                <a:ea typeface="Open Sans" pitchFamily="34" charset="-122"/>
                <a:cs typeface="Open Sans" pitchFamily="34" charset="-120"/>
              </a:rPr>
              <a:t>вигадану </a:t>
            </a:r>
            <a:r>
              <a:rPr lang="uk-UA" sz="1750" b="1" kern="0" spc="-35" dirty="0">
                <a:solidFill>
                  <a:schemeClr val="tx1"/>
                </a:solidFill>
                <a:latin typeface="Open Sans" pitchFamily="34" charset="0"/>
                <a:ea typeface="Open Sans" pitchFamily="34" charset="-122"/>
                <a:cs typeface="Open Sans" pitchFamily="34" charset="-120"/>
              </a:rPr>
              <a:t>(звичайно, вигідну для себе) версію тих чи інших подій через підставних осіб поширюють в органах ЗМІ, нейтральних щодо обох сторін конфлікту. Преса противника зазвичай повторює цю версію, оскільки вона вважається більш «об’єктивною», ніж думки прямих учасників </a:t>
            </a:r>
            <a:r>
              <a:rPr lang="uk-UA" sz="1750" b="1" kern="0" spc="-35" dirty="0" smtClean="0">
                <a:solidFill>
                  <a:schemeClr val="tx1"/>
                </a:solidFill>
                <a:latin typeface="Open Sans" pitchFamily="34" charset="0"/>
                <a:ea typeface="Open Sans" pitchFamily="34" charset="-122"/>
                <a:cs typeface="Open Sans" pitchFamily="34" charset="-120"/>
              </a:rPr>
              <a:t>конфлікту.</a:t>
            </a:r>
            <a:endParaRPr lang="uk-UA" sz="1750" b="1" kern="0" spc="-35" dirty="0">
              <a:solidFill>
                <a:schemeClr val="tx1"/>
              </a:solidFill>
              <a:latin typeface="Open Sans" pitchFamily="34" charset="0"/>
              <a:ea typeface="Open Sans" pitchFamily="34" charset="-122"/>
              <a:cs typeface="Open Sans" pitchFamily="34" charset="-120"/>
            </a:endParaRPr>
          </a:p>
          <a:p>
            <a:pPr>
              <a:lnSpc>
                <a:spcPts val="2799"/>
              </a:lnSpc>
            </a:pPr>
            <a:endParaRPr lang="uk-UA" sz="1750" kern="0" spc="-35" dirty="0" smtClean="0">
              <a:solidFill>
                <a:srgbClr val="2B2E3C"/>
              </a:solidFill>
              <a:latin typeface="Open Sans" pitchFamily="34" charset="0"/>
              <a:ea typeface="Open Sans" pitchFamily="34" charset="-122"/>
              <a:cs typeface="Open Sans" pitchFamily="34" charset="-120"/>
            </a:endParaRPr>
          </a:p>
          <a:p>
            <a:pPr algn="just">
              <a:lnSpc>
                <a:spcPts val="2799"/>
              </a:lnSpc>
            </a:pPr>
            <a:r>
              <a:rPr lang="uk-UA" sz="1750" b="1" kern="0" spc="-35" dirty="0" smtClean="0">
                <a:solidFill>
                  <a:schemeClr val="accent1"/>
                </a:solidFill>
                <a:latin typeface="Open Sans" pitchFamily="34" charset="0"/>
                <a:ea typeface="Open Sans" pitchFamily="34" charset="-122"/>
                <a:cs typeface="Open Sans" pitchFamily="34" charset="-120"/>
              </a:rPr>
              <a:t>Своєчасна брехня </a:t>
            </a:r>
            <a:r>
              <a:rPr lang="uk-UA" sz="1750" b="1" kern="0" spc="-35" dirty="0">
                <a:solidFill>
                  <a:schemeClr val="accent1"/>
                </a:solidFill>
                <a:latin typeface="Open Sans" pitchFamily="34" charset="0"/>
                <a:ea typeface="Open Sans" pitchFamily="34" charset="-122"/>
                <a:cs typeface="Open Sans" pitchFamily="34" charset="-120"/>
              </a:rPr>
              <a:t>- </a:t>
            </a:r>
            <a:r>
              <a:rPr lang="uk-UA" sz="1750" b="1" kern="0" spc="-35" dirty="0" smtClean="0">
                <a:solidFill>
                  <a:schemeClr val="accent1"/>
                </a:solidFill>
                <a:latin typeface="Open Sans" pitchFamily="34" charset="0"/>
                <a:ea typeface="Open Sans" pitchFamily="34" charset="-122"/>
                <a:cs typeface="Open Sans" pitchFamily="34" charset="-120"/>
              </a:rPr>
              <a:t>повідомлення </a:t>
            </a:r>
            <a:r>
              <a:rPr lang="uk-UA" sz="1750" b="1" kern="0" spc="-35" dirty="0">
                <a:solidFill>
                  <a:schemeClr val="accent1"/>
                </a:solidFill>
                <a:latin typeface="Open Sans" pitchFamily="34" charset="0"/>
                <a:ea typeface="Open Sans" pitchFamily="34" charset="-122"/>
                <a:cs typeface="Open Sans" pitchFamily="34" charset="-120"/>
              </a:rPr>
              <a:t>абсолютно брехливої, але надзвичайно очікуваної в певний момент («гарячої») інформації. Чим більше зміст повідомлення відповідає настроям об’єкта, тим ефективніший його результат. Потім обман розкривається, але за цей час гострота ситуації спадає або певний процес набуває незворотного характеру</a:t>
            </a:r>
            <a:endParaRPr lang="en-US" sz="1750" b="1" dirty="0">
              <a:solidFill>
                <a:schemeClr val="accent1"/>
              </a:solidFill>
            </a:endParaRPr>
          </a:p>
        </p:txBody>
      </p:sp>
      <p:pic>
        <p:nvPicPr>
          <p:cNvPr id="2050" name="Picture 2" descr="Фейки соцмедиа конструируют в наших головах динамично меняющийся текст -  MediaSapi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461" y="241493"/>
            <a:ext cx="5915025" cy="3943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Як не піддатися маніпуляції у ЗМІ. Податки &amp; бухоблік, № 88, Листопад, 2015  | F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598" y="4889726"/>
            <a:ext cx="21907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106" y="4563838"/>
            <a:ext cx="6289222" cy="304698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uk-UA" sz="2400" b="1" u="sng" dirty="0" smtClean="0">
                <a:solidFill>
                  <a:schemeClr val="bg1"/>
                </a:solidFill>
              </a:rPr>
              <a:t>Основні </a:t>
            </a:r>
            <a:r>
              <a:rPr lang="uk-UA" sz="2400" b="1" u="sng" dirty="0">
                <a:solidFill>
                  <a:schemeClr val="bg1"/>
                </a:solidFill>
              </a:rPr>
              <a:t>характеристики новини</a:t>
            </a:r>
            <a:r>
              <a:rPr lang="uk-UA" sz="2400" b="1" u="sng" dirty="0" smtClean="0">
                <a:solidFill>
                  <a:schemeClr val="bg1"/>
                </a:solidFill>
              </a:rPr>
              <a:t>:</a:t>
            </a:r>
          </a:p>
          <a:p>
            <a:r>
              <a:rPr lang="uk-UA" sz="2400" b="1" dirty="0" smtClean="0">
                <a:solidFill>
                  <a:schemeClr val="bg1"/>
                </a:solidFill>
              </a:rPr>
              <a:t> - оперативність,</a:t>
            </a:r>
          </a:p>
          <a:p>
            <a:pPr marL="342900" indent="-342900">
              <a:buFontTx/>
              <a:buChar char="-"/>
            </a:pPr>
            <a:r>
              <a:rPr lang="uk-UA" sz="2400" b="1" dirty="0" smtClean="0">
                <a:solidFill>
                  <a:schemeClr val="bg1"/>
                </a:solidFill>
              </a:rPr>
              <a:t>актуальність</a:t>
            </a:r>
            <a:r>
              <a:rPr lang="uk-UA" sz="2400" b="1" dirty="0">
                <a:solidFill>
                  <a:schemeClr val="bg1"/>
                </a:solidFill>
              </a:rPr>
              <a:t>, </a:t>
            </a:r>
            <a:endParaRPr lang="uk-UA" sz="2400" b="1" dirty="0">
              <a:solidFill>
                <a:schemeClr val="bg1"/>
              </a:solidFill>
            </a:endParaRPr>
          </a:p>
          <a:p>
            <a:pPr marL="342900" indent="-342900">
              <a:buFontTx/>
              <a:buChar char="-"/>
            </a:pPr>
            <a:r>
              <a:rPr lang="uk-UA" sz="2400" b="1" dirty="0" smtClean="0">
                <a:solidFill>
                  <a:schemeClr val="bg1"/>
                </a:solidFill>
              </a:rPr>
              <a:t>суспільна </a:t>
            </a:r>
            <a:r>
              <a:rPr lang="uk-UA" sz="2400" b="1" dirty="0">
                <a:solidFill>
                  <a:schemeClr val="bg1"/>
                </a:solidFill>
              </a:rPr>
              <a:t>значущість або </a:t>
            </a:r>
            <a:r>
              <a:rPr lang="uk-UA" sz="2400" b="1" dirty="0" smtClean="0">
                <a:solidFill>
                  <a:schemeClr val="bg1"/>
                </a:solidFill>
              </a:rPr>
              <a:t>інтерес,</a:t>
            </a:r>
          </a:p>
          <a:p>
            <a:pPr marL="342900" indent="-342900">
              <a:buFontTx/>
              <a:buChar char="-"/>
            </a:pPr>
            <a:r>
              <a:rPr lang="uk-UA" sz="2400" b="1" dirty="0" smtClean="0">
                <a:solidFill>
                  <a:schemeClr val="bg1"/>
                </a:solidFill>
              </a:rPr>
              <a:t>об’єктивність,</a:t>
            </a:r>
          </a:p>
          <a:p>
            <a:pPr marL="342900" indent="-342900">
              <a:buFontTx/>
              <a:buChar char="-"/>
            </a:pPr>
            <a:r>
              <a:rPr lang="uk-UA" sz="2400" b="1" dirty="0" smtClean="0">
                <a:solidFill>
                  <a:schemeClr val="bg1"/>
                </a:solidFill>
              </a:rPr>
              <a:t>достовірність</a:t>
            </a:r>
            <a:r>
              <a:rPr lang="uk-UA" sz="2400" b="1" dirty="0">
                <a:solidFill>
                  <a:schemeClr val="bg1"/>
                </a:solidFill>
              </a:rPr>
              <a:t>, </a:t>
            </a:r>
            <a:endParaRPr lang="uk-UA" sz="2400" b="1" dirty="0" smtClean="0">
              <a:solidFill>
                <a:schemeClr val="bg1"/>
              </a:solidFill>
            </a:endParaRPr>
          </a:p>
          <a:p>
            <a:pPr marL="342900" indent="-342900">
              <a:buFontTx/>
              <a:buChar char="-"/>
            </a:pPr>
            <a:r>
              <a:rPr lang="uk-UA" sz="2400" b="1" dirty="0" smtClean="0">
                <a:solidFill>
                  <a:schemeClr val="bg1"/>
                </a:solidFill>
              </a:rPr>
              <a:t>специфічність </a:t>
            </a:r>
            <a:r>
              <a:rPr lang="uk-UA" sz="2400" b="1" dirty="0">
                <a:solidFill>
                  <a:schemeClr val="bg1"/>
                </a:solidFill>
              </a:rPr>
              <a:t>побудови інформаційного повідомлення. </a:t>
            </a:r>
            <a:endParaRPr lang="uk-UA" sz="2400" b="1" dirty="0" smtClean="0">
              <a:solidFill>
                <a:schemeClr val="bg1"/>
              </a:solidFill>
            </a:endParaRPr>
          </a:p>
        </p:txBody>
      </p:sp>
      <p:sp>
        <p:nvSpPr>
          <p:cNvPr id="4" name="Овальная выноска 3"/>
          <p:cNvSpPr/>
          <p:nvPr/>
        </p:nvSpPr>
        <p:spPr>
          <a:xfrm>
            <a:off x="204106" y="252557"/>
            <a:ext cx="6123215" cy="3429000"/>
          </a:xfrm>
          <a:prstGeom prst="wedgeEllipseCallout">
            <a:avLst>
              <a:gd name="adj1" fmla="val 74900"/>
              <a:gd name="adj2" fmla="val 77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a:t>Новина — </a:t>
            </a:r>
            <a:r>
              <a:rPr lang="uk-UA" sz="2000" b="1" dirty="0"/>
              <a:t>оперативне інформаційне повідомлення, яке містить суспільно важливу та актуальну інформацію, що стосується певної сфери життя суспільства чи окремих його груп. </a:t>
            </a:r>
          </a:p>
        </p:txBody>
      </p:sp>
      <p:sp>
        <p:nvSpPr>
          <p:cNvPr id="7" name="Овальная выноска 6"/>
          <p:cNvSpPr/>
          <p:nvPr/>
        </p:nvSpPr>
        <p:spPr>
          <a:xfrm>
            <a:off x="7965621" y="422978"/>
            <a:ext cx="6123215" cy="3429000"/>
          </a:xfrm>
          <a:prstGeom prst="wedgeEllipseCallout">
            <a:avLst>
              <a:gd name="adj1" fmla="val -72299"/>
              <a:gd name="adj2" fmla="val 4392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400" b="1" dirty="0"/>
              <a:t>У журналістиці — це окремий інформаційний жанр, що характеризується стислим викладом ключової інформації щодо певної події, яка сталася нещодавно.</a:t>
            </a:r>
            <a:endParaRPr lang="uk-UA" sz="2400" b="1" dirty="0"/>
          </a:p>
        </p:txBody>
      </p:sp>
      <p:sp>
        <p:nvSpPr>
          <p:cNvPr id="8" name="Прямоугольник 7"/>
          <p:cNvSpPr/>
          <p:nvPr/>
        </p:nvSpPr>
        <p:spPr>
          <a:xfrm>
            <a:off x="10779123" y="4604444"/>
            <a:ext cx="3639005" cy="230832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2400" b="1" dirty="0">
                <a:solidFill>
                  <a:schemeClr val="bg1"/>
                </a:solidFill>
              </a:rPr>
              <a:t>Новини повинні бути сформульовані стисло, чітко та без коментарів і відповідати на п’ять основних питань — хто? що? коли? де? як? </a:t>
            </a:r>
            <a:endParaRPr lang="uk-UA" sz="2400" b="1" dirty="0">
              <a:solidFill>
                <a:schemeClr val="bg1"/>
              </a:solidFill>
            </a:endParaRPr>
          </a:p>
        </p:txBody>
      </p:sp>
      <p:pic>
        <p:nvPicPr>
          <p:cNvPr id="5122" name="Picture 2" descr="Маніпулятивний вплив медіа. Частина І. Маніпуляції — урок. Громадянська  освіта, 10 кла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028" y="4441159"/>
            <a:ext cx="3793671" cy="362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6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629722"/>
            <a:ext cx="10554414" cy="1388745"/>
          </a:xfrm>
          <a:prstGeom prst="rect">
            <a:avLst/>
          </a:prstGeom>
          <a:noFill/>
          <a:ln/>
        </p:spPr>
        <p:txBody>
          <a:bodyPr wrap="square" rtlCol="0" anchor="t"/>
          <a:lstStyle/>
          <a:p>
            <a:pPr marL="0" indent="0" algn="ctr">
              <a:lnSpc>
                <a:spcPts val="5468"/>
              </a:lnSpc>
              <a:buNone/>
            </a:pPr>
            <a:r>
              <a:rPr lang="uk-UA" sz="4374" kern="0" spc="-131" dirty="0" smtClean="0">
                <a:solidFill>
                  <a:srgbClr val="2C3F42"/>
                </a:solidFill>
                <a:latin typeface="Bitter" pitchFamily="34" charset="0"/>
                <a:ea typeface="Bitter" pitchFamily="34" charset="-122"/>
                <a:cs typeface="Bitter" pitchFamily="34" charset="-120"/>
              </a:rPr>
              <a:t>Рівні </a:t>
            </a:r>
            <a:r>
              <a:rPr lang="en-US" sz="4374" kern="0" spc="-131" dirty="0" err="1" smtClean="0">
                <a:solidFill>
                  <a:srgbClr val="2C3F42"/>
                </a:solidFill>
                <a:latin typeface="Bitter" pitchFamily="34" charset="0"/>
                <a:ea typeface="Bitter" pitchFamily="34" charset="-122"/>
                <a:cs typeface="Bitter" pitchFamily="34" charset="-120"/>
              </a:rPr>
              <a:t>маніпуляцій</a:t>
            </a:r>
            <a:endParaRPr lang="en-US" sz="4374" dirty="0"/>
          </a:p>
        </p:txBody>
      </p:sp>
      <p:graphicFrame>
        <p:nvGraphicFramePr>
          <p:cNvPr id="14" name="Схема 13"/>
          <p:cNvGraphicFramePr/>
          <p:nvPr>
            <p:extLst>
              <p:ext uri="{D42A27DB-BD31-4B8C-83A1-F6EECF244321}">
                <p14:modId xmlns:p14="http://schemas.microsoft.com/office/powerpoint/2010/main" val="128566755"/>
              </p:ext>
            </p:extLst>
          </p:nvPr>
        </p:nvGraphicFramePr>
        <p:xfrm>
          <a:off x="1698170" y="2018467"/>
          <a:ext cx="11283043" cy="5117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629722"/>
            <a:ext cx="10554414"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Використання соціальних мереж для маніпуляцій</a:t>
            </a:r>
            <a:endParaRPr lang="en-US" sz="4374" dirty="0"/>
          </a:p>
        </p:txBody>
      </p:sp>
      <p:sp>
        <p:nvSpPr>
          <p:cNvPr id="5" name="Text 3"/>
          <p:cNvSpPr/>
          <p:nvPr/>
        </p:nvSpPr>
        <p:spPr>
          <a:xfrm>
            <a:off x="2037993" y="2573893"/>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Таргетований контент</a:t>
            </a:r>
            <a:endParaRPr lang="en-US" sz="2187" dirty="0"/>
          </a:p>
        </p:txBody>
      </p:sp>
      <p:sp>
        <p:nvSpPr>
          <p:cNvPr id="6" name="Text 4"/>
          <p:cNvSpPr/>
          <p:nvPr/>
        </p:nvSpPr>
        <p:spPr>
          <a:xfrm>
            <a:off x="2037993" y="3490436"/>
            <a:ext cx="2232065" cy="3909417"/>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Алгоритми соціальних мереж дозволяють збирати персональні дані користувачів і показувати їм контент, що найточніше відповідає їхнім інтересам та вподобанням.</a:t>
            </a:r>
            <a:endParaRPr lang="en-US" sz="1750" dirty="0"/>
          </a:p>
        </p:txBody>
      </p:sp>
      <p:sp>
        <p:nvSpPr>
          <p:cNvPr id="7" name="Text 5"/>
          <p:cNvSpPr/>
          <p:nvPr/>
        </p:nvSpPr>
        <p:spPr>
          <a:xfrm>
            <a:off x="4819650" y="2573893"/>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Фальшиві акаунти</a:t>
            </a:r>
            <a:endParaRPr lang="en-US" sz="2187" dirty="0"/>
          </a:p>
        </p:txBody>
      </p:sp>
      <p:sp>
        <p:nvSpPr>
          <p:cNvPr id="8" name="Text 6"/>
          <p:cNvSpPr/>
          <p:nvPr/>
        </p:nvSpPr>
        <p:spPr>
          <a:xfrm>
            <a:off x="4819650" y="3490436"/>
            <a:ext cx="2232065" cy="355401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Створення фейкових акаунтів і ботів у соціальних мережах допомагає штучно збільшувати охоплення та поширювати необ'єктивну або маніпулятивну інформацію.</a:t>
            </a:r>
            <a:endParaRPr lang="en-US" sz="1750" dirty="0"/>
          </a:p>
        </p:txBody>
      </p:sp>
      <p:sp>
        <p:nvSpPr>
          <p:cNvPr id="9" name="Text 7"/>
          <p:cNvSpPr/>
          <p:nvPr/>
        </p:nvSpPr>
        <p:spPr>
          <a:xfrm>
            <a:off x="7601307" y="2573893"/>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Інформаційні бульбашки</a:t>
            </a:r>
            <a:endParaRPr lang="en-US" sz="2187" dirty="0"/>
          </a:p>
        </p:txBody>
      </p:sp>
      <p:sp>
        <p:nvSpPr>
          <p:cNvPr id="10" name="Text 8"/>
          <p:cNvSpPr/>
          <p:nvPr/>
        </p:nvSpPr>
        <p:spPr>
          <a:xfrm>
            <a:off x="7601307" y="3490436"/>
            <a:ext cx="2232065" cy="3198614"/>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Соціальні мережі схильні формувати інформаційні бульбашки, в яких користувачі бачять лише схожі на їхні думки контент, що закріплює їхні переконання.</a:t>
            </a:r>
            <a:endParaRPr lang="en-US" sz="1750" dirty="0"/>
          </a:p>
        </p:txBody>
      </p:sp>
      <p:sp>
        <p:nvSpPr>
          <p:cNvPr id="11" name="Text 9"/>
          <p:cNvSpPr/>
          <p:nvPr/>
        </p:nvSpPr>
        <p:spPr>
          <a:xfrm>
            <a:off x="10382964" y="2573893"/>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Вірусний маркетинг</a:t>
            </a:r>
            <a:endParaRPr lang="en-US" sz="2187" dirty="0"/>
          </a:p>
        </p:txBody>
      </p:sp>
      <p:sp>
        <p:nvSpPr>
          <p:cNvPr id="12" name="Text 10"/>
          <p:cNvSpPr/>
          <p:nvPr/>
        </p:nvSpPr>
        <p:spPr>
          <a:xfrm>
            <a:off x="10382964" y="3490436"/>
            <a:ext cx="2232065" cy="355401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Використання популярних трендів, челленджів та емоційно забарвлених повідомлень допомагає швидше поширювати маніпулятивну рекламу та контент.</a:t>
            </a:r>
            <a:endParaRPr lang="en-US" sz="1750" dirty="0"/>
          </a:p>
        </p:txBody>
      </p:sp>
    </p:spTree>
    <p:extLst>
      <p:ext uri="{BB962C8B-B14F-4D97-AF65-F5344CB8AC3E}">
        <p14:creationId xmlns:p14="http://schemas.microsoft.com/office/powerpoint/2010/main" val="1553749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1046</Words>
  <Application>Microsoft Office PowerPoint</Application>
  <PresentationFormat>Произвольный</PresentationFormat>
  <Paragraphs>98</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18</cp:revision>
  <dcterms:created xsi:type="dcterms:W3CDTF">2024-05-14T19:53:48Z</dcterms:created>
  <dcterms:modified xsi:type="dcterms:W3CDTF">2024-05-31T09:44:56Z</dcterms:modified>
</cp:coreProperties>
</file>