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7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19.09.2024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19.09.2024</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728191"/>
          </a:xfrm>
        </p:spPr>
        <p:txBody>
          <a:bodyPr>
            <a:noAutofit/>
          </a:bodyPr>
          <a:lstStyle/>
          <a:p>
            <a:pPr algn="ctr"/>
            <a:r>
              <a:rPr lang="uk-UA" sz="3600" dirty="0" smtClean="0">
                <a:latin typeface="Times New Roman" panose="02020603050405020304" pitchFamily="18" charset="0"/>
                <a:cs typeface="Times New Roman" panose="02020603050405020304" pitchFamily="18" charset="0"/>
              </a:rPr>
              <a:t>Експертне матеріалознавство</a:t>
            </a:r>
            <a:endParaRPr lang="uk-UA"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11560" y="2492896"/>
            <a:ext cx="7992888" cy="2232248"/>
          </a:xfrm>
        </p:spPr>
        <p:txBody>
          <a:bodyPr>
            <a:normAutofit/>
          </a:bodyPr>
          <a:lstStyle/>
          <a:p>
            <a:pPr algn="ctr"/>
            <a:r>
              <a:rPr lang="uk-UA" sz="2800" dirty="0" smtClean="0">
                <a:solidFill>
                  <a:schemeClr val="tx1"/>
                </a:solidFill>
                <a:latin typeface="Times New Roman" panose="02020603050405020304" pitchFamily="18" charset="0"/>
                <a:cs typeface="Times New Roman" panose="02020603050405020304" pitchFamily="18" charset="0"/>
              </a:rPr>
              <a:t>Вибіркова дисципліна</a:t>
            </a:r>
            <a:endParaRPr lang="uk-UA" sz="2800" dirty="0" smtClean="0">
              <a:solidFill>
                <a:schemeClr val="tx1"/>
              </a:solidFill>
              <a:latin typeface="Times New Roman" panose="02020603050405020304" pitchFamily="18" charset="0"/>
              <a:cs typeface="Times New Roman" panose="02020603050405020304" pitchFamily="18" charset="0"/>
            </a:endParaRPr>
          </a:p>
          <a:p>
            <a:pPr algn="ctr"/>
            <a:r>
              <a:rPr lang="uk-UA" sz="2800" dirty="0" smtClean="0">
                <a:solidFill>
                  <a:schemeClr val="tx1"/>
                </a:solidFill>
                <a:latin typeface="Times New Roman" panose="02020603050405020304" pitchFamily="18" charset="0"/>
                <a:cs typeface="Times New Roman" panose="02020603050405020304" pitchFamily="18" charset="0"/>
              </a:rPr>
              <a:t>для всіх спеціальностей</a:t>
            </a:r>
            <a:endParaRPr lang="uk-UA" sz="2800" dirty="0" smtClean="0">
              <a:solidFill>
                <a:schemeClr val="tx1"/>
              </a:solidFill>
              <a:latin typeface="Times New Roman" panose="02020603050405020304" pitchFamily="18" charset="0"/>
              <a:cs typeface="Times New Roman" panose="02020603050405020304" pitchFamily="18" charset="0"/>
            </a:endParaRPr>
          </a:p>
          <a:p>
            <a:pPr algn="ctr"/>
            <a:r>
              <a:rPr lang="uk-UA" sz="2800" dirty="0" smtClean="0">
                <a:solidFill>
                  <a:srgbClr val="C00000"/>
                </a:solidFill>
                <a:latin typeface="Times New Roman" panose="02020603050405020304" pitchFamily="18" charset="0"/>
                <a:cs typeface="Times New Roman" panose="02020603050405020304" pitchFamily="18" charset="0"/>
              </a:rPr>
              <a:t>першого (бакалаврського) </a:t>
            </a:r>
            <a:r>
              <a:rPr lang="uk-UA" sz="2800" dirty="0" smtClean="0">
                <a:solidFill>
                  <a:srgbClr val="C00000"/>
                </a:solidFill>
                <a:latin typeface="Times New Roman" panose="02020603050405020304" pitchFamily="18" charset="0"/>
                <a:cs typeface="Times New Roman" panose="02020603050405020304" pitchFamily="18" charset="0"/>
              </a:rPr>
              <a:t>рівня</a:t>
            </a:r>
          </a:p>
          <a:p>
            <a:endParaRPr lang="uk-UA" sz="2800" dirty="0" smtClean="0"/>
          </a:p>
          <a:p>
            <a:endParaRPr lang="uk-UA" dirty="0" smtClean="0"/>
          </a:p>
          <a:p>
            <a:endParaRPr lang="uk-UA" dirty="0" smtClean="0"/>
          </a:p>
          <a:p>
            <a:endParaRPr lang="uk-UA" dirty="0"/>
          </a:p>
        </p:txBody>
      </p:sp>
    </p:spTree>
    <p:extLst>
      <p:ext uri="{BB962C8B-B14F-4D97-AF65-F5344CB8AC3E}">
        <p14:creationId xmlns:p14="http://schemas.microsoft.com/office/powerpoint/2010/main" val="367439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i="1" dirty="0" smtClean="0">
                <a:latin typeface="Times New Roman" panose="02020603050405020304" pitchFamily="18" charset="0"/>
                <a:cs typeface="Times New Roman" panose="02020603050405020304" pitchFamily="18" charset="0"/>
              </a:rPr>
              <a:t>«Експертне матеріалознавство»</a:t>
            </a:r>
            <a:endParaRPr lang="uk-UA" i="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noAutofit/>
          </a:bodyPr>
          <a:lstStyle/>
          <a:p>
            <a:pPr algn="ctr"/>
            <a:r>
              <a:rPr lang="uk-UA" dirty="0" smtClean="0">
                <a:solidFill>
                  <a:schemeClr val="tx1"/>
                </a:solidFill>
                <a:latin typeface="Times New Roman" panose="02020603050405020304" pitchFamily="18" charset="0"/>
                <a:cs typeface="Times New Roman" panose="02020603050405020304" pitchFamily="18" charset="0"/>
              </a:rPr>
              <a:t>Викладач</a:t>
            </a:r>
          </a:p>
          <a:p>
            <a:pPr algn="ctr"/>
            <a:r>
              <a:rPr lang="uk-UA" dirty="0" smtClean="0">
                <a:solidFill>
                  <a:schemeClr val="tx1"/>
                </a:solidFill>
                <a:latin typeface="Times New Roman" panose="02020603050405020304" pitchFamily="18" charset="0"/>
                <a:cs typeface="Times New Roman" panose="02020603050405020304" pitchFamily="18" charset="0"/>
              </a:rPr>
              <a:t>Бондаренко Юлія Володимирівна</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645025" y="1412776"/>
            <a:ext cx="4041775" cy="1008112"/>
          </a:xfrm>
        </p:spPr>
        <p:txBody>
          <a:bodyPr>
            <a:noAutofit/>
          </a:bodyPr>
          <a:lstStyle/>
          <a:p>
            <a:pPr algn="ctr"/>
            <a:r>
              <a:rPr lang="uk-UA" sz="1800" dirty="0" smtClean="0">
                <a:latin typeface="Times New Roman" panose="02020603050405020304" pitchFamily="18" charset="0"/>
                <a:cs typeface="Times New Roman" panose="02020603050405020304" pitchFamily="18" charset="0"/>
              </a:rPr>
              <a:t>Дисципліна</a:t>
            </a:r>
          </a:p>
          <a:p>
            <a:pPr algn="ctr"/>
            <a:r>
              <a:rPr lang="uk-UA" sz="1800" dirty="0" smtClean="0">
                <a:latin typeface="Times New Roman" panose="02020603050405020304" pitchFamily="18" charset="0"/>
                <a:cs typeface="Times New Roman" panose="02020603050405020304" pitchFamily="18" charset="0"/>
              </a:rPr>
              <a:t>Блок освітніх компонентів вільного вибору студентів в межах Університету</a:t>
            </a:r>
            <a:endParaRPr lang="uk-UA" sz="18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645025" y="2420888"/>
            <a:ext cx="4175447" cy="4176463"/>
          </a:xfrm>
        </p:spPr>
        <p:txBody>
          <a:bodyPr>
            <a:normAutofit/>
          </a:bodyPr>
          <a:lstStyle/>
          <a:p>
            <a:endParaRPr lang="uk-UA" sz="1600" dirty="0" smtClean="0"/>
          </a:p>
          <a:p>
            <a:r>
              <a:rPr lang="uk-UA" sz="1600" dirty="0" smtClean="0">
                <a:latin typeface="Times New Roman" panose="02020603050405020304" pitchFamily="18" charset="0"/>
                <a:cs typeface="Times New Roman" panose="02020603050405020304" pitchFamily="18" charset="0"/>
              </a:rPr>
              <a:t>Кількість </a:t>
            </a:r>
            <a:r>
              <a:rPr lang="uk-UA" sz="1600" dirty="0">
                <a:latin typeface="Times New Roman" panose="02020603050405020304" pitchFamily="18" charset="0"/>
                <a:cs typeface="Times New Roman" panose="02020603050405020304" pitchFamily="18" charset="0"/>
              </a:rPr>
              <a:t>кредитів </a:t>
            </a:r>
            <a:r>
              <a:rPr lang="uk-UA" sz="1600" dirty="0" smtClean="0">
                <a:latin typeface="Times New Roman" panose="02020603050405020304" pitchFamily="18" charset="0"/>
                <a:cs typeface="Times New Roman" panose="02020603050405020304" pitchFamily="18" charset="0"/>
              </a:rPr>
              <a:t>ЄКТС - </a:t>
            </a:r>
            <a:r>
              <a:rPr lang="uk-UA" sz="1600" b="1" dirty="0" smtClean="0">
                <a:latin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cs typeface="Times New Roman" panose="02020603050405020304" pitchFamily="18" charset="0"/>
              </a:rPr>
              <a:t>2   (60 </a:t>
            </a:r>
            <a:r>
              <a:rPr lang="uk-UA" sz="1600" b="1" dirty="0" smtClean="0">
                <a:latin typeface="Times New Roman" panose="02020603050405020304" pitchFamily="18" charset="0"/>
                <a:cs typeface="Times New Roman" panose="02020603050405020304" pitchFamily="18" charset="0"/>
              </a:rPr>
              <a:t>годин)</a:t>
            </a:r>
          </a:p>
          <a:p>
            <a:r>
              <a:rPr lang="uk-UA" sz="1600" dirty="0">
                <a:latin typeface="Times New Roman" panose="02020603050405020304" pitchFamily="18" charset="0"/>
                <a:cs typeface="Times New Roman" panose="02020603050405020304" pitchFamily="18" charset="0"/>
              </a:rPr>
              <a:t>Вид підсумкового семестрового </a:t>
            </a:r>
            <a:r>
              <a:rPr lang="uk-UA" sz="1600" dirty="0" smtClean="0">
                <a:latin typeface="Times New Roman" panose="02020603050405020304" pitchFamily="18" charset="0"/>
                <a:cs typeface="Times New Roman" panose="02020603050405020304" pitchFamily="18" charset="0"/>
              </a:rPr>
              <a:t>контролю  - </a:t>
            </a:r>
            <a:r>
              <a:rPr lang="uk-UA" sz="1600" b="1" dirty="0" smtClean="0">
                <a:latin typeface="Times New Roman" panose="02020603050405020304" pitchFamily="18" charset="0"/>
                <a:cs typeface="Times New Roman" panose="02020603050405020304" pitchFamily="18" charset="0"/>
              </a:rPr>
              <a:t>залік</a:t>
            </a:r>
          </a:p>
          <a:p>
            <a:pPr marL="0" indent="0" algn="ctr">
              <a:buNone/>
            </a:pPr>
            <a:r>
              <a:rPr lang="ru-RU" sz="1600" i="1" dirty="0">
                <a:latin typeface="Times New Roman" panose="02020603050405020304" pitchFamily="18" charset="0"/>
                <a:cs typeface="Times New Roman" panose="02020603050405020304" pitchFamily="18" charset="0"/>
              </a:rPr>
              <a:t>1  </a:t>
            </a:r>
            <a:r>
              <a:rPr lang="ru-RU" sz="1600" i="1" dirty="0" smtClean="0">
                <a:latin typeface="Times New Roman" panose="02020603050405020304" pitchFamily="18" charset="0"/>
                <a:cs typeface="Times New Roman" panose="02020603050405020304" pitchFamily="18" charset="0"/>
              </a:rPr>
              <a:t>семестр</a:t>
            </a:r>
            <a:endParaRPr lang="uk-UA" sz="1600" b="1" dirty="0" smtClean="0">
              <a:latin typeface="Times New Roman" panose="02020603050405020304" pitchFamily="18" charset="0"/>
              <a:cs typeface="Times New Roman" panose="02020603050405020304" pitchFamily="18" charset="0"/>
            </a:endParaRPr>
          </a:p>
          <a:p>
            <a:r>
              <a:rPr lang="uk-UA" sz="1600" b="1" dirty="0" smtClean="0">
                <a:latin typeface="Times New Roman" panose="02020603050405020304" pitchFamily="18" charset="0"/>
                <a:cs typeface="Times New Roman" panose="02020603050405020304" pitchFamily="18" charset="0"/>
              </a:rPr>
              <a:t>Лекції   - </a:t>
            </a:r>
            <a:r>
              <a:rPr lang="uk-UA" sz="1600" b="1" dirty="0" smtClean="0">
                <a:latin typeface="Times New Roman" panose="02020603050405020304" pitchFamily="18" charset="0"/>
                <a:cs typeface="Times New Roman" panose="02020603050405020304" pitchFamily="18" charset="0"/>
              </a:rPr>
              <a:t>20 </a:t>
            </a:r>
            <a:r>
              <a:rPr lang="uk-UA" sz="1600" b="1" dirty="0" smtClean="0">
                <a:latin typeface="Times New Roman" panose="02020603050405020304" pitchFamily="18" charset="0"/>
                <a:cs typeface="Times New Roman" panose="02020603050405020304" pitchFamily="18" charset="0"/>
              </a:rPr>
              <a:t>годин</a:t>
            </a:r>
          </a:p>
          <a:p>
            <a:r>
              <a:rPr lang="uk-UA" sz="1600" b="1" dirty="0" smtClean="0">
                <a:latin typeface="Times New Roman" panose="02020603050405020304" pitchFamily="18" charset="0"/>
                <a:cs typeface="Times New Roman" panose="02020603050405020304" pitchFamily="18" charset="0"/>
              </a:rPr>
              <a:t>Самостійна  </a:t>
            </a:r>
            <a:r>
              <a:rPr lang="uk-UA" sz="1600" b="1" dirty="0" smtClean="0">
                <a:latin typeface="Times New Roman" panose="02020603050405020304" pitchFamily="18" charset="0"/>
                <a:cs typeface="Times New Roman" panose="02020603050405020304" pitchFamily="18" charset="0"/>
              </a:rPr>
              <a:t>робота  -  </a:t>
            </a:r>
            <a:r>
              <a:rPr lang="uk-UA" sz="1600" b="1" dirty="0" smtClean="0">
                <a:latin typeface="Times New Roman" panose="02020603050405020304" pitchFamily="18" charset="0"/>
                <a:cs typeface="Times New Roman" panose="02020603050405020304" pitchFamily="18" charset="0"/>
              </a:rPr>
              <a:t>40 </a:t>
            </a:r>
            <a:r>
              <a:rPr lang="uk-UA" sz="1600" b="1" dirty="0" smtClean="0">
                <a:latin typeface="Times New Roman" panose="02020603050405020304" pitchFamily="18" charset="0"/>
                <a:cs typeface="Times New Roman" panose="02020603050405020304" pitchFamily="18" charset="0"/>
              </a:rPr>
              <a:t>години</a:t>
            </a:r>
          </a:p>
          <a:p>
            <a:endParaRPr lang="uk-UA" sz="1600" b="1"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80060" y="2438400"/>
            <a:ext cx="268651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24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Times New Roman" panose="02020603050405020304" pitchFamily="18" charset="0"/>
                <a:cs typeface="Times New Roman" panose="02020603050405020304" pitchFamily="18" charset="0"/>
              </a:rPr>
              <a:t>МЕТА ТА ЗАВДАННЯ </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0" algn="just">
              <a:spcBef>
                <a:spcPts val="0"/>
              </a:spcBef>
              <a:buNone/>
            </a:pPr>
            <a:r>
              <a:rPr lang="uk-UA" sz="2000" i="1" dirty="0">
                <a:latin typeface="Times New Roman" panose="02020603050405020304" pitchFamily="18" charset="0"/>
                <a:cs typeface="Times New Roman" panose="02020603050405020304" pitchFamily="18" charset="0"/>
              </a:rPr>
              <a:t>Дисципліна «</a:t>
            </a:r>
            <a:r>
              <a:rPr lang="uk-UA" sz="2000" b="1" i="1" dirty="0">
                <a:latin typeface="Times New Roman" panose="02020603050405020304" pitchFamily="18" charset="0"/>
                <a:cs typeface="Times New Roman" panose="02020603050405020304" pitchFamily="18" charset="0"/>
              </a:rPr>
              <a:t>Експертне матеріалознавство» </a:t>
            </a:r>
            <a:r>
              <a:rPr lang="uk-UA" sz="2000" i="1" dirty="0">
                <a:latin typeface="Times New Roman" panose="02020603050405020304" pitchFamily="18" charset="0"/>
                <a:cs typeface="Times New Roman" panose="02020603050405020304" pitchFamily="18" charset="0"/>
              </a:rPr>
              <a:t>забезпечує професійну підготовку майбутнього фахівця. Методою дисципліни є  вивчення студентами взаємозв'язок складу, будови, структури і властивостей різних матеріалів, а також закономірності їх зміни під тепловим, хімічним, механічним та іншими взаємодіями та дати оцінку можливості використання цих матеріалів у практиці. Основними завданнями вивчення дисципліни </a:t>
            </a:r>
            <a:r>
              <a:rPr lang="uk-UA" sz="2000" b="1" i="1" dirty="0">
                <a:latin typeface="Times New Roman" panose="02020603050405020304" pitchFamily="18" charset="0"/>
                <a:cs typeface="Times New Roman" panose="02020603050405020304" pitchFamily="18" charset="0"/>
              </a:rPr>
              <a:t>«Експертне </a:t>
            </a:r>
            <a:r>
              <a:rPr lang="uk-UA" sz="2000" b="1" i="1" dirty="0" smtClean="0">
                <a:latin typeface="Times New Roman" panose="02020603050405020304" pitchFamily="18" charset="0"/>
                <a:cs typeface="Times New Roman" panose="02020603050405020304" pitchFamily="18" charset="0"/>
              </a:rPr>
              <a:t>матеріалознавство» </a:t>
            </a:r>
            <a:r>
              <a:rPr lang="uk-UA" sz="2000" i="1" dirty="0">
                <a:latin typeface="Times New Roman" panose="02020603050405020304" pitchFamily="18" charset="0"/>
                <a:cs typeface="Times New Roman" panose="02020603050405020304" pitchFamily="18" charset="0"/>
              </a:rPr>
              <a:t>є полягає в освоєнням студентами будови та властивостей металевих і неметалевих матеріалів, основних понять, що дозволяють оцінювати гідності і недоліки застосування різних матеріалів з урахуванням умов їх служби при виробництві Дисципліна «Експертне матеріалознавство» є логічним продовженням курсів першого (бакалаврського) рівня «Вища математика», «Хімія», «Фізика», «Кристалографія та мінералогія». Набуті при вивченні даного курсу знання необхідні для подальшого вивчення курсу «Теоретична механіка», «Теплотехніка» та подальшої дослідницької діяльності в галузях науки та техніки.</a:t>
            </a:r>
            <a:endParaRPr lang="uk-UA"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688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80</TotalTime>
  <Words>207</Words>
  <Application>Microsoft Office PowerPoint</Application>
  <PresentationFormat>Экран (4:3)</PresentationFormat>
  <Paragraphs>19</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Ясность</vt:lpstr>
      <vt:lpstr>Експертне матеріалознавство</vt:lpstr>
      <vt:lpstr>«Експертне матеріалознавство»</vt:lpstr>
      <vt:lpstr>МЕТА ТА ЗАВДАННЯ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Термомеханічні методи зміцнення матеріалів військового призначення</dc:title>
  <dc:creator>Admin</dc:creator>
  <cp:lastModifiedBy>User_ZNU</cp:lastModifiedBy>
  <cp:revision>14</cp:revision>
  <dcterms:created xsi:type="dcterms:W3CDTF">2023-11-02T19:33:26Z</dcterms:created>
  <dcterms:modified xsi:type="dcterms:W3CDTF">2024-09-19T13:45:51Z</dcterms:modified>
</cp:coreProperties>
</file>