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83" r:id="rId3"/>
    <p:sldId id="284" r:id="rId4"/>
    <p:sldId id="285" r:id="rId5"/>
    <p:sldId id="286" r:id="rId6"/>
    <p:sldId id="287" r:id="rId7"/>
    <p:sldId id="288" r:id="rId8"/>
    <p:sldId id="290" r:id="rId9"/>
    <p:sldId id="291" r:id="rId10"/>
    <p:sldId id="292" r:id="rId11"/>
    <p:sldId id="293" r:id="rId12"/>
    <p:sldId id="294" r:id="rId13"/>
    <p:sldId id="295" r:id="rId14"/>
    <p:sldId id="296" r:id="rId15"/>
    <p:sldId id="301" r:id="rId16"/>
    <p:sldId id="302" r:id="rId17"/>
    <p:sldId id="303" r:id="rId18"/>
    <p:sldId id="304" r:id="rId19"/>
    <p:sldId id="305" r:id="rId2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D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11" autoAdjust="0"/>
    <p:restoredTop sz="93554" autoAdjust="0"/>
  </p:normalViewPr>
  <p:slideViewPr>
    <p:cSldViewPr snapToGrid="0">
      <p:cViewPr varScale="1">
        <p:scale>
          <a:sx n="65" d="100"/>
          <a:sy n="65" d="100"/>
        </p:scale>
        <p:origin x="82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Лист1!$B$4</c:f>
              <c:strCache>
                <c:ptCount val="1"/>
                <c:pt idx="0">
                  <c:v>Індекс інфляції</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1200" b="0" i="1" u="none" strike="noStrike" kern="1200" baseline="0">
                    <a:solidFill>
                      <a:sysClr val="windowText" lastClr="000000"/>
                    </a:solidFill>
                    <a:latin typeface="+mn-lt"/>
                    <a:ea typeface="+mn-ea"/>
                    <a:cs typeface="+mn-cs"/>
                  </a:defRPr>
                </a:pPr>
                <a:endParaRPr lang="ru-UA"/>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Лист1!$C$3:$R$3</c:f>
              <c:numCache>
                <c:formatCode>General</c:formatCode>
                <c:ptCount val="16"/>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numCache>
            </c:numRef>
          </c:cat>
          <c:val>
            <c:numRef>
              <c:f>Лист1!$C$4:$R$4</c:f>
              <c:numCache>
                <c:formatCode>General</c:formatCode>
                <c:ptCount val="16"/>
                <c:pt idx="0">
                  <c:v>112.3</c:v>
                </c:pt>
                <c:pt idx="1">
                  <c:v>110.3</c:v>
                </c:pt>
                <c:pt idx="2">
                  <c:v>111.6</c:v>
                </c:pt>
                <c:pt idx="3">
                  <c:v>116.6</c:v>
                </c:pt>
                <c:pt idx="4">
                  <c:v>122.3</c:v>
                </c:pt>
                <c:pt idx="5">
                  <c:v>112.3</c:v>
                </c:pt>
                <c:pt idx="6">
                  <c:v>109.1</c:v>
                </c:pt>
                <c:pt idx="7">
                  <c:v>104.6</c:v>
                </c:pt>
                <c:pt idx="8">
                  <c:v>99.8</c:v>
                </c:pt>
                <c:pt idx="9">
                  <c:v>100.5</c:v>
                </c:pt>
                <c:pt idx="10">
                  <c:v>124.9</c:v>
                </c:pt>
                <c:pt idx="11">
                  <c:v>143.30000000000001</c:v>
                </c:pt>
                <c:pt idx="12">
                  <c:v>112.4</c:v>
                </c:pt>
                <c:pt idx="13">
                  <c:v>113.7</c:v>
                </c:pt>
                <c:pt idx="14">
                  <c:v>109.8</c:v>
                </c:pt>
                <c:pt idx="15">
                  <c:v>104.1</c:v>
                </c:pt>
              </c:numCache>
            </c:numRef>
          </c:val>
          <c:extLst>
            <c:ext xmlns:c16="http://schemas.microsoft.com/office/drawing/2014/chart" uri="{C3380CC4-5D6E-409C-BE32-E72D297353CC}">
              <c16:uniqueId val="{00000000-E3F8-447B-87CA-3FE181D1259E}"/>
            </c:ext>
          </c:extLst>
        </c:ser>
        <c:dLbls>
          <c:dLblPos val="inEnd"/>
          <c:showLegendKey val="0"/>
          <c:showVal val="1"/>
          <c:showCatName val="0"/>
          <c:showSerName val="0"/>
          <c:showPercent val="0"/>
          <c:showBubbleSize val="0"/>
        </c:dLbls>
        <c:gapWidth val="65"/>
        <c:axId val="315035528"/>
        <c:axId val="468819104"/>
      </c:barChart>
      <c:catAx>
        <c:axId val="31503552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200" b="0" i="1" u="none" strike="noStrike" kern="1200" cap="all" baseline="0">
                <a:solidFill>
                  <a:sysClr val="windowText" lastClr="000000"/>
                </a:solidFill>
                <a:latin typeface="+mn-lt"/>
                <a:ea typeface="+mn-ea"/>
                <a:cs typeface="+mn-cs"/>
              </a:defRPr>
            </a:pPr>
            <a:endParaRPr lang="ru-UA"/>
          </a:p>
        </c:txPr>
        <c:crossAx val="468819104"/>
        <c:crosses val="autoZero"/>
        <c:auto val="1"/>
        <c:lblAlgn val="ctr"/>
        <c:lblOffset val="100"/>
        <c:noMultiLvlLbl val="0"/>
      </c:catAx>
      <c:valAx>
        <c:axId val="46881910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315035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noFill/>
      <a:round/>
    </a:ln>
    <a:effectLst/>
  </c:spPr>
  <c:txPr>
    <a:bodyPr/>
    <a:lstStyle/>
    <a:p>
      <a:pPr>
        <a:defRPr sz="1200" b="0" i="1" baseline="0">
          <a:solidFill>
            <a:sysClr val="windowText" lastClr="000000"/>
          </a:solidFill>
        </a:defRPr>
      </a:pPr>
      <a:endParaRPr lang="ru-UA"/>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UA"/>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17BD9-FE61-420E-8F48-67DB8C42880F}" type="datetimeFigureOut">
              <a:rPr lang="ru-UA" smtClean="0"/>
              <a:t>07.02.2024</a:t>
            </a:fld>
            <a:endParaRPr lang="ru-UA"/>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UA"/>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UA"/>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95521F-5DF8-416B-B6FE-33876C05932B}" type="slidenum">
              <a:rPr lang="ru-UA" smtClean="0"/>
              <a:t>‹№›</a:t>
            </a:fld>
            <a:endParaRPr lang="ru-UA"/>
          </a:p>
        </p:txBody>
      </p:sp>
    </p:spTree>
    <p:extLst>
      <p:ext uri="{BB962C8B-B14F-4D97-AF65-F5344CB8AC3E}">
        <p14:creationId xmlns:p14="http://schemas.microsoft.com/office/powerpoint/2010/main" val="2279980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UA" dirty="0"/>
          </a:p>
        </p:txBody>
      </p:sp>
      <p:sp>
        <p:nvSpPr>
          <p:cNvPr id="4" name="Номер слайда 3"/>
          <p:cNvSpPr>
            <a:spLocks noGrp="1"/>
          </p:cNvSpPr>
          <p:nvPr>
            <p:ph type="sldNum" sz="quarter" idx="5"/>
          </p:nvPr>
        </p:nvSpPr>
        <p:spPr/>
        <p:txBody>
          <a:bodyPr/>
          <a:lstStyle/>
          <a:p>
            <a:fld id="{1995521F-5DF8-416B-B6FE-33876C05932B}" type="slidenum">
              <a:rPr lang="ru-UA" smtClean="0"/>
              <a:t>2</a:t>
            </a:fld>
            <a:endParaRPr lang="ru-UA"/>
          </a:p>
        </p:txBody>
      </p:sp>
    </p:spTree>
    <p:extLst>
      <p:ext uri="{BB962C8B-B14F-4D97-AF65-F5344CB8AC3E}">
        <p14:creationId xmlns:p14="http://schemas.microsoft.com/office/powerpoint/2010/main" val="1627870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UA" dirty="0"/>
          </a:p>
        </p:txBody>
      </p:sp>
      <p:sp>
        <p:nvSpPr>
          <p:cNvPr id="4" name="Номер слайда 3"/>
          <p:cNvSpPr>
            <a:spLocks noGrp="1"/>
          </p:cNvSpPr>
          <p:nvPr>
            <p:ph type="sldNum" sz="quarter" idx="5"/>
          </p:nvPr>
        </p:nvSpPr>
        <p:spPr/>
        <p:txBody>
          <a:bodyPr/>
          <a:lstStyle/>
          <a:p>
            <a:fld id="{1995521F-5DF8-416B-B6FE-33876C05932B}" type="slidenum">
              <a:rPr lang="ru-UA" smtClean="0"/>
              <a:t>11</a:t>
            </a:fld>
            <a:endParaRPr lang="ru-UA"/>
          </a:p>
        </p:txBody>
      </p:sp>
    </p:spTree>
    <p:extLst>
      <p:ext uri="{BB962C8B-B14F-4D97-AF65-F5344CB8AC3E}">
        <p14:creationId xmlns:p14="http://schemas.microsoft.com/office/powerpoint/2010/main" val="1291544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UA" dirty="0"/>
          </a:p>
        </p:txBody>
      </p:sp>
      <p:sp>
        <p:nvSpPr>
          <p:cNvPr id="4" name="Номер слайда 3"/>
          <p:cNvSpPr>
            <a:spLocks noGrp="1"/>
          </p:cNvSpPr>
          <p:nvPr>
            <p:ph type="sldNum" sz="quarter" idx="5"/>
          </p:nvPr>
        </p:nvSpPr>
        <p:spPr/>
        <p:txBody>
          <a:bodyPr/>
          <a:lstStyle/>
          <a:p>
            <a:fld id="{1995521F-5DF8-416B-B6FE-33876C05932B}" type="slidenum">
              <a:rPr lang="ru-UA" smtClean="0"/>
              <a:t>12</a:t>
            </a:fld>
            <a:endParaRPr lang="ru-UA"/>
          </a:p>
        </p:txBody>
      </p:sp>
    </p:spTree>
    <p:extLst>
      <p:ext uri="{BB962C8B-B14F-4D97-AF65-F5344CB8AC3E}">
        <p14:creationId xmlns:p14="http://schemas.microsoft.com/office/powerpoint/2010/main" val="3287212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UA" dirty="0"/>
          </a:p>
        </p:txBody>
      </p:sp>
      <p:sp>
        <p:nvSpPr>
          <p:cNvPr id="4" name="Номер слайда 3"/>
          <p:cNvSpPr>
            <a:spLocks noGrp="1"/>
          </p:cNvSpPr>
          <p:nvPr>
            <p:ph type="sldNum" sz="quarter" idx="5"/>
          </p:nvPr>
        </p:nvSpPr>
        <p:spPr/>
        <p:txBody>
          <a:bodyPr/>
          <a:lstStyle/>
          <a:p>
            <a:fld id="{1995521F-5DF8-416B-B6FE-33876C05932B}" type="slidenum">
              <a:rPr lang="ru-UA" smtClean="0"/>
              <a:t>13</a:t>
            </a:fld>
            <a:endParaRPr lang="ru-UA"/>
          </a:p>
        </p:txBody>
      </p:sp>
    </p:spTree>
    <p:extLst>
      <p:ext uri="{BB962C8B-B14F-4D97-AF65-F5344CB8AC3E}">
        <p14:creationId xmlns:p14="http://schemas.microsoft.com/office/powerpoint/2010/main" val="23856498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UA" dirty="0"/>
          </a:p>
        </p:txBody>
      </p:sp>
      <p:sp>
        <p:nvSpPr>
          <p:cNvPr id="4" name="Номер слайда 3"/>
          <p:cNvSpPr>
            <a:spLocks noGrp="1"/>
          </p:cNvSpPr>
          <p:nvPr>
            <p:ph type="sldNum" sz="quarter" idx="5"/>
          </p:nvPr>
        </p:nvSpPr>
        <p:spPr/>
        <p:txBody>
          <a:bodyPr/>
          <a:lstStyle/>
          <a:p>
            <a:fld id="{1995521F-5DF8-416B-B6FE-33876C05932B}" type="slidenum">
              <a:rPr lang="ru-UA" smtClean="0"/>
              <a:t>14</a:t>
            </a:fld>
            <a:endParaRPr lang="ru-UA"/>
          </a:p>
        </p:txBody>
      </p:sp>
    </p:spTree>
    <p:extLst>
      <p:ext uri="{BB962C8B-B14F-4D97-AF65-F5344CB8AC3E}">
        <p14:creationId xmlns:p14="http://schemas.microsoft.com/office/powerpoint/2010/main" val="1266770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UA" dirty="0"/>
          </a:p>
        </p:txBody>
      </p:sp>
      <p:sp>
        <p:nvSpPr>
          <p:cNvPr id="4" name="Номер слайда 3"/>
          <p:cNvSpPr>
            <a:spLocks noGrp="1"/>
          </p:cNvSpPr>
          <p:nvPr>
            <p:ph type="sldNum" sz="quarter" idx="5"/>
          </p:nvPr>
        </p:nvSpPr>
        <p:spPr/>
        <p:txBody>
          <a:bodyPr/>
          <a:lstStyle/>
          <a:p>
            <a:fld id="{1995521F-5DF8-416B-B6FE-33876C05932B}" type="slidenum">
              <a:rPr lang="ru-UA" smtClean="0"/>
              <a:t>15</a:t>
            </a:fld>
            <a:endParaRPr lang="ru-UA"/>
          </a:p>
        </p:txBody>
      </p:sp>
    </p:spTree>
    <p:extLst>
      <p:ext uri="{BB962C8B-B14F-4D97-AF65-F5344CB8AC3E}">
        <p14:creationId xmlns:p14="http://schemas.microsoft.com/office/powerpoint/2010/main" val="35840875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UA" dirty="0"/>
          </a:p>
        </p:txBody>
      </p:sp>
      <p:sp>
        <p:nvSpPr>
          <p:cNvPr id="4" name="Номер слайда 3"/>
          <p:cNvSpPr>
            <a:spLocks noGrp="1"/>
          </p:cNvSpPr>
          <p:nvPr>
            <p:ph type="sldNum" sz="quarter" idx="5"/>
          </p:nvPr>
        </p:nvSpPr>
        <p:spPr/>
        <p:txBody>
          <a:bodyPr/>
          <a:lstStyle/>
          <a:p>
            <a:fld id="{1995521F-5DF8-416B-B6FE-33876C05932B}" type="slidenum">
              <a:rPr lang="ru-UA" smtClean="0"/>
              <a:t>16</a:t>
            </a:fld>
            <a:endParaRPr lang="ru-UA"/>
          </a:p>
        </p:txBody>
      </p:sp>
    </p:spTree>
    <p:extLst>
      <p:ext uri="{BB962C8B-B14F-4D97-AF65-F5344CB8AC3E}">
        <p14:creationId xmlns:p14="http://schemas.microsoft.com/office/powerpoint/2010/main" val="24350046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UA" dirty="0"/>
          </a:p>
        </p:txBody>
      </p:sp>
      <p:sp>
        <p:nvSpPr>
          <p:cNvPr id="4" name="Номер слайда 3"/>
          <p:cNvSpPr>
            <a:spLocks noGrp="1"/>
          </p:cNvSpPr>
          <p:nvPr>
            <p:ph type="sldNum" sz="quarter" idx="5"/>
          </p:nvPr>
        </p:nvSpPr>
        <p:spPr/>
        <p:txBody>
          <a:bodyPr/>
          <a:lstStyle/>
          <a:p>
            <a:fld id="{1995521F-5DF8-416B-B6FE-33876C05932B}" type="slidenum">
              <a:rPr lang="ru-UA" smtClean="0"/>
              <a:t>17</a:t>
            </a:fld>
            <a:endParaRPr lang="ru-UA"/>
          </a:p>
        </p:txBody>
      </p:sp>
    </p:spTree>
    <p:extLst>
      <p:ext uri="{BB962C8B-B14F-4D97-AF65-F5344CB8AC3E}">
        <p14:creationId xmlns:p14="http://schemas.microsoft.com/office/powerpoint/2010/main" val="21622218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UA" dirty="0"/>
          </a:p>
        </p:txBody>
      </p:sp>
      <p:sp>
        <p:nvSpPr>
          <p:cNvPr id="4" name="Номер слайда 3"/>
          <p:cNvSpPr>
            <a:spLocks noGrp="1"/>
          </p:cNvSpPr>
          <p:nvPr>
            <p:ph type="sldNum" sz="quarter" idx="5"/>
          </p:nvPr>
        </p:nvSpPr>
        <p:spPr/>
        <p:txBody>
          <a:bodyPr/>
          <a:lstStyle/>
          <a:p>
            <a:fld id="{1995521F-5DF8-416B-B6FE-33876C05932B}" type="slidenum">
              <a:rPr lang="ru-UA" smtClean="0"/>
              <a:t>18</a:t>
            </a:fld>
            <a:endParaRPr lang="ru-UA"/>
          </a:p>
        </p:txBody>
      </p:sp>
    </p:spTree>
    <p:extLst>
      <p:ext uri="{BB962C8B-B14F-4D97-AF65-F5344CB8AC3E}">
        <p14:creationId xmlns:p14="http://schemas.microsoft.com/office/powerpoint/2010/main" val="225411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UA" dirty="0"/>
          </a:p>
        </p:txBody>
      </p:sp>
      <p:sp>
        <p:nvSpPr>
          <p:cNvPr id="4" name="Номер слайда 3"/>
          <p:cNvSpPr>
            <a:spLocks noGrp="1"/>
          </p:cNvSpPr>
          <p:nvPr>
            <p:ph type="sldNum" sz="quarter" idx="5"/>
          </p:nvPr>
        </p:nvSpPr>
        <p:spPr/>
        <p:txBody>
          <a:bodyPr/>
          <a:lstStyle/>
          <a:p>
            <a:fld id="{1995521F-5DF8-416B-B6FE-33876C05932B}" type="slidenum">
              <a:rPr lang="ru-UA" smtClean="0"/>
              <a:t>19</a:t>
            </a:fld>
            <a:endParaRPr lang="ru-UA"/>
          </a:p>
        </p:txBody>
      </p:sp>
    </p:spTree>
    <p:extLst>
      <p:ext uri="{BB962C8B-B14F-4D97-AF65-F5344CB8AC3E}">
        <p14:creationId xmlns:p14="http://schemas.microsoft.com/office/powerpoint/2010/main" val="2576286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UA" dirty="0"/>
          </a:p>
        </p:txBody>
      </p:sp>
      <p:sp>
        <p:nvSpPr>
          <p:cNvPr id="4" name="Номер слайда 3"/>
          <p:cNvSpPr>
            <a:spLocks noGrp="1"/>
          </p:cNvSpPr>
          <p:nvPr>
            <p:ph type="sldNum" sz="quarter" idx="5"/>
          </p:nvPr>
        </p:nvSpPr>
        <p:spPr/>
        <p:txBody>
          <a:bodyPr/>
          <a:lstStyle/>
          <a:p>
            <a:fld id="{1995521F-5DF8-416B-B6FE-33876C05932B}" type="slidenum">
              <a:rPr lang="ru-UA" smtClean="0"/>
              <a:t>3</a:t>
            </a:fld>
            <a:endParaRPr lang="ru-UA"/>
          </a:p>
        </p:txBody>
      </p:sp>
    </p:spTree>
    <p:extLst>
      <p:ext uri="{BB962C8B-B14F-4D97-AF65-F5344CB8AC3E}">
        <p14:creationId xmlns:p14="http://schemas.microsoft.com/office/powerpoint/2010/main" val="1076310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UA" dirty="0"/>
          </a:p>
        </p:txBody>
      </p:sp>
      <p:sp>
        <p:nvSpPr>
          <p:cNvPr id="4" name="Номер слайда 3"/>
          <p:cNvSpPr>
            <a:spLocks noGrp="1"/>
          </p:cNvSpPr>
          <p:nvPr>
            <p:ph type="sldNum" sz="quarter" idx="5"/>
          </p:nvPr>
        </p:nvSpPr>
        <p:spPr/>
        <p:txBody>
          <a:bodyPr/>
          <a:lstStyle/>
          <a:p>
            <a:fld id="{1995521F-5DF8-416B-B6FE-33876C05932B}" type="slidenum">
              <a:rPr lang="ru-UA" smtClean="0"/>
              <a:t>4</a:t>
            </a:fld>
            <a:endParaRPr lang="ru-UA"/>
          </a:p>
        </p:txBody>
      </p:sp>
    </p:spTree>
    <p:extLst>
      <p:ext uri="{BB962C8B-B14F-4D97-AF65-F5344CB8AC3E}">
        <p14:creationId xmlns:p14="http://schemas.microsoft.com/office/powerpoint/2010/main" val="553782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UA" dirty="0"/>
          </a:p>
        </p:txBody>
      </p:sp>
      <p:sp>
        <p:nvSpPr>
          <p:cNvPr id="4" name="Номер слайда 3"/>
          <p:cNvSpPr>
            <a:spLocks noGrp="1"/>
          </p:cNvSpPr>
          <p:nvPr>
            <p:ph type="sldNum" sz="quarter" idx="5"/>
          </p:nvPr>
        </p:nvSpPr>
        <p:spPr/>
        <p:txBody>
          <a:bodyPr/>
          <a:lstStyle/>
          <a:p>
            <a:fld id="{1995521F-5DF8-416B-B6FE-33876C05932B}" type="slidenum">
              <a:rPr lang="ru-UA" smtClean="0"/>
              <a:t>5</a:t>
            </a:fld>
            <a:endParaRPr lang="ru-UA"/>
          </a:p>
        </p:txBody>
      </p:sp>
    </p:spTree>
    <p:extLst>
      <p:ext uri="{BB962C8B-B14F-4D97-AF65-F5344CB8AC3E}">
        <p14:creationId xmlns:p14="http://schemas.microsoft.com/office/powerpoint/2010/main" val="859830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UA" dirty="0"/>
          </a:p>
        </p:txBody>
      </p:sp>
      <p:sp>
        <p:nvSpPr>
          <p:cNvPr id="4" name="Номер слайда 3"/>
          <p:cNvSpPr>
            <a:spLocks noGrp="1"/>
          </p:cNvSpPr>
          <p:nvPr>
            <p:ph type="sldNum" sz="quarter" idx="5"/>
          </p:nvPr>
        </p:nvSpPr>
        <p:spPr/>
        <p:txBody>
          <a:bodyPr/>
          <a:lstStyle/>
          <a:p>
            <a:fld id="{1995521F-5DF8-416B-B6FE-33876C05932B}" type="slidenum">
              <a:rPr lang="ru-UA" smtClean="0"/>
              <a:t>6</a:t>
            </a:fld>
            <a:endParaRPr lang="ru-UA"/>
          </a:p>
        </p:txBody>
      </p:sp>
    </p:spTree>
    <p:extLst>
      <p:ext uri="{BB962C8B-B14F-4D97-AF65-F5344CB8AC3E}">
        <p14:creationId xmlns:p14="http://schemas.microsoft.com/office/powerpoint/2010/main" val="2895230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UA" dirty="0"/>
          </a:p>
        </p:txBody>
      </p:sp>
      <p:sp>
        <p:nvSpPr>
          <p:cNvPr id="4" name="Номер слайда 3"/>
          <p:cNvSpPr>
            <a:spLocks noGrp="1"/>
          </p:cNvSpPr>
          <p:nvPr>
            <p:ph type="sldNum" sz="quarter" idx="5"/>
          </p:nvPr>
        </p:nvSpPr>
        <p:spPr/>
        <p:txBody>
          <a:bodyPr/>
          <a:lstStyle/>
          <a:p>
            <a:fld id="{1995521F-5DF8-416B-B6FE-33876C05932B}" type="slidenum">
              <a:rPr lang="ru-UA" smtClean="0"/>
              <a:t>7</a:t>
            </a:fld>
            <a:endParaRPr lang="ru-UA"/>
          </a:p>
        </p:txBody>
      </p:sp>
    </p:spTree>
    <p:extLst>
      <p:ext uri="{BB962C8B-B14F-4D97-AF65-F5344CB8AC3E}">
        <p14:creationId xmlns:p14="http://schemas.microsoft.com/office/powerpoint/2010/main" val="450568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UA" dirty="0"/>
          </a:p>
        </p:txBody>
      </p:sp>
      <p:sp>
        <p:nvSpPr>
          <p:cNvPr id="4" name="Номер слайда 3"/>
          <p:cNvSpPr>
            <a:spLocks noGrp="1"/>
          </p:cNvSpPr>
          <p:nvPr>
            <p:ph type="sldNum" sz="quarter" idx="5"/>
          </p:nvPr>
        </p:nvSpPr>
        <p:spPr/>
        <p:txBody>
          <a:bodyPr/>
          <a:lstStyle/>
          <a:p>
            <a:fld id="{1995521F-5DF8-416B-B6FE-33876C05932B}" type="slidenum">
              <a:rPr lang="ru-UA" smtClean="0"/>
              <a:t>8</a:t>
            </a:fld>
            <a:endParaRPr lang="ru-UA"/>
          </a:p>
        </p:txBody>
      </p:sp>
    </p:spTree>
    <p:extLst>
      <p:ext uri="{BB962C8B-B14F-4D97-AF65-F5344CB8AC3E}">
        <p14:creationId xmlns:p14="http://schemas.microsoft.com/office/powerpoint/2010/main" val="2223614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UA" dirty="0"/>
          </a:p>
        </p:txBody>
      </p:sp>
      <p:sp>
        <p:nvSpPr>
          <p:cNvPr id="4" name="Номер слайда 3"/>
          <p:cNvSpPr>
            <a:spLocks noGrp="1"/>
          </p:cNvSpPr>
          <p:nvPr>
            <p:ph type="sldNum" sz="quarter" idx="5"/>
          </p:nvPr>
        </p:nvSpPr>
        <p:spPr/>
        <p:txBody>
          <a:bodyPr/>
          <a:lstStyle/>
          <a:p>
            <a:fld id="{1995521F-5DF8-416B-B6FE-33876C05932B}" type="slidenum">
              <a:rPr lang="ru-UA" smtClean="0"/>
              <a:t>9</a:t>
            </a:fld>
            <a:endParaRPr lang="ru-UA"/>
          </a:p>
        </p:txBody>
      </p:sp>
    </p:spTree>
    <p:extLst>
      <p:ext uri="{BB962C8B-B14F-4D97-AF65-F5344CB8AC3E}">
        <p14:creationId xmlns:p14="http://schemas.microsoft.com/office/powerpoint/2010/main" val="4104769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UA" dirty="0"/>
          </a:p>
        </p:txBody>
      </p:sp>
      <p:sp>
        <p:nvSpPr>
          <p:cNvPr id="4" name="Номер слайда 3"/>
          <p:cNvSpPr>
            <a:spLocks noGrp="1"/>
          </p:cNvSpPr>
          <p:nvPr>
            <p:ph type="sldNum" sz="quarter" idx="5"/>
          </p:nvPr>
        </p:nvSpPr>
        <p:spPr/>
        <p:txBody>
          <a:bodyPr/>
          <a:lstStyle/>
          <a:p>
            <a:fld id="{1995521F-5DF8-416B-B6FE-33876C05932B}" type="slidenum">
              <a:rPr lang="ru-UA" smtClean="0"/>
              <a:t>10</a:t>
            </a:fld>
            <a:endParaRPr lang="ru-UA"/>
          </a:p>
        </p:txBody>
      </p:sp>
    </p:spTree>
    <p:extLst>
      <p:ext uri="{BB962C8B-B14F-4D97-AF65-F5344CB8AC3E}">
        <p14:creationId xmlns:p14="http://schemas.microsoft.com/office/powerpoint/2010/main" val="1477390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14F97C1-9614-4B39-974F-3B9B49849869}" type="datetimeFigureOut">
              <a:rPr lang="ru-RU" smtClean="0"/>
              <a:t>07.02.2024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6168F1-F037-49CF-9C25-A8D7A79186EA}" type="slidenum">
              <a:rPr lang="ru-RU" smtClean="0"/>
              <a:t>‹№›</a:t>
            </a:fld>
            <a:endParaRPr lang="ru-RU"/>
          </a:p>
        </p:txBody>
      </p:sp>
    </p:spTree>
    <p:extLst>
      <p:ext uri="{BB962C8B-B14F-4D97-AF65-F5344CB8AC3E}">
        <p14:creationId xmlns:p14="http://schemas.microsoft.com/office/powerpoint/2010/main" val="1189151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14F97C1-9614-4B39-974F-3B9B49849869}" type="datetimeFigureOut">
              <a:rPr lang="ru-RU" smtClean="0"/>
              <a:t>07.02.2024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6168F1-F037-49CF-9C25-A8D7A79186EA}" type="slidenum">
              <a:rPr lang="ru-RU" smtClean="0"/>
              <a:t>‹№›</a:t>
            </a:fld>
            <a:endParaRPr lang="ru-RU"/>
          </a:p>
        </p:txBody>
      </p:sp>
    </p:spTree>
    <p:extLst>
      <p:ext uri="{BB962C8B-B14F-4D97-AF65-F5344CB8AC3E}">
        <p14:creationId xmlns:p14="http://schemas.microsoft.com/office/powerpoint/2010/main" val="3320976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14F97C1-9614-4B39-974F-3B9B49849869}" type="datetimeFigureOut">
              <a:rPr lang="ru-RU" smtClean="0"/>
              <a:t>07.02.2024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6168F1-F037-49CF-9C25-A8D7A79186EA}"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237278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14F97C1-9614-4B39-974F-3B9B49849869}" type="datetimeFigureOut">
              <a:rPr lang="ru-RU" smtClean="0"/>
              <a:t>07.02.2024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6168F1-F037-49CF-9C25-A8D7A79186EA}" type="slidenum">
              <a:rPr lang="ru-RU" smtClean="0"/>
              <a:t>‹№›</a:t>
            </a:fld>
            <a:endParaRPr lang="ru-RU"/>
          </a:p>
        </p:txBody>
      </p:sp>
    </p:spTree>
    <p:extLst>
      <p:ext uri="{BB962C8B-B14F-4D97-AF65-F5344CB8AC3E}">
        <p14:creationId xmlns:p14="http://schemas.microsoft.com/office/powerpoint/2010/main" val="1625921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14F97C1-9614-4B39-974F-3B9B49849869}" type="datetimeFigureOut">
              <a:rPr lang="ru-RU" smtClean="0"/>
              <a:t>07.02.2024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6168F1-F037-49CF-9C25-A8D7A79186EA}"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73444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14F97C1-9614-4B39-974F-3B9B49849869}" type="datetimeFigureOut">
              <a:rPr lang="ru-RU" smtClean="0"/>
              <a:t>07.02.2024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6168F1-F037-49CF-9C25-A8D7A79186EA}" type="slidenum">
              <a:rPr lang="ru-RU" smtClean="0"/>
              <a:t>‹№›</a:t>
            </a:fld>
            <a:endParaRPr lang="ru-RU"/>
          </a:p>
        </p:txBody>
      </p:sp>
    </p:spTree>
    <p:extLst>
      <p:ext uri="{BB962C8B-B14F-4D97-AF65-F5344CB8AC3E}">
        <p14:creationId xmlns:p14="http://schemas.microsoft.com/office/powerpoint/2010/main" val="89217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14F97C1-9614-4B39-974F-3B9B49849869}" type="datetimeFigureOut">
              <a:rPr lang="ru-RU" smtClean="0"/>
              <a:t>07.02.2024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6168F1-F037-49CF-9C25-A8D7A79186EA}" type="slidenum">
              <a:rPr lang="ru-RU" smtClean="0"/>
              <a:t>‹№›</a:t>
            </a:fld>
            <a:endParaRPr lang="ru-RU"/>
          </a:p>
        </p:txBody>
      </p:sp>
    </p:spTree>
    <p:extLst>
      <p:ext uri="{BB962C8B-B14F-4D97-AF65-F5344CB8AC3E}">
        <p14:creationId xmlns:p14="http://schemas.microsoft.com/office/powerpoint/2010/main" val="11428601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14F97C1-9614-4B39-974F-3B9B49849869}" type="datetimeFigureOut">
              <a:rPr lang="ru-RU" smtClean="0"/>
              <a:t>07.02.2024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6168F1-F037-49CF-9C25-A8D7A79186EA}" type="slidenum">
              <a:rPr lang="ru-RU" smtClean="0"/>
              <a:t>‹№›</a:t>
            </a:fld>
            <a:endParaRPr lang="ru-RU"/>
          </a:p>
        </p:txBody>
      </p:sp>
    </p:spTree>
    <p:extLst>
      <p:ext uri="{BB962C8B-B14F-4D97-AF65-F5344CB8AC3E}">
        <p14:creationId xmlns:p14="http://schemas.microsoft.com/office/powerpoint/2010/main" val="2431803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14F97C1-9614-4B39-974F-3B9B49849869}" type="datetimeFigureOut">
              <a:rPr lang="ru-RU" smtClean="0"/>
              <a:t>07.02.2024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6168F1-F037-49CF-9C25-A8D7A79186EA}" type="slidenum">
              <a:rPr lang="ru-RU" smtClean="0"/>
              <a:t>‹№›</a:t>
            </a:fld>
            <a:endParaRPr lang="ru-RU"/>
          </a:p>
        </p:txBody>
      </p:sp>
    </p:spTree>
    <p:extLst>
      <p:ext uri="{BB962C8B-B14F-4D97-AF65-F5344CB8AC3E}">
        <p14:creationId xmlns:p14="http://schemas.microsoft.com/office/powerpoint/2010/main" val="2772916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14F97C1-9614-4B39-974F-3B9B49849869}" type="datetimeFigureOut">
              <a:rPr lang="ru-RU" smtClean="0"/>
              <a:t>07.02.2024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6168F1-F037-49CF-9C25-A8D7A79186EA}" type="slidenum">
              <a:rPr lang="ru-RU" smtClean="0"/>
              <a:t>‹№›</a:t>
            </a:fld>
            <a:endParaRPr lang="ru-RU"/>
          </a:p>
        </p:txBody>
      </p:sp>
    </p:spTree>
    <p:extLst>
      <p:ext uri="{BB962C8B-B14F-4D97-AF65-F5344CB8AC3E}">
        <p14:creationId xmlns:p14="http://schemas.microsoft.com/office/powerpoint/2010/main" val="365668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14F97C1-9614-4B39-974F-3B9B49849869}" type="datetimeFigureOut">
              <a:rPr lang="ru-RU" smtClean="0"/>
              <a:t>07.02.2024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C6168F1-F037-49CF-9C25-A8D7A79186EA}" type="slidenum">
              <a:rPr lang="ru-RU" smtClean="0"/>
              <a:t>‹№›</a:t>
            </a:fld>
            <a:endParaRPr lang="ru-RU"/>
          </a:p>
        </p:txBody>
      </p:sp>
    </p:spTree>
    <p:extLst>
      <p:ext uri="{BB962C8B-B14F-4D97-AF65-F5344CB8AC3E}">
        <p14:creationId xmlns:p14="http://schemas.microsoft.com/office/powerpoint/2010/main" val="2851679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14F97C1-9614-4B39-974F-3B9B49849869}" type="datetimeFigureOut">
              <a:rPr lang="ru-RU" smtClean="0"/>
              <a:t>07.02.2024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C6168F1-F037-49CF-9C25-A8D7A79186EA}" type="slidenum">
              <a:rPr lang="ru-RU" smtClean="0"/>
              <a:t>‹№›</a:t>
            </a:fld>
            <a:endParaRPr lang="ru-RU"/>
          </a:p>
        </p:txBody>
      </p:sp>
    </p:spTree>
    <p:extLst>
      <p:ext uri="{BB962C8B-B14F-4D97-AF65-F5344CB8AC3E}">
        <p14:creationId xmlns:p14="http://schemas.microsoft.com/office/powerpoint/2010/main" val="1298192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14F97C1-9614-4B39-974F-3B9B49849869}" type="datetimeFigureOut">
              <a:rPr lang="ru-RU" smtClean="0"/>
              <a:t>07.02.2024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C6168F1-F037-49CF-9C25-A8D7A79186EA}" type="slidenum">
              <a:rPr lang="ru-RU" smtClean="0"/>
              <a:t>‹№›</a:t>
            </a:fld>
            <a:endParaRPr lang="ru-RU"/>
          </a:p>
        </p:txBody>
      </p:sp>
    </p:spTree>
    <p:extLst>
      <p:ext uri="{BB962C8B-B14F-4D97-AF65-F5344CB8AC3E}">
        <p14:creationId xmlns:p14="http://schemas.microsoft.com/office/powerpoint/2010/main" val="916164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4F97C1-9614-4B39-974F-3B9B49849869}" type="datetimeFigureOut">
              <a:rPr lang="ru-RU" smtClean="0"/>
              <a:t>07.02.2024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C6168F1-F037-49CF-9C25-A8D7A79186EA}" type="slidenum">
              <a:rPr lang="ru-RU" smtClean="0"/>
              <a:t>‹№›</a:t>
            </a:fld>
            <a:endParaRPr lang="ru-RU"/>
          </a:p>
        </p:txBody>
      </p:sp>
    </p:spTree>
    <p:extLst>
      <p:ext uri="{BB962C8B-B14F-4D97-AF65-F5344CB8AC3E}">
        <p14:creationId xmlns:p14="http://schemas.microsoft.com/office/powerpoint/2010/main" val="616970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B14F97C1-9614-4B39-974F-3B9B49849869}" type="datetimeFigureOut">
              <a:rPr lang="ru-RU" smtClean="0"/>
              <a:t>07.02.2024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C6168F1-F037-49CF-9C25-A8D7A79186EA}" type="slidenum">
              <a:rPr lang="ru-RU" smtClean="0"/>
              <a:t>‹№›</a:t>
            </a:fld>
            <a:endParaRPr lang="ru-RU"/>
          </a:p>
        </p:txBody>
      </p:sp>
    </p:spTree>
    <p:extLst>
      <p:ext uri="{BB962C8B-B14F-4D97-AF65-F5344CB8AC3E}">
        <p14:creationId xmlns:p14="http://schemas.microsoft.com/office/powerpoint/2010/main" val="3694303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14F97C1-9614-4B39-974F-3B9B49849869}" type="datetimeFigureOut">
              <a:rPr lang="ru-RU" smtClean="0"/>
              <a:t>07.02.2024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C6168F1-F037-49CF-9C25-A8D7A79186EA}" type="slidenum">
              <a:rPr lang="ru-RU" smtClean="0"/>
              <a:t>‹№›</a:t>
            </a:fld>
            <a:endParaRPr lang="ru-RU"/>
          </a:p>
        </p:txBody>
      </p:sp>
    </p:spTree>
    <p:extLst>
      <p:ext uri="{BB962C8B-B14F-4D97-AF65-F5344CB8AC3E}">
        <p14:creationId xmlns:p14="http://schemas.microsoft.com/office/powerpoint/2010/main" val="1982666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14F97C1-9614-4B39-974F-3B9B49849869}" type="datetimeFigureOut">
              <a:rPr lang="ru-RU" smtClean="0"/>
              <a:t>07.02.2024</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C6168F1-F037-49CF-9C25-A8D7A79186EA}" type="slidenum">
              <a:rPr lang="ru-RU" smtClean="0"/>
              <a:t>‹№›</a:t>
            </a:fld>
            <a:endParaRPr lang="ru-RU"/>
          </a:p>
        </p:txBody>
      </p:sp>
    </p:spTree>
    <p:extLst>
      <p:ext uri="{BB962C8B-B14F-4D97-AF65-F5344CB8AC3E}">
        <p14:creationId xmlns:p14="http://schemas.microsoft.com/office/powerpoint/2010/main" val="30462128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uk.wikipedia.org/wiki/%D0%92%D0%B0%D0%BB%D0%BE%D0%B2%D0%B8%D0%B9_%D0%B2%D0%BD%D1%83%D1%82%D1%80%D1%96%D1%88%D0%BD%D1%96%D0%B9_%D0%BF%D1%80%D0%BE%D0%B4%D1%83%D0%BA%D1%82"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5316" y="168813"/>
            <a:ext cx="10321422" cy="85813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spPr>
        <p:txBody>
          <a:bodyPr/>
          <a:lstStyle/>
          <a:p>
            <a:pPr algn="ctr"/>
            <a:r>
              <a:rPr lang="ru-RU" sz="2800" b="1" i="1" dirty="0">
                <a:solidFill>
                  <a:srgbClr val="FF0000"/>
                </a:solidFill>
                <a:latin typeface="Cambria" panose="02040503050406030204" pitchFamily="18" charset="0"/>
              </a:rPr>
              <a:t>УКРАЇНА В ПРОЦЕСАХ ЄВРОПЕЙСЬКОЇ ІНТЕГРАЦІЇ (продовження теми)</a:t>
            </a:r>
          </a:p>
        </p:txBody>
      </p:sp>
      <p:pic>
        <p:nvPicPr>
          <p:cNvPr id="3" name="Рисунок 2">
            <a:extLst>
              <a:ext uri="{FF2B5EF4-FFF2-40B4-BE49-F238E27FC236}">
                <a16:creationId xmlns:a16="http://schemas.microsoft.com/office/drawing/2014/main" id="{C720CCE6-42D1-40B5-B411-84F795979478}"/>
              </a:ext>
            </a:extLst>
          </p:cNvPr>
          <p:cNvPicPr>
            <a:picLocks noChangeAspect="1"/>
          </p:cNvPicPr>
          <p:nvPr/>
        </p:nvPicPr>
        <p:blipFill>
          <a:blip r:embed="rId2"/>
          <a:stretch>
            <a:fillRect/>
          </a:stretch>
        </p:blipFill>
        <p:spPr>
          <a:xfrm>
            <a:off x="285316" y="1378634"/>
            <a:ext cx="10321422" cy="5310554"/>
          </a:xfrm>
          <a:prstGeom prst="rect">
            <a:avLst/>
          </a:prstGeom>
        </p:spPr>
      </p:pic>
    </p:spTree>
    <p:extLst>
      <p:ext uri="{BB962C8B-B14F-4D97-AF65-F5344CB8AC3E}">
        <p14:creationId xmlns:p14="http://schemas.microsoft.com/office/powerpoint/2010/main" val="14304468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a:extLst>
              <a:ext uri="{FF2B5EF4-FFF2-40B4-BE49-F238E27FC236}">
                <a16:creationId xmlns:a16="http://schemas.microsoft.com/office/drawing/2014/main" id="{1BD98255-3606-49DE-A0F1-8A1787125F8B}"/>
              </a:ext>
            </a:extLst>
          </p:cNvPr>
          <p:cNvSpPr>
            <a:spLocks noGrp="1"/>
          </p:cNvSpPr>
          <p:nvPr>
            <p:ph idx="1"/>
          </p:nvPr>
        </p:nvSpPr>
        <p:spPr>
          <a:xfrm>
            <a:off x="405246" y="251217"/>
            <a:ext cx="10736366" cy="2379442"/>
          </a:xfrm>
          <a:gradFill>
            <a:gsLst>
              <a:gs pos="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marL="0" indent="0" algn="just">
              <a:spcBef>
                <a:spcPts val="0"/>
              </a:spcBef>
              <a:buNone/>
            </a:pPr>
            <a:r>
              <a:rPr lang="uk-UA" sz="2400" i="1" dirty="0">
                <a:effectLst/>
                <a:latin typeface="Cambria" panose="02040503050406030204" pitchFamily="18" charset="0"/>
                <a:ea typeface="Cambria" panose="02040503050406030204" pitchFamily="18" charset="0"/>
                <a:cs typeface="Times New Roman" panose="02020603050405020304" pitchFamily="18" charset="0"/>
              </a:rPr>
              <a:t>Головними проблемами, які стоять перед підприємствами реального сектора економіки, є темпи зростання обсягів виробництва, продуктивності праці, конкурентоспроможності товарів, рівня заробітної плати. На вирішення цих питань повинен бути зорієнтований механізм господарювання підприємств і виробничих комплексів економіки трансформаційного періоду.</a:t>
            </a:r>
            <a:endParaRPr lang="ru-UA" sz="2400" i="1" dirty="0">
              <a:effectLst/>
              <a:latin typeface="Cambria" panose="02040503050406030204" pitchFamily="18" charset="0"/>
              <a:ea typeface="Cambria" panose="02040503050406030204" pitchFamily="18" charset="0"/>
              <a:cs typeface="Times New Roman" panose="02020603050405020304" pitchFamily="18" charset="0"/>
            </a:endParaRPr>
          </a:p>
          <a:p>
            <a:pPr marL="0" indent="0" algn="just">
              <a:spcBef>
                <a:spcPts val="0"/>
              </a:spcBef>
              <a:buNone/>
            </a:pPr>
            <a:endParaRPr lang="uk-UA" sz="2400" i="1" dirty="0">
              <a:latin typeface="Cambria" panose="02040503050406030204" pitchFamily="18" charset="0"/>
              <a:ea typeface="Cambria" panose="02040503050406030204" pitchFamily="18" charset="0"/>
            </a:endParaRPr>
          </a:p>
        </p:txBody>
      </p:sp>
      <p:sp>
        <p:nvSpPr>
          <p:cNvPr id="12" name="Объект 4">
            <a:extLst>
              <a:ext uri="{FF2B5EF4-FFF2-40B4-BE49-F238E27FC236}">
                <a16:creationId xmlns:a16="http://schemas.microsoft.com/office/drawing/2014/main" id="{9B68D249-EDB7-4042-9E9F-DACB935B80F0}"/>
              </a:ext>
            </a:extLst>
          </p:cNvPr>
          <p:cNvSpPr txBox="1">
            <a:spLocks/>
          </p:cNvSpPr>
          <p:nvPr/>
        </p:nvSpPr>
        <p:spPr>
          <a:xfrm>
            <a:off x="304428" y="2879531"/>
            <a:ext cx="10438228" cy="3577540"/>
          </a:xfrm>
          <a:prstGeom prst="rect">
            <a:avLst/>
          </a:prstGeom>
          <a:gradFill>
            <a:gsLst>
              <a:gs pos="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indent="0" algn="just">
              <a:spcBef>
                <a:spcPts val="0"/>
              </a:spcBef>
              <a:buNone/>
            </a:pPr>
            <a:r>
              <a:rPr lang="uk-UA" sz="28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Валовий внутрішній продукт </a:t>
            </a:r>
            <a:r>
              <a:rPr lang="uk-UA" sz="2800" i="1" dirty="0">
                <a:solidFill>
                  <a:srgbClr val="202122"/>
                </a:solidFill>
                <a:effectLst/>
                <a:latin typeface="Cambria" panose="02040503050406030204" pitchFamily="18" charset="0"/>
                <a:ea typeface="Cambria" panose="02040503050406030204" pitchFamily="18" charset="0"/>
                <a:cs typeface="Times New Roman" panose="02020603050405020304" pitchFamily="18" charset="0"/>
              </a:rPr>
              <a:t>– вартість кінцевої продукції (товарів і послуг), виробленої резидентами України за певний період часу. </a:t>
            </a:r>
          </a:p>
          <a:p>
            <a:pPr indent="0" algn="just">
              <a:spcBef>
                <a:spcPts val="0"/>
              </a:spcBef>
              <a:buNone/>
            </a:pPr>
            <a:r>
              <a:rPr lang="uk-UA" sz="28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hlinkClick r:id="rId3" tooltip="Валовий внутрішній продукт">
                  <a:extLst>
                    <a:ext uri="{A12FA001-AC4F-418D-AE19-62706E023703}">
                      <ahyp:hlinkClr xmlns:ahyp="http://schemas.microsoft.com/office/drawing/2018/hyperlinkcolor" val="tx"/>
                    </a:ext>
                  </a:extLst>
                </a:hlinkClick>
              </a:rPr>
              <a:t>ВВП</a:t>
            </a:r>
            <a:r>
              <a:rPr lang="uk-UA" sz="2800" i="1" dirty="0">
                <a:solidFill>
                  <a:srgbClr val="202122"/>
                </a:solidFill>
                <a:effectLst/>
                <a:latin typeface="Cambria" panose="02040503050406030204" pitchFamily="18" charset="0"/>
                <a:ea typeface="Cambria" panose="02040503050406030204" pitchFamily="18" charset="0"/>
                <a:cs typeface="Times New Roman" panose="02020603050405020304" pitchFamily="18" charset="0"/>
              </a:rPr>
              <a:t> є одним із найважливіших показників розвитку економіки, який характеризує кінцевий результат виробничої діяльності економічних одиниць-резидентів у сфері матеріального та нематеріального виробництва.</a:t>
            </a:r>
            <a:endParaRPr lang="ru-UA" sz="2800" i="1"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450900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45526" y="194492"/>
            <a:ext cx="2996419" cy="888720"/>
          </a:xfr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uk-UA" sz="3200" b="1" i="1" dirty="0">
                <a:latin typeface="Cambria" panose="02040503050406030204" pitchFamily="18" charset="0"/>
              </a:rPr>
              <a:t>ВВП УКРАЇНИ</a:t>
            </a:r>
          </a:p>
        </p:txBody>
      </p:sp>
      <p:graphicFrame>
        <p:nvGraphicFramePr>
          <p:cNvPr id="6" name="Таблица 5">
            <a:extLst>
              <a:ext uri="{FF2B5EF4-FFF2-40B4-BE49-F238E27FC236}">
                <a16:creationId xmlns:a16="http://schemas.microsoft.com/office/drawing/2014/main" id="{BA75E476-FA26-4F6D-8BB5-DCC2753BE59B}"/>
              </a:ext>
            </a:extLst>
          </p:cNvPr>
          <p:cNvGraphicFramePr>
            <a:graphicFrameLocks noGrp="1"/>
          </p:cNvGraphicFramePr>
          <p:nvPr>
            <p:extLst>
              <p:ext uri="{D42A27DB-BD31-4B8C-83A1-F6EECF244321}">
                <p14:modId xmlns:p14="http://schemas.microsoft.com/office/powerpoint/2010/main" val="3154141179"/>
              </p:ext>
            </p:extLst>
          </p:nvPr>
        </p:nvGraphicFramePr>
        <p:xfrm>
          <a:off x="362074" y="77900"/>
          <a:ext cx="8430235" cy="6702200"/>
        </p:xfrm>
        <a:graphic>
          <a:graphicData uri="http://schemas.openxmlformats.org/drawingml/2006/table">
            <a:tbl>
              <a:tblPr firstRow="1" firstCol="1" bandRow="1">
                <a:tableStyleId>{5C22544A-7EE6-4342-B048-85BDC9FD1C3A}</a:tableStyleId>
              </a:tblPr>
              <a:tblGrid>
                <a:gridCol w="1021716">
                  <a:extLst>
                    <a:ext uri="{9D8B030D-6E8A-4147-A177-3AD203B41FA5}">
                      <a16:colId xmlns:a16="http://schemas.microsoft.com/office/drawing/2014/main" val="965592365"/>
                    </a:ext>
                  </a:extLst>
                </a:gridCol>
                <a:gridCol w="1744709">
                  <a:extLst>
                    <a:ext uri="{9D8B030D-6E8A-4147-A177-3AD203B41FA5}">
                      <a16:colId xmlns:a16="http://schemas.microsoft.com/office/drawing/2014/main" val="2152841281"/>
                    </a:ext>
                  </a:extLst>
                </a:gridCol>
                <a:gridCol w="1834542">
                  <a:extLst>
                    <a:ext uri="{9D8B030D-6E8A-4147-A177-3AD203B41FA5}">
                      <a16:colId xmlns:a16="http://schemas.microsoft.com/office/drawing/2014/main" val="3137172834"/>
                    </a:ext>
                  </a:extLst>
                </a:gridCol>
                <a:gridCol w="1994726">
                  <a:extLst>
                    <a:ext uri="{9D8B030D-6E8A-4147-A177-3AD203B41FA5}">
                      <a16:colId xmlns:a16="http://schemas.microsoft.com/office/drawing/2014/main" val="4246616042"/>
                    </a:ext>
                  </a:extLst>
                </a:gridCol>
                <a:gridCol w="1834542">
                  <a:extLst>
                    <a:ext uri="{9D8B030D-6E8A-4147-A177-3AD203B41FA5}">
                      <a16:colId xmlns:a16="http://schemas.microsoft.com/office/drawing/2014/main" val="1272573292"/>
                    </a:ext>
                  </a:extLst>
                </a:gridCol>
              </a:tblGrid>
              <a:tr h="631003">
                <a:tc>
                  <a:txBody>
                    <a:bodyPr/>
                    <a:lstStyle/>
                    <a:p>
                      <a:pPr algn="ctr">
                        <a:lnSpc>
                          <a:spcPct val="107000"/>
                        </a:lnSpc>
                        <a:spcAft>
                          <a:spcPts val="800"/>
                        </a:spcAft>
                      </a:pPr>
                      <a:r>
                        <a:rPr lang="uk-UA" sz="1300" dirty="0">
                          <a:effectLst/>
                        </a:rPr>
                        <a:t>Рік</a:t>
                      </a:r>
                      <a:endParaRPr lang="ru-U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uk-UA" sz="1300" dirty="0">
                          <a:effectLst/>
                        </a:rPr>
                        <a:t>ВВП України в грн. (млрд.)</a:t>
                      </a:r>
                      <a:endParaRPr lang="ru-U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uk-UA" sz="1300" dirty="0">
                          <a:effectLst/>
                        </a:rPr>
                        <a:t>ВВП України в долл. США (млрд.)</a:t>
                      </a:r>
                      <a:endParaRPr lang="ru-U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uk-UA" sz="1300" dirty="0">
                          <a:effectLst/>
                        </a:rPr>
                        <a:t>ВВП України на одну особу в грн.</a:t>
                      </a:r>
                      <a:endParaRPr lang="ru-U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uk-UA" sz="1300">
                          <a:effectLst/>
                        </a:rPr>
                        <a:t>ВВП України на одну особу в долл. США</a:t>
                      </a:r>
                      <a:endParaRPr lang="ru-UA" sz="13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extLst>
                  <a:ext uri="{0D108BD9-81ED-4DB2-BD59-A6C34878D82A}">
                    <a16:rowId xmlns:a16="http://schemas.microsoft.com/office/drawing/2014/main" val="3718862909"/>
                  </a:ext>
                </a:extLst>
              </a:tr>
              <a:tr h="244027">
                <a:tc>
                  <a:txBody>
                    <a:bodyPr/>
                    <a:lstStyle/>
                    <a:p>
                      <a:pPr algn="ctr">
                        <a:lnSpc>
                          <a:spcPct val="107000"/>
                        </a:lnSpc>
                        <a:spcAft>
                          <a:spcPts val="800"/>
                        </a:spcAft>
                      </a:pPr>
                      <a:r>
                        <a:rPr lang="ru-UA" sz="1300">
                          <a:effectLst/>
                        </a:rPr>
                        <a:t>1996</a:t>
                      </a:r>
                      <a:endParaRPr lang="ru-UA" sz="13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ru-UA" sz="1400" dirty="0">
                          <a:effectLst/>
                        </a:rPr>
                        <a:t>81,5</a:t>
                      </a:r>
                      <a:endParaRPr lang="ru-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ru-UA" sz="1400" dirty="0">
                          <a:effectLst/>
                        </a:rPr>
                        <a:t>44,5</a:t>
                      </a:r>
                      <a:endParaRPr lang="ru-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ru-UA" sz="1400">
                          <a:effectLst/>
                        </a:rPr>
                        <a:t>1595</a:t>
                      </a:r>
                      <a:endParaRPr lang="ru-UA"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ru-UA" sz="1400">
                          <a:effectLst/>
                        </a:rPr>
                        <a:t>872,7</a:t>
                      </a:r>
                      <a:endParaRPr lang="ru-UA"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extLst>
                  <a:ext uri="{0D108BD9-81ED-4DB2-BD59-A6C34878D82A}">
                    <a16:rowId xmlns:a16="http://schemas.microsoft.com/office/drawing/2014/main" val="2811723113"/>
                  </a:ext>
                </a:extLst>
              </a:tr>
              <a:tr h="244027">
                <a:tc>
                  <a:txBody>
                    <a:bodyPr/>
                    <a:lstStyle/>
                    <a:p>
                      <a:pPr algn="ctr">
                        <a:lnSpc>
                          <a:spcPct val="107000"/>
                        </a:lnSpc>
                        <a:spcAft>
                          <a:spcPts val="800"/>
                        </a:spcAft>
                      </a:pPr>
                      <a:r>
                        <a:rPr lang="ru-UA" sz="1300">
                          <a:effectLst/>
                        </a:rPr>
                        <a:t>1997</a:t>
                      </a:r>
                      <a:endParaRPr lang="ru-UA" sz="13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ru-UA" sz="1400" dirty="0">
                          <a:effectLst/>
                        </a:rPr>
                        <a:t>93,4</a:t>
                      </a:r>
                      <a:endParaRPr lang="ru-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ru-UA" sz="1400" dirty="0">
                          <a:effectLst/>
                        </a:rPr>
                        <a:t>50,2</a:t>
                      </a:r>
                      <a:endParaRPr lang="ru-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ru-UA" sz="1400">
                          <a:effectLst/>
                        </a:rPr>
                        <a:t>1842</a:t>
                      </a:r>
                      <a:endParaRPr lang="ru-UA"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ru-UA" sz="1400">
                          <a:effectLst/>
                        </a:rPr>
                        <a:t>991,2</a:t>
                      </a:r>
                      <a:endParaRPr lang="ru-UA"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extLst>
                  <a:ext uri="{0D108BD9-81ED-4DB2-BD59-A6C34878D82A}">
                    <a16:rowId xmlns:a16="http://schemas.microsoft.com/office/drawing/2014/main" val="3718373564"/>
                  </a:ext>
                </a:extLst>
              </a:tr>
              <a:tr h="244027">
                <a:tc>
                  <a:txBody>
                    <a:bodyPr/>
                    <a:lstStyle/>
                    <a:p>
                      <a:pPr algn="ctr">
                        <a:lnSpc>
                          <a:spcPct val="107000"/>
                        </a:lnSpc>
                        <a:spcAft>
                          <a:spcPts val="800"/>
                        </a:spcAft>
                      </a:pPr>
                      <a:r>
                        <a:rPr lang="ru-UA" sz="1300">
                          <a:effectLst/>
                        </a:rPr>
                        <a:t>1998</a:t>
                      </a:r>
                      <a:endParaRPr lang="ru-UA" sz="13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ru-UA" sz="1400">
                          <a:effectLst/>
                        </a:rPr>
                        <a:t>102,6</a:t>
                      </a:r>
                      <a:endParaRPr lang="ru-UA"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ru-UA" sz="1400" dirty="0">
                          <a:effectLst/>
                        </a:rPr>
                        <a:t>41,9</a:t>
                      </a:r>
                      <a:endParaRPr lang="ru-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ru-UA" sz="1400" dirty="0">
                          <a:effectLst/>
                        </a:rPr>
                        <a:t>2040</a:t>
                      </a:r>
                      <a:endParaRPr lang="ru-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ru-UA" sz="1400">
                          <a:effectLst/>
                        </a:rPr>
                        <a:t>835,3</a:t>
                      </a:r>
                      <a:endParaRPr lang="ru-UA"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extLst>
                  <a:ext uri="{0D108BD9-81ED-4DB2-BD59-A6C34878D82A}">
                    <a16:rowId xmlns:a16="http://schemas.microsoft.com/office/drawing/2014/main" val="3801843676"/>
                  </a:ext>
                </a:extLst>
              </a:tr>
              <a:tr h="244027">
                <a:tc>
                  <a:txBody>
                    <a:bodyPr/>
                    <a:lstStyle/>
                    <a:p>
                      <a:pPr algn="ctr">
                        <a:lnSpc>
                          <a:spcPct val="107000"/>
                        </a:lnSpc>
                        <a:spcAft>
                          <a:spcPts val="800"/>
                        </a:spcAft>
                      </a:pPr>
                      <a:r>
                        <a:rPr lang="ru-UA" sz="1300">
                          <a:effectLst/>
                        </a:rPr>
                        <a:t>1999</a:t>
                      </a:r>
                      <a:endParaRPr lang="ru-UA" sz="13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ru-UA" sz="1400">
                          <a:effectLst/>
                        </a:rPr>
                        <a:t>130,4</a:t>
                      </a:r>
                      <a:endParaRPr lang="ru-UA"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ru-UA" sz="1400" dirty="0">
                          <a:effectLst/>
                        </a:rPr>
                        <a:t>31,6</a:t>
                      </a:r>
                      <a:endParaRPr lang="ru-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ru-UA" sz="1400">
                          <a:effectLst/>
                        </a:rPr>
                        <a:t>2614</a:t>
                      </a:r>
                      <a:endParaRPr lang="ru-UA"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ru-UA" sz="1400">
                          <a:effectLst/>
                        </a:rPr>
                        <a:t>635,8</a:t>
                      </a:r>
                      <a:endParaRPr lang="ru-UA"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extLst>
                  <a:ext uri="{0D108BD9-81ED-4DB2-BD59-A6C34878D82A}">
                    <a16:rowId xmlns:a16="http://schemas.microsoft.com/office/drawing/2014/main" val="2585826457"/>
                  </a:ext>
                </a:extLst>
              </a:tr>
              <a:tr h="244027">
                <a:tc>
                  <a:txBody>
                    <a:bodyPr/>
                    <a:lstStyle/>
                    <a:p>
                      <a:pPr algn="ctr">
                        <a:lnSpc>
                          <a:spcPct val="107000"/>
                        </a:lnSpc>
                        <a:spcAft>
                          <a:spcPts val="800"/>
                        </a:spcAft>
                      </a:pPr>
                      <a:r>
                        <a:rPr lang="ru-UA" sz="1300">
                          <a:effectLst/>
                        </a:rPr>
                        <a:t>2000</a:t>
                      </a:r>
                      <a:endParaRPr lang="ru-UA" sz="13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ru-UA" sz="1400">
                          <a:effectLst/>
                        </a:rPr>
                        <a:t>176,1</a:t>
                      </a:r>
                      <a:endParaRPr lang="ru-UA"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ru-UA" sz="1400">
                          <a:effectLst/>
                        </a:rPr>
                        <a:t>31,3</a:t>
                      </a:r>
                      <a:endParaRPr lang="ru-UA"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ru-UA" sz="1400" dirty="0">
                          <a:effectLst/>
                        </a:rPr>
                        <a:t>3582</a:t>
                      </a:r>
                      <a:endParaRPr lang="ru-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ru-UA" sz="1400">
                          <a:effectLst/>
                        </a:rPr>
                        <a:t>635,7</a:t>
                      </a:r>
                      <a:endParaRPr lang="ru-UA"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extLst>
                  <a:ext uri="{0D108BD9-81ED-4DB2-BD59-A6C34878D82A}">
                    <a16:rowId xmlns:a16="http://schemas.microsoft.com/office/drawing/2014/main" val="2907693397"/>
                  </a:ext>
                </a:extLst>
              </a:tr>
              <a:tr h="244027">
                <a:tc>
                  <a:txBody>
                    <a:bodyPr/>
                    <a:lstStyle/>
                    <a:p>
                      <a:pPr algn="ctr">
                        <a:lnSpc>
                          <a:spcPct val="107000"/>
                        </a:lnSpc>
                        <a:spcAft>
                          <a:spcPts val="800"/>
                        </a:spcAft>
                      </a:pPr>
                      <a:r>
                        <a:rPr lang="ru-UA" sz="1300">
                          <a:effectLst/>
                        </a:rPr>
                        <a:t>2001</a:t>
                      </a:r>
                      <a:endParaRPr lang="ru-UA" sz="13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ru-UA" sz="1400">
                          <a:effectLst/>
                        </a:rPr>
                        <a:t>211,2</a:t>
                      </a:r>
                      <a:endParaRPr lang="ru-UA"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ru-UA" sz="1400" dirty="0">
                          <a:effectLst/>
                        </a:rPr>
                        <a:t>38,0</a:t>
                      </a:r>
                      <a:endParaRPr lang="ru-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ru-UA" sz="1400">
                          <a:effectLst/>
                        </a:rPr>
                        <a:t>4340</a:t>
                      </a:r>
                      <a:endParaRPr lang="ru-UA"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ru-UA" sz="1400">
                          <a:effectLst/>
                        </a:rPr>
                        <a:t>780,7</a:t>
                      </a:r>
                      <a:endParaRPr lang="ru-UA"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extLst>
                  <a:ext uri="{0D108BD9-81ED-4DB2-BD59-A6C34878D82A}">
                    <a16:rowId xmlns:a16="http://schemas.microsoft.com/office/drawing/2014/main" val="1191827222"/>
                  </a:ext>
                </a:extLst>
              </a:tr>
              <a:tr h="244027">
                <a:tc>
                  <a:txBody>
                    <a:bodyPr/>
                    <a:lstStyle/>
                    <a:p>
                      <a:pPr algn="ctr">
                        <a:lnSpc>
                          <a:spcPct val="107000"/>
                        </a:lnSpc>
                        <a:spcAft>
                          <a:spcPts val="800"/>
                        </a:spcAft>
                      </a:pPr>
                      <a:r>
                        <a:rPr lang="ru-UA" sz="1300">
                          <a:effectLst/>
                        </a:rPr>
                        <a:t>2002</a:t>
                      </a:r>
                      <a:endParaRPr lang="ru-UA" sz="13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ru-UA" sz="1400">
                          <a:effectLst/>
                        </a:rPr>
                        <a:t>234,1</a:t>
                      </a:r>
                      <a:endParaRPr lang="ru-UA"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ru-UA" sz="1400">
                          <a:effectLst/>
                        </a:rPr>
                        <a:t>42,4</a:t>
                      </a:r>
                      <a:endParaRPr lang="ru-UA"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ru-UA" sz="1400" dirty="0">
                          <a:effectLst/>
                        </a:rPr>
                        <a:t>4855</a:t>
                      </a:r>
                      <a:endParaRPr lang="ru-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ru-UA" sz="1400">
                          <a:effectLst/>
                        </a:rPr>
                        <a:t>879,5</a:t>
                      </a:r>
                      <a:endParaRPr lang="ru-UA"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extLst>
                  <a:ext uri="{0D108BD9-81ED-4DB2-BD59-A6C34878D82A}">
                    <a16:rowId xmlns:a16="http://schemas.microsoft.com/office/drawing/2014/main" val="342173482"/>
                  </a:ext>
                </a:extLst>
              </a:tr>
              <a:tr h="244027">
                <a:tc>
                  <a:txBody>
                    <a:bodyPr/>
                    <a:lstStyle/>
                    <a:p>
                      <a:pPr algn="ctr">
                        <a:lnSpc>
                          <a:spcPct val="107000"/>
                        </a:lnSpc>
                        <a:spcAft>
                          <a:spcPts val="800"/>
                        </a:spcAft>
                      </a:pPr>
                      <a:r>
                        <a:rPr lang="ru-UA" sz="1300">
                          <a:effectLst/>
                        </a:rPr>
                        <a:t>2003</a:t>
                      </a:r>
                      <a:endParaRPr lang="ru-UA" sz="13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ru-UA" sz="1400">
                          <a:effectLst/>
                        </a:rPr>
                        <a:t>277,4</a:t>
                      </a:r>
                      <a:endParaRPr lang="ru-UA"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ru-UA" sz="1400">
                          <a:effectLst/>
                        </a:rPr>
                        <a:t>50,1</a:t>
                      </a:r>
                      <a:endParaRPr lang="ru-UA"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ru-UA" sz="1400" dirty="0">
                          <a:effectLst/>
                        </a:rPr>
                        <a:t>5801</a:t>
                      </a:r>
                      <a:endParaRPr lang="ru-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ru-UA" sz="1400">
                          <a:effectLst/>
                        </a:rPr>
                        <a:t>1048,5</a:t>
                      </a:r>
                      <a:endParaRPr lang="ru-UA"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extLst>
                  <a:ext uri="{0D108BD9-81ED-4DB2-BD59-A6C34878D82A}">
                    <a16:rowId xmlns:a16="http://schemas.microsoft.com/office/drawing/2014/main" val="7158900"/>
                  </a:ext>
                </a:extLst>
              </a:tr>
              <a:tr h="244027">
                <a:tc>
                  <a:txBody>
                    <a:bodyPr/>
                    <a:lstStyle/>
                    <a:p>
                      <a:pPr algn="ctr">
                        <a:lnSpc>
                          <a:spcPct val="107000"/>
                        </a:lnSpc>
                        <a:spcAft>
                          <a:spcPts val="800"/>
                        </a:spcAft>
                      </a:pPr>
                      <a:r>
                        <a:rPr lang="ru-UA" sz="1300">
                          <a:effectLst/>
                        </a:rPr>
                        <a:t>2004</a:t>
                      </a:r>
                      <a:endParaRPr lang="ru-UA" sz="13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ru-UA" sz="1400">
                          <a:effectLst/>
                        </a:rPr>
                        <a:t>357,5</a:t>
                      </a:r>
                      <a:endParaRPr lang="ru-UA"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ru-UA" sz="1400">
                          <a:effectLst/>
                        </a:rPr>
                        <a:t>64,9</a:t>
                      </a:r>
                      <a:endParaRPr lang="ru-UA"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ru-UA" sz="1400" dirty="0">
                          <a:effectLst/>
                        </a:rPr>
                        <a:t>7535</a:t>
                      </a:r>
                      <a:endParaRPr lang="ru-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ru-UA" sz="1400">
                          <a:effectLst/>
                        </a:rPr>
                        <a:t>1367,4</a:t>
                      </a:r>
                      <a:endParaRPr lang="ru-UA"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extLst>
                  <a:ext uri="{0D108BD9-81ED-4DB2-BD59-A6C34878D82A}">
                    <a16:rowId xmlns:a16="http://schemas.microsoft.com/office/drawing/2014/main" val="4147825719"/>
                  </a:ext>
                </a:extLst>
              </a:tr>
              <a:tr h="244027">
                <a:tc>
                  <a:txBody>
                    <a:bodyPr/>
                    <a:lstStyle/>
                    <a:p>
                      <a:pPr algn="ctr">
                        <a:lnSpc>
                          <a:spcPct val="107000"/>
                        </a:lnSpc>
                        <a:spcAft>
                          <a:spcPts val="800"/>
                        </a:spcAft>
                      </a:pPr>
                      <a:r>
                        <a:rPr lang="ru-UA" sz="1300">
                          <a:effectLst/>
                        </a:rPr>
                        <a:t>2005</a:t>
                      </a:r>
                      <a:endParaRPr lang="ru-UA" sz="13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ru-UA" sz="1400">
                          <a:effectLst/>
                        </a:rPr>
                        <a:t>457,3</a:t>
                      </a:r>
                      <a:endParaRPr lang="ru-UA"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ru-UA" sz="1400">
                          <a:effectLst/>
                        </a:rPr>
                        <a:t>86,1</a:t>
                      </a:r>
                      <a:endParaRPr lang="ru-UA"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ru-UA" sz="1400" dirty="0">
                          <a:effectLst/>
                        </a:rPr>
                        <a:t>9709</a:t>
                      </a:r>
                      <a:endParaRPr lang="ru-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ru-UA" sz="1400">
                          <a:effectLst/>
                        </a:rPr>
                        <a:t>1828,7</a:t>
                      </a:r>
                      <a:endParaRPr lang="ru-UA"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extLst>
                  <a:ext uri="{0D108BD9-81ED-4DB2-BD59-A6C34878D82A}">
                    <a16:rowId xmlns:a16="http://schemas.microsoft.com/office/drawing/2014/main" val="1398695399"/>
                  </a:ext>
                </a:extLst>
              </a:tr>
              <a:tr h="244027">
                <a:tc>
                  <a:txBody>
                    <a:bodyPr/>
                    <a:lstStyle/>
                    <a:p>
                      <a:pPr algn="ctr">
                        <a:lnSpc>
                          <a:spcPct val="107000"/>
                        </a:lnSpc>
                        <a:spcAft>
                          <a:spcPts val="800"/>
                        </a:spcAft>
                      </a:pPr>
                      <a:r>
                        <a:rPr lang="ru-UA" sz="1300">
                          <a:effectLst/>
                        </a:rPr>
                        <a:t>2006</a:t>
                      </a:r>
                      <a:endParaRPr lang="ru-UA" sz="13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ru-UA" sz="1400">
                          <a:effectLst/>
                        </a:rPr>
                        <a:t>565,0</a:t>
                      </a:r>
                      <a:endParaRPr lang="ru-UA"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ru-UA" sz="1400">
                          <a:effectLst/>
                        </a:rPr>
                        <a:t>107,8</a:t>
                      </a:r>
                      <a:endParaRPr lang="ru-UA"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ru-UA" sz="1400" dirty="0">
                          <a:effectLst/>
                        </a:rPr>
                        <a:t>12076</a:t>
                      </a:r>
                      <a:endParaRPr lang="ru-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ru-UA" sz="1400" dirty="0">
                          <a:effectLst/>
                        </a:rPr>
                        <a:t>2303,0</a:t>
                      </a:r>
                      <a:endParaRPr lang="ru-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extLst>
                  <a:ext uri="{0D108BD9-81ED-4DB2-BD59-A6C34878D82A}">
                    <a16:rowId xmlns:a16="http://schemas.microsoft.com/office/drawing/2014/main" val="3317687661"/>
                  </a:ext>
                </a:extLst>
              </a:tr>
              <a:tr h="244027">
                <a:tc>
                  <a:txBody>
                    <a:bodyPr/>
                    <a:lstStyle/>
                    <a:p>
                      <a:pPr algn="ctr">
                        <a:lnSpc>
                          <a:spcPct val="107000"/>
                        </a:lnSpc>
                        <a:spcAft>
                          <a:spcPts val="800"/>
                        </a:spcAft>
                      </a:pPr>
                      <a:r>
                        <a:rPr lang="ru-UA" sz="1300">
                          <a:effectLst/>
                        </a:rPr>
                        <a:t>2007</a:t>
                      </a:r>
                      <a:endParaRPr lang="ru-UA" sz="13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ru-UA" sz="1400">
                          <a:effectLst/>
                        </a:rPr>
                        <a:t>751,1</a:t>
                      </a:r>
                      <a:endParaRPr lang="ru-UA"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ru-UA" sz="1400">
                          <a:effectLst/>
                        </a:rPr>
                        <a:t>142,7</a:t>
                      </a:r>
                      <a:endParaRPr lang="ru-UA"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ru-UA" sz="1400">
                          <a:effectLst/>
                        </a:rPr>
                        <a:t>16150</a:t>
                      </a:r>
                      <a:endParaRPr lang="ru-UA"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ru-UA" sz="1400">
                          <a:effectLst/>
                        </a:rPr>
                        <a:t>3068,6</a:t>
                      </a:r>
                      <a:endParaRPr lang="ru-UA"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extLst>
                  <a:ext uri="{0D108BD9-81ED-4DB2-BD59-A6C34878D82A}">
                    <a16:rowId xmlns:a16="http://schemas.microsoft.com/office/drawing/2014/main" val="4210765977"/>
                  </a:ext>
                </a:extLst>
              </a:tr>
              <a:tr h="244027">
                <a:tc>
                  <a:txBody>
                    <a:bodyPr/>
                    <a:lstStyle/>
                    <a:p>
                      <a:pPr algn="ctr">
                        <a:lnSpc>
                          <a:spcPct val="107000"/>
                        </a:lnSpc>
                        <a:spcAft>
                          <a:spcPts val="800"/>
                        </a:spcAft>
                      </a:pPr>
                      <a:r>
                        <a:rPr lang="ru-UA" sz="1300">
                          <a:effectLst/>
                        </a:rPr>
                        <a:t>2008</a:t>
                      </a:r>
                      <a:endParaRPr lang="ru-UA" sz="13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ru-UA" sz="1400">
                          <a:effectLst/>
                        </a:rPr>
                        <a:t>990,8</a:t>
                      </a:r>
                      <a:endParaRPr lang="ru-UA"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ru-UA" sz="1400">
                          <a:effectLst/>
                        </a:rPr>
                        <a:t>179,9</a:t>
                      </a:r>
                      <a:endParaRPr lang="ru-UA"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ru-UA" sz="1400" dirty="0">
                          <a:effectLst/>
                        </a:rPr>
                        <a:t>21419</a:t>
                      </a:r>
                      <a:endParaRPr lang="ru-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ru-UA" sz="1400" dirty="0">
                          <a:effectLst/>
                        </a:rPr>
                        <a:t>3891,0</a:t>
                      </a:r>
                      <a:endParaRPr lang="ru-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extLst>
                  <a:ext uri="{0D108BD9-81ED-4DB2-BD59-A6C34878D82A}">
                    <a16:rowId xmlns:a16="http://schemas.microsoft.com/office/drawing/2014/main" val="571414828"/>
                  </a:ext>
                </a:extLst>
              </a:tr>
              <a:tr h="244027">
                <a:tc>
                  <a:txBody>
                    <a:bodyPr/>
                    <a:lstStyle/>
                    <a:p>
                      <a:pPr algn="ctr">
                        <a:lnSpc>
                          <a:spcPct val="107000"/>
                        </a:lnSpc>
                        <a:spcAft>
                          <a:spcPts val="800"/>
                        </a:spcAft>
                      </a:pPr>
                      <a:r>
                        <a:rPr lang="ru-UA" sz="1300">
                          <a:effectLst/>
                        </a:rPr>
                        <a:t>2009</a:t>
                      </a:r>
                      <a:endParaRPr lang="ru-UA" sz="13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ru-UA" sz="1400">
                          <a:effectLst/>
                        </a:rPr>
                        <a:t>947,0</a:t>
                      </a:r>
                      <a:endParaRPr lang="ru-UA"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ru-UA" sz="1400">
                          <a:effectLst/>
                        </a:rPr>
                        <a:t>117,2</a:t>
                      </a:r>
                      <a:endParaRPr lang="ru-UA"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ru-UA" sz="1400">
                          <a:effectLst/>
                        </a:rPr>
                        <a:t>20564</a:t>
                      </a:r>
                      <a:endParaRPr lang="ru-UA"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ru-UA" sz="1400" dirty="0">
                          <a:effectLst/>
                        </a:rPr>
                        <a:t>2545,5</a:t>
                      </a:r>
                      <a:endParaRPr lang="ru-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extLst>
                  <a:ext uri="{0D108BD9-81ED-4DB2-BD59-A6C34878D82A}">
                    <a16:rowId xmlns:a16="http://schemas.microsoft.com/office/drawing/2014/main" val="2434463271"/>
                  </a:ext>
                </a:extLst>
              </a:tr>
              <a:tr h="244027">
                <a:tc>
                  <a:txBody>
                    <a:bodyPr/>
                    <a:lstStyle/>
                    <a:p>
                      <a:pPr algn="ctr">
                        <a:lnSpc>
                          <a:spcPct val="107000"/>
                        </a:lnSpc>
                        <a:spcAft>
                          <a:spcPts val="800"/>
                        </a:spcAft>
                      </a:pPr>
                      <a:r>
                        <a:rPr lang="ru-UA" sz="1300">
                          <a:effectLst/>
                        </a:rPr>
                        <a:t>2010</a:t>
                      </a:r>
                      <a:endParaRPr lang="ru-UA" sz="13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ru-UA" sz="1400">
                          <a:effectLst/>
                        </a:rPr>
                        <a:t>1120,6</a:t>
                      </a:r>
                      <a:endParaRPr lang="ru-UA"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ru-UA" sz="1400">
                          <a:effectLst/>
                        </a:rPr>
                        <a:t>136,0</a:t>
                      </a:r>
                      <a:endParaRPr lang="ru-UA"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ru-UA" sz="1400">
                          <a:effectLst/>
                        </a:rPr>
                        <a:t>24429</a:t>
                      </a:r>
                      <a:endParaRPr lang="ru-UA"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ru-UA" sz="1400" dirty="0">
                          <a:effectLst/>
                        </a:rPr>
                        <a:t>2974,0</a:t>
                      </a:r>
                      <a:endParaRPr lang="ru-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extLst>
                  <a:ext uri="{0D108BD9-81ED-4DB2-BD59-A6C34878D82A}">
                    <a16:rowId xmlns:a16="http://schemas.microsoft.com/office/drawing/2014/main" val="834199016"/>
                  </a:ext>
                </a:extLst>
              </a:tr>
              <a:tr h="244027">
                <a:tc>
                  <a:txBody>
                    <a:bodyPr/>
                    <a:lstStyle/>
                    <a:p>
                      <a:pPr algn="ctr">
                        <a:lnSpc>
                          <a:spcPct val="107000"/>
                        </a:lnSpc>
                        <a:spcAft>
                          <a:spcPts val="800"/>
                        </a:spcAft>
                      </a:pPr>
                      <a:r>
                        <a:rPr lang="ru-UA" sz="1300">
                          <a:effectLst/>
                        </a:rPr>
                        <a:t>2011</a:t>
                      </a:r>
                      <a:endParaRPr lang="ru-UA" sz="13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ru-UA" sz="1400">
                          <a:effectLst/>
                        </a:rPr>
                        <a:t>1349,2</a:t>
                      </a:r>
                      <a:endParaRPr lang="ru-UA"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ru-UA" sz="1400">
                          <a:effectLst/>
                        </a:rPr>
                        <a:t>163,2</a:t>
                      </a:r>
                      <a:endParaRPr lang="ru-UA"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ru-UA" sz="1400">
                          <a:effectLst/>
                        </a:rPr>
                        <a:t>29519</a:t>
                      </a:r>
                      <a:endParaRPr lang="ru-UA"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ru-UA" sz="1400" dirty="0">
                          <a:effectLst/>
                        </a:rPr>
                        <a:t>3570,8</a:t>
                      </a:r>
                      <a:endParaRPr lang="ru-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extLst>
                  <a:ext uri="{0D108BD9-81ED-4DB2-BD59-A6C34878D82A}">
                    <a16:rowId xmlns:a16="http://schemas.microsoft.com/office/drawing/2014/main" val="1439435231"/>
                  </a:ext>
                </a:extLst>
              </a:tr>
              <a:tr h="244027">
                <a:tc>
                  <a:txBody>
                    <a:bodyPr/>
                    <a:lstStyle/>
                    <a:p>
                      <a:pPr algn="ctr">
                        <a:lnSpc>
                          <a:spcPct val="107000"/>
                        </a:lnSpc>
                        <a:spcAft>
                          <a:spcPts val="800"/>
                        </a:spcAft>
                      </a:pPr>
                      <a:r>
                        <a:rPr lang="ru-UA" sz="1300">
                          <a:effectLst/>
                        </a:rPr>
                        <a:t>2012</a:t>
                      </a:r>
                      <a:endParaRPr lang="ru-UA" sz="13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ru-UA" sz="1400">
                          <a:effectLst/>
                        </a:rPr>
                        <a:t>1459,1</a:t>
                      </a:r>
                      <a:endParaRPr lang="ru-UA"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ru-UA" sz="1400">
                          <a:effectLst/>
                        </a:rPr>
                        <a:t>175,8</a:t>
                      </a:r>
                      <a:endParaRPr lang="ru-UA"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ru-UA" sz="1400">
                          <a:effectLst/>
                        </a:rPr>
                        <a:t>32002</a:t>
                      </a:r>
                      <a:endParaRPr lang="ru-UA"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ru-UA" sz="1400" dirty="0">
                          <a:effectLst/>
                        </a:rPr>
                        <a:t>3856,8</a:t>
                      </a:r>
                      <a:endParaRPr lang="ru-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extLst>
                  <a:ext uri="{0D108BD9-81ED-4DB2-BD59-A6C34878D82A}">
                    <a16:rowId xmlns:a16="http://schemas.microsoft.com/office/drawing/2014/main" val="2080039598"/>
                  </a:ext>
                </a:extLst>
              </a:tr>
              <a:tr h="244027">
                <a:tc>
                  <a:txBody>
                    <a:bodyPr/>
                    <a:lstStyle/>
                    <a:p>
                      <a:pPr algn="ctr">
                        <a:lnSpc>
                          <a:spcPct val="107000"/>
                        </a:lnSpc>
                        <a:spcAft>
                          <a:spcPts val="800"/>
                        </a:spcAft>
                      </a:pPr>
                      <a:r>
                        <a:rPr lang="ru-UA" sz="1300">
                          <a:effectLst/>
                        </a:rPr>
                        <a:t>2013</a:t>
                      </a:r>
                      <a:endParaRPr lang="ru-UA" sz="13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ru-UA" sz="1400">
                          <a:effectLst/>
                        </a:rPr>
                        <a:t>1522,7</a:t>
                      </a:r>
                      <a:endParaRPr lang="ru-UA"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ru-UA" sz="1400">
                          <a:effectLst/>
                        </a:rPr>
                        <a:t>183,3</a:t>
                      </a:r>
                      <a:endParaRPr lang="ru-UA"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ru-UA" sz="1400">
                          <a:effectLst/>
                        </a:rPr>
                        <a:t>33473</a:t>
                      </a:r>
                      <a:endParaRPr lang="ru-UA"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ru-UA" sz="1400" dirty="0">
                          <a:effectLst/>
                        </a:rPr>
                        <a:t>4030,3</a:t>
                      </a:r>
                      <a:endParaRPr lang="ru-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extLst>
                  <a:ext uri="{0D108BD9-81ED-4DB2-BD59-A6C34878D82A}">
                    <a16:rowId xmlns:a16="http://schemas.microsoft.com/office/drawing/2014/main" val="901415519"/>
                  </a:ext>
                </a:extLst>
              </a:tr>
              <a:tr h="244027">
                <a:tc>
                  <a:txBody>
                    <a:bodyPr/>
                    <a:lstStyle/>
                    <a:p>
                      <a:pPr algn="ctr">
                        <a:lnSpc>
                          <a:spcPct val="107000"/>
                        </a:lnSpc>
                        <a:spcAft>
                          <a:spcPts val="800"/>
                        </a:spcAft>
                      </a:pPr>
                      <a:r>
                        <a:rPr lang="ru-UA" sz="1300">
                          <a:effectLst/>
                        </a:rPr>
                        <a:t>2014*</a:t>
                      </a:r>
                      <a:endParaRPr lang="ru-UA" sz="13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ru-UA" sz="1400">
                          <a:effectLst/>
                        </a:rPr>
                        <a:t>1586,9</a:t>
                      </a:r>
                      <a:endParaRPr lang="ru-UA"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ru-UA" sz="1400">
                          <a:effectLst/>
                        </a:rPr>
                        <a:t>133,5</a:t>
                      </a:r>
                      <a:endParaRPr lang="ru-UA"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ru-UA" sz="1400">
                          <a:effectLst/>
                        </a:rPr>
                        <a:t>35834,0</a:t>
                      </a:r>
                      <a:endParaRPr lang="ru-UA"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ru-UA" sz="1400" dirty="0">
                          <a:effectLst/>
                        </a:rPr>
                        <a:t>3014,6</a:t>
                      </a:r>
                      <a:endParaRPr lang="ru-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extLst>
                  <a:ext uri="{0D108BD9-81ED-4DB2-BD59-A6C34878D82A}">
                    <a16:rowId xmlns:a16="http://schemas.microsoft.com/office/drawing/2014/main" val="2616803630"/>
                  </a:ext>
                </a:extLst>
              </a:tr>
              <a:tr h="244027">
                <a:tc>
                  <a:txBody>
                    <a:bodyPr/>
                    <a:lstStyle/>
                    <a:p>
                      <a:pPr algn="ctr">
                        <a:lnSpc>
                          <a:spcPct val="107000"/>
                        </a:lnSpc>
                        <a:spcAft>
                          <a:spcPts val="800"/>
                        </a:spcAft>
                      </a:pPr>
                      <a:r>
                        <a:rPr lang="ru-UA" sz="1300">
                          <a:effectLst/>
                        </a:rPr>
                        <a:t>2015*</a:t>
                      </a:r>
                      <a:endParaRPr lang="ru-UA" sz="13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ru-UA" sz="1400">
                          <a:effectLst/>
                        </a:rPr>
                        <a:t>1988,5</a:t>
                      </a:r>
                      <a:endParaRPr lang="ru-UA"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ru-UA" sz="1400">
                          <a:effectLst/>
                        </a:rPr>
                        <a:t>91,0</a:t>
                      </a:r>
                      <a:endParaRPr lang="ru-UA"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ru-UA" sz="1400">
                          <a:effectLst/>
                        </a:rPr>
                        <a:t>46210,2</a:t>
                      </a:r>
                      <a:endParaRPr lang="ru-UA"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ru-UA" sz="1400" dirty="0">
                          <a:effectLst/>
                        </a:rPr>
                        <a:t>2115,4</a:t>
                      </a:r>
                      <a:endParaRPr lang="ru-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extLst>
                  <a:ext uri="{0D108BD9-81ED-4DB2-BD59-A6C34878D82A}">
                    <a16:rowId xmlns:a16="http://schemas.microsoft.com/office/drawing/2014/main" val="1547645913"/>
                  </a:ext>
                </a:extLst>
              </a:tr>
              <a:tr h="244027">
                <a:tc>
                  <a:txBody>
                    <a:bodyPr/>
                    <a:lstStyle/>
                    <a:p>
                      <a:pPr algn="ctr">
                        <a:lnSpc>
                          <a:spcPct val="107000"/>
                        </a:lnSpc>
                        <a:spcAft>
                          <a:spcPts val="800"/>
                        </a:spcAft>
                      </a:pPr>
                      <a:r>
                        <a:rPr lang="ru-UA" sz="1300">
                          <a:effectLst/>
                        </a:rPr>
                        <a:t>2016*</a:t>
                      </a:r>
                      <a:endParaRPr lang="ru-UA" sz="13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ru-UA" sz="1400">
                          <a:effectLst/>
                        </a:rPr>
                        <a:t>2383,2</a:t>
                      </a:r>
                      <a:endParaRPr lang="ru-UA"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ru-UA" sz="1400">
                          <a:effectLst/>
                        </a:rPr>
                        <a:t>93,3</a:t>
                      </a:r>
                      <a:endParaRPr lang="ru-UA"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ru-UA" sz="1400">
                          <a:effectLst/>
                        </a:rPr>
                        <a:t>55853,5</a:t>
                      </a:r>
                      <a:endParaRPr lang="ru-UA"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ru-UA" sz="1400" dirty="0">
                          <a:effectLst/>
                        </a:rPr>
                        <a:t>2185,9</a:t>
                      </a:r>
                      <a:endParaRPr lang="ru-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extLst>
                  <a:ext uri="{0D108BD9-81ED-4DB2-BD59-A6C34878D82A}">
                    <a16:rowId xmlns:a16="http://schemas.microsoft.com/office/drawing/2014/main" val="3569574744"/>
                  </a:ext>
                </a:extLst>
              </a:tr>
              <a:tr h="244027">
                <a:tc>
                  <a:txBody>
                    <a:bodyPr/>
                    <a:lstStyle/>
                    <a:p>
                      <a:pPr algn="ctr">
                        <a:lnSpc>
                          <a:spcPct val="107000"/>
                        </a:lnSpc>
                        <a:spcAft>
                          <a:spcPts val="800"/>
                        </a:spcAft>
                      </a:pPr>
                      <a:r>
                        <a:rPr lang="ru-UA" sz="1300">
                          <a:effectLst/>
                        </a:rPr>
                        <a:t>2017*</a:t>
                      </a:r>
                      <a:endParaRPr lang="ru-UA" sz="13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ru-UA" sz="1400">
                          <a:effectLst/>
                        </a:rPr>
                        <a:t>2982,9</a:t>
                      </a:r>
                      <a:endParaRPr lang="ru-UA"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ru-UA" sz="1400">
                          <a:effectLst/>
                        </a:rPr>
                        <a:t>112,2</a:t>
                      </a:r>
                      <a:endParaRPr lang="ru-UA"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ru-UA" sz="1400">
                          <a:effectLst/>
                        </a:rPr>
                        <a:t>70224,3</a:t>
                      </a:r>
                      <a:endParaRPr lang="ru-UA"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ru-UA" sz="1400" dirty="0">
                          <a:effectLst/>
                        </a:rPr>
                        <a:t>2641,4</a:t>
                      </a:r>
                      <a:endParaRPr lang="ru-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extLst>
                  <a:ext uri="{0D108BD9-81ED-4DB2-BD59-A6C34878D82A}">
                    <a16:rowId xmlns:a16="http://schemas.microsoft.com/office/drawing/2014/main" val="26943495"/>
                  </a:ext>
                </a:extLst>
              </a:tr>
              <a:tr h="244027">
                <a:tc>
                  <a:txBody>
                    <a:bodyPr/>
                    <a:lstStyle/>
                    <a:p>
                      <a:pPr algn="ctr">
                        <a:lnSpc>
                          <a:spcPct val="107000"/>
                        </a:lnSpc>
                        <a:spcAft>
                          <a:spcPts val="800"/>
                        </a:spcAft>
                      </a:pPr>
                      <a:r>
                        <a:rPr lang="ru-UA" sz="1300">
                          <a:effectLst/>
                        </a:rPr>
                        <a:t>2018*</a:t>
                      </a:r>
                      <a:endParaRPr lang="ru-UA" sz="13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ru-UA" sz="1400">
                          <a:effectLst/>
                        </a:rPr>
                        <a:t>3558,7</a:t>
                      </a:r>
                      <a:endParaRPr lang="ru-UA"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ru-UA" sz="1400">
                          <a:effectLst/>
                        </a:rPr>
                        <a:t>130,8</a:t>
                      </a:r>
                      <a:endParaRPr lang="ru-UA"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ru-UA" sz="1400">
                          <a:effectLst/>
                        </a:rPr>
                        <a:t>84190,0</a:t>
                      </a:r>
                      <a:endParaRPr lang="ru-UA"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ru-UA" sz="1400" dirty="0">
                          <a:effectLst/>
                        </a:rPr>
                        <a:t>3095,1</a:t>
                      </a:r>
                      <a:endParaRPr lang="ru-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extLst>
                  <a:ext uri="{0D108BD9-81ED-4DB2-BD59-A6C34878D82A}">
                    <a16:rowId xmlns:a16="http://schemas.microsoft.com/office/drawing/2014/main" val="2220240417"/>
                  </a:ext>
                </a:extLst>
              </a:tr>
              <a:tr h="244027">
                <a:tc>
                  <a:txBody>
                    <a:bodyPr/>
                    <a:lstStyle/>
                    <a:p>
                      <a:pPr algn="ctr">
                        <a:lnSpc>
                          <a:spcPct val="107000"/>
                        </a:lnSpc>
                        <a:spcAft>
                          <a:spcPts val="800"/>
                        </a:spcAft>
                      </a:pPr>
                      <a:r>
                        <a:rPr lang="ru-UA" sz="1300">
                          <a:effectLst/>
                        </a:rPr>
                        <a:t>2019*</a:t>
                      </a:r>
                      <a:endParaRPr lang="ru-UA" sz="13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ru-UA" sz="1400">
                          <a:effectLst/>
                        </a:rPr>
                        <a:t>3974,6</a:t>
                      </a:r>
                      <a:endParaRPr lang="ru-UA"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ru-UA" sz="1400">
                          <a:effectLst/>
                        </a:rPr>
                        <a:t>167</a:t>
                      </a:r>
                      <a:r>
                        <a:rPr lang="uk-UA" sz="1400">
                          <a:effectLst/>
                        </a:rPr>
                        <a:t>,</a:t>
                      </a:r>
                      <a:r>
                        <a:rPr lang="ru-UA" sz="1400">
                          <a:effectLst/>
                        </a:rPr>
                        <a:t>8</a:t>
                      </a:r>
                      <a:endParaRPr lang="ru-UA"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ru-UA" sz="1400">
                          <a:effectLst/>
                        </a:rPr>
                        <a:t>94589,8</a:t>
                      </a:r>
                      <a:endParaRPr lang="ru-UA"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nSpc>
                          <a:spcPct val="107000"/>
                        </a:lnSpc>
                      </a:pPr>
                      <a:endParaRPr lang="ru-UA" sz="1400" dirty="0">
                        <a:effectLst/>
                        <a:latin typeface="Calibri" panose="020F0502020204030204" pitchFamily="34" charset="0"/>
                        <a:cs typeface="Times New Roman" panose="02020603050405020304" pitchFamily="18" charset="0"/>
                      </a:endParaRPr>
                    </a:p>
                  </a:txBody>
                  <a:tcPr marL="36058" marR="36058" marT="18029" marB="18029" anchor="ctr"/>
                </a:tc>
                <a:extLst>
                  <a:ext uri="{0D108BD9-81ED-4DB2-BD59-A6C34878D82A}">
                    <a16:rowId xmlns:a16="http://schemas.microsoft.com/office/drawing/2014/main" val="211549318"/>
                  </a:ext>
                </a:extLst>
              </a:tr>
            </a:tbl>
          </a:graphicData>
        </a:graphic>
      </p:graphicFrame>
    </p:spTree>
    <p:extLst>
      <p:ext uri="{BB962C8B-B14F-4D97-AF65-F5344CB8AC3E}">
        <p14:creationId xmlns:p14="http://schemas.microsoft.com/office/powerpoint/2010/main" val="562506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0536" y="140678"/>
            <a:ext cx="11465169" cy="576775"/>
          </a:xfr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pPr algn="ctr"/>
            <a:r>
              <a:rPr lang="uk-UA" sz="27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Основні показники розвитку промисловості України</a:t>
            </a:r>
            <a:br>
              <a:rPr lang="ru-UA" sz="1800" dirty="0">
                <a:effectLst/>
                <a:latin typeface="Calibri" panose="020F0502020204030204" pitchFamily="34" charset="0"/>
                <a:ea typeface="Calibri" panose="020F0502020204030204" pitchFamily="34" charset="0"/>
                <a:cs typeface="Times New Roman" panose="02020603050405020304" pitchFamily="18" charset="0"/>
              </a:rPr>
            </a:br>
            <a:endParaRPr lang="uk-UA" sz="2000" b="1" i="1" dirty="0">
              <a:latin typeface="Cambria" panose="02040503050406030204" pitchFamily="18" charset="0"/>
            </a:endParaRPr>
          </a:p>
        </p:txBody>
      </p:sp>
      <p:graphicFrame>
        <p:nvGraphicFramePr>
          <p:cNvPr id="4" name="Таблица 3">
            <a:extLst>
              <a:ext uri="{FF2B5EF4-FFF2-40B4-BE49-F238E27FC236}">
                <a16:creationId xmlns:a16="http://schemas.microsoft.com/office/drawing/2014/main" id="{053DC6DA-7FDC-4D22-A672-4D01A304D138}"/>
              </a:ext>
            </a:extLst>
          </p:cNvPr>
          <p:cNvGraphicFramePr>
            <a:graphicFrameLocks noGrp="1"/>
          </p:cNvGraphicFramePr>
          <p:nvPr>
            <p:extLst>
              <p:ext uri="{D42A27DB-BD31-4B8C-83A1-F6EECF244321}">
                <p14:modId xmlns:p14="http://schemas.microsoft.com/office/powerpoint/2010/main" val="2713645971"/>
              </p:ext>
            </p:extLst>
          </p:nvPr>
        </p:nvGraphicFramePr>
        <p:xfrm>
          <a:off x="295420" y="950928"/>
          <a:ext cx="11350284" cy="5233218"/>
        </p:xfrm>
        <a:graphic>
          <a:graphicData uri="http://schemas.openxmlformats.org/drawingml/2006/table">
            <a:tbl>
              <a:tblPr firstRow="1" firstCol="1" bandRow="1">
                <a:tableStyleId>{5C22544A-7EE6-4342-B048-85BDC9FD1C3A}</a:tableStyleId>
              </a:tblPr>
              <a:tblGrid>
                <a:gridCol w="5128624">
                  <a:extLst>
                    <a:ext uri="{9D8B030D-6E8A-4147-A177-3AD203B41FA5}">
                      <a16:colId xmlns:a16="http://schemas.microsoft.com/office/drawing/2014/main" val="3533618621"/>
                    </a:ext>
                  </a:extLst>
                </a:gridCol>
                <a:gridCol w="622166">
                  <a:extLst>
                    <a:ext uri="{9D8B030D-6E8A-4147-A177-3AD203B41FA5}">
                      <a16:colId xmlns:a16="http://schemas.microsoft.com/office/drawing/2014/main" val="607779898"/>
                    </a:ext>
                  </a:extLst>
                </a:gridCol>
                <a:gridCol w="622166">
                  <a:extLst>
                    <a:ext uri="{9D8B030D-6E8A-4147-A177-3AD203B41FA5}">
                      <a16:colId xmlns:a16="http://schemas.microsoft.com/office/drawing/2014/main" val="812301355"/>
                    </a:ext>
                  </a:extLst>
                </a:gridCol>
                <a:gridCol w="622166">
                  <a:extLst>
                    <a:ext uri="{9D8B030D-6E8A-4147-A177-3AD203B41FA5}">
                      <a16:colId xmlns:a16="http://schemas.microsoft.com/office/drawing/2014/main" val="884699482"/>
                    </a:ext>
                  </a:extLst>
                </a:gridCol>
                <a:gridCol w="622166">
                  <a:extLst>
                    <a:ext uri="{9D8B030D-6E8A-4147-A177-3AD203B41FA5}">
                      <a16:colId xmlns:a16="http://schemas.microsoft.com/office/drawing/2014/main" val="1978254239"/>
                    </a:ext>
                  </a:extLst>
                </a:gridCol>
                <a:gridCol w="622166">
                  <a:extLst>
                    <a:ext uri="{9D8B030D-6E8A-4147-A177-3AD203B41FA5}">
                      <a16:colId xmlns:a16="http://schemas.microsoft.com/office/drawing/2014/main" val="1356163934"/>
                    </a:ext>
                  </a:extLst>
                </a:gridCol>
                <a:gridCol w="622166">
                  <a:extLst>
                    <a:ext uri="{9D8B030D-6E8A-4147-A177-3AD203B41FA5}">
                      <a16:colId xmlns:a16="http://schemas.microsoft.com/office/drawing/2014/main" val="1226619733"/>
                    </a:ext>
                  </a:extLst>
                </a:gridCol>
                <a:gridCol w="622166">
                  <a:extLst>
                    <a:ext uri="{9D8B030D-6E8A-4147-A177-3AD203B41FA5}">
                      <a16:colId xmlns:a16="http://schemas.microsoft.com/office/drawing/2014/main" val="307578390"/>
                    </a:ext>
                  </a:extLst>
                </a:gridCol>
                <a:gridCol w="622166">
                  <a:extLst>
                    <a:ext uri="{9D8B030D-6E8A-4147-A177-3AD203B41FA5}">
                      <a16:colId xmlns:a16="http://schemas.microsoft.com/office/drawing/2014/main" val="1949579604"/>
                    </a:ext>
                  </a:extLst>
                </a:gridCol>
                <a:gridCol w="622166">
                  <a:extLst>
                    <a:ext uri="{9D8B030D-6E8A-4147-A177-3AD203B41FA5}">
                      <a16:colId xmlns:a16="http://schemas.microsoft.com/office/drawing/2014/main" val="1587706651"/>
                    </a:ext>
                  </a:extLst>
                </a:gridCol>
                <a:gridCol w="622166">
                  <a:extLst>
                    <a:ext uri="{9D8B030D-6E8A-4147-A177-3AD203B41FA5}">
                      <a16:colId xmlns:a16="http://schemas.microsoft.com/office/drawing/2014/main" val="4017149829"/>
                    </a:ext>
                  </a:extLst>
                </a:gridCol>
              </a:tblGrid>
              <a:tr h="470339">
                <a:tc>
                  <a:txBody>
                    <a:bodyPr/>
                    <a:lstStyle/>
                    <a:p>
                      <a:pPr>
                        <a:lnSpc>
                          <a:spcPct val="107000"/>
                        </a:lnSpc>
                        <a:spcAft>
                          <a:spcPts val="800"/>
                        </a:spcAft>
                      </a:pPr>
                      <a:r>
                        <a:rPr lang="uk-UA" sz="1600" dirty="0">
                          <a:effectLst/>
                          <a:latin typeface="Cambria" panose="02040503050406030204" pitchFamily="18" charset="0"/>
                          <a:ea typeface="Cambria" panose="02040503050406030204" pitchFamily="18" charset="0"/>
                        </a:rPr>
                        <a:t>Показники  </a:t>
                      </a:r>
                      <a:r>
                        <a:rPr lang="en-US" sz="1600" dirty="0">
                          <a:effectLst/>
                          <a:latin typeface="Cambria" panose="02040503050406030204" pitchFamily="18" charset="0"/>
                          <a:ea typeface="Cambria" panose="02040503050406030204" pitchFamily="18" charset="0"/>
                        </a:rPr>
                        <a:t>/  </a:t>
                      </a:r>
                      <a:r>
                        <a:rPr lang="uk-UA" sz="1600" dirty="0">
                          <a:effectLst/>
                          <a:latin typeface="Cambria" panose="02040503050406030204" pitchFamily="18" charset="0"/>
                          <a:ea typeface="Cambria" panose="02040503050406030204" pitchFamily="18" charset="0"/>
                        </a:rPr>
                        <a:t>роки</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1996</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2000</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2005</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2010</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2013</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2014</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2015</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2016</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2017</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2018</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extLst>
                  <a:ext uri="{0D108BD9-81ED-4DB2-BD59-A6C34878D82A}">
                    <a16:rowId xmlns:a16="http://schemas.microsoft.com/office/drawing/2014/main" val="2192827109"/>
                  </a:ext>
                </a:extLst>
              </a:tr>
              <a:tr h="589423">
                <a:tc>
                  <a:txBody>
                    <a:bodyPr/>
                    <a:lstStyle/>
                    <a:p>
                      <a:pPr>
                        <a:lnSpc>
                          <a:spcPct val="107000"/>
                        </a:lnSpc>
                        <a:spcAft>
                          <a:spcPts val="800"/>
                        </a:spcAft>
                      </a:pPr>
                      <a:r>
                        <a:rPr lang="uk-UA" sz="1600" dirty="0">
                          <a:effectLst/>
                          <a:latin typeface="Cambria" panose="02040503050406030204" pitchFamily="18" charset="0"/>
                          <a:ea typeface="Cambria" panose="02040503050406030204" pitchFamily="18" charset="0"/>
                        </a:rPr>
                        <a:t>Основні засоби промисловості у фактичних цінах, млрд. грн.</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255,5</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285,3</a:t>
                      </a:r>
                      <a:endParaRPr lang="ru-UA"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456,7</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1101,2</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1749,1</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1937,8</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3842,5</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3072,9</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2454,5</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Х</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extLst>
                  <a:ext uri="{0D108BD9-81ED-4DB2-BD59-A6C34878D82A}">
                    <a16:rowId xmlns:a16="http://schemas.microsoft.com/office/drawing/2014/main" val="2669122612"/>
                  </a:ext>
                </a:extLst>
              </a:tr>
              <a:tr h="371834">
                <a:tc>
                  <a:txBody>
                    <a:bodyPr/>
                    <a:lstStyle/>
                    <a:p>
                      <a:pPr>
                        <a:lnSpc>
                          <a:spcPct val="107000"/>
                        </a:lnSpc>
                        <a:spcAft>
                          <a:spcPts val="800"/>
                        </a:spcAft>
                      </a:pPr>
                      <a:r>
                        <a:rPr lang="uk-UA" sz="1600" dirty="0">
                          <a:effectLst/>
                          <a:latin typeface="Cambria" panose="02040503050406030204" pitchFamily="18" charset="0"/>
                          <a:ea typeface="Cambria" panose="02040503050406030204" pitchFamily="18" charset="0"/>
                        </a:rPr>
                        <a:t>Ступінь зносу основних засобів у промисловості, %</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 </a:t>
                      </a:r>
                      <a:endParaRPr lang="ru-UA" sz="1400">
                        <a:effectLst/>
                        <a:latin typeface="Cambria" panose="02040503050406030204" pitchFamily="18" charset="0"/>
                        <a:ea typeface="Cambria" panose="02040503050406030204" pitchFamily="18" charset="0"/>
                      </a:endParaRPr>
                    </a:p>
                    <a:p>
                      <a:pPr algn="ctr">
                        <a:lnSpc>
                          <a:spcPct val="107000"/>
                        </a:lnSpc>
                        <a:spcAft>
                          <a:spcPts val="800"/>
                        </a:spcAft>
                      </a:pPr>
                      <a:r>
                        <a:rPr lang="uk-UA" sz="1400">
                          <a:effectLst/>
                          <a:latin typeface="Cambria" panose="02040503050406030204" pitchFamily="18" charset="0"/>
                          <a:ea typeface="Cambria" panose="02040503050406030204" pitchFamily="18" charset="0"/>
                        </a:rPr>
                        <a:t>…</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48,8</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57,9</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63,8</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56,9</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60,3</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76,9</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69,4</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59,1</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Х</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extLst>
                  <a:ext uri="{0D108BD9-81ED-4DB2-BD59-A6C34878D82A}">
                    <a16:rowId xmlns:a16="http://schemas.microsoft.com/office/drawing/2014/main" val="1679652306"/>
                  </a:ext>
                </a:extLst>
              </a:tr>
              <a:tr h="470339">
                <a:tc>
                  <a:txBody>
                    <a:bodyPr/>
                    <a:lstStyle/>
                    <a:p>
                      <a:pPr>
                        <a:lnSpc>
                          <a:spcPct val="107000"/>
                        </a:lnSpc>
                        <a:spcAft>
                          <a:spcPts val="800"/>
                        </a:spcAft>
                      </a:pPr>
                      <a:r>
                        <a:rPr lang="uk-UA" sz="1600" dirty="0">
                          <a:effectLst/>
                          <a:latin typeface="Cambria" panose="02040503050406030204" pitchFamily="18" charset="0"/>
                          <a:ea typeface="Cambria" panose="02040503050406030204" pitchFamily="18" charset="0"/>
                        </a:rPr>
                        <a:t>Продукція промисловості (у фактичних цінах), млрд. грн.</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73,3</a:t>
                      </a:r>
                      <a:endParaRPr lang="ru-UA"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144,5</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468,6</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Х</a:t>
                      </a:r>
                      <a:endParaRPr lang="ru-UA"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Х</a:t>
                      </a:r>
                      <a:endParaRPr lang="ru-UA"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Х</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Х</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Х</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Х</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Х</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extLst>
                  <a:ext uri="{0D108BD9-81ED-4DB2-BD59-A6C34878D82A}">
                    <a16:rowId xmlns:a16="http://schemas.microsoft.com/office/drawing/2014/main" val="3561951880"/>
                  </a:ext>
                </a:extLst>
              </a:tr>
              <a:tr h="589423">
                <a:tc>
                  <a:txBody>
                    <a:bodyPr/>
                    <a:lstStyle/>
                    <a:p>
                      <a:pPr>
                        <a:lnSpc>
                          <a:spcPct val="107000"/>
                        </a:lnSpc>
                        <a:spcAft>
                          <a:spcPts val="800"/>
                        </a:spcAft>
                      </a:pPr>
                      <a:r>
                        <a:rPr lang="uk-UA" sz="1600" dirty="0">
                          <a:effectLst/>
                          <a:latin typeface="Cambria" panose="02040503050406030204" pitchFamily="18" charset="0"/>
                          <a:ea typeface="Cambria" panose="02040503050406030204" pitchFamily="18" charset="0"/>
                        </a:rPr>
                        <a:t>Обсяг реалізованої промислової продукції, млрд. грн.</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Х</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Х</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Х</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1065,1</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1354,1</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428,8</a:t>
                      </a:r>
                      <a:endParaRPr lang="ru-UA"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1776,6</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2158,0</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2625,9</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3018,1</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extLst>
                  <a:ext uri="{0D108BD9-81ED-4DB2-BD59-A6C34878D82A}">
                    <a16:rowId xmlns:a16="http://schemas.microsoft.com/office/drawing/2014/main" val="2535045345"/>
                  </a:ext>
                </a:extLst>
              </a:tr>
              <a:tr h="589423">
                <a:tc>
                  <a:txBody>
                    <a:bodyPr/>
                    <a:lstStyle/>
                    <a:p>
                      <a:pPr>
                        <a:lnSpc>
                          <a:spcPct val="107000"/>
                        </a:lnSpc>
                        <a:spcAft>
                          <a:spcPts val="800"/>
                        </a:spcAft>
                      </a:pPr>
                      <a:r>
                        <a:rPr lang="uk-UA" sz="1600" dirty="0">
                          <a:effectLst/>
                          <a:latin typeface="Cambria" panose="02040503050406030204" pitchFamily="18" charset="0"/>
                          <a:ea typeface="Cambria" panose="02040503050406030204" pitchFamily="18" charset="0"/>
                        </a:rPr>
                        <a:t>Прибуток, збиток (-) у промисловості, млрд. грн.</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8,8</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28,3</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31,4</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17,2</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-166,4</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-181,4</a:t>
                      </a:r>
                      <a:endParaRPr lang="ru-UA"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-7,6</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87,5</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156,7</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extLst>
                  <a:ext uri="{0D108BD9-81ED-4DB2-BD59-A6C34878D82A}">
                    <a16:rowId xmlns:a16="http://schemas.microsoft.com/office/drawing/2014/main" val="4285940625"/>
                  </a:ext>
                </a:extLst>
              </a:tr>
              <a:tr h="232172">
                <a:tc>
                  <a:txBody>
                    <a:bodyPr/>
                    <a:lstStyle/>
                    <a:p>
                      <a:pPr>
                        <a:lnSpc>
                          <a:spcPct val="107000"/>
                        </a:lnSpc>
                        <a:spcAft>
                          <a:spcPts val="800"/>
                        </a:spcAft>
                      </a:pPr>
                      <a:r>
                        <a:rPr lang="uk-UA" sz="1600" dirty="0">
                          <a:effectLst/>
                          <a:latin typeface="Cambria" panose="02040503050406030204" pitchFamily="18" charset="0"/>
                          <a:ea typeface="Cambria" panose="02040503050406030204" pitchFamily="18" charset="0"/>
                        </a:rPr>
                        <a:t>Рентабельність операційної діяльності,%</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8,9</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4,8</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5,5</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3,5</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3,0</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1,6</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0,9</a:t>
                      </a:r>
                      <a:endParaRPr lang="ru-UA"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4,2</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6,8</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6,3</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extLst>
                  <a:ext uri="{0D108BD9-81ED-4DB2-BD59-A6C34878D82A}">
                    <a16:rowId xmlns:a16="http://schemas.microsoft.com/office/drawing/2014/main" val="3380317983"/>
                  </a:ext>
                </a:extLst>
              </a:tr>
              <a:tr h="351256">
                <a:tc>
                  <a:txBody>
                    <a:bodyPr/>
                    <a:lstStyle/>
                    <a:p>
                      <a:pPr>
                        <a:lnSpc>
                          <a:spcPct val="107000"/>
                        </a:lnSpc>
                        <a:spcAft>
                          <a:spcPts val="800"/>
                        </a:spcAft>
                      </a:pPr>
                      <a:r>
                        <a:rPr lang="uk-UA" sz="1600" dirty="0">
                          <a:effectLst/>
                          <a:latin typeface="Cambria" panose="02040503050406030204" pitchFamily="18" charset="0"/>
                          <a:ea typeface="Cambria" panose="02040503050406030204" pitchFamily="18" charset="0"/>
                        </a:rPr>
                        <a:t>Частка збиткових підприємств у промисловості, %</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30</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42,2</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37</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40,8</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33,9</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33,7</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27,1</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27,2</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28,2</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27,4</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extLst>
                  <a:ext uri="{0D108BD9-81ED-4DB2-BD59-A6C34878D82A}">
                    <a16:rowId xmlns:a16="http://schemas.microsoft.com/office/drawing/2014/main" val="737910694"/>
                  </a:ext>
                </a:extLst>
              </a:tr>
              <a:tr h="470339">
                <a:tc>
                  <a:txBody>
                    <a:bodyPr/>
                    <a:lstStyle/>
                    <a:p>
                      <a:pPr>
                        <a:lnSpc>
                          <a:spcPct val="107000"/>
                        </a:lnSpc>
                        <a:spcAft>
                          <a:spcPts val="800"/>
                        </a:spcAft>
                      </a:pPr>
                      <a:r>
                        <a:rPr lang="uk-UA" sz="1600" dirty="0">
                          <a:effectLst/>
                          <a:latin typeface="Cambria" panose="02040503050406030204" pitchFamily="18" charset="0"/>
                          <a:ea typeface="Cambria" panose="02040503050406030204" pitchFamily="18" charset="0"/>
                        </a:rPr>
                        <a:t>Середньорічна кількість працівників у промисловості, тис. осіб</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4642</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4465</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3913</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2860</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2673</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2297</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2040</a:t>
                      </a:r>
                      <a:endParaRPr lang="ru-UA"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1960</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1894</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1851</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extLst>
                  <a:ext uri="{0D108BD9-81ED-4DB2-BD59-A6C34878D82A}">
                    <a16:rowId xmlns:a16="http://schemas.microsoft.com/office/drawing/2014/main" val="2625051796"/>
                  </a:ext>
                </a:extLst>
              </a:tr>
              <a:tr h="470339">
                <a:tc>
                  <a:txBody>
                    <a:bodyPr/>
                    <a:lstStyle/>
                    <a:p>
                      <a:pPr>
                        <a:lnSpc>
                          <a:spcPct val="107000"/>
                        </a:lnSpc>
                        <a:spcAft>
                          <a:spcPts val="800"/>
                        </a:spcAft>
                      </a:pPr>
                      <a:r>
                        <a:rPr lang="uk-UA" sz="1600" dirty="0">
                          <a:effectLst/>
                          <a:latin typeface="Cambria" panose="02040503050406030204" pitchFamily="18" charset="0"/>
                          <a:ea typeface="Cambria" panose="02040503050406030204" pitchFamily="18" charset="0"/>
                        </a:rPr>
                        <a:t>Середньомісячна номінальна заробітна плата у промисловості, грн.</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153</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310</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913</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2570</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3763</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3988</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4789</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5902</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7631</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9633</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extLst>
                  <a:ext uri="{0D108BD9-81ED-4DB2-BD59-A6C34878D82A}">
                    <a16:rowId xmlns:a16="http://schemas.microsoft.com/office/drawing/2014/main" val="124900506"/>
                  </a:ext>
                </a:extLst>
              </a:tr>
              <a:tr h="351256">
                <a:tc>
                  <a:txBody>
                    <a:bodyPr/>
                    <a:lstStyle/>
                    <a:p>
                      <a:pPr>
                        <a:lnSpc>
                          <a:spcPct val="107000"/>
                        </a:lnSpc>
                        <a:spcAft>
                          <a:spcPts val="800"/>
                        </a:spcAft>
                      </a:pPr>
                      <a:r>
                        <a:rPr lang="uk-UA" sz="1600" dirty="0">
                          <a:effectLst/>
                          <a:latin typeface="Cambria" panose="02040503050406030204" pitchFamily="18" charset="0"/>
                          <a:ea typeface="Cambria" panose="02040503050406030204" pitchFamily="18" charset="0"/>
                        </a:rPr>
                        <a:t>Середній курс гривни до 1 дол. США</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1,8</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5,4</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5,1</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7,9</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8,0</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11,9</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21,8</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25,6</a:t>
                      </a:r>
                      <a:endParaRPr lang="ru-UA"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26,6</a:t>
                      </a:r>
                      <a:endParaRPr lang="ru-UA"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27,2</a:t>
                      </a:r>
                      <a:endParaRPr lang="ru-UA"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extLst>
                  <a:ext uri="{0D108BD9-81ED-4DB2-BD59-A6C34878D82A}">
                    <a16:rowId xmlns:a16="http://schemas.microsoft.com/office/drawing/2014/main" val="2175157800"/>
                  </a:ext>
                </a:extLst>
              </a:tr>
            </a:tbl>
          </a:graphicData>
        </a:graphic>
      </p:graphicFrame>
    </p:spTree>
    <p:extLst>
      <p:ext uri="{BB962C8B-B14F-4D97-AF65-F5344CB8AC3E}">
        <p14:creationId xmlns:p14="http://schemas.microsoft.com/office/powerpoint/2010/main" val="715957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5641" y="213909"/>
            <a:ext cx="11406813" cy="705841"/>
          </a:xfr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algn="ctr"/>
            <a:r>
              <a:rPr lang="uk-UA" sz="1800" b="1" dirty="0">
                <a:effectLst/>
                <a:latin typeface="Cambria" panose="02040503050406030204" pitchFamily="18" charset="0"/>
                <a:ea typeface="Cambria" panose="02040503050406030204" pitchFamily="18" charset="0"/>
                <a:cs typeface="Times New Roman" panose="02020603050405020304" pitchFamily="18" charset="0"/>
              </a:rPr>
              <a:t>Показники фінансових результатів діяльності та чисельність працівників великих підприємств </a:t>
            </a:r>
            <a:br>
              <a:rPr lang="ru-UA" sz="1800" dirty="0">
                <a:effectLst/>
                <a:latin typeface="Cambria" panose="02040503050406030204" pitchFamily="18" charset="0"/>
                <a:ea typeface="Cambria" panose="02040503050406030204" pitchFamily="18" charset="0"/>
                <a:cs typeface="Times New Roman" panose="02020603050405020304" pitchFamily="18" charset="0"/>
              </a:rPr>
            </a:br>
            <a:r>
              <a:rPr lang="uk-UA" sz="1800" b="1" dirty="0">
                <a:effectLst/>
                <a:latin typeface="Cambria" panose="02040503050406030204" pitchFamily="18" charset="0"/>
                <a:ea typeface="Cambria" panose="02040503050406030204" pitchFamily="18" charset="0"/>
                <a:cs typeface="Times New Roman" panose="02020603050405020304" pitchFamily="18" charset="0"/>
              </a:rPr>
              <a:t>гірничо-металургійного комплексу Східного регіону України за 2014-2018 рр.</a:t>
            </a:r>
            <a:br>
              <a:rPr lang="ru-UA" sz="1800" dirty="0">
                <a:effectLst/>
                <a:latin typeface="Cambria" panose="02040503050406030204" pitchFamily="18" charset="0"/>
                <a:ea typeface="Cambria" panose="02040503050406030204" pitchFamily="18" charset="0"/>
                <a:cs typeface="Times New Roman" panose="02020603050405020304" pitchFamily="18" charset="0"/>
              </a:rPr>
            </a:br>
            <a:endParaRPr lang="uk-UA" sz="1800" b="1" i="1" dirty="0">
              <a:latin typeface="Cambria" panose="02040503050406030204" pitchFamily="18" charset="0"/>
              <a:ea typeface="Cambria" panose="02040503050406030204" pitchFamily="18" charset="0"/>
            </a:endParaRPr>
          </a:p>
        </p:txBody>
      </p:sp>
      <p:graphicFrame>
        <p:nvGraphicFramePr>
          <p:cNvPr id="4" name="Таблица 3">
            <a:extLst>
              <a:ext uri="{FF2B5EF4-FFF2-40B4-BE49-F238E27FC236}">
                <a16:creationId xmlns:a16="http://schemas.microsoft.com/office/drawing/2014/main" id="{34177ED2-0084-4980-BC8D-555F58CFB773}"/>
              </a:ext>
            </a:extLst>
          </p:cNvPr>
          <p:cNvGraphicFramePr>
            <a:graphicFrameLocks noGrp="1"/>
          </p:cNvGraphicFramePr>
          <p:nvPr>
            <p:extLst>
              <p:ext uri="{D42A27DB-BD31-4B8C-83A1-F6EECF244321}">
                <p14:modId xmlns:p14="http://schemas.microsoft.com/office/powerpoint/2010/main" val="2197453699"/>
              </p:ext>
            </p:extLst>
          </p:nvPr>
        </p:nvGraphicFramePr>
        <p:xfrm>
          <a:off x="169853" y="1208353"/>
          <a:ext cx="11718387" cy="5041842"/>
        </p:xfrm>
        <a:graphic>
          <a:graphicData uri="http://schemas.openxmlformats.org/drawingml/2006/table">
            <a:tbl>
              <a:tblPr firstRow="1" firstCol="1" bandRow="1">
                <a:tableStyleId>{5C22544A-7EE6-4342-B048-85BDC9FD1C3A}</a:tableStyleId>
              </a:tblPr>
              <a:tblGrid>
                <a:gridCol w="2376087">
                  <a:extLst>
                    <a:ext uri="{9D8B030D-6E8A-4147-A177-3AD203B41FA5}">
                      <a16:colId xmlns:a16="http://schemas.microsoft.com/office/drawing/2014/main" val="3231807220"/>
                    </a:ext>
                  </a:extLst>
                </a:gridCol>
                <a:gridCol w="784914">
                  <a:extLst>
                    <a:ext uri="{9D8B030D-6E8A-4147-A177-3AD203B41FA5}">
                      <a16:colId xmlns:a16="http://schemas.microsoft.com/office/drawing/2014/main" val="396386499"/>
                    </a:ext>
                  </a:extLst>
                </a:gridCol>
                <a:gridCol w="784914">
                  <a:extLst>
                    <a:ext uri="{9D8B030D-6E8A-4147-A177-3AD203B41FA5}">
                      <a16:colId xmlns:a16="http://schemas.microsoft.com/office/drawing/2014/main" val="2358828810"/>
                    </a:ext>
                  </a:extLst>
                </a:gridCol>
                <a:gridCol w="767526">
                  <a:extLst>
                    <a:ext uri="{9D8B030D-6E8A-4147-A177-3AD203B41FA5}">
                      <a16:colId xmlns:a16="http://schemas.microsoft.com/office/drawing/2014/main" val="3137659146"/>
                    </a:ext>
                  </a:extLst>
                </a:gridCol>
                <a:gridCol w="767526">
                  <a:extLst>
                    <a:ext uri="{9D8B030D-6E8A-4147-A177-3AD203B41FA5}">
                      <a16:colId xmlns:a16="http://schemas.microsoft.com/office/drawing/2014/main" val="2781124577"/>
                    </a:ext>
                  </a:extLst>
                </a:gridCol>
                <a:gridCol w="743810">
                  <a:extLst>
                    <a:ext uri="{9D8B030D-6E8A-4147-A177-3AD203B41FA5}">
                      <a16:colId xmlns:a16="http://schemas.microsoft.com/office/drawing/2014/main" val="1199485005"/>
                    </a:ext>
                  </a:extLst>
                </a:gridCol>
                <a:gridCol w="783333">
                  <a:extLst>
                    <a:ext uri="{9D8B030D-6E8A-4147-A177-3AD203B41FA5}">
                      <a16:colId xmlns:a16="http://schemas.microsoft.com/office/drawing/2014/main" val="1776883939"/>
                    </a:ext>
                  </a:extLst>
                </a:gridCol>
                <a:gridCol w="783333">
                  <a:extLst>
                    <a:ext uri="{9D8B030D-6E8A-4147-A177-3AD203B41FA5}">
                      <a16:colId xmlns:a16="http://schemas.microsoft.com/office/drawing/2014/main" val="2332404087"/>
                    </a:ext>
                  </a:extLst>
                </a:gridCol>
                <a:gridCol w="757249">
                  <a:extLst>
                    <a:ext uri="{9D8B030D-6E8A-4147-A177-3AD203B41FA5}">
                      <a16:colId xmlns:a16="http://schemas.microsoft.com/office/drawing/2014/main" val="311712113"/>
                    </a:ext>
                  </a:extLst>
                </a:gridCol>
                <a:gridCol w="746182">
                  <a:extLst>
                    <a:ext uri="{9D8B030D-6E8A-4147-A177-3AD203B41FA5}">
                      <a16:colId xmlns:a16="http://schemas.microsoft.com/office/drawing/2014/main" val="558099310"/>
                    </a:ext>
                  </a:extLst>
                </a:gridCol>
                <a:gridCol w="746182">
                  <a:extLst>
                    <a:ext uri="{9D8B030D-6E8A-4147-A177-3AD203B41FA5}">
                      <a16:colId xmlns:a16="http://schemas.microsoft.com/office/drawing/2014/main" val="2613826655"/>
                    </a:ext>
                  </a:extLst>
                </a:gridCol>
                <a:gridCol w="1677331">
                  <a:extLst>
                    <a:ext uri="{9D8B030D-6E8A-4147-A177-3AD203B41FA5}">
                      <a16:colId xmlns:a16="http://schemas.microsoft.com/office/drawing/2014/main" val="2306337864"/>
                    </a:ext>
                  </a:extLst>
                </a:gridCol>
              </a:tblGrid>
              <a:tr h="291275">
                <a:tc rowSpan="2">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Назва підприємства</a:t>
                      </a:r>
                      <a:endParaRPr lang="ru-UA"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gridSpan="5">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Чистий дохід, млн. грн.</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hMerge="1">
                  <a:txBody>
                    <a:bodyPr/>
                    <a:lstStyle/>
                    <a:p>
                      <a:endParaRPr lang="ru-UA"/>
                    </a:p>
                  </a:txBody>
                  <a:tcPr/>
                </a:tc>
                <a:tc hMerge="1">
                  <a:txBody>
                    <a:bodyPr/>
                    <a:lstStyle/>
                    <a:p>
                      <a:endParaRPr lang="ru-UA"/>
                    </a:p>
                  </a:txBody>
                  <a:tcPr/>
                </a:tc>
                <a:tc hMerge="1">
                  <a:txBody>
                    <a:bodyPr/>
                    <a:lstStyle/>
                    <a:p>
                      <a:endParaRPr lang="ru-UA"/>
                    </a:p>
                  </a:txBody>
                  <a:tcPr/>
                </a:tc>
                <a:tc hMerge="1">
                  <a:txBody>
                    <a:bodyPr/>
                    <a:lstStyle/>
                    <a:p>
                      <a:endParaRPr lang="ru-UA"/>
                    </a:p>
                  </a:txBody>
                  <a:tcPr/>
                </a:tc>
                <a:tc gridSpan="5">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Чистий прибуток, млн. грн.</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hMerge="1">
                  <a:txBody>
                    <a:bodyPr/>
                    <a:lstStyle/>
                    <a:p>
                      <a:endParaRPr lang="ru-UA"/>
                    </a:p>
                  </a:txBody>
                  <a:tcPr/>
                </a:tc>
                <a:tc hMerge="1">
                  <a:txBody>
                    <a:bodyPr/>
                    <a:lstStyle/>
                    <a:p>
                      <a:endParaRPr lang="ru-UA"/>
                    </a:p>
                  </a:txBody>
                  <a:tcPr/>
                </a:tc>
                <a:tc hMerge="1">
                  <a:txBody>
                    <a:bodyPr/>
                    <a:lstStyle/>
                    <a:p>
                      <a:endParaRPr lang="ru-UA"/>
                    </a:p>
                  </a:txBody>
                  <a:tcPr/>
                </a:tc>
                <a:tc hMerge="1">
                  <a:txBody>
                    <a:bodyPr/>
                    <a:lstStyle/>
                    <a:p>
                      <a:endParaRPr lang="ru-UA"/>
                    </a:p>
                  </a:txBody>
                  <a:tcPr/>
                </a:tc>
                <a:tc rowSpan="2">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Штатна чисельність, осіб, на початок 2018 р.</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extLst>
                  <a:ext uri="{0D108BD9-81ED-4DB2-BD59-A6C34878D82A}">
                    <a16:rowId xmlns:a16="http://schemas.microsoft.com/office/drawing/2014/main" val="2857313251"/>
                  </a:ext>
                </a:extLst>
              </a:tr>
              <a:tr h="920101">
                <a:tc vMerge="1">
                  <a:txBody>
                    <a:bodyPr/>
                    <a:lstStyle/>
                    <a:p>
                      <a:endParaRPr lang="ru-UA"/>
                    </a:p>
                  </a:txBody>
                  <a:tcPr/>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2014 р.</a:t>
                      </a:r>
                      <a:endParaRPr lang="ru-UA"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2015 р.</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2016 р.</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2017 р.</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2018 р.</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2014 р.</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2015 р.</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2016 р.</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2017 р.</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2018 р.</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vMerge="1">
                  <a:txBody>
                    <a:bodyPr/>
                    <a:lstStyle/>
                    <a:p>
                      <a:endParaRPr lang="ru-UA"/>
                    </a:p>
                  </a:txBody>
                  <a:tcPr/>
                </a:tc>
                <a:extLst>
                  <a:ext uri="{0D108BD9-81ED-4DB2-BD59-A6C34878D82A}">
                    <a16:rowId xmlns:a16="http://schemas.microsoft.com/office/drawing/2014/main" val="4094000423"/>
                  </a:ext>
                </a:extLst>
              </a:tr>
              <a:tr h="291275">
                <a:tc>
                  <a:txBody>
                    <a:bodyPr/>
                    <a:lstStyle/>
                    <a:p>
                      <a:pPr>
                        <a:lnSpc>
                          <a:spcPct val="107000"/>
                        </a:lnSpc>
                        <a:spcAft>
                          <a:spcPts val="800"/>
                        </a:spcAft>
                      </a:pPr>
                      <a:r>
                        <a:rPr lang="uk-UA" sz="1400">
                          <a:effectLst/>
                          <a:latin typeface="Cambria" panose="02040503050406030204" pitchFamily="18" charset="0"/>
                          <a:ea typeface="Cambria" panose="02040503050406030204" pitchFamily="18" charset="0"/>
                        </a:rPr>
                        <a:t>ПАТ ММК ім. Ільїча</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28434</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31548</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35696</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56757</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79091</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454</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dirty="0">
                          <a:solidFill>
                            <a:srgbClr val="FF0000"/>
                          </a:solidFill>
                          <a:effectLst/>
                          <a:latin typeface="Cambria" panose="02040503050406030204" pitchFamily="18" charset="0"/>
                          <a:ea typeface="Cambria" panose="02040503050406030204" pitchFamily="18" charset="0"/>
                        </a:rPr>
                        <a:t>-1586</a:t>
                      </a:r>
                      <a:endParaRPr lang="ru-UA" sz="14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dirty="0">
                          <a:solidFill>
                            <a:srgbClr val="FF0000"/>
                          </a:solidFill>
                          <a:effectLst/>
                          <a:latin typeface="Cambria" panose="02040503050406030204" pitchFamily="18" charset="0"/>
                          <a:ea typeface="Cambria" panose="02040503050406030204" pitchFamily="18" charset="0"/>
                        </a:rPr>
                        <a:t>-153</a:t>
                      </a:r>
                      <a:endParaRPr lang="ru-UA" sz="14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dirty="0">
                          <a:solidFill>
                            <a:srgbClr val="FF0000"/>
                          </a:solidFill>
                          <a:effectLst/>
                          <a:latin typeface="Cambria" panose="02040503050406030204" pitchFamily="18" charset="0"/>
                          <a:ea typeface="Cambria" panose="02040503050406030204" pitchFamily="18" charset="0"/>
                        </a:rPr>
                        <a:t>-103</a:t>
                      </a:r>
                      <a:endParaRPr lang="ru-UA" sz="14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3372</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15491</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extLst>
                  <a:ext uri="{0D108BD9-81ED-4DB2-BD59-A6C34878D82A}">
                    <a16:rowId xmlns:a16="http://schemas.microsoft.com/office/drawing/2014/main" val="4210427930"/>
                  </a:ext>
                </a:extLst>
              </a:tr>
              <a:tr h="291275">
                <a:tc>
                  <a:txBody>
                    <a:bodyPr/>
                    <a:lstStyle/>
                    <a:p>
                      <a:pPr>
                        <a:lnSpc>
                          <a:spcPct val="107000"/>
                        </a:lnSpc>
                        <a:spcAft>
                          <a:spcPts val="800"/>
                        </a:spcAft>
                      </a:pPr>
                      <a:r>
                        <a:rPr lang="uk-UA" sz="1400">
                          <a:effectLst/>
                          <a:latin typeface="Cambria" panose="02040503050406030204" pitchFamily="18" charset="0"/>
                          <a:ea typeface="Cambria" panose="02040503050406030204" pitchFamily="18" charset="0"/>
                        </a:rPr>
                        <a:t>ПАТ «Запоріжсталь»</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22111</a:t>
                      </a:r>
                      <a:endParaRPr lang="ru-UA"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31395</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33159</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46754</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59154</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1121</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1805</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4690</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5118</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4719</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10660</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extLst>
                  <a:ext uri="{0D108BD9-81ED-4DB2-BD59-A6C34878D82A}">
                    <a16:rowId xmlns:a16="http://schemas.microsoft.com/office/drawing/2014/main" val="2345110680"/>
                  </a:ext>
                </a:extLst>
              </a:tr>
              <a:tr h="291275">
                <a:tc>
                  <a:txBody>
                    <a:bodyPr/>
                    <a:lstStyle/>
                    <a:p>
                      <a:pPr>
                        <a:lnSpc>
                          <a:spcPct val="107000"/>
                        </a:lnSpc>
                        <a:spcAft>
                          <a:spcPts val="800"/>
                        </a:spcAft>
                      </a:pPr>
                      <a:r>
                        <a:rPr lang="uk-UA" sz="1400">
                          <a:effectLst/>
                          <a:latin typeface="Cambria" panose="02040503050406030204" pitchFamily="18" charset="0"/>
                          <a:ea typeface="Cambria" panose="02040503050406030204" pitchFamily="18" charset="0"/>
                        </a:rPr>
                        <a:t>ПАТ «Азовсталь»</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22390</a:t>
                      </a:r>
                      <a:endParaRPr lang="ru-UA"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26420</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32704</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69005</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81961</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916</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400" dirty="0">
                          <a:solidFill>
                            <a:srgbClr val="FF0000"/>
                          </a:solidFill>
                          <a:effectLst/>
                          <a:latin typeface="Cambria" panose="02040503050406030204" pitchFamily="18" charset="0"/>
                          <a:ea typeface="Cambria" panose="02040503050406030204" pitchFamily="18" charset="0"/>
                        </a:rPr>
                        <a:t>-1836</a:t>
                      </a:r>
                      <a:endParaRPr lang="ru-UA" sz="14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668</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798</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3571</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10405</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extLst>
                  <a:ext uri="{0D108BD9-81ED-4DB2-BD59-A6C34878D82A}">
                    <a16:rowId xmlns:a16="http://schemas.microsoft.com/office/drawing/2014/main" val="830882320"/>
                  </a:ext>
                </a:extLst>
              </a:tr>
              <a:tr h="291275">
                <a:tc>
                  <a:txBody>
                    <a:bodyPr/>
                    <a:lstStyle/>
                    <a:p>
                      <a:pPr>
                        <a:lnSpc>
                          <a:spcPct val="107000"/>
                        </a:lnSpc>
                        <a:spcAft>
                          <a:spcPts val="800"/>
                        </a:spcAft>
                      </a:pPr>
                      <a:r>
                        <a:rPr lang="uk-UA" sz="1400">
                          <a:effectLst/>
                          <a:latin typeface="Cambria" panose="02040503050406030204" pitchFamily="18" charset="0"/>
                          <a:ea typeface="Cambria" panose="02040503050406030204" pitchFamily="18" charset="0"/>
                        </a:rPr>
                        <a:t>ПрАТ «Дніпроспецсталь»</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ru-UA" sz="1400" dirty="0">
                          <a:effectLst/>
                          <a:latin typeface="Cambria" panose="02040503050406030204" pitchFamily="18" charset="0"/>
                          <a:ea typeface="Cambria" panose="02040503050406030204" pitchFamily="18" charset="0"/>
                        </a:rPr>
                        <a:t>48</a:t>
                      </a:r>
                      <a:r>
                        <a:rPr lang="uk-UA" sz="1400" dirty="0">
                          <a:effectLst/>
                          <a:latin typeface="Cambria" panose="02040503050406030204" pitchFamily="18" charset="0"/>
                          <a:ea typeface="Cambria" panose="02040503050406030204" pitchFamily="18" charset="0"/>
                        </a:rPr>
                        <a:t>67</a:t>
                      </a:r>
                      <a:endParaRPr lang="ru-UA"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ru-UA" sz="1400">
                          <a:effectLst/>
                          <a:latin typeface="Cambria" panose="02040503050406030204" pitchFamily="18" charset="0"/>
                          <a:ea typeface="Cambria" panose="02040503050406030204" pitchFamily="18" charset="0"/>
                        </a:rPr>
                        <a:t>6857</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ru-UA" sz="1400">
                          <a:effectLst/>
                          <a:latin typeface="Cambria" panose="02040503050406030204" pitchFamily="18" charset="0"/>
                          <a:ea typeface="Cambria" panose="02040503050406030204" pitchFamily="18" charset="0"/>
                        </a:rPr>
                        <a:t>6319</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ru-UA" sz="1400">
                          <a:effectLst/>
                          <a:latin typeface="Cambria" panose="02040503050406030204" pitchFamily="18" charset="0"/>
                          <a:ea typeface="Cambria" panose="02040503050406030204" pitchFamily="18" charset="0"/>
                        </a:rPr>
                        <a:t>816</a:t>
                      </a:r>
                      <a:r>
                        <a:rPr lang="uk-UA" sz="1400">
                          <a:effectLst/>
                          <a:latin typeface="Cambria" panose="02040503050406030204" pitchFamily="18" charset="0"/>
                          <a:ea typeface="Cambria" panose="02040503050406030204" pitchFamily="18" charset="0"/>
                        </a:rPr>
                        <a:t>5</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9617</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dirty="0">
                          <a:solidFill>
                            <a:srgbClr val="FF0000"/>
                          </a:solidFill>
                          <a:effectLst/>
                          <a:latin typeface="Cambria" panose="02040503050406030204" pitchFamily="18" charset="0"/>
                          <a:ea typeface="Cambria" panose="02040503050406030204" pitchFamily="18" charset="0"/>
                        </a:rPr>
                        <a:t>- </a:t>
                      </a:r>
                      <a:r>
                        <a:rPr lang="ru-UA" sz="1400" dirty="0">
                          <a:solidFill>
                            <a:srgbClr val="FF0000"/>
                          </a:solidFill>
                          <a:effectLst/>
                          <a:latin typeface="Cambria" panose="02040503050406030204" pitchFamily="18" charset="0"/>
                          <a:ea typeface="Cambria" panose="02040503050406030204" pitchFamily="18" charset="0"/>
                        </a:rPr>
                        <a:t>88</a:t>
                      </a:r>
                      <a:r>
                        <a:rPr lang="uk-UA" sz="1400" dirty="0">
                          <a:solidFill>
                            <a:srgbClr val="FF0000"/>
                          </a:solidFill>
                          <a:effectLst/>
                          <a:latin typeface="Cambria" panose="02040503050406030204" pitchFamily="18" charset="0"/>
                          <a:ea typeface="Cambria" panose="02040503050406030204" pitchFamily="18" charset="0"/>
                        </a:rPr>
                        <a:t>1</a:t>
                      </a:r>
                      <a:endParaRPr lang="ru-UA" sz="14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dirty="0">
                          <a:solidFill>
                            <a:srgbClr val="FF0000"/>
                          </a:solidFill>
                          <a:effectLst/>
                          <a:latin typeface="Cambria" panose="02040503050406030204" pitchFamily="18" charset="0"/>
                          <a:ea typeface="Cambria" panose="02040503050406030204" pitchFamily="18" charset="0"/>
                        </a:rPr>
                        <a:t>- </a:t>
                      </a:r>
                      <a:r>
                        <a:rPr lang="ru-UA" sz="1400" dirty="0">
                          <a:solidFill>
                            <a:srgbClr val="FF0000"/>
                          </a:solidFill>
                          <a:effectLst/>
                          <a:latin typeface="Cambria" panose="02040503050406030204" pitchFamily="18" charset="0"/>
                          <a:ea typeface="Cambria" panose="02040503050406030204" pitchFamily="18" charset="0"/>
                        </a:rPr>
                        <a:t>70</a:t>
                      </a:r>
                      <a:r>
                        <a:rPr lang="uk-UA" sz="1400" dirty="0">
                          <a:solidFill>
                            <a:srgbClr val="FF0000"/>
                          </a:solidFill>
                          <a:effectLst/>
                          <a:latin typeface="Cambria" panose="02040503050406030204" pitchFamily="18" charset="0"/>
                          <a:ea typeface="Cambria" panose="02040503050406030204" pitchFamily="18" charset="0"/>
                        </a:rPr>
                        <a:t>7</a:t>
                      </a:r>
                      <a:endParaRPr lang="ru-UA" sz="14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dirty="0">
                          <a:solidFill>
                            <a:srgbClr val="FF0000"/>
                          </a:solidFill>
                          <a:effectLst/>
                          <a:latin typeface="Cambria" panose="02040503050406030204" pitchFamily="18" charset="0"/>
                          <a:ea typeface="Cambria" panose="02040503050406030204" pitchFamily="18" charset="0"/>
                        </a:rPr>
                        <a:t>- </a:t>
                      </a:r>
                      <a:r>
                        <a:rPr lang="ru-UA" sz="1400" dirty="0">
                          <a:solidFill>
                            <a:srgbClr val="FF0000"/>
                          </a:solidFill>
                          <a:effectLst/>
                          <a:latin typeface="Cambria" panose="02040503050406030204" pitchFamily="18" charset="0"/>
                          <a:ea typeface="Cambria" panose="02040503050406030204" pitchFamily="18" charset="0"/>
                        </a:rPr>
                        <a:t>40</a:t>
                      </a:r>
                      <a:r>
                        <a:rPr lang="uk-UA" sz="1400" dirty="0">
                          <a:solidFill>
                            <a:srgbClr val="FF0000"/>
                          </a:solidFill>
                          <a:effectLst/>
                          <a:latin typeface="Cambria" panose="02040503050406030204" pitchFamily="18" charset="0"/>
                          <a:ea typeface="Cambria" panose="02040503050406030204" pitchFamily="18" charset="0"/>
                        </a:rPr>
                        <a:t>4</a:t>
                      </a:r>
                      <a:endParaRPr lang="ru-UA" sz="14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ru-UA" sz="1400">
                          <a:effectLst/>
                          <a:latin typeface="Cambria" panose="02040503050406030204" pitchFamily="18" charset="0"/>
                          <a:ea typeface="Cambria" panose="02040503050406030204" pitchFamily="18" charset="0"/>
                        </a:rPr>
                        <a:t>5</a:t>
                      </a:r>
                      <a:r>
                        <a:rPr lang="uk-UA" sz="1400">
                          <a:effectLst/>
                          <a:latin typeface="Cambria" panose="02040503050406030204" pitchFamily="18" charset="0"/>
                          <a:ea typeface="Cambria" panose="02040503050406030204" pitchFamily="18" charset="0"/>
                        </a:rPr>
                        <a:t>4</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dirty="0">
                          <a:solidFill>
                            <a:srgbClr val="FF0000"/>
                          </a:solidFill>
                          <a:effectLst/>
                          <a:latin typeface="Cambria" panose="02040503050406030204" pitchFamily="18" charset="0"/>
                          <a:ea typeface="Cambria" panose="02040503050406030204" pitchFamily="18" charset="0"/>
                        </a:rPr>
                        <a:t>-429</a:t>
                      </a:r>
                      <a:endParaRPr lang="ru-UA" sz="14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5068</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extLst>
                  <a:ext uri="{0D108BD9-81ED-4DB2-BD59-A6C34878D82A}">
                    <a16:rowId xmlns:a16="http://schemas.microsoft.com/office/drawing/2014/main" val="2722269206"/>
                  </a:ext>
                </a:extLst>
              </a:tr>
              <a:tr h="597976">
                <a:tc>
                  <a:txBody>
                    <a:bodyPr/>
                    <a:lstStyle/>
                    <a:p>
                      <a:pPr>
                        <a:lnSpc>
                          <a:spcPct val="107000"/>
                        </a:lnSpc>
                        <a:spcAft>
                          <a:spcPts val="800"/>
                        </a:spcAft>
                      </a:pPr>
                      <a:r>
                        <a:rPr lang="uk-UA" sz="1400">
                          <a:effectLst/>
                          <a:latin typeface="Cambria" panose="02040503050406030204" pitchFamily="18" charset="0"/>
                          <a:ea typeface="Cambria" panose="02040503050406030204" pitchFamily="18" charset="0"/>
                        </a:rPr>
                        <a:t>ПрАТ «Запорізький залізорудний комбінат»</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ru-UA" sz="1400" dirty="0">
                          <a:effectLst/>
                          <a:latin typeface="Cambria" panose="02040503050406030204" pitchFamily="18" charset="0"/>
                          <a:ea typeface="Cambria" panose="02040503050406030204" pitchFamily="18" charset="0"/>
                        </a:rPr>
                        <a:t>2621</a:t>
                      </a:r>
                      <a:endParaRPr lang="ru-UA"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ru-UA" sz="1400">
                          <a:effectLst/>
                          <a:latin typeface="Cambria" panose="02040503050406030204" pitchFamily="18" charset="0"/>
                          <a:ea typeface="Cambria" panose="02040503050406030204" pitchFamily="18" charset="0"/>
                        </a:rPr>
                        <a:t>2275</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2725</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3949</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3518</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ru-UA" sz="1400">
                          <a:effectLst/>
                          <a:latin typeface="Cambria" panose="02040503050406030204" pitchFamily="18" charset="0"/>
                          <a:ea typeface="Cambria" panose="02040503050406030204" pitchFamily="18" charset="0"/>
                        </a:rPr>
                        <a:t>1094</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ru-UA" sz="1400">
                          <a:effectLst/>
                          <a:latin typeface="Cambria" panose="02040503050406030204" pitchFamily="18" charset="0"/>
                          <a:ea typeface="Cambria" panose="02040503050406030204" pitchFamily="18" charset="0"/>
                        </a:rPr>
                        <a:t>232</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434</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1286</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-1082</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4759</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extLst>
                  <a:ext uri="{0D108BD9-81ED-4DB2-BD59-A6C34878D82A}">
                    <a16:rowId xmlns:a16="http://schemas.microsoft.com/office/drawing/2014/main" val="2001681821"/>
                  </a:ext>
                </a:extLst>
              </a:tr>
              <a:tr h="597976">
                <a:tc>
                  <a:txBody>
                    <a:bodyPr/>
                    <a:lstStyle/>
                    <a:p>
                      <a:pPr>
                        <a:lnSpc>
                          <a:spcPct val="107000"/>
                        </a:lnSpc>
                        <a:spcAft>
                          <a:spcPts val="800"/>
                        </a:spcAft>
                      </a:pPr>
                      <a:r>
                        <a:rPr lang="uk-UA" sz="1400">
                          <a:effectLst/>
                          <a:latin typeface="Cambria" panose="02040503050406030204" pitchFamily="18" charset="0"/>
                          <a:ea typeface="Cambria" panose="02040503050406030204" pitchFamily="18" charset="0"/>
                        </a:rPr>
                        <a:t>ПрАТ  Авдіївський коксохімічний завод</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6331</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9188</a:t>
                      </a:r>
                      <a:endParaRPr lang="ru-UA"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11785</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24899</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31499</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400" dirty="0">
                          <a:solidFill>
                            <a:srgbClr val="FF0000"/>
                          </a:solidFill>
                          <a:effectLst/>
                          <a:latin typeface="Cambria" panose="02040503050406030204" pitchFamily="18" charset="0"/>
                          <a:ea typeface="Cambria" panose="02040503050406030204" pitchFamily="18" charset="0"/>
                        </a:rPr>
                        <a:t>-792</a:t>
                      </a:r>
                      <a:endParaRPr lang="ru-UA" sz="14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313</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2851</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809</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1032</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3712</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extLst>
                  <a:ext uri="{0D108BD9-81ED-4DB2-BD59-A6C34878D82A}">
                    <a16:rowId xmlns:a16="http://schemas.microsoft.com/office/drawing/2014/main" val="4230462460"/>
                  </a:ext>
                </a:extLst>
              </a:tr>
              <a:tr h="597976">
                <a:tc>
                  <a:txBody>
                    <a:bodyPr/>
                    <a:lstStyle/>
                    <a:p>
                      <a:pPr>
                        <a:lnSpc>
                          <a:spcPct val="107000"/>
                        </a:lnSpc>
                        <a:spcAft>
                          <a:spcPts val="800"/>
                        </a:spcAft>
                      </a:pPr>
                      <a:r>
                        <a:rPr lang="uk-UA" sz="1400">
                          <a:effectLst/>
                          <a:latin typeface="Cambria" panose="02040503050406030204" pitchFamily="18" charset="0"/>
                          <a:ea typeface="Cambria" panose="02040503050406030204" pitchFamily="18" charset="0"/>
                        </a:rPr>
                        <a:t>ПрАТ «Український графіт»</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ru-UA" sz="1400">
                          <a:effectLst/>
                          <a:latin typeface="Cambria" panose="02040503050406030204" pitchFamily="18" charset="0"/>
                          <a:ea typeface="Cambria" panose="02040503050406030204" pitchFamily="18" charset="0"/>
                        </a:rPr>
                        <a:t>1012</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ru-UA" sz="1400" dirty="0">
                          <a:effectLst/>
                          <a:latin typeface="Cambria" panose="02040503050406030204" pitchFamily="18" charset="0"/>
                          <a:ea typeface="Cambria" panose="02040503050406030204" pitchFamily="18" charset="0"/>
                        </a:rPr>
                        <a:t>1593</a:t>
                      </a:r>
                      <a:endParaRPr lang="ru-UA"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1459</a:t>
                      </a:r>
                      <a:endParaRPr lang="ru-UA"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2399</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5852</a:t>
                      </a:r>
                      <a:endParaRPr lang="ru-UA"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dirty="0">
                          <a:solidFill>
                            <a:srgbClr val="FF0000"/>
                          </a:solidFill>
                          <a:effectLst/>
                          <a:latin typeface="Cambria" panose="02040503050406030204" pitchFamily="18" charset="0"/>
                          <a:ea typeface="Cambria" panose="02040503050406030204" pitchFamily="18" charset="0"/>
                        </a:rPr>
                        <a:t>- 82</a:t>
                      </a:r>
                      <a:endParaRPr lang="ru-UA" sz="14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ru-UA" sz="1400" dirty="0">
                          <a:effectLst/>
                          <a:latin typeface="Cambria" panose="02040503050406030204" pitchFamily="18" charset="0"/>
                          <a:ea typeface="Cambria" panose="02040503050406030204" pitchFamily="18" charset="0"/>
                        </a:rPr>
                        <a:t>12</a:t>
                      </a:r>
                      <a:r>
                        <a:rPr lang="uk-UA" sz="1400" dirty="0">
                          <a:effectLst/>
                          <a:latin typeface="Cambria" panose="02040503050406030204" pitchFamily="18" charset="0"/>
                          <a:ea typeface="Cambria" panose="02040503050406030204" pitchFamily="18" charset="0"/>
                        </a:rPr>
                        <a:t>5</a:t>
                      </a:r>
                      <a:endParaRPr lang="ru-UA"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6</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244</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2767</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2795</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extLst>
                  <a:ext uri="{0D108BD9-81ED-4DB2-BD59-A6C34878D82A}">
                    <a16:rowId xmlns:a16="http://schemas.microsoft.com/office/drawing/2014/main" val="523472693"/>
                  </a:ext>
                </a:extLst>
              </a:tr>
              <a:tr h="291275">
                <a:tc>
                  <a:txBody>
                    <a:bodyPr/>
                    <a:lstStyle/>
                    <a:p>
                      <a:pPr>
                        <a:lnSpc>
                          <a:spcPct val="107000"/>
                        </a:lnSpc>
                        <a:spcAft>
                          <a:spcPts val="800"/>
                        </a:spcAft>
                      </a:pPr>
                      <a:r>
                        <a:rPr lang="uk-UA" sz="1400">
                          <a:effectLst/>
                          <a:latin typeface="Cambria" panose="02040503050406030204" pitchFamily="18" charset="0"/>
                          <a:ea typeface="Cambria" panose="02040503050406030204" pitchFamily="18" charset="0"/>
                        </a:rPr>
                        <a:t>ПрАТ «Запоріжкокс»</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ru-UA" sz="1400">
                          <a:effectLst/>
                          <a:latin typeface="Cambria" panose="02040503050406030204" pitchFamily="18" charset="0"/>
                          <a:ea typeface="Cambria" panose="02040503050406030204" pitchFamily="18" charset="0"/>
                        </a:rPr>
                        <a:t>372</a:t>
                      </a:r>
                      <a:r>
                        <a:rPr lang="uk-UA" sz="1400">
                          <a:effectLst/>
                          <a:latin typeface="Cambria" panose="02040503050406030204" pitchFamily="18" charset="0"/>
                          <a:ea typeface="Cambria" panose="02040503050406030204" pitchFamily="18" charset="0"/>
                        </a:rPr>
                        <a:t>2</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ru-UA" sz="1400">
                          <a:effectLst/>
                          <a:latin typeface="Cambria" panose="02040503050406030204" pitchFamily="18" charset="0"/>
                          <a:ea typeface="Cambria" panose="02040503050406030204" pitchFamily="18" charset="0"/>
                        </a:rPr>
                        <a:t>4480</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4461</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8585</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9209</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dirty="0">
                          <a:solidFill>
                            <a:srgbClr val="FF0000"/>
                          </a:solidFill>
                          <a:effectLst/>
                          <a:latin typeface="Cambria" panose="02040503050406030204" pitchFamily="18" charset="0"/>
                          <a:ea typeface="Cambria" panose="02040503050406030204" pitchFamily="18" charset="0"/>
                        </a:rPr>
                        <a:t>- 3</a:t>
                      </a:r>
                      <a:endParaRPr lang="ru-UA" sz="14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ru-UA" sz="1400" dirty="0">
                          <a:effectLst/>
                          <a:latin typeface="Cambria" panose="02040503050406030204" pitchFamily="18" charset="0"/>
                          <a:ea typeface="Cambria" panose="02040503050406030204" pitchFamily="18" charset="0"/>
                        </a:rPr>
                        <a:t>25</a:t>
                      </a:r>
                      <a:r>
                        <a:rPr lang="uk-UA" sz="1400" dirty="0">
                          <a:effectLst/>
                          <a:latin typeface="Cambria" panose="02040503050406030204" pitchFamily="18" charset="0"/>
                          <a:ea typeface="Cambria" panose="02040503050406030204" pitchFamily="18" charset="0"/>
                        </a:rPr>
                        <a:t>1</a:t>
                      </a:r>
                      <a:endParaRPr lang="ru-UA"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364</a:t>
                      </a:r>
                      <a:endParaRPr lang="ru-UA"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1059</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1118</a:t>
                      </a:r>
                      <a:endParaRPr lang="ru-UA"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1550</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extLst>
                  <a:ext uri="{0D108BD9-81ED-4DB2-BD59-A6C34878D82A}">
                    <a16:rowId xmlns:a16="http://schemas.microsoft.com/office/drawing/2014/main" val="2243394395"/>
                  </a:ext>
                </a:extLst>
              </a:tr>
              <a:tr h="580163">
                <a:tc>
                  <a:txBody>
                    <a:bodyPr/>
                    <a:lstStyle/>
                    <a:p>
                      <a:pPr>
                        <a:lnSpc>
                          <a:spcPct val="107000"/>
                        </a:lnSpc>
                        <a:spcAft>
                          <a:spcPts val="800"/>
                        </a:spcAft>
                      </a:pPr>
                      <a:r>
                        <a:rPr lang="uk-UA" sz="1400">
                          <a:effectLst/>
                          <a:latin typeface="Cambria" panose="02040503050406030204" pitchFamily="18" charset="0"/>
                          <a:ea typeface="Cambria" panose="02040503050406030204" pitchFamily="18" charset="0"/>
                        </a:rPr>
                        <a:t>ПрАТ «Донецьксталь»</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10616</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11545</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14678</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14678</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12329</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4872</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400" dirty="0">
                          <a:solidFill>
                            <a:srgbClr val="FF0000"/>
                          </a:solidFill>
                          <a:effectLst/>
                          <a:latin typeface="Cambria" panose="02040503050406030204" pitchFamily="18" charset="0"/>
                          <a:ea typeface="Cambria" panose="02040503050406030204" pitchFamily="18" charset="0"/>
                        </a:rPr>
                        <a:t>-6236</a:t>
                      </a:r>
                      <a:endParaRPr lang="ru-UA" sz="14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400" dirty="0">
                          <a:solidFill>
                            <a:srgbClr val="FF0000"/>
                          </a:solidFill>
                          <a:effectLst/>
                          <a:latin typeface="Cambria" panose="02040503050406030204" pitchFamily="18" charset="0"/>
                          <a:ea typeface="Cambria" panose="02040503050406030204" pitchFamily="18" charset="0"/>
                        </a:rPr>
                        <a:t>-671</a:t>
                      </a:r>
                      <a:endParaRPr lang="ru-UA" sz="14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400" dirty="0">
                          <a:solidFill>
                            <a:srgbClr val="FF0000"/>
                          </a:solidFill>
                          <a:effectLst/>
                          <a:latin typeface="Cambria" panose="02040503050406030204" pitchFamily="18" charset="0"/>
                          <a:ea typeface="Cambria" panose="02040503050406030204" pitchFamily="18" charset="0"/>
                        </a:rPr>
                        <a:t>-422</a:t>
                      </a:r>
                      <a:endParaRPr lang="ru-UA" sz="14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400" dirty="0">
                          <a:solidFill>
                            <a:srgbClr val="FF0000"/>
                          </a:solidFill>
                          <a:effectLst/>
                          <a:latin typeface="Cambria" panose="02040503050406030204" pitchFamily="18" charset="0"/>
                          <a:ea typeface="Cambria" panose="02040503050406030204" pitchFamily="18" charset="0"/>
                        </a:rPr>
                        <a:t>-1665</a:t>
                      </a:r>
                      <a:endParaRPr lang="ru-UA" sz="14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590</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extLst>
                  <a:ext uri="{0D108BD9-81ED-4DB2-BD59-A6C34878D82A}">
                    <a16:rowId xmlns:a16="http://schemas.microsoft.com/office/drawing/2014/main" val="3745442711"/>
                  </a:ext>
                </a:extLst>
              </a:tr>
            </a:tbl>
          </a:graphicData>
        </a:graphic>
      </p:graphicFrame>
    </p:spTree>
    <p:extLst>
      <p:ext uri="{BB962C8B-B14F-4D97-AF65-F5344CB8AC3E}">
        <p14:creationId xmlns:p14="http://schemas.microsoft.com/office/powerpoint/2010/main" val="2582194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3157" y="218049"/>
            <a:ext cx="9281100" cy="696351"/>
          </a:xfr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pPr algn="ctr"/>
            <a:r>
              <a:rPr lang="uk-UA" sz="2700" b="1" i="1"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ВНУТРІШНЄ СПОЖИВАННЯ СТАЛІ В УКРАЇНІ</a:t>
            </a:r>
            <a:br>
              <a:rPr lang="ru-UA" sz="1800" dirty="0">
                <a:effectLst/>
                <a:latin typeface="Calibri" panose="020F0502020204030204" pitchFamily="34" charset="0"/>
                <a:ea typeface="Calibri" panose="020F0502020204030204" pitchFamily="34" charset="0"/>
                <a:cs typeface="Times New Roman" panose="02020603050405020304" pitchFamily="18" charset="0"/>
              </a:rPr>
            </a:br>
            <a:br>
              <a:rPr lang="ru-UA" sz="28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br>
            <a:endParaRPr lang="uk-UA" sz="2800" i="1" dirty="0">
              <a:solidFill>
                <a:srgbClr val="FF0000"/>
              </a:solidFill>
              <a:latin typeface="Cambria" panose="02040503050406030204" pitchFamily="18" charset="0"/>
              <a:ea typeface="Cambria" panose="02040503050406030204" pitchFamily="18" charset="0"/>
            </a:endParaRPr>
          </a:p>
        </p:txBody>
      </p:sp>
      <p:graphicFrame>
        <p:nvGraphicFramePr>
          <p:cNvPr id="3" name="Объект 2">
            <a:extLst>
              <a:ext uri="{FF2B5EF4-FFF2-40B4-BE49-F238E27FC236}">
                <a16:creationId xmlns:a16="http://schemas.microsoft.com/office/drawing/2014/main" id="{B8282C4D-CDAE-41B7-AF3A-6CA88E6C5A26}"/>
              </a:ext>
            </a:extLst>
          </p:cNvPr>
          <p:cNvGraphicFramePr>
            <a:graphicFrameLocks noGrp="1"/>
          </p:cNvGraphicFramePr>
          <p:nvPr>
            <p:ph idx="1"/>
            <p:extLst>
              <p:ext uri="{D42A27DB-BD31-4B8C-83A1-F6EECF244321}">
                <p14:modId xmlns:p14="http://schemas.microsoft.com/office/powerpoint/2010/main" val="3138034920"/>
              </p:ext>
            </p:extLst>
          </p:nvPr>
        </p:nvGraphicFramePr>
        <p:xfrm>
          <a:off x="233157" y="1169294"/>
          <a:ext cx="9281100" cy="4184368"/>
        </p:xfrm>
        <a:graphic>
          <a:graphicData uri="http://schemas.openxmlformats.org/drawingml/2006/table">
            <a:tbl>
              <a:tblPr firstRow="1" firstCol="1" bandRow="1">
                <a:tableStyleId>{5C22544A-7EE6-4342-B048-85BDC9FD1C3A}</a:tableStyleId>
              </a:tblPr>
              <a:tblGrid>
                <a:gridCol w="1315415">
                  <a:extLst>
                    <a:ext uri="{9D8B030D-6E8A-4147-A177-3AD203B41FA5}">
                      <a16:colId xmlns:a16="http://schemas.microsoft.com/office/drawing/2014/main" val="2777877384"/>
                    </a:ext>
                  </a:extLst>
                </a:gridCol>
                <a:gridCol w="1976173">
                  <a:extLst>
                    <a:ext uri="{9D8B030D-6E8A-4147-A177-3AD203B41FA5}">
                      <a16:colId xmlns:a16="http://schemas.microsoft.com/office/drawing/2014/main" val="1264359809"/>
                    </a:ext>
                  </a:extLst>
                </a:gridCol>
                <a:gridCol w="1619364">
                  <a:extLst>
                    <a:ext uri="{9D8B030D-6E8A-4147-A177-3AD203B41FA5}">
                      <a16:colId xmlns:a16="http://schemas.microsoft.com/office/drawing/2014/main" val="350660474"/>
                    </a:ext>
                  </a:extLst>
                </a:gridCol>
                <a:gridCol w="1568536">
                  <a:extLst>
                    <a:ext uri="{9D8B030D-6E8A-4147-A177-3AD203B41FA5}">
                      <a16:colId xmlns:a16="http://schemas.microsoft.com/office/drawing/2014/main" val="1745681617"/>
                    </a:ext>
                  </a:extLst>
                </a:gridCol>
                <a:gridCol w="1400806">
                  <a:extLst>
                    <a:ext uri="{9D8B030D-6E8A-4147-A177-3AD203B41FA5}">
                      <a16:colId xmlns:a16="http://schemas.microsoft.com/office/drawing/2014/main" val="3761833393"/>
                    </a:ext>
                  </a:extLst>
                </a:gridCol>
                <a:gridCol w="1400806">
                  <a:extLst>
                    <a:ext uri="{9D8B030D-6E8A-4147-A177-3AD203B41FA5}">
                      <a16:colId xmlns:a16="http://schemas.microsoft.com/office/drawing/2014/main" val="1419024593"/>
                    </a:ext>
                  </a:extLst>
                </a:gridCol>
              </a:tblGrid>
              <a:tr h="297766">
                <a:tc rowSpan="2">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Роки</a:t>
                      </a:r>
                      <a:endParaRPr lang="ru-UA"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rowSpan="2">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Виробництво сталі та напівфабрикатів, млн.т</a:t>
                      </a:r>
                      <a:endParaRPr lang="ru-UA"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rowSpan="2">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Експорт напівфабрикатів та готового прокату, млн.т</a:t>
                      </a:r>
                      <a:endParaRPr lang="ru-UA"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rowSpan="2">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Імпорт напівфабрикатів та готового прокату, млн.т</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gridSpan="2">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Внутрішнє споживання сталі</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hMerge="1">
                  <a:txBody>
                    <a:bodyPr/>
                    <a:lstStyle/>
                    <a:p>
                      <a:endParaRPr lang="ru-UA"/>
                    </a:p>
                  </a:txBody>
                  <a:tcPr/>
                </a:tc>
                <a:extLst>
                  <a:ext uri="{0D108BD9-81ED-4DB2-BD59-A6C34878D82A}">
                    <a16:rowId xmlns:a16="http://schemas.microsoft.com/office/drawing/2014/main" val="1473533253"/>
                  </a:ext>
                </a:extLst>
              </a:tr>
              <a:tr h="611176">
                <a:tc vMerge="1">
                  <a:txBody>
                    <a:bodyPr/>
                    <a:lstStyle/>
                    <a:p>
                      <a:endParaRPr lang="ru-UA"/>
                    </a:p>
                  </a:txBody>
                  <a:tcPr/>
                </a:tc>
                <a:tc vMerge="1">
                  <a:txBody>
                    <a:bodyPr/>
                    <a:lstStyle/>
                    <a:p>
                      <a:endParaRPr lang="ru-UA"/>
                    </a:p>
                  </a:txBody>
                  <a:tcPr/>
                </a:tc>
                <a:tc vMerge="1">
                  <a:txBody>
                    <a:bodyPr/>
                    <a:lstStyle/>
                    <a:p>
                      <a:endParaRPr lang="ru-UA"/>
                    </a:p>
                  </a:txBody>
                  <a:tcPr/>
                </a:tc>
                <a:tc vMerge="1">
                  <a:txBody>
                    <a:bodyPr/>
                    <a:lstStyle/>
                    <a:p>
                      <a:endParaRPr lang="ru-UA"/>
                    </a:p>
                  </a:txBody>
                  <a:tcP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Всього, млн.т</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На душу населення, кг</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05482280"/>
                  </a:ext>
                </a:extLst>
              </a:tr>
              <a:tr h="297766">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1990</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52,6</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3,4</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4,0</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53,2</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1025</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82262711"/>
                  </a:ext>
                </a:extLst>
              </a:tr>
              <a:tr h="297766">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2000</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31,8</a:t>
                      </a:r>
                      <a:endParaRPr lang="ru-UA"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22,3</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0,5</a:t>
                      </a:r>
                      <a:endParaRPr lang="ru-UA"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10,0</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203</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72531646"/>
                  </a:ext>
                </a:extLst>
              </a:tr>
              <a:tr h="297766">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2010</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33,3</a:t>
                      </a:r>
                      <a:endParaRPr lang="ru-UA"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25,2</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1,8</a:t>
                      </a:r>
                      <a:endParaRPr lang="ru-UA"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9,9</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218</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83229572"/>
                  </a:ext>
                </a:extLst>
              </a:tr>
              <a:tr h="297766">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2011</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35,4</a:t>
                      </a:r>
                      <a:endParaRPr lang="ru-UA"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25,9</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1,9</a:t>
                      </a:r>
                      <a:endParaRPr lang="ru-UA"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11,4</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248</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16929972"/>
                  </a:ext>
                </a:extLst>
              </a:tr>
              <a:tr h="297766">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2012</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33,5</a:t>
                      </a:r>
                      <a:endParaRPr lang="ru-UA"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24,1</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1,9</a:t>
                      </a:r>
                      <a:endParaRPr lang="ru-UA"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11,3</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248</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60701614"/>
                  </a:ext>
                </a:extLst>
              </a:tr>
              <a:tr h="297766">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2013</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32,9</a:t>
                      </a:r>
                      <a:endParaRPr lang="ru-UA"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24,7</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1,7</a:t>
                      </a:r>
                      <a:endParaRPr lang="ru-UA"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10,5</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231</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07088621"/>
                  </a:ext>
                </a:extLst>
              </a:tr>
              <a:tr h="297766">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2014</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27,4</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21,5</a:t>
                      </a:r>
                      <a:endParaRPr lang="ru-UA"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1,2</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7,1</a:t>
                      </a:r>
                      <a:endParaRPr lang="ru-UA"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166</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76707323"/>
                  </a:ext>
                </a:extLst>
              </a:tr>
              <a:tr h="297766">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2015</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22,9</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17,7</a:t>
                      </a:r>
                      <a:endParaRPr lang="ru-UA"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0,8</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6,0</a:t>
                      </a:r>
                      <a:endParaRPr lang="ru-UA"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141</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77952869"/>
                  </a:ext>
                </a:extLst>
              </a:tr>
              <a:tr h="297766">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2016</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24,2</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18,3</a:t>
                      </a:r>
                      <a:endParaRPr lang="ru-UA"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1,1</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7,0</a:t>
                      </a:r>
                      <a:endParaRPr lang="ru-UA"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165</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47345233"/>
                  </a:ext>
                </a:extLst>
              </a:tr>
              <a:tr h="297766">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2017</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21,2</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15,3</a:t>
                      </a:r>
                      <a:endParaRPr lang="ru-UA"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1,4</a:t>
                      </a:r>
                      <a:endParaRPr lang="ru-UA"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7,5</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176</a:t>
                      </a:r>
                      <a:endParaRPr lang="ru-UA"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12188359"/>
                  </a:ext>
                </a:extLst>
              </a:tr>
              <a:tr h="297766">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2018</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21,1</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15,1</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1,6</a:t>
                      </a:r>
                      <a:endParaRPr lang="ru-UA"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7,6</a:t>
                      </a:r>
                      <a:endParaRPr lang="ru-UA"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179</a:t>
                      </a:r>
                      <a:endParaRPr lang="ru-UA"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73871296"/>
                  </a:ext>
                </a:extLst>
              </a:tr>
            </a:tbl>
          </a:graphicData>
        </a:graphic>
      </p:graphicFrame>
      <p:sp>
        <p:nvSpPr>
          <p:cNvPr id="4" name="Rectangle 1">
            <a:extLst>
              <a:ext uri="{FF2B5EF4-FFF2-40B4-BE49-F238E27FC236}">
                <a16:creationId xmlns:a16="http://schemas.microsoft.com/office/drawing/2014/main" id="{F4DCC301-5D55-4E01-816B-8CBEB7318380}"/>
              </a:ext>
            </a:extLst>
          </p:cNvPr>
          <p:cNvSpPr>
            <a:spLocks noChangeArrowheads="1"/>
          </p:cNvSpPr>
          <p:nvPr/>
        </p:nvSpPr>
        <p:spPr bwMode="auto">
          <a:xfrm>
            <a:off x="-2194561" y="-670876"/>
            <a:ext cx="1951775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UA" sz="1400" b="1" i="0" u="none" strike="noStrike" cap="none" normalizeH="0" baseline="0">
                <a:ln>
                  <a:noFill/>
                </a:ln>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Внутрішнє споживання сталі в Україні</a:t>
            </a:r>
            <a:endParaRPr kumimoji="0" lang="uk-UA" altLang="ru-UA"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68994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3157" y="218049"/>
            <a:ext cx="9281100" cy="902828"/>
          </a:xfr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uk-UA" sz="2400" b="1" i="1"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ВНУТРІШНЄ СПОЖИВАННЯ СТАЛІ У РОЗРАХУНКУ НА ДУШУ НАСЕЛЕННЯ В УКРАЇНІ   ТА ОКРЕМИХ КРАЇНАХ СВІТУ, КГ</a:t>
            </a:r>
            <a:endParaRPr lang="ru-UA" sz="24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1">
            <a:extLst>
              <a:ext uri="{FF2B5EF4-FFF2-40B4-BE49-F238E27FC236}">
                <a16:creationId xmlns:a16="http://schemas.microsoft.com/office/drawing/2014/main" id="{F4DCC301-5D55-4E01-816B-8CBEB7318380}"/>
              </a:ext>
            </a:extLst>
          </p:cNvPr>
          <p:cNvSpPr>
            <a:spLocks noChangeArrowheads="1"/>
          </p:cNvSpPr>
          <p:nvPr/>
        </p:nvSpPr>
        <p:spPr bwMode="auto">
          <a:xfrm>
            <a:off x="-2194561" y="-670876"/>
            <a:ext cx="1951775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UA" sz="1400" b="1" i="0" u="none" strike="noStrike" cap="none" normalizeH="0" baseline="0">
                <a:ln>
                  <a:noFill/>
                </a:ln>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Внутрішнє споживання сталі в Україні</a:t>
            </a:r>
            <a:endParaRPr kumimoji="0" lang="uk-UA" altLang="ru-UA" sz="1800" b="0" i="0" u="none" strike="noStrike" cap="none" normalizeH="0" baseline="0">
              <a:ln>
                <a:noFill/>
              </a:ln>
              <a:solidFill>
                <a:schemeClr val="tx1"/>
              </a:solidFill>
              <a:effectLst/>
              <a:latin typeface="Arial" panose="020B0604020202020204" pitchFamily="34" charset="0"/>
            </a:endParaRPr>
          </a:p>
        </p:txBody>
      </p:sp>
      <p:graphicFrame>
        <p:nvGraphicFramePr>
          <p:cNvPr id="7" name="Объект 6">
            <a:extLst>
              <a:ext uri="{FF2B5EF4-FFF2-40B4-BE49-F238E27FC236}">
                <a16:creationId xmlns:a16="http://schemas.microsoft.com/office/drawing/2014/main" id="{F501281F-AA53-4559-8095-DEB3260F64E7}"/>
              </a:ext>
            </a:extLst>
          </p:cNvPr>
          <p:cNvGraphicFramePr>
            <a:graphicFrameLocks noGrp="1"/>
          </p:cNvGraphicFramePr>
          <p:nvPr>
            <p:ph idx="1"/>
            <p:extLst>
              <p:ext uri="{D42A27DB-BD31-4B8C-83A1-F6EECF244321}">
                <p14:modId xmlns:p14="http://schemas.microsoft.com/office/powerpoint/2010/main" val="4013958218"/>
              </p:ext>
            </p:extLst>
          </p:nvPr>
        </p:nvGraphicFramePr>
        <p:xfrm>
          <a:off x="233157" y="1350467"/>
          <a:ext cx="9281099" cy="5168325"/>
        </p:xfrm>
        <a:graphic>
          <a:graphicData uri="http://schemas.openxmlformats.org/drawingml/2006/table">
            <a:tbl>
              <a:tblPr firstRow="1" firstCol="1" bandRow="1">
                <a:tableStyleId>{5C22544A-7EE6-4342-B048-85BDC9FD1C3A}</a:tableStyleId>
              </a:tblPr>
              <a:tblGrid>
                <a:gridCol w="3188234">
                  <a:extLst>
                    <a:ext uri="{9D8B030D-6E8A-4147-A177-3AD203B41FA5}">
                      <a16:colId xmlns:a16="http://schemas.microsoft.com/office/drawing/2014/main" val="2260612141"/>
                    </a:ext>
                  </a:extLst>
                </a:gridCol>
                <a:gridCol w="871287">
                  <a:extLst>
                    <a:ext uri="{9D8B030D-6E8A-4147-A177-3AD203B41FA5}">
                      <a16:colId xmlns:a16="http://schemas.microsoft.com/office/drawing/2014/main" val="2216212096"/>
                    </a:ext>
                  </a:extLst>
                </a:gridCol>
                <a:gridCol w="870263">
                  <a:extLst>
                    <a:ext uri="{9D8B030D-6E8A-4147-A177-3AD203B41FA5}">
                      <a16:colId xmlns:a16="http://schemas.microsoft.com/office/drawing/2014/main" val="2033333150"/>
                    </a:ext>
                  </a:extLst>
                </a:gridCol>
                <a:gridCol w="870263">
                  <a:extLst>
                    <a:ext uri="{9D8B030D-6E8A-4147-A177-3AD203B41FA5}">
                      <a16:colId xmlns:a16="http://schemas.microsoft.com/office/drawing/2014/main" val="1125581555"/>
                    </a:ext>
                  </a:extLst>
                </a:gridCol>
                <a:gridCol w="870263">
                  <a:extLst>
                    <a:ext uri="{9D8B030D-6E8A-4147-A177-3AD203B41FA5}">
                      <a16:colId xmlns:a16="http://schemas.microsoft.com/office/drawing/2014/main" val="938762528"/>
                    </a:ext>
                  </a:extLst>
                </a:gridCol>
                <a:gridCol w="870263">
                  <a:extLst>
                    <a:ext uri="{9D8B030D-6E8A-4147-A177-3AD203B41FA5}">
                      <a16:colId xmlns:a16="http://schemas.microsoft.com/office/drawing/2014/main" val="2283544110"/>
                    </a:ext>
                  </a:extLst>
                </a:gridCol>
                <a:gridCol w="870263">
                  <a:extLst>
                    <a:ext uri="{9D8B030D-6E8A-4147-A177-3AD203B41FA5}">
                      <a16:colId xmlns:a16="http://schemas.microsoft.com/office/drawing/2014/main" val="3462098217"/>
                    </a:ext>
                  </a:extLst>
                </a:gridCol>
                <a:gridCol w="870263">
                  <a:extLst>
                    <a:ext uri="{9D8B030D-6E8A-4147-A177-3AD203B41FA5}">
                      <a16:colId xmlns:a16="http://schemas.microsoft.com/office/drawing/2014/main" val="410396507"/>
                    </a:ext>
                  </a:extLst>
                </a:gridCol>
              </a:tblGrid>
              <a:tr h="344555">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Країна</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1990</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2000</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2014</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2015</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2016</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2017</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2018</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16090700"/>
                  </a:ext>
                </a:extLst>
              </a:tr>
              <a:tr h="344555">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Україна</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1025</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203</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166</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141</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165</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179</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179</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72805466"/>
                  </a:ext>
                </a:extLst>
              </a:tr>
              <a:tr h="344555">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Сполучене Королівство</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288</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169</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161</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163</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161</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160</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76496008"/>
                  </a:ext>
                </a:extLst>
              </a:tr>
              <a:tr h="344555">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Німеччина</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 </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511</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522</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519</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525</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531</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520</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23100235"/>
                  </a:ext>
                </a:extLst>
              </a:tr>
              <a:tr h="344555">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Франція</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337</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344</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221</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221</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229</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236</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238</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19946516"/>
                  </a:ext>
                </a:extLst>
              </a:tr>
              <a:tr h="344555">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Італія</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511</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450</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378</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328</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414</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429</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443</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81845667"/>
                  </a:ext>
                </a:extLst>
              </a:tr>
              <a:tr h="344555">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США</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395</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464</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369</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328</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310</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328</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336</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05987513"/>
                  </a:ext>
                </a:extLst>
              </a:tr>
              <a:tr h="344555">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Японія</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808</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654</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598</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553</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549</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578</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588</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76670199"/>
                  </a:ext>
                </a:extLst>
              </a:tr>
              <a:tr h="344555">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Південна Корея</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502</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866</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1222</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1178</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1197</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1144</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1113</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66166490"/>
                  </a:ext>
                </a:extLst>
              </a:tr>
              <a:tr h="344555">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Китай</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55</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109</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546</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518</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517</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584</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627</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47750446"/>
                  </a:ext>
                </a:extLst>
              </a:tr>
              <a:tr h="344555">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Туреччина</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145</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223</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406</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450</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437</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450</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381</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85030568"/>
                  </a:ext>
                </a:extLst>
              </a:tr>
              <a:tr h="344555">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Бразилія</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79</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110</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138</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112</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97</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107</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114</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3880592"/>
                  </a:ext>
                </a:extLst>
              </a:tr>
              <a:tr h="344555">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Індія</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21</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24</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67</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72</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72</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70</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80</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20256249"/>
                  </a:ext>
                </a:extLst>
              </a:tr>
              <a:tr h="344555">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Російська Федерація</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605</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235</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318</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318</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305</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324</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308</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77728711"/>
                  </a:ext>
                </a:extLst>
              </a:tr>
              <a:tr h="344555">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Усього (світ)</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147</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138</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228</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219</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218</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229</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237</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89807465"/>
                  </a:ext>
                </a:extLst>
              </a:tr>
            </a:tbl>
          </a:graphicData>
        </a:graphic>
      </p:graphicFrame>
    </p:spTree>
    <p:extLst>
      <p:ext uri="{BB962C8B-B14F-4D97-AF65-F5344CB8AC3E}">
        <p14:creationId xmlns:p14="http://schemas.microsoft.com/office/powerpoint/2010/main" val="447230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3156" y="218049"/>
            <a:ext cx="9338545" cy="843835"/>
          </a:xfr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algn="ctr"/>
            <a:r>
              <a:rPr lang="uk-UA"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ВНУТРІШНЄ СПОЖИВАННЯ СТАЛІ В УКРАЇНІ ТА В ОКРЕМИХ КРАЇНАХ СВІТУ, МЛН. Т</a:t>
            </a:r>
            <a:br>
              <a:rPr lang="ru-UA" sz="2400" dirty="0">
                <a:effectLst/>
                <a:latin typeface="Cambria" panose="02040503050406030204" pitchFamily="18" charset="0"/>
                <a:ea typeface="Cambria" panose="02040503050406030204" pitchFamily="18" charset="0"/>
                <a:cs typeface="Times New Roman" panose="02020603050405020304" pitchFamily="18" charset="0"/>
              </a:rPr>
            </a:br>
            <a:endParaRPr lang="ru-UA" sz="24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4" name="Rectangle 1">
            <a:extLst>
              <a:ext uri="{FF2B5EF4-FFF2-40B4-BE49-F238E27FC236}">
                <a16:creationId xmlns:a16="http://schemas.microsoft.com/office/drawing/2014/main" id="{F4DCC301-5D55-4E01-816B-8CBEB7318380}"/>
              </a:ext>
            </a:extLst>
          </p:cNvPr>
          <p:cNvSpPr>
            <a:spLocks noChangeArrowheads="1"/>
          </p:cNvSpPr>
          <p:nvPr/>
        </p:nvSpPr>
        <p:spPr bwMode="auto">
          <a:xfrm>
            <a:off x="-2194561" y="-670876"/>
            <a:ext cx="1951775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UA" sz="1400" b="1" i="0" u="none" strike="noStrike" cap="none" normalizeH="0" baseline="0">
                <a:ln>
                  <a:noFill/>
                </a:ln>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Внутрішнє споживання сталі в Україні</a:t>
            </a:r>
            <a:endParaRPr kumimoji="0" lang="uk-UA" altLang="ru-UA" sz="1800" b="0" i="0" u="none" strike="noStrike" cap="none" normalizeH="0" baseline="0">
              <a:ln>
                <a:noFill/>
              </a:ln>
              <a:solidFill>
                <a:schemeClr val="tx1"/>
              </a:solidFill>
              <a:effectLst/>
              <a:latin typeface="Arial" panose="020B0604020202020204" pitchFamily="34" charset="0"/>
            </a:endParaRPr>
          </a:p>
        </p:txBody>
      </p:sp>
      <p:graphicFrame>
        <p:nvGraphicFramePr>
          <p:cNvPr id="3" name="Объект 2">
            <a:extLst>
              <a:ext uri="{FF2B5EF4-FFF2-40B4-BE49-F238E27FC236}">
                <a16:creationId xmlns:a16="http://schemas.microsoft.com/office/drawing/2014/main" id="{EAE412B8-9080-4F2A-A735-977C08B11F2E}"/>
              </a:ext>
            </a:extLst>
          </p:cNvPr>
          <p:cNvGraphicFramePr>
            <a:graphicFrameLocks noGrp="1"/>
          </p:cNvGraphicFramePr>
          <p:nvPr>
            <p:ph idx="1"/>
            <p:extLst>
              <p:ext uri="{D42A27DB-BD31-4B8C-83A1-F6EECF244321}">
                <p14:modId xmlns:p14="http://schemas.microsoft.com/office/powerpoint/2010/main" val="210487955"/>
              </p:ext>
            </p:extLst>
          </p:nvPr>
        </p:nvGraphicFramePr>
        <p:xfrm>
          <a:off x="233157" y="1243719"/>
          <a:ext cx="9338546" cy="5201322"/>
        </p:xfrm>
        <a:graphic>
          <a:graphicData uri="http://schemas.openxmlformats.org/drawingml/2006/table">
            <a:tbl>
              <a:tblPr firstRow="1" firstCol="1" bandRow="1">
                <a:tableStyleId>{5C22544A-7EE6-4342-B048-85BDC9FD1C3A}</a:tableStyleId>
              </a:tblPr>
              <a:tblGrid>
                <a:gridCol w="2017273">
                  <a:extLst>
                    <a:ext uri="{9D8B030D-6E8A-4147-A177-3AD203B41FA5}">
                      <a16:colId xmlns:a16="http://schemas.microsoft.com/office/drawing/2014/main" val="2593067570"/>
                    </a:ext>
                  </a:extLst>
                </a:gridCol>
                <a:gridCol w="1036145">
                  <a:extLst>
                    <a:ext uri="{9D8B030D-6E8A-4147-A177-3AD203B41FA5}">
                      <a16:colId xmlns:a16="http://schemas.microsoft.com/office/drawing/2014/main" val="512764472"/>
                    </a:ext>
                  </a:extLst>
                </a:gridCol>
                <a:gridCol w="1049389">
                  <a:extLst>
                    <a:ext uri="{9D8B030D-6E8A-4147-A177-3AD203B41FA5}">
                      <a16:colId xmlns:a16="http://schemas.microsoft.com/office/drawing/2014/main" val="3992592214"/>
                    </a:ext>
                  </a:extLst>
                </a:gridCol>
                <a:gridCol w="1049389">
                  <a:extLst>
                    <a:ext uri="{9D8B030D-6E8A-4147-A177-3AD203B41FA5}">
                      <a16:colId xmlns:a16="http://schemas.microsoft.com/office/drawing/2014/main" val="1142791901"/>
                    </a:ext>
                  </a:extLst>
                </a:gridCol>
                <a:gridCol w="1050408">
                  <a:extLst>
                    <a:ext uri="{9D8B030D-6E8A-4147-A177-3AD203B41FA5}">
                      <a16:colId xmlns:a16="http://schemas.microsoft.com/office/drawing/2014/main" val="2705948114"/>
                    </a:ext>
                  </a:extLst>
                </a:gridCol>
                <a:gridCol w="1050408">
                  <a:extLst>
                    <a:ext uri="{9D8B030D-6E8A-4147-A177-3AD203B41FA5}">
                      <a16:colId xmlns:a16="http://schemas.microsoft.com/office/drawing/2014/main" val="4065911308"/>
                    </a:ext>
                  </a:extLst>
                </a:gridCol>
                <a:gridCol w="1050408">
                  <a:extLst>
                    <a:ext uri="{9D8B030D-6E8A-4147-A177-3AD203B41FA5}">
                      <a16:colId xmlns:a16="http://schemas.microsoft.com/office/drawing/2014/main" val="3914534079"/>
                    </a:ext>
                  </a:extLst>
                </a:gridCol>
                <a:gridCol w="1035126">
                  <a:extLst>
                    <a:ext uri="{9D8B030D-6E8A-4147-A177-3AD203B41FA5}">
                      <a16:colId xmlns:a16="http://schemas.microsoft.com/office/drawing/2014/main" val="1174749785"/>
                    </a:ext>
                  </a:extLst>
                </a:gridCol>
              </a:tblGrid>
              <a:tr h="262731">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Країна</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2000</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2014</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2015</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2016</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2017</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2018</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1990</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80893530"/>
                  </a:ext>
                </a:extLst>
              </a:tr>
              <a:tr h="262731">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Україна</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10,0</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7,1</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6,0</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7,1</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7,6</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7,6</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53,2</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98358670"/>
                  </a:ext>
                </a:extLst>
              </a:tr>
              <a:tr h="682850">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Сполучене</a:t>
                      </a:r>
                      <a:endParaRPr lang="ru-UA" sz="1600">
                        <a:effectLst/>
                        <a:latin typeface="Cambria" panose="02040503050406030204" pitchFamily="18" charset="0"/>
                        <a:ea typeface="Cambria" panose="02040503050406030204" pitchFamily="18" charset="0"/>
                      </a:endParaRPr>
                    </a:p>
                    <a:p>
                      <a:pPr algn="ctr">
                        <a:lnSpc>
                          <a:spcPct val="107000"/>
                        </a:lnSpc>
                        <a:spcAft>
                          <a:spcPts val="800"/>
                        </a:spcAft>
                      </a:pPr>
                      <a:r>
                        <a:rPr lang="uk-UA" sz="1600">
                          <a:effectLst/>
                          <a:latin typeface="Cambria" panose="02040503050406030204" pitchFamily="18" charset="0"/>
                          <a:ea typeface="Cambria" panose="02040503050406030204" pitchFamily="18" charset="0"/>
                        </a:rPr>
                        <a:t>Королівство</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10,9</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10,8</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10,7</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10,6</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10,6</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16,3</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39867799"/>
                  </a:ext>
                </a:extLst>
              </a:tr>
              <a:tr h="262731">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Німеччина</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42,0</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42,4</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42,4</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43,2</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44,0</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43,0</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51600812"/>
                  </a:ext>
                </a:extLst>
              </a:tr>
              <a:tr h="262731">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Франція</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120,8</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14,6</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14,7</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15,3</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15,8</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15,9</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18,2</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62193396"/>
                  </a:ext>
                </a:extLst>
              </a:tr>
              <a:tr h="262731">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Італія</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26,0</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23,0</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25,4</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25,1</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26,0</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26,8</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28,7</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5206777"/>
                  </a:ext>
                </a:extLst>
              </a:tr>
              <a:tr h="262731">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США</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130,8</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117,6</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105,3</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100,2</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106,7</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109,9</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98,7</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70350274"/>
                  </a:ext>
                </a:extLst>
              </a:tr>
              <a:tr h="262731">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Японія</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83,0</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76,1</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70,3</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69,7</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73,4</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74,5</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100,8</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81498688"/>
                  </a:ext>
                </a:extLst>
              </a:tr>
              <a:tr h="682850">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Південна</a:t>
                      </a:r>
                      <a:endParaRPr lang="ru-UA" sz="1600">
                        <a:effectLst/>
                        <a:latin typeface="Cambria" panose="02040503050406030204" pitchFamily="18" charset="0"/>
                        <a:ea typeface="Cambria" panose="02040503050406030204" pitchFamily="18" charset="0"/>
                      </a:endParaRPr>
                    </a:p>
                    <a:p>
                      <a:pPr algn="ctr">
                        <a:lnSpc>
                          <a:spcPct val="107000"/>
                        </a:lnSpc>
                        <a:spcAft>
                          <a:spcPts val="800"/>
                        </a:spcAft>
                      </a:pPr>
                      <a:r>
                        <a:rPr lang="uk-UA" sz="1600">
                          <a:effectLst/>
                          <a:latin typeface="Cambria" panose="02040503050406030204" pitchFamily="18" charset="0"/>
                          <a:ea typeface="Cambria" panose="02040503050406030204" pitchFamily="18" charset="0"/>
                        </a:rPr>
                        <a:t>Корея</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40,7</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62,0</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60,1</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61,3</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58,9</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57,3</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21,5</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54836772"/>
                  </a:ext>
                </a:extLst>
              </a:tr>
              <a:tr h="262731">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Бразилія</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19,2</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28,0</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22,8</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21,8</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23,9</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11,8</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51285099"/>
                  </a:ext>
                </a:extLst>
              </a:tr>
              <a:tr h="262731">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Китай</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138,2</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744,7</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710,4</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713,1</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810,0</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873,9</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62,9</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68911427"/>
                  </a:ext>
                </a:extLst>
              </a:tr>
              <a:tr h="262731">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Індія</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25,6</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86,4</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94,7</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95,1</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94,1</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107,9</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16,8</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24483806"/>
                  </a:ext>
                </a:extLst>
              </a:tr>
              <a:tr h="262731">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Туреччина</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14,1</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31,4</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35,3</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34,9</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36,5</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31,4</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7,8</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73396482"/>
                  </a:ext>
                </a:extLst>
              </a:tr>
              <a:tr h="682850">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Російська</a:t>
                      </a:r>
                      <a:endParaRPr lang="ru-UA" sz="1600">
                        <a:effectLst/>
                        <a:latin typeface="Cambria" panose="02040503050406030204" pitchFamily="18" charset="0"/>
                        <a:ea typeface="Cambria" panose="02040503050406030204" pitchFamily="18" charset="0"/>
                      </a:endParaRPr>
                    </a:p>
                    <a:p>
                      <a:pPr algn="ctr">
                        <a:lnSpc>
                          <a:spcPct val="107000"/>
                        </a:lnSpc>
                        <a:spcAft>
                          <a:spcPts val="800"/>
                        </a:spcAft>
                      </a:pPr>
                      <a:r>
                        <a:rPr lang="uk-UA" sz="1600">
                          <a:effectLst/>
                          <a:latin typeface="Cambria" panose="02040503050406030204" pitchFamily="18" charset="0"/>
                          <a:ea typeface="Cambria" panose="02040503050406030204" pitchFamily="18" charset="0"/>
                        </a:rPr>
                        <a:t>Федерація</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34,5</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50,0</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45,8</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44,0</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46,8</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45,1</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61516033"/>
                  </a:ext>
                </a:extLst>
              </a:tr>
              <a:tr h="262731">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Всього (світ)</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842,9</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1662,8</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1614,7</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1615,6</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1720,9</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1802,4</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777,0</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05509453"/>
                  </a:ext>
                </a:extLst>
              </a:tr>
            </a:tbl>
          </a:graphicData>
        </a:graphic>
      </p:graphicFrame>
    </p:spTree>
    <p:extLst>
      <p:ext uri="{BB962C8B-B14F-4D97-AF65-F5344CB8AC3E}">
        <p14:creationId xmlns:p14="http://schemas.microsoft.com/office/powerpoint/2010/main" val="1185207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3156" y="218049"/>
            <a:ext cx="10252943" cy="858583"/>
          </a:xfr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algn="ctr">
              <a:lnSpc>
                <a:spcPct val="107000"/>
              </a:lnSpc>
              <a:spcAft>
                <a:spcPts val="800"/>
              </a:spcAft>
            </a:pPr>
            <a:r>
              <a:rPr lang="uk-UA"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СТРУКТУРА КАПІТАЛЬНИХ ІНВЕСТИЦІЙ ЗА ДЖЕРЕЛАМИ ФІНАНСУВАННЯ ЗА 2010 – 2018 РР.</a:t>
            </a:r>
            <a:endParaRPr lang="ru-UA" sz="24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4" name="Rectangle 1">
            <a:extLst>
              <a:ext uri="{FF2B5EF4-FFF2-40B4-BE49-F238E27FC236}">
                <a16:creationId xmlns:a16="http://schemas.microsoft.com/office/drawing/2014/main" id="{F4DCC301-5D55-4E01-816B-8CBEB7318380}"/>
              </a:ext>
            </a:extLst>
          </p:cNvPr>
          <p:cNvSpPr>
            <a:spLocks noChangeArrowheads="1"/>
          </p:cNvSpPr>
          <p:nvPr/>
        </p:nvSpPr>
        <p:spPr bwMode="auto">
          <a:xfrm>
            <a:off x="-2194561" y="-670876"/>
            <a:ext cx="1951775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UA" sz="1400" b="1" i="0" u="none" strike="noStrike" cap="none" normalizeH="0" baseline="0">
                <a:ln>
                  <a:noFill/>
                </a:ln>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Внутрішнє споживання сталі в Україні</a:t>
            </a:r>
            <a:endParaRPr kumimoji="0" lang="uk-UA" altLang="ru-UA" sz="1800" b="0" i="0" u="none" strike="noStrike" cap="none" normalizeH="0" baseline="0">
              <a:ln>
                <a:noFill/>
              </a:ln>
              <a:solidFill>
                <a:schemeClr val="tx1"/>
              </a:solidFill>
              <a:effectLst/>
              <a:latin typeface="Arial" panose="020B0604020202020204" pitchFamily="34" charset="0"/>
            </a:endParaRPr>
          </a:p>
        </p:txBody>
      </p:sp>
      <p:graphicFrame>
        <p:nvGraphicFramePr>
          <p:cNvPr id="3" name="Объект 2">
            <a:extLst>
              <a:ext uri="{FF2B5EF4-FFF2-40B4-BE49-F238E27FC236}">
                <a16:creationId xmlns:a16="http://schemas.microsoft.com/office/drawing/2014/main" id="{32CAA385-FFB0-4840-947C-1CD55EAC2F32}"/>
              </a:ext>
            </a:extLst>
          </p:cNvPr>
          <p:cNvGraphicFramePr>
            <a:graphicFrameLocks noGrp="1"/>
          </p:cNvGraphicFramePr>
          <p:nvPr>
            <p:ph idx="1"/>
            <p:extLst>
              <p:ext uri="{D42A27DB-BD31-4B8C-83A1-F6EECF244321}">
                <p14:modId xmlns:p14="http://schemas.microsoft.com/office/powerpoint/2010/main" val="3074356232"/>
              </p:ext>
            </p:extLst>
          </p:nvPr>
        </p:nvGraphicFramePr>
        <p:xfrm>
          <a:off x="233155" y="1302006"/>
          <a:ext cx="10252945" cy="5388160"/>
        </p:xfrm>
        <a:graphic>
          <a:graphicData uri="http://schemas.openxmlformats.org/drawingml/2006/table">
            <a:tbl>
              <a:tblPr firstRow="1" firstCol="1" bandRow="1">
                <a:tableStyleId>{5C22544A-7EE6-4342-B048-85BDC9FD1C3A}</a:tableStyleId>
              </a:tblPr>
              <a:tblGrid>
                <a:gridCol w="2598095">
                  <a:extLst>
                    <a:ext uri="{9D8B030D-6E8A-4147-A177-3AD203B41FA5}">
                      <a16:colId xmlns:a16="http://schemas.microsoft.com/office/drawing/2014/main" val="3419993273"/>
                    </a:ext>
                  </a:extLst>
                </a:gridCol>
                <a:gridCol w="852428">
                  <a:extLst>
                    <a:ext uri="{9D8B030D-6E8A-4147-A177-3AD203B41FA5}">
                      <a16:colId xmlns:a16="http://schemas.microsoft.com/office/drawing/2014/main" val="2113369731"/>
                    </a:ext>
                  </a:extLst>
                </a:gridCol>
                <a:gridCol w="852428">
                  <a:extLst>
                    <a:ext uri="{9D8B030D-6E8A-4147-A177-3AD203B41FA5}">
                      <a16:colId xmlns:a16="http://schemas.microsoft.com/office/drawing/2014/main" val="2918628287"/>
                    </a:ext>
                  </a:extLst>
                </a:gridCol>
                <a:gridCol w="852428">
                  <a:extLst>
                    <a:ext uri="{9D8B030D-6E8A-4147-A177-3AD203B41FA5}">
                      <a16:colId xmlns:a16="http://schemas.microsoft.com/office/drawing/2014/main" val="2234455991"/>
                    </a:ext>
                  </a:extLst>
                </a:gridCol>
                <a:gridCol w="852428">
                  <a:extLst>
                    <a:ext uri="{9D8B030D-6E8A-4147-A177-3AD203B41FA5}">
                      <a16:colId xmlns:a16="http://schemas.microsoft.com/office/drawing/2014/main" val="701265434"/>
                    </a:ext>
                  </a:extLst>
                </a:gridCol>
                <a:gridCol w="852428">
                  <a:extLst>
                    <a:ext uri="{9D8B030D-6E8A-4147-A177-3AD203B41FA5}">
                      <a16:colId xmlns:a16="http://schemas.microsoft.com/office/drawing/2014/main" val="39606171"/>
                    </a:ext>
                  </a:extLst>
                </a:gridCol>
                <a:gridCol w="852428">
                  <a:extLst>
                    <a:ext uri="{9D8B030D-6E8A-4147-A177-3AD203B41FA5}">
                      <a16:colId xmlns:a16="http://schemas.microsoft.com/office/drawing/2014/main" val="1928090215"/>
                    </a:ext>
                  </a:extLst>
                </a:gridCol>
                <a:gridCol w="852428">
                  <a:extLst>
                    <a:ext uri="{9D8B030D-6E8A-4147-A177-3AD203B41FA5}">
                      <a16:colId xmlns:a16="http://schemas.microsoft.com/office/drawing/2014/main" val="742053055"/>
                    </a:ext>
                  </a:extLst>
                </a:gridCol>
                <a:gridCol w="852428">
                  <a:extLst>
                    <a:ext uri="{9D8B030D-6E8A-4147-A177-3AD203B41FA5}">
                      <a16:colId xmlns:a16="http://schemas.microsoft.com/office/drawing/2014/main" val="4002056878"/>
                    </a:ext>
                  </a:extLst>
                </a:gridCol>
                <a:gridCol w="835426">
                  <a:extLst>
                    <a:ext uri="{9D8B030D-6E8A-4147-A177-3AD203B41FA5}">
                      <a16:colId xmlns:a16="http://schemas.microsoft.com/office/drawing/2014/main" val="1160848679"/>
                    </a:ext>
                  </a:extLst>
                </a:gridCol>
              </a:tblGrid>
              <a:tr h="623028">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Період дослідження / джерела фінансування </a:t>
                      </a:r>
                      <a:endParaRPr lang="ru-UA"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2010</a:t>
                      </a:r>
                      <a:r>
                        <a:rPr lang="ru-UA" sz="1400">
                          <a:effectLst/>
                          <a:latin typeface="Cambria" panose="02040503050406030204" pitchFamily="18" charset="0"/>
                          <a:ea typeface="Cambria" panose="02040503050406030204" pitchFamily="18" charset="0"/>
                        </a:rPr>
                        <a:t> </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2011</a:t>
                      </a:r>
                      <a:r>
                        <a:rPr lang="ru-UA" sz="1400">
                          <a:effectLst/>
                          <a:latin typeface="Cambria" panose="02040503050406030204" pitchFamily="18" charset="0"/>
                          <a:ea typeface="Cambria" panose="02040503050406030204" pitchFamily="18" charset="0"/>
                        </a:rPr>
                        <a:t> </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2012</a:t>
                      </a:r>
                      <a:r>
                        <a:rPr lang="ru-UA" sz="1400">
                          <a:effectLst/>
                          <a:latin typeface="Cambria" panose="02040503050406030204" pitchFamily="18" charset="0"/>
                          <a:ea typeface="Cambria" panose="02040503050406030204" pitchFamily="18" charset="0"/>
                        </a:rPr>
                        <a:t> </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2013</a:t>
                      </a:r>
                      <a:r>
                        <a:rPr lang="ru-UA" sz="1400">
                          <a:effectLst/>
                          <a:latin typeface="Cambria" panose="02040503050406030204" pitchFamily="18" charset="0"/>
                          <a:ea typeface="Cambria" panose="02040503050406030204" pitchFamily="18" charset="0"/>
                        </a:rPr>
                        <a:t> </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2014</a:t>
                      </a:r>
                      <a:r>
                        <a:rPr lang="ru-UA" sz="1400">
                          <a:effectLst/>
                          <a:latin typeface="Cambria" panose="02040503050406030204" pitchFamily="18" charset="0"/>
                          <a:ea typeface="Cambria" panose="02040503050406030204" pitchFamily="18" charset="0"/>
                        </a:rPr>
                        <a:t> </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2015</a:t>
                      </a:r>
                      <a:r>
                        <a:rPr lang="ru-UA" sz="1400">
                          <a:effectLst/>
                          <a:latin typeface="Cambria" panose="02040503050406030204" pitchFamily="18" charset="0"/>
                          <a:ea typeface="Cambria" panose="02040503050406030204" pitchFamily="18" charset="0"/>
                        </a:rPr>
                        <a:t> </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2016</a:t>
                      </a:r>
                      <a:r>
                        <a:rPr lang="ru-UA" sz="1400">
                          <a:effectLst/>
                          <a:latin typeface="Cambria" panose="02040503050406030204" pitchFamily="18" charset="0"/>
                          <a:ea typeface="Cambria" panose="02040503050406030204" pitchFamily="18" charset="0"/>
                        </a:rPr>
                        <a:t> </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2017</a:t>
                      </a:r>
                      <a:r>
                        <a:rPr lang="ru-UA" sz="1400">
                          <a:effectLst/>
                          <a:latin typeface="Cambria" panose="02040503050406030204" pitchFamily="18" charset="0"/>
                          <a:ea typeface="Cambria" panose="02040503050406030204" pitchFamily="18" charset="0"/>
                        </a:rPr>
                        <a:t> </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2018</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ctr"/>
                </a:tc>
                <a:extLst>
                  <a:ext uri="{0D108BD9-81ED-4DB2-BD59-A6C34878D82A}">
                    <a16:rowId xmlns:a16="http://schemas.microsoft.com/office/drawing/2014/main" val="3443830466"/>
                  </a:ext>
                </a:extLst>
              </a:tr>
              <a:tr h="494294">
                <a:tc>
                  <a:txBody>
                    <a:bodyPr/>
                    <a:lstStyle/>
                    <a:p>
                      <a:pPr>
                        <a:lnSpc>
                          <a:spcPct val="107000"/>
                        </a:lnSpc>
                        <a:spcAft>
                          <a:spcPts val="800"/>
                        </a:spcAft>
                      </a:pPr>
                      <a:r>
                        <a:rPr lang="uk-UA" sz="1600" dirty="0">
                          <a:effectLst/>
                          <a:latin typeface="Cambria" panose="02040503050406030204" pitchFamily="18" charset="0"/>
                          <a:ea typeface="Cambria" panose="02040503050406030204" pitchFamily="18" charset="0"/>
                        </a:rPr>
                        <a:t>Усього, у т.ч. за рахунок</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ctr"/>
                </a:tc>
                <a:tc>
                  <a:txBody>
                    <a:bodyPr/>
                    <a:lstStyle/>
                    <a:p>
                      <a:pPr algn="ctr">
                        <a:lnSpc>
                          <a:spcPct val="107000"/>
                        </a:lnSpc>
                        <a:spcAft>
                          <a:spcPts val="800"/>
                        </a:spcAft>
                      </a:pPr>
                      <a:r>
                        <a:rPr lang="ru-UA" sz="1800" dirty="0">
                          <a:effectLst/>
                          <a:latin typeface="Cambria" panose="02040503050406030204" pitchFamily="18" charset="0"/>
                          <a:ea typeface="Cambria" panose="02040503050406030204" pitchFamily="18" charset="0"/>
                        </a:rPr>
                        <a:t>100,0</a:t>
                      </a:r>
                      <a:endParaRPr lang="ru-UA"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ru-UA" sz="1800" dirty="0">
                          <a:effectLst/>
                          <a:latin typeface="Cambria" panose="02040503050406030204" pitchFamily="18" charset="0"/>
                          <a:ea typeface="Cambria" panose="02040503050406030204" pitchFamily="18" charset="0"/>
                        </a:rPr>
                        <a:t>100,0</a:t>
                      </a:r>
                      <a:endParaRPr lang="ru-UA"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ru-UA" sz="1800">
                          <a:effectLst/>
                          <a:latin typeface="Cambria" panose="02040503050406030204" pitchFamily="18" charset="0"/>
                          <a:ea typeface="Cambria" panose="02040503050406030204" pitchFamily="18" charset="0"/>
                        </a:rPr>
                        <a:t>100,0</a:t>
                      </a:r>
                      <a:endParaRPr lang="ru-UA"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ru-UA" sz="1800">
                          <a:effectLst/>
                          <a:latin typeface="Cambria" panose="02040503050406030204" pitchFamily="18" charset="0"/>
                          <a:ea typeface="Cambria" panose="02040503050406030204" pitchFamily="18" charset="0"/>
                        </a:rPr>
                        <a:t>100,0</a:t>
                      </a:r>
                      <a:endParaRPr lang="ru-UA"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ru-UA" sz="1800">
                          <a:effectLst/>
                          <a:latin typeface="Cambria" panose="02040503050406030204" pitchFamily="18" charset="0"/>
                          <a:ea typeface="Cambria" panose="02040503050406030204" pitchFamily="18" charset="0"/>
                        </a:rPr>
                        <a:t>100,0</a:t>
                      </a:r>
                      <a:endParaRPr lang="ru-UA"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ru-UA" sz="1800">
                          <a:effectLst/>
                          <a:latin typeface="Cambria" panose="02040503050406030204" pitchFamily="18" charset="0"/>
                          <a:ea typeface="Cambria" panose="02040503050406030204" pitchFamily="18" charset="0"/>
                        </a:rPr>
                        <a:t>100,0</a:t>
                      </a:r>
                      <a:endParaRPr lang="ru-UA"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ru-UA" sz="1800">
                          <a:effectLst/>
                          <a:latin typeface="Cambria" panose="02040503050406030204" pitchFamily="18" charset="0"/>
                          <a:ea typeface="Cambria" panose="02040503050406030204" pitchFamily="18" charset="0"/>
                        </a:rPr>
                        <a:t>100,0</a:t>
                      </a:r>
                      <a:endParaRPr lang="ru-UA"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ru-UA" sz="1800">
                          <a:effectLst/>
                          <a:latin typeface="Cambria" panose="02040503050406030204" pitchFamily="18" charset="0"/>
                          <a:ea typeface="Cambria" panose="02040503050406030204" pitchFamily="18" charset="0"/>
                        </a:rPr>
                        <a:t>100,0</a:t>
                      </a:r>
                      <a:endParaRPr lang="ru-UA"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uk-UA" sz="1800">
                          <a:effectLst/>
                          <a:latin typeface="Cambria" panose="02040503050406030204" pitchFamily="18" charset="0"/>
                          <a:ea typeface="Cambria" panose="02040503050406030204" pitchFamily="18" charset="0"/>
                        </a:rPr>
                        <a:t>100,0</a:t>
                      </a:r>
                      <a:endParaRPr lang="ru-UA"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extLst>
                  <a:ext uri="{0D108BD9-81ED-4DB2-BD59-A6C34878D82A}">
                    <a16:rowId xmlns:a16="http://schemas.microsoft.com/office/drawing/2014/main" val="201042313"/>
                  </a:ext>
                </a:extLst>
              </a:tr>
              <a:tr h="747816">
                <a:tc>
                  <a:txBody>
                    <a:bodyPr/>
                    <a:lstStyle/>
                    <a:p>
                      <a:pPr>
                        <a:lnSpc>
                          <a:spcPct val="107000"/>
                        </a:lnSpc>
                        <a:spcAft>
                          <a:spcPts val="800"/>
                        </a:spcAft>
                      </a:pPr>
                      <a:r>
                        <a:rPr lang="uk-UA" sz="1600" dirty="0">
                          <a:effectLst/>
                          <a:latin typeface="Cambria" panose="02040503050406030204" pitchFamily="18" charset="0"/>
                          <a:ea typeface="Cambria" panose="02040503050406030204" pitchFamily="18" charset="0"/>
                        </a:rPr>
                        <a:t>коштів державного бюджету</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ctr"/>
                </a:tc>
                <a:tc>
                  <a:txBody>
                    <a:bodyPr/>
                    <a:lstStyle/>
                    <a:p>
                      <a:pPr algn="ctr">
                        <a:lnSpc>
                          <a:spcPct val="107000"/>
                        </a:lnSpc>
                        <a:spcAft>
                          <a:spcPts val="800"/>
                        </a:spcAft>
                      </a:pPr>
                      <a:r>
                        <a:rPr lang="ru-UA" sz="1800">
                          <a:effectLst/>
                          <a:latin typeface="Cambria" panose="02040503050406030204" pitchFamily="18" charset="0"/>
                          <a:ea typeface="Cambria" panose="02040503050406030204" pitchFamily="18" charset="0"/>
                        </a:rPr>
                        <a:t>5,7</a:t>
                      </a:r>
                      <a:endParaRPr lang="ru-UA"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ru-UA" sz="1800" dirty="0">
                          <a:effectLst/>
                          <a:latin typeface="Cambria" panose="02040503050406030204" pitchFamily="18" charset="0"/>
                          <a:ea typeface="Cambria" panose="02040503050406030204" pitchFamily="18" charset="0"/>
                        </a:rPr>
                        <a:t>7,2</a:t>
                      </a:r>
                      <a:endParaRPr lang="ru-UA"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ru-UA" sz="1800" dirty="0">
                          <a:effectLst/>
                          <a:latin typeface="Cambria" panose="02040503050406030204" pitchFamily="18" charset="0"/>
                          <a:ea typeface="Cambria" panose="02040503050406030204" pitchFamily="18" charset="0"/>
                        </a:rPr>
                        <a:t>6,0</a:t>
                      </a:r>
                      <a:endParaRPr lang="ru-UA"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ru-UA" sz="1800" dirty="0">
                          <a:effectLst/>
                          <a:latin typeface="Cambria" panose="02040503050406030204" pitchFamily="18" charset="0"/>
                          <a:ea typeface="Cambria" panose="02040503050406030204" pitchFamily="18" charset="0"/>
                        </a:rPr>
                        <a:t>2,5</a:t>
                      </a:r>
                      <a:endParaRPr lang="ru-UA"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ru-UA" sz="1800" dirty="0">
                          <a:effectLst/>
                          <a:latin typeface="Cambria" panose="02040503050406030204" pitchFamily="18" charset="0"/>
                          <a:ea typeface="Cambria" panose="02040503050406030204" pitchFamily="18" charset="0"/>
                        </a:rPr>
                        <a:t>1,2</a:t>
                      </a:r>
                      <a:endParaRPr lang="ru-UA"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ru-UA" sz="1800">
                          <a:effectLst/>
                          <a:latin typeface="Cambria" panose="02040503050406030204" pitchFamily="18" charset="0"/>
                          <a:ea typeface="Cambria" panose="02040503050406030204" pitchFamily="18" charset="0"/>
                        </a:rPr>
                        <a:t>2,5</a:t>
                      </a:r>
                      <a:endParaRPr lang="ru-UA"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ru-UA" sz="1800">
                          <a:effectLst/>
                          <a:latin typeface="Cambria" panose="02040503050406030204" pitchFamily="18" charset="0"/>
                          <a:ea typeface="Cambria" panose="02040503050406030204" pitchFamily="18" charset="0"/>
                        </a:rPr>
                        <a:t>2,6</a:t>
                      </a:r>
                      <a:endParaRPr lang="ru-UA"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ru-UA" sz="1800">
                          <a:effectLst/>
                          <a:latin typeface="Cambria" panose="02040503050406030204" pitchFamily="18" charset="0"/>
                          <a:ea typeface="Cambria" panose="02040503050406030204" pitchFamily="18" charset="0"/>
                        </a:rPr>
                        <a:t>3,4</a:t>
                      </a:r>
                      <a:endParaRPr lang="ru-UA"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ru-UA" sz="1800" dirty="0">
                          <a:effectLst/>
                          <a:latin typeface="Cambria" panose="02040503050406030204" pitchFamily="18" charset="0"/>
                          <a:ea typeface="Cambria" panose="02040503050406030204" pitchFamily="18" charset="0"/>
                        </a:rPr>
                        <a:t>3,9</a:t>
                      </a:r>
                      <a:endParaRPr lang="ru-UA"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extLst>
                  <a:ext uri="{0D108BD9-81ED-4DB2-BD59-A6C34878D82A}">
                    <a16:rowId xmlns:a16="http://schemas.microsoft.com/office/drawing/2014/main" val="2186373949"/>
                  </a:ext>
                </a:extLst>
              </a:tr>
              <a:tr h="494294">
                <a:tc>
                  <a:txBody>
                    <a:bodyPr/>
                    <a:lstStyle/>
                    <a:p>
                      <a:pPr>
                        <a:lnSpc>
                          <a:spcPct val="107000"/>
                        </a:lnSpc>
                        <a:spcAft>
                          <a:spcPts val="800"/>
                        </a:spcAft>
                      </a:pPr>
                      <a:r>
                        <a:rPr lang="uk-UA" sz="1600" dirty="0">
                          <a:effectLst/>
                          <a:latin typeface="Cambria" panose="02040503050406030204" pitchFamily="18" charset="0"/>
                          <a:ea typeface="Cambria" panose="02040503050406030204" pitchFamily="18" charset="0"/>
                        </a:rPr>
                        <a:t>коштів місцевих бюджетів</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ctr"/>
                </a:tc>
                <a:tc>
                  <a:txBody>
                    <a:bodyPr/>
                    <a:lstStyle/>
                    <a:p>
                      <a:pPr algn="ctr">
                        <a:lnSpc>
                          <a:spcPct val="107000"/>
                        </a:lnSpc>
                        <a:spcAft>
                          <a:spcPts val="800"/>
                        </a:spcAft>
                      </a:pPr>
                      <a:r>
                        <a:rPr lang="ru-UA" sz="1800">
                          <a:effectLst/>
                          <a:latin typeface="Cambria" panose="02040503050406030204" pitchFamily="18" charset="0"/>
                          <a:ea typeface="Cambria" panose="02040503050406030204" pitchFamily="18" charset="0"/>
                        </a:rPr>
                        <a:t>3,2</a:t>
                      </a:r>
                      <a:endParaRPr lang="ru-UA"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ru-UA" sz="1800">
                          <a:effectLst/>
                          <a:latin typeface="Cambria" panose="02040503050406030204" pitchFamily="18" charset="0"/>
                          <a:ea typeface="Cambria" panose="02040503050406030204" pitchFamily="18" charset="0"/>
                        </a:rPr>
                        <a:t>3,2</a:t>
                      </a:r>
                      <a:endParaRPr lang="ru-UA"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ru-UA" sz="1800">
                          <a:effectLst/>
                          <a:latin typeface="Cambria" panose="02040503050406030204" pitchFamily="18" charset="0"/>
                          <a:ea typeface="Cambria" panose="02040503050406030204" pitchFamily="18" charset="0"/>
                        </a:rPr>
                        <a:t>3,1</a:t>
                      </a:r>
                      <a:endParaRPr lang="ru-UA"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ru-UA" sz="1800" dirty="0">
                          <a:effectLst/>
                          <a:latin typeface="Cambria" panose="02040503050406030204" pitchFamily="18" charset="0"/>
                          <a:ea typeface="Cambria" panose="02040503050406030204" pitchFamily="18" charset="0"/>
                        </a:rPr>
                        <a:t>2,7</a:t>
                      </a:r>
                      <a:endParaRPr lang="ru-UA"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ru-UA" sz="1800" dirty="0">
                          <a:effectLst/>
                          <a:latin typeface="Cambria" panose="02040503050406030204" pitchFamily="18" charset="0"/>
                          <a:ea typeface="Cambria" panose="02040503050406030204" pitchFamily="18" charset="0"/>
                        </a:rPr>
                        <a:t>2,7</a:t>
                      </a:r>
                      <a:endParaRPr lang="ru-UA"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ru-UA" sz="1800" dirty="0">
                          <a:effectLst/>
                          <a:latin typeface="Cambria" panose="02040503050406030204" pitchFamily="18" charset="0"/>
                          <a:ea typeface="Cambria" panose="02040503050406030204" pitchFamily="18" charset="0"/>
                        </a:rPr>
                        <a:t>5,2</a:t>
                      </a:r>
                      <a:endParaRPr lang="ru-UA"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ru-UA" sz="1800">
                          <a:effectLst/>
                          <a:latin typeface="Cambria" panose="02040503050406030204" pitchFamily="18" charset="0"/>
                          <a:ea typeface="Cambria" panose="02040503050406030204" pitchFamily="18" charset="0"/>
                        </a:rPr>
                        <a:t>7,5</a:t>
                      </a:r>
                      <a:endParaRPr lang="ru-UA"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ru-UA" sz="1800">
                          <a:effectLst/>
                          <a:latin typeface="Cambria" panose="02040503050406030204" pitchFamily="18" charset="0"/>
                          <a:ea typeface="Cambria" panose="02040503050406030204" pitchFamily="18" charset="0"/>
                        </a:rPr>
                        <a:t>9,3</a:t>
                      </a:r>
                      <a:endParaRPr lang="ru-UA"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ru-UA" sz="1800">
                          <a:effectLst/>
                          <a:latin typeface="Cambria" panose="02040503050406030204" pitchFamily="18" charset="0"/>
                          <a:ea typeface="Cambria" panose="02040503050406030204" pitchFamily="18" charset="0"/>
                        </a:rPr>
                        <a:t>8,7</a:t>
                      </a:r>
                      <a:endParaRPr lang="ru-UA"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extLst>
                  <a:ext uri="{0D108BD9-81ED-4DB2-BD59-A6C34878D82A}">
                    <a16:rowId xmlns:a16="http://schemas.microsoft.com/office/drawing/2014/main" val="4008319719"/>
                  </a:ext>
                </a:extLst>
              </a:tr>
              <a:tr h="747816">
                <a:tc>
                  <a:txBody>
                    <a:bodyPr/>
                    <a:lstStyle/>
                    <a:p>
                      <a:pPr>
                        <a:lnSpc>
                          <a:spcPct val="107000"/>
                        </a:lnSpc>
                        <a:spcAft>
                          <a:spcPts val="800"/>
                        </a:spcAft>
                      </a:pPr>
                      <a:r>
                        <a:rPr lang="uk-UA" sz="1600" dirty="0">
                          <a:effectLst/>
                          <a:latin typeface="Cambria" panose="02040503050406030204" pitchFamily="18" charset="0"/>
                          <a:ea typeface="Cambria" panose="02040503050406030204" pitchFamily="18" charset="0"/>
                        </a:rPr>
                        <a:t>власних коштів підприємств та організацій</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ctr"/>
                </a:tc>
                <a:tc>
                  <a:txBody>
                    <a:bodyPr/>
                    <a:lstStyle/>
                    <a:p>
                      <a:pPr algn="ctr">
                        <a:lnSpc>
                          <a:spcPct val="107000"/>
                        </a:lnSpc>
                        <a:spcAft>
                          <a:spcPts val="800"/>
                        </a:spcAft>
                      </a:pPr>
                      <a:r>
                        <a:rPr lang="ru-UA" sz="1800">
                          <a:effectLst/>
                          <a:latin typeface="Cambria" panose="02040503050406030204" pitchFamily="18" charset="0"/>
                          <a:ea typeface="Cambria" panose="02040503050406030204" pitchFamily="18" charset="0"/>
                        </a:rPr>
                        <a:t>61,7</a:t>
                      </a:r>
                      <a:endParaRPr lang="ru-UA"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ru-UA" sz="1800">
                          <a:effectLst/>
                          <a:latin typeface="Cambria" panose="02040503050406030204" pitchFamily="18" charset="0"/>
                          <a:ea typeface="Cambria" panose="02040503050406030204" pitchFamily="18" charset="0"/>
                        </a:rPr>
                        <a:t>61,2</a:t>
                      </a:r>
                      <a:endParaRPr lang="ru-UA"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ru-UA" sz="1800">
                          <a:effectLst/>
                          <a:latin typeface="Cambria" panose="02040503050406030204" pitchFamily="18" charset="0"/>
                          <a:ea typeface="Cambria" panose="02040503050406030204" pitchFamily="18" charset="0"/>
                        </a:rPr>
                        <a:t>62,6</a:t>
                      </a:r>
                      <a:endParaRPr lang="ru-UA"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ru-UA" sz="1800" dirty="0">
                          <a:effectLst/>
                          <a:latin typeface="Cambria" panose="02040503050406030204" pitchFamily="18" charset="0"/>
                          <a:ea typeface="Cambria" panose="02040503050406030204" pitchFamily="18" charset="0"/>
                        </a:rPr>
                        <a:t>66,3</a:t>
                      </a:r>
                      <a:endParaRPr lang="ru-UA"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ru-UA" sz="1800" dirty="0">
                          <a:effectLst/>
                          <a:latin typeface="Cambria" panose="02040503050406030204" pitchFamily="18" charset="0"/>
                          <a:ea typeface="Cambria" panose="02040503050406030204" pitchFamily="18" charset="0"/>
                        </a:rPr>
                        <a:t>70,5</a:t>
                      </a:r>
                      <a:endParaRPr lang="ru-UA"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ru-UA" sz="1800" dirty="0">
                          <a:effectLst/>
                          <a:latin typeface="Cambria" panose="02040503050406030204" pitchFamily="18" charset="0"/>
                          <a:ea typeface="Cambria" panose="02040503050406030204" pitchFamily="18" charset="0"/>
                        </a:rPr>
                        <a:t>67,5</a:t>
                      </a:r>
                      <a:endParaRPr lang="ru-UA"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ru-UA" sz="1800" dirty="0">
                          <a:effectLst/>
                          <a:latin typeface="Cambria" panose="02040503050406030204" pitchFamily="18" charset="0"/>
                          <a:ea typeface="Cambria" panose="02040503050406030204" pitchFamily="18" charset="0"/>
                        </a:rPr>
                        <a:t>69,3</a:t>
                      </a:r>
                      <a:endParaRPr lang="ru-UA"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ru-UA" sz="1800">
                          <a:effectLst/>
                          <a:latin typeface="Cambria" panose="02040503050406030204" pitchFamily="18" charset="0"/>
                          <a:ea typeface="Cambria" panose="02040503050406030204" pitchFamily="18" charset="0"/>
                        </a:rPr>
                        <a:t>69,1</a:t>
                      </a:r>
                      <a:endParaRPr lang="ru-UA"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ru-UA" sz="1800">
                          <a:effectLst/>
                          <a:latin typeface="Cambria" panose="02040503050406030204" pitchFamily="18" charset="0"/>
                          <a:ea typeface="Cambria" panose="02040503050406030204" pitchFamily="18" charset="0"/>
                        </a:rPr>
                        <a:t>70,8</a:t>
                      </a:r>
                      <a:endParaRPr lang="ru-UA"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extLst>
                  <a:ext uri="{0D108BD9-81ED-4DB2-BD59-A6C34878D82A}">
                    <a16:rowId xmlns:a16="http://schemas.microsoft.com/office/drawing/2014/main" val="2741245029"/>
                  </a:ext>
                </a:extLst>
              </a:tr>
              <a:tr h="494294">
                <a:tc>
                  <a:txBody>
                    <a:bodyPr/>
                    <a:lstStyle/>
                    <a:p>
                      <a:pPr>
                        <a:lnSpc>
                          <a:spcPct val="107000"/>
                        </a:lnSpc>
                        <a:spcAft>
                          <a:spcPts val="800"/>
                        </a:spcAft>
                      </a:pPr>
                      <a:r>
                        <a:rPr lang="uk-UA" sz="1600" dirty="0">
                          <a:effectLst/>
                          <a:latin typeface="Cambria" panose="02040503050406030204" pitchFamily="18" charset="0"/>
                          <a:ea typeface="Cambria" panose="02040503050406030204" pitchFamily="18" charset="0"/>
                        </a:rPr>
                        <a:t>кредитів банків та інших позик</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ctr"/>
                </a:tc>
                <a:tc>
                  <a:txBody>
                    <a:bodyPr/>
                    <a:lstStyle/>
                    <a:p>
                      <a:pPr algn="ctr">
                        <a:lnSpc>
                          <a:spcPct val="107000"/>
                        </a:lnSpc>
                        <a:spcAft>
                          <a:spcPts val="800"/>
                        </a:spcAft>
                      </a:pPr>
                      <a:r>
                        <a:rPr lang="ru-UA" sz="1800">
                          <a:effectLst/>
                          <a:latin typeface="Cambria" panose="02040503050406030204" pitchFamily="18" charset="0"/>
                          <a:ea typeface="Cambria" panose="02040503050406030204" pitchFamily="18" charset="0"/>
                        </a:rPr>
                        <a:t>12,7</a:t>
                      </a:r>
                      <a:endParaRPr lang="ru-UA"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ru-UA" sz="1800">
                          <a:effectLst/>
                          <a:latin typeface="Cambria" panose="02040503050406030204" pitchFamily="18" charset="0"/>
                          <a:ea typeface="Cambria" panose="02040503050406030204" pitchFamily="18" charset="0"/>
                        </a:rPr>
                        <a:t>15,2</a:t>
                      </a:r>
                      <a:endParaRPr lang="ru-UA"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ru-UA" sz="1800">
                          <a:effectLst/>
                          <a:latin typeface="Cambria" panose="02040503050406030204" pitchFamily="18" charset="0"/>
                          <a:ea typeface="Cambria" panose="02040503050406030204" pitchFamily="18" charset="0"/>
                        </a:rPr>
                        <a:t>14,5</a:t>
                      </a:r>
                      <a:endParaRPr lang="ru-UA"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ru-UA" sz="1800">
                          <a:effectLst/>
                          <a:latin typeface="Cambria" panose="02040503050406030204" pitchFamily="18" charset="0"/>
                          <a:ea typeface="Cambria" panose="02040503050406030204" pitchFamily="18" charset="0"/>
                        </a:rPr>
                        <a:t>13,9</a:t>
                      </a:r>
                      <a:endParaRPr lang="ru-UA"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ru-UA" sz="1800" dirty="0">
                          <a:effectLst/>
                          <a:latin typeface="Cambria" panose="02040503050406030204" pitchFamily="18" charset="0"/>
                          <a:ea typeface="Cambria" panose="02040503050406030204" pitchFamily="18" charset="0"/>
                        </a:rPr>
                        <a:t>9,9</a:t>
                      </a:r>
                      <a:endParaRPr lang="ru-UA"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ru-UA" sz="1800" dirty="0">
                          <a:effectLst/>
                          <a:latin typeface="Cambria" panose="02040503050406030204" pitchFamily="18" charset="0"/>
                          <a:ea typeface="Cambria" panose="02040503050406030204" pitchFamily="18" charset="0"/>
                        </a:rPr>
                        <a:t>7,6</a:t>
                      </a:r>
                      <a:endParaRPr lang="ru-UA"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ru-UA" sz="1800" dirty="0">
                          <a:effectLst/>
                          <a:latin typeface="Cambria" panose="02040503050406030204" pitchFamily="18" charset="0"/>
                          <a:ea typeface="Cambria" panose="02040503050406030204" pitchFamily="18" charset="0"/>
                        </a:rPr>
                        <a:t>7,5</a:t>
                      </a:r>
                      <a:endParaRPr lang="ru-UA"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ru-UA" sz="1800">
                          <a:effectLst/>
                          <a:latin typeface="Cambria" panose="02040503050406030204" pitchFamily="18" charset="0"/>
                          <a:ea typeface="Cambria" panose="02040503050406030204" pitchFamily="18" charset="0"/>
                        </a:rPr>
                        <a:t>6,6</a:t>
                      </a:r>
                      <a:endParaRPr lang="ru-UA"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ru-UA" sz="1800">
                          <a:effectLst/>
                          <a:latin typeface="Cambria" panose="02040503050406030204" pitchFamily="18" charset="0"/>
                          <a:ea typeface="Cambria" panose="02040503050406030204" pitchFamily="18" charset="0"/>
                        </a:rPr>
                        <a:t>7,7</a:t>
                      </a:r>
                      <a:endParaRPr lang="ru-UA"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extLst>
                  <a:ext uri="{0D108BD9-81ED-4DB2-BD59-A6C34878D82A}">
                    <a16:rowId xmlns:a16="http://schemas.microsoft.com/office/drawing/2014/main" val="1508258445"/>
                  </a:ext>
                </a:extLst>
              </a:tr>
              <a:tr h="494294">
                <a:tc>
                  <a:txBody>
                    <a:bodyPr/>
                    <a:lstStyle/>
                    <a:p>
                      <a:pPr>
                        <a:lnSpc>
                          <a:spcPct val="107000"/>
                        </a:lnSpc>
                        <a:spcAft>
                          <a:spcPts val="800"/>
                        </a:spcAft>
                      </a:pPr>
                      <a:r>
                        <a:rPr lang="uk-UA" sz="1600" dirty="0">
                          <a:effectLst/>
                          <a:latin typeface="Cambria" panose="02040503050406030204" pitchFamily="18" charset="0"/>
                          <a:ea typeface="Cambria" panose="02040503050406030204" pitchFamily="18" charset="0"/>
                        </a:rPr>
                        <a:t>коштів іноземних інвесторів</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ctr"/>
                </a:tc>
                <a:tc>
                  <a:txBody>
                    <a:bodyPr/>
                    <a:lstStyle/>
                    <a:p>
                      <a:pPr algn="ctr">
                        <a:lnSpc>
                          <a:spcPct val="107000"/>
                        </a:lnSpc>
                        <a:spcAft>
                          <a:spcPts val="800"/>
                        </a:spcAft>
                      </a:pPr>
                      <a:r>
                        <a:rPr lang="ru-UA" sz="1800">
                          <a:effectLst/>
                          <a:latin typeface="Cambria" panose="02040503050406030204" pitchFamily="18" charset="0"/>
                          <a:ea typeface="Cambria" panose="02040503050406030204" pitchFamily="18" charset="0"/>
                        </a:rPr>
                        <a:t>2,1</a:t>
                      </a:r>
                      <a:endParaRPr lang="ru-UA"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ru-UA" sz="1800">
                          <a:effectLst/>
                          <a:latin typeface="Cambria" panose="02040503050406030204" pitchFamily="18" charset="0"/>
                          <a:ea typeface="Cambria" panose="02040503050406030204" pitchFamily="18" charset="0"/>
                        </a:rPr>
                        <a:t>2,1</a:t>
                      </a:r>
                      <a:endParaRPr lang="ru-UA"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ru-UA" sz="1800">
                          <a:effectLst/>
                          <a:latin typeface="Cambria" panose="02040503050406030204" pitchFamily="18" charset="0"/>
                          <a:ea typeface="Cambria" panose="02040503050406030204" pitchFamily="18" charset="0"/>
                        </a:rPr>
                        <a:t>1,8</a:t>
                      </a:r>
                      <a:endParaRPr lang="ru-UA"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ru-UA" sz="1800">
                          <a:effectLst/>
                          <a:latin typeface="Cambria" panose="02040503050406030204" pitchFamily="18" charset="0"/>
                          <a:ea typeface="Cambria" panose="02040503050406030204" pitchFamily="18" charset="0"/>
                        </a:rPr>
                        <a:t>1,7</a:t>
                      </a:r>
                      <a:endParaRPr lang="ru-UA"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ru-UA" sz="1800">
                          <a:effectLst/>
                          <a:latin typeface="Cambria" panose="02040503050406030204" pitchFamily="18" charset="0"/>
                          <a:ea typeface="Cambria" panose="02040503050406030204" pitchFamily="18" charset="0"/>
                        </a:rPr>
                        <a:t>2,6</a:t>
                      </a:r>
                      <a:endParaRPr lang="ru-UA"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ru-UA" sz="1800" dirty="0">
                          <a:effectLst/>
                          <a:latin typeface="Cambria" panose="02040503050406030204" pitchFamily="18" charset="0"/>
                          <a:ea typeface="Cambria" panose="02040503050406030204" pitchFamily="18" charset="0"/>
                        </a:rPr>
                        <a:t>3,0</a:t>
                      </a:r>
                      <a:endParaRPr lang="ru-UA"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ru-UA" sz="1800" dirty="0">
                          <a:effectLst/>
                          <a:latin typeface="Cambria" panose="02040503050406030204" pitchFamily="18" charset="0"/>
                          <a:ea typeface="Cambria" panose="02040503050406030204" pitchFamily="18" charset="0"/>
                        </a:rPr>
                        <a:t>2,7</a:t>
                      </a:r>
                      <a:endParaRPr lang="ru-UA"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ru-UA" sz="1800" dirty="0">
                          <a:effectLst/>
                          <a:latin typeface="Cambria" panose="02040503050406030204" pitchFamily="18" charset="0"/>
                          <a:ea typeface="Cambria" panose="02040503050406030204" pitchFamily="18" charset="0"/>
                        </a:rPr>
                        <a:t>1,4</a:t>
                      </a:r>
                      <a:endParaRPr lang="ru-UA"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ru-UA" sz="1800">
                          <a:effectLst/>
                          <a:latin typeface="Cambria" panose="02040503050406030204" pitchFamily="18" charset="0"/>
                          <a:ea typeface="Cambria" panose="02040503050406030204" pitchFamily="18" charset="0"/>
                        </a:rPr>
                        <a:t>0,3</a:t>
                      </a:r>
                      <a:endParaRPr lang="ru-UA"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extLst>
                  <a:ext uri="{0D108BD9-81ED-4DB2-BD59-A6C34878D82A}">
                    <a16:rowId xmlns:a16="http://schemas.microsoft.com/office/drawing/2014/main" val="2421243961"/>
                  </a:ext>
                </a:extLst>
              </a:tr>
              <a:tr h="747816">
                <a:tc>
                  <a:txBody>
                    <a:bodyPr/>
                    <a:lstStyle/>
                    <a:p>
                      <a:pPr>
                        <a:lnSpc>
                          <a:spcPct val="107000"/>
                        </a:lnSpc>
                        <a:spcAft>
                          <a:spcPts val="800"/>
                        </a:spcAft>
                      </a:pPr>
                      <a:r>
                        <a:rPr lang="uk-UA" sz="1600" dirty="0">
                          <a:effectLst/>
                          <a:latin typeface="Cambria" panose="02040503050406030204" pitchFamily="18" charset="0"/>
                          <a:ea typeface="Cambria" panose="02040503050406030204" pitchFamily="18" charset="0"/>
                        </a:rPr>
                        <a:t>коштів населення на будівництво житла</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ctr"/>
                </a:tc>
                <a:tc>
                  <a:txBody>
                    <a:bodyPr/>
                    <a:lstStyle/>
                    <a:p>
                      <a:pPr algn="ctr">
                        <a:lnSpc>
                          <a:spcPct val="107000"/>
                        </a:lnSpc>
                        <a:spcAft>
                          <a:spcPts val="800"/>
                        </a:spcAft>
                      </a:pPr>
                      <a:r>
                        <a:rPr lang="ru-UA" sz="1800">
                          <a:effectLst/>
                          <a:latin typeface="Cambria" panose="02040503050406030204" pitchFamily="18" charset="0"/>
                          <a:ea typeface="Cambria" panose="02040503050406030204" pitchFamily="18" charset="0"/>
                        </a:rPr>
                        <a:t>10,5</a:t>
                      </a:r>
                      <a:endParaRPr lang="ru-UA"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ru-UA" sz="1800">
                          <a:effectLst/>
                          <a:latin typeface="Cambria" panose="02040503050406030204" pitchFamily="18" charset="0"/>
                          <a:ea typeface="Cambria" panose="02040503050406030204" pitchFamily="18" charset="0"/>
                        </a:rPr>
                        <a:t>7,3</a:t>
                      </a:r>
                      <a:endParaRPr lang="ru-UA"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ru-UA" sz="1800">
                          <a:effectLst/>
                          <a:latin typeface="Cambria" panose="02040503050406030204" pitchFamily="18" charset="0"/>
                          <a:ea typeface="Cambria" panose="02040503050406030204" pitchFamily="18" charset="0"/>
                        </a:rPr>
                        <a:t>8,3</a:t>
                      </a:r>
                      <a:endParaRPr lang="ru-UA"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ru-UA" sz="1800">
                          <a:effectLst/>
                          <a:latin typeface="Cambria" panose="02040503050406030204" pitchFamily="18" charset="0"/>
                          <a:ea typeface="Cambria" panose="02040503050406030204" pitchFamily="18" charset="0"/>
                        </a:rPr>
                        <a:t>9,6</a:t>
                      </a:r>
                      <a:endParaRPr lang="ru-UA"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ru-UA" sz="1800">
                          <a:effectLst/>
                          <a:latin typeface="Cambria" panose="02040503050406030204" pitchFamily="18" charset="0"/>
                          <a:ea typeface="Cambria" panose="02040503050406030204" pitchFamily="18" charset="0"/>
                        </a:rPr>
                        <a:t>10,1</a:t>
                      </a:r>
                      <a:endParaRPr lang="ru-UA"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ru-UA" sz="1800">
                          <a:effectLst/>
                          <a:latin typeface="Cambria" panose="02040503050406030204" pitchFamily="18" charset="0"/>
                          <a:ea typeface="Cambria" panose="02040503050406030204" pitchFamily="18" charset="0"/>
                        </a:rPr>
                        <a:t>11,7</a:t>
                      </a:r>
                      <a:endParaRPr lang="ru-UA"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ru-UA" sz="1800" dirty="0">
                          <a:effectLst/>
                          <a:latin typeface="Cambria" panose="02040503050406030204" pitchFamily="18" charset="0"/>
                          <a:ea typeface="Cambria" panose="02040503050406030204" pitchFamily="18" charset="0"/>
                        </a:rPr>
                        <a:t>8,3</a:t>
                      </a:r>
                      <a:endParaRPr lang="ru-UA"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ru-UA" sz="1800" dirty="0">
                          <a:effectLst/>
                          <a:latin typeface="Cambria" panose="02040503050406030204" pitchFamily="18" charset="0"/>
                          <a:ea typeface="Cambria" panose="02040503050406030204" pitchFamily="18" charset="0"/>
                        </a:rPr>
                        <a:t>7,3</a:t>
                      </a:r>
                      <a:endParaRPr lang="ru-UA"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ru-UA" sz="1800" dirty="0">
                          <a:effectLst/>
                          <a:latin typeface="Cambria" panose="02040503050406030204" pitchFamily="18" charset="0"/>
                          <a:ea typeface="Cambria" panose="02040503050406030204" pitchFamily="18" charset="0"/>
                        </a:rPr>
                        <a:t>6,0</a:t>
                      </a:r>
                      <a:endParaRPr lang="ru-UA"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extLst>
                  <a:ext uri="{0D108BD9-81ED-4DB2-BD59-A6C34878D82A}">
                    <a16:rowId xmlns:a16="http://schemas.microsoft.com/office/drawing/2014/main" val="2803351127"/>
                  </a:ext>
                </a:extLst>
              </a:tr>
              <a:tr h="494294">
                <a:tc>
                  <a:txBody>
                    <a:bodyPr/>
                    <a:lstStyle/>
                    <a:p>
                      <a:pPr>
                        <a:lnSpc>
                          <a:spcPct val="107000"/>
                        </a:lnSpc>
                        <a:spcAft>
                          <a:spcPts val="800"/>
                        </a:spcAft>
                      </a:pPr>
                      <a:r>
                        <a:rPr lang="uk-UA" sz="1600" dirty="0">
                          <a:effectLst/>
                          <a:latin typeface="Cambria" panose="02040503050406030204" pitchFamily="18" charset="0"/>
                          <a:ea typeface="Cambria" panose="02040503050406030204" pitchFamily="18" charset="0"/>
                        </a:rPr>
                        <a:t>інших джерел фінансування</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ctr"/>
                </a:tc>
                <a:tc>
                  <a:txBody>
                    <a:bodyPr/>
                    <a:lstStyle/>
                    <a:p>
                      <a:pPr algn="ctr">
                        <a:lnSpc>
                          <a:spcPct val="107000"/>
                        </a:lnSpc>
                        <a:spcAft>
                          <a:spcPts val="800"/>
                        </a:spcAft>
                      </a:pPr>
                      <a:r>
                        <a:rPr lang="ru-UA" sz="1800">
                          <a:effectLst/>
                          <a:latin typeface="Cambria" panose="02040503050406030204" pitchFamily="18" charset="0"/>
                          <a:ea typeface="Cambria" panose="02040503050406030204" pitchFamily="18" charset="0"/>
                        </a:rPr>
                        <a:t>4,3</a:t>
                      </a:r>
                      <a:endParaRPr lang="ru-UA"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ru-UA" sz="1800">
                          <a:effectLst/>
                          <a:latin typeface="Cambria" panose="02040503050406030204" pitchFamily="18" charset="0"/>
                          <a:ea typeface="Cambria" panose="02040503050406030204" pitchFamily="18" charset="0"/>
                        </a:rPr>
                        <a:t>3,9</a:t>
                      </a:r>
                      <a:endParaRPr lang="ru-UA"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ru-UA" sz="1800">
                          <a:effectLst/>
                          <a:latin typeface="Cambria" panose="02040503050406030204" pitchFamily="18" charset="0"/>
                          <a:ea typeface="Cambria" panose="02040503050406030204" pitchFamily="18" charset="0"/>
                        </a:rPr>
                        <a:t>3,7</a:t>
                      </a:r>
                      <a:endParaRPr lang="ru-UA"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ru-UA" sz="1800">
                          <a:effectLst/>
                          <a:latin typeface="Cambria" panose="02040503050406030204" pitchFamily="18" charset="0"/>
                          <a:ea typeface="Cambria" panose="02040503050406030204" pitchFamily="18" charset="0"/>
                        </a:rPr>
                        <a:t>3,2</a:t>
                      </a:r>
                      <a:endParaRPr lang="ru-UA"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ru-UA" sz="1800">
                          <a:effectLst/>
                          <a:latin typeface="Cambria" panose="02040503050406030204" pitchFamily="18" charset="0"/>
                          <a:ea typeface="Cambria" panose="02040503050406030204" pitchFamily="18" charset="0"/>
                        </a:rPr>
                        <a:t>3,0</a:t>
                      </a:r>
                      <a:endParaRPr lang="ru-UA"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ru-UA" sz="1800">
                          <a:effectLst/>
                          <a:latin typeface="Cambria" panose="02040503050406030204" pitchFamily="18" charset="0"/>
                          <a:ea typeface="Cambria" panose="02040503050406030204" pitchFamily="18" charset="0"/>
                        </a:rPr>
                        <a:t>2,4</a:t>
                      </a:r>
                      <a:endParaRPr lang="ru-UA"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ru-UA" sz="1800">
                          <a:effectLst/>
                          <a:latin typeface="Cambria" panose="02040503050406030204" pitchFamily="18" charset="0"/>
                          <a:ea typeface="Cambria" panose="02040503050406030204" pitchFamily="18" charset="0"/>
                        </a:rPr>
                        <a:t>2,1</a:t>
                      </a:r>
                      <a:endParaRPr lang="ru-UA"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ru-UA" sz="1800">
                          <a:effectLst/>
                          <a:latin typeface="Cambria" panose="02040503050406030204" pitchFamily="18" charset="0"/>
                          <a:ea typeface="Cambria" panose="02040503050406030204" pitchFamily="18" charset="0"/>
                        </a:rPr>
                        <a:t>2,9</a:t>
                      </a:r>
                      <a:endParaRPr lang="ru-UA"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ru-UA" sz="1800" dirty="0">
                          <a:effectLst/>
                          <a:latin typeface="Cambria" panose="02040503050406030204" pitchFamily="18" charset="0"/>
                          <a:ea typeface="Cambria" panose="02040503050406030204" pitchFamily="18" charset="0"/>
                        </a:rPr>
                        <a:t>2,5</a:t>
                      </a:r>
                      <a:endParaRPr lang="ru-UA"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extLst>
                  <a:ext uri="{0D108BD9-81ED-4DB2-BD59-A6C34878D82A}">
                    <a16:rowId xmlns:a16="http://schemas.microsoft.com/office/drawing/2014/main" val="331414790"/>
                  </a:ext>
                </a:extLst>
              </a:tr>
            </a:tbl>
          </a:graphicData>
        </a:graphic>
      </p:graphicFrame>
    </p:spTree>
    <p:extLst>
      <p:ext uri="{BB962C8B-B14F-4D97-AF65-F5344CB8AC3E}">
        <p14:creationId xmlns:p14="http://schemas.microsoft.com/office/powerpoint/2010/main" val="2270883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3156" y="218049"/>
            <a:ext cx="10252943" cy="858583"/>
          </a:xfr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algn="ctr">
              <a:lnSpc>
                <a:spcPct val="107000"/>
              </a:lnSpc>
              <a:spcAft>
                <a:spcPts val="800"/>
              </a:spcAft>
            </a:pPr>
            <a:r>
              <a:rPr lang="uk-UA"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Структура витрат на інноваційний розвиток у промисловості України за джерелами фінансування,%</a:t>
            </a:r>
            <a:br>
              <a:rPr lang="ru-UA"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br>
            <a:endParaRPr lang="ru-UA"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4" name="Rectangle 1">
            <a:extLst>
              <a:ext uri="{FF2B5EF4-FFF2-40B4-BE49-F238E27FC236}">
                <a16:creationId xmlns:a16="http://schemas.microsoft.com/office/drawing/2014/main" id="{F4DCC301-5D55-4E01-816B-8CBEB7318380}"/>
              </a:ext>
            </a:extLst>
          </p:cNvPr>
          <p:cNvSpPr>
            <a:spLocks noChangeArrowheads="1"/>
          </p:cNvSpPr>
          <p:nvPr/>
        </p:nvSpPr>
        <p:spPr bwMode="auto">
          <a:xfrm>
            <a:off x="-2194561" y="-670876"/>
            <a:ext cx="1951775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UA" sz="1400" b="1" i="0" u="none" strike="noStrike" cap="none" normalizeH="0" baseline="0">
                <a:ln>
                  <a:noFill/>
                </a:ln>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Внутрішнє споживання сталі в Україні</a:t>
            </a:r>
            <a:endParaRPr kumimoji="0" lang="uk-UA" altLang="ru-UA" sz="1800" b="0" i="0" u="none" strike="noStrike" cap="none" normalizeH="0" baseline="0">
              <a:ln>
                <a:noFill/>
              </a:ln>
              <a:solidFill>
                <a:schemeClr val="tx1"/>
              </a:solidFill>
              <a:effectLst/>
              <a:latin typeface="Arial" panose="020B0604020202020204" pitchFamily="34" charset="0"/>
            </a:endParaRPr>
          </a:p>
        </p:txBody>
      </p:sp>
      <p:graphicFrame>
        <p:nvGraphicFramePr>
          <p:cNvPr id="7" name="Объект 6">
            <a:extLst>
              <a:ext uri="{FF2B5EF4-FFF2-40B4-BE49-F238E27FC236}">
                <a16:creationId xmlns:a16="http://schemas.microsoft.com/office/drawing/2014/main" id="{381F8938-FA1D-4DC2-B99D-16C61FB4260F}"/>
              </a:ext>
            </a:extLst>
          </p:cNvPr>
          <p:cNvGraphicFramePr>
            <a:graphicFrameLocks noGrp="1"/>
          </p:cNvGraphicFramePr>
          <p:nvPr>
            <p:ph idx="1"/>
            <p:extLst>
              <p:ext uri="{D42A27DB-BD31-4B8C-83A1-F6EECF244321}">
                <p14:modId xmlns:p14="http://schemas.microsoft.com/office/powerpoint/2010/main" val="38119258"/>
              </p:ext>
            </p:extLst>
          </p:nvPr>
        </p:nvGraphicFramePr>
        <p:xfrm>
          <a:off x="233156" y="1231441"/>
          <a:ext cx="10252943" cy="5408510"/>
        </p:xfrm>
        <a:graphic>
          <a:graphicData uri="http://schemas.openxmlformats.org/drawingml/2006/table">
            <a:tbl>
              <a:tblPr firstRow="1" firstCol="1" bandRow="1">
                <a:tableStyleId>{5C22544A-7EE6-4342-B048-85BDC9FD1C3A}</a:tableStyleId>
              </a:tblPr>
              <a:tblGrid>
                <a:gridCol w="1846367">
                  <a:extLst>
                    <a:ext uri="{9D8B030D-6E8A-4147-A177-3AD203B41FA5}">
                      <a16:colId xmlns:a16="http://schemas.microsoft.com/office/drawing/2014/main" val="303874092"/>
                    </a:ext>
                  </a:extLst>
                </a:gridCol>
                <a:gridCol w="1376490">
                  <a:extLst>
                    <a:ext uri="{9D8B030D-6E8A-4147-A177-3AD203B41FA5}">
                      <a16:colId xmlns:a16="http://schemas.microsoft.com/office/drawing/2014/main" val="1781659798"/>
                    </a:ext>
                  </a:extLst>
                </a:gridCol>
                <a:gridCol w="1920065">
                  <a:extLst>
                    <a:ext uri="{9D8B030D-6E8A-4147-A177-3AD203B41FA5}">
                      <a16:colId xmlns:a16="http://schemas.microsoft.com/office/drawing/2014/main" val="341703425"/>
                    </a:ext>
                  </a:extLst>
                </a:gridCol>
                <a:gridCol w="1920065">
                  <a:extLst>
                    <a:ext uri="{9D8B030D-6E8A-4147-A177-3AD203B41FA5}">
                      <a16:colId xmlns:a16="http://schemas.microsoft.com/office/drawing/2014/main" val="2277256336"/>
                    </a:ext>
                  </a:extLst>
                </a:gridCol>
                <a:gridCol w="1655310">
                  <a:extLst>
                    <a:ext uri="{9D8B030D-6E8A-4147-A177-3AD203B41FA5}">
                      <a16:colId xmlns:a16="http://schemas.microsoft.com/office/drawing/2014/main" val="1039227222"/>
                    </a:ext>
                  </a:extLst>
                </a:gridCol>
                <a:gridCol w="1534646">
                  <a:extLst>
                    <a:ext uri="{9D8B030D-6E8A-4147-A177-3AD203B41FA5}">
                      <a16:colId xmlns:a16="http://schemas.microsoft.com/office/drawing/2014/main" val="3996055563"/>
                    </a:ext>
                  </a:extLst>
                </a:gridCol>
              </a:tblGrid>
              <a:tr h="245251">
                <a:tc rowSpan="2">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Досліджуваний період, рік </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gridSpan="5">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У тому числі за рахунок коштів</a:t>
                      </a:r>
                      <a:endParaRPr lang="ru-UA"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hMerge="1">
                  <a:txBody>
                    <a:bodyPr/>
                    <a:lstStyle/>
                    <a:p>
                      <a:endParaRPr lang="ru-UA"/>
                    </a:p>
                  </a:txBody>
                  <a:tcPr/>
                </a:tc>
                <a:tc hMerge="1">
                  <a:txBody>
                    <a:bodyPr/>
                    <a:lstStyle/>
                    <a:p>
                      <a:endParaRPr lang="ru-UA"/>
                    </a:p>
                  </a:txBody>
                  <a:tcPr/>
                </a:tc>
                <a:tc hMerge="1">
                  <a:txBody>
                    <a:bodyPr/>
                    <a:lstStyle/>
                    <a:p>
                      <a:endParaRPr lang="ru-UA"/>
                    </a:p>
                  </a:txBody>
                  <a:tcPr/>
                </a:tc>
                <a:tc hMerge="1">
                  <a:txBody>
                    <a:bodyPr/>
                    <a:lstStyle/>
                    <a:p>
                      <a:endParaRPr lang="ru-UA"/>
                    </a:p>
                  </a:txBody>
                  <a:tcPr/>
                </a:tc>
                <a:extLst>
                  <a:ext uri="{0D108BD9-81ED-4DB2-BD59-A6C34878D82A}">
                    <a16:rowId xmlns:a16="http://schemas.microsoft.com/office/drawing/2014/main" val="719072500"/>
                  </a:ext>
                </a:extLst>
              </a:tr>
              <a:tr h="503490">
                <a:tc vMerge="1">
                  <a:txBody>
                    <a:bodyPr/>
                    <a:lstStyle/>
                    <a:p>
                      <a:endParaRPr lang="ru-UA"/>
                    </a:p>
                  </a:txBody>
                  <a:tcPr/>
                </a:tc>
                <a:tc>
                  <a:txBody>
                    <a:bodyPr/>
                    <a:lstStyle/>
                    <a:p>
                      <a:pPr algn="ctr">
                        <a:lnSpc>
                          <a:spcPct val="107000"/>
                        </a:lnSpc>
                        <a:spcAft>
                          <a:spcPts val="800"/>
                        </a:spcAft>
                      </a:pPr>
                      <a:r>
                        <a:rPr lang="uk-UA" sz="1600" b="1" dirty="0">
                          <a:effectLst/>
                          <a:latin typeface="Cambria" panose="02040503050406030204" pitchFamily="18" charset="0"/>
                          <a:ea typeface="Cambria" panose="02040503050406030204" pitchFamily="18" charset="0"/>
                        </a:rPr>
                        <a:t>власних</a:t>
                      </a:r>
                      <a:endParaRPr lang="ru-UA" sz="1600" b="1" dirty="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b="1" dirty="0">
                          <a:effectLst/>
                          <a:latin typeface="Cambria" panose="02040503050406030204" pitchFamily="18" charset="0"/>
                          <a:ea typeface="Cambria" panose="02040503050406030204" pitchFamily="18" charset="0"/>
                        </a:rPr>
                        <a:t>державного бюджету</a:t>
                      </a:r>
                      <a:endParaRPr lang="ru-UA" sz="1600" b="1" dirty="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b="1" dirty="0">
                          <a:effectLst/>
                          <a:latin typeface="Cambria" panose="02040503050406030204" pitchFamily="18" charset="0"/>
                          <a:ea typeface="Cambria" panose="02040503050406030204" pitchFamily="18" charset="0"/>
                        </a:rPr>
                        <a:t>вітчизняних інвесторів </a:t>
                      </a:r>
                      <a:endParaRPr lang="ru-UA" sz="1600" b="1" dirty="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b="1" dirty="0">
                          <a:effectLst/>
                          <a:latin typeface="Cambria" panose="02040503050406030204" pitchFamily="18" charset="0"/>
                          <a:ea typeface="Cambria" panose="02040503050406030204" pitchFamily="18" charset="0"/>
                        </a:rPr>
                        <a:t>іноземних інвесторів</a:t>
                      </a:r>
                      <a:endParaRPr lang="ru-UA" sz="1600" b="1" dirty="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b="1" dirty="0">
                          <a:effectLst/>
                          <a:latin typeface="Cambria" panose="02040503050406030204" pitchFamily="18" charset="0"/>
                          <a:ea typeface="Cambria" panose="02040503050406030204" pitchFamily="18" charset="0"/>
                        </a:rPr>
                        <a:t>інших джерел</a:t>
                      </a:r>
                      <a:endParaRPr lang="ru-UA" sz="1600" b="1" dirty="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extLst>
                  <a:ext uri="{0D108BD9-81ED-4DB2-BD59-A6C34878D82A}">
                    <a16:rowId xmlns:a16="http://schemas.microsoft.com/office/drawing/2014/main" val="3954262265"/>
                  </a:ext>
                </a:extLst>
              </a:tr>
              <a:tr h="245251">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2000</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79,6</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0,4</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2,8</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7,6</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9,6</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extLst>
                  <a:ext uri="{0D108BD9-81ED-4DB2-BD59-A6C34878D82A}">
                    <a16:rowId xmlns:a16="http://schemas.microsoft.com/office/drawing/2014/main" val="1516295387"/>
                  </a:ext>
                </a:extLst>
              </a:tr>
              <a:tr h="245251">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2001</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83,9</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2,8</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1,8</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3,0</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8,5</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extLst>
                  <a:ext uri="{0D108BD9-81ED-4DB2-BD59-A6C34878D82A}">
                    <a16:rowId xmlns:a16="http://schemas.microsoft.com/office/drawing/2014/main" val="2717430407"/>
                  </a:ext>
                </a:extLst>
              </a:tr>
              <a:tr h="245251">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2002</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71,1</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1,5</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1,9</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8,8</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12,7</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extLst>
                  <a:ext uri="{0D108BD9-81ED-4DB2-BD59-A6C34878D82A}">
                    <a16:rowId xmlns:a16="http://schemas.microsoft.com/office/drawing/2014/main" val="2611507216"/>
                  </a:ext>
                </a:extLst>
              </a:tr>
              <a:tr h="245251">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2003</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70,2</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3,0</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3,7</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4,3</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8,8</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extLst>
                  <a:ext uri="{0D108BD9-81ED-4DB2-BD59-A6C34878D82A}">
                    <a16:rowId xmlns:a16="http://schemas.microsoft.com/office/drawing/2014/main" val="1490780267"/>
                  </a:ext>
                </a:extLst>
              </a:tr>
              <a:tr h="245251">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2004</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77,3</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1,4</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0,2</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2,5</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8,6</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extLst>
                  <a:ext uri="{0D108BD9-81ED-4DB2-BD59-A6C34878D82A}">
                    <a16:rowId xmlns:a16="http://schemas.microsoft.com/office/drawing/2014/main" val="4110920415"/>
                  </a:ext>
                </a:extLst>
              </a:tr>
              <a:tr h="245251">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2005</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87,7</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0,5</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1,4</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2,7</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7,7</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extLst>
                  <a:ext uri="{0D108BD9-81ED-4DB2-BD59-A6C34878D82A}">
                    <a16:rowId xmlns:a16="http://schemas.microsoft.com/office/drawing/2014/main" val="2491136647"/>
                  </a:ext>
                </a:extLst>
              </a:tr>
              <a:tr h="245251">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2006</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84,6</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1,9</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0,4</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2,9</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10,2</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extLst>
                  <a:ext uri="{0D108BD9-81ED-4DB2-BD59-A6C34878D82A}">
                    <a16:rowId xmlns:a16="http://schemas.microsoft.com/office/drawing/2014/main" val="1479169875"/>
                  </a:ext>
                </a:extLst>
              </a:tr>
              <a:tr h="245251">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2007</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73,7</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1,3</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0,2</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3,0</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21,8</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extLst>
                  <a:ext uri="{0D108BD9-81ED-4DB2-BD59-A6C34878D82A}">
                    <a16:rowId xmlns:a16="http://schemas.microsoft.com/office/drawing/2014/main" val="639608266"/>
                  </a:ext>
                </a:extLst>
              </a:tr>
              <a:tr h="245251">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2008</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60,6</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2,8</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1,4</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1,0</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34,1</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extLst>
                  <a:ext uri="{0D108BD9-81ED-4DB2-BD59-A6C34878D82A}">
                    <a16:rowId xmlns:a16="http://schemas.microsoft.com/office/drawing/2014/main" val="2992359494"/>
                  </a:ext>
                </a:extLst>
              </a:tr>
              <a:tr h="245251">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2009</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65,0</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1,6</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0,4</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19,0</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13,9</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extLst>
                  <a:ext uri="{0D108BD9-81ED-4DB2-BD59-A6C34878D82A}">
                    <a16:rowId xmlns:a16="http://schemas.microsoft.com/office/drawing/2014/main" val="1186758418"/>
                  </a:ext>
                </a:extLst>
              </a:tr>
              <a:tr h="245251">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2010</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59,4</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1,1</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0,4</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30</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9,1</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extLst>
                  <a:ext uri="{0D108BD9-81ED-4DB2-BD59-A6C34878D82A}">
                    <a16:rowId xmlns:a16="http://schemas.microsoft.com/office/drawing/2014/main" val="2755319835"/>
                  </a:ext>
                </a:extLst>
              </a:tr>
              <a:tr h="245251">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2011</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52,9</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1,0</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0,3</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0,4</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45,3</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extLst>
                  <a:ext uri="{0D108BD9-81ED-4DB2-BD59-A6C34878D82A}">
                    <a16:rowId xmlns:a16="http://schemas.microsoft.com/office/drawing/2014/main" val="3119359249"/>
                  </a:ext>
                </a:extLst>
              </a:tr>
              <a:tr h="245251">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2012</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63,9</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1,3</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8,7</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24,0</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extLst>
                  <a:ext uri="{0D108BD9-81ED-4DB2-BD59-A6C34878D82A}">
                    <a16:rowId xmlns:a16="http://schemas.microsoft.com/office/drawing/2014/main" val="2905432682"/>
                  </a:ext>
                </a:extLst>
              </a:tr>
              <a:tr h="245251">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2013</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72,9</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0,3</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1,3</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13,2</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12,3</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extLst>
                  <a:ext uri="{0D108BD9-81ED-4DB2-BD59-A6C34878D82A}">
                    <a16:rowId xmlns:a16="http://schemas.microsoft.com/office/drawing/2014/main" val="4163342074"/>
                  </a:ext>
                </a:extLst>
              </a:tr>
              <a:tr h="245251">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2014</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85,0</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4,5</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0,1</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1,8</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8,6</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extLst>
                  <a:ext uri="{0D108BD9-81ED-4DB2-BD59-A6C34878D82A}">
                    <a16:rowId xmlns:a16="http://schemas.microsoft.com/office/drawing/2014/main" val="2611755161"/>
                  </a:ext>
                </a:extLst>
              </a:tr>
              <a:tr h="245251">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2015</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97,2</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0,4</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0,5</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0,4</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1,5</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extLst>
                  <a:ext uri="{0D108BD9-81ED-4DB2-BD59-A6C34878D82A}">
                    <a16:rowId xmlns:a16="http://schemas.microsoft.com/office/drawing/2014/main" val="1807194151"/>
                  </a:ext>
                </a:extLst>
              </a:tr>
              <a:tr h="245251">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2016</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gridSpan="5">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спостереження не проводиться</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hMerge="1">
                  <a:txBody>
                    <a:bodyPr/>
                    <a:lstStyle/>
                    <a:p>
                      <a:endParaRPr lang="ru-UA"/>
                    </a:p>
                  </a:txBody>
                  <a:tcPr/>
                </a:tc>
                <a:tc hMerge="1">
                  <a:txBody>
                    <a:bodyPr/>
                    <a:lstStyle/>
                    <a:p>
                      <a:endParaRPr lang="ru-UA"/>
                    </a:p>
                  </a:txBody>
                  <a:tcPr/>
                </a:tc>
                <a:tc hMerge="1">
                  <a:txBody>
                    <a:bodyPr/>
                    <a:lstStyle/>
                    <a:p>
                      <a:endParaRPr lang="ru-UA"/>
                    </a:p>
                  </a:txBody>
                  <a:tcPr/>
                </a:tc>
                <a:tc hMerge="1">
                  <a:txBody>
                    <a:bodyPr/>
                    <a:lstStyle/>
                    <a:p>
                      <a:endParaRPr lang="ru-UA"/>
                    </a:p>
                  </a:txBody>
                  <a:tcPr/>
                </a:tc>
                <a:extLst>
                  <a:ext uri="{0D108BD9-81ED-4DB2-BD59-A6C34878D82A}">
                    <a16:rowId xmlns:a16="http://schemas.microsoft.com/office/drawing/2014/main" val="1198909779"/>
                  </a:ext>
                </a:extLst>
              </a:tr>
              <a:tr h="245251">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2017</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84,5</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2,5</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3,0</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1,2</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7,8</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extLst>
                  <a:ext uri="{0D108BD9-81ED-4DB2-BD59-A6C34878D82A}">
                    <a16:rowId xmlns:a16="http://schemas.microsoft.com/office/drawing/2014/main" val="1486978470"/>
                  </a:ext>
                </a:extLst>
              </a:tr>
              <a:tr h="245251">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2018</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88,2</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5,2</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0,9</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0,9</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4,7</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extLst>
                  <a:ext uri="{0D108BD9-81ED-4DB2-BD59-A6C34878D82A}">
                    <a16:rowId xmlns:a16="http://schemas.microsoft.com/office/drawing/2014/main" val="1749987487"/>
                  </a:ext>
                </a:extLst>
              </a:tr>
            </a:tbl>
          </a:graphicData>
        </a:graphic>
      </p:graphicFrame>
    </p:spTree>
    <p:extLst>
      <p:ext uri="{BB962C8B-B14F-4D97-AF65-F5344CB8AC3E}">
        <p14:creationId xmlns:p14="http://schemas.microsoft.com/office/powerpoint/2010/main" val="3494149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58719" y="1973107"/>
            <a:ext cx="5990662" cy="1183048"/>
          </a:xfr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uk-UA" sz="48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ДЯКУЮ ЗА УВАГУ</a:t>
            </a:r>
            <a:endParaRPr lang="ru-UA" sz="48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4" name="Rectangle 1">
            <a:extLst>
              <a:ext uri="{FF2B5EF4-FFF2-40B4-BE49-F238E27FC236}">
                <a16:creationId xmlns:a16="http://schemas.microsoft.com/office/drawing/2014/main" id="{F4DCC301-5D55-4E01-816B-8CBEB7318380}"/>
              </a:ext>
            </a:extLst>
          </p:cNvPr>
          <p:cNvSpPr>
            <a:spLocks noChangeArrowheads="1"/>
          </p:cNvSpPr>
          <p:nvPr/>
        </p:nvSpPr>
        <p:spPr bwMode="auto">
          <a:xfrm>
            <a:off x="-2194561" y="-670876"/>
            <a:ext cx="1951775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UA" sz="1400" b="1" i="0" u="none" strike="noStrike" cap="none" normalizeH="0" baseline="0">
                <a:ln>
                  <a:noFill/>
                </a:ln>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Внутрішнє споживання сталі в Україні</a:t>
            </a:r>
            <a:endParaRPr kumimoji="0" lang="uk-UA" altLang="ru-UA"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27611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3099" y="178869"/>
            <a:ext cx="10070383" cy="705841"/>
          </a:xfr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algn="ctr"/>
            <a:r>
              <a:rPr lang="uk-UA" sz="2400" b="1" i="1" dirty="0">
                <a:effectLst/>
                <a:latin typeface="Cambria" panose="02040503050406030204" pitchFamily="18" charset="0"/>
                <a:ea typeface="Cambria" panose="02040503050406030204" pitchFamily="18" charset="0"/>
                <a:cs typeface="Times New Roman" panose="02020603050405020304" pitchFamily="18" charset="0"/>
              </a:rPr>
              <a:t>ЕКОНОМІЧНІ ПРОБЛЕМИ УКРАЇНИ ТА ПЕРЕШКОЛИ ЄВРОІНТЕГРАЦІЇ</a:t>
            </a:r>
            <a:br>
              <a:rPr lang="ru-UA" sz="2400" i="1" dirty="0">
                <a:effectLst/>
                <a:latin typeface="Cambria" panose="02040503050406030204" pitchFamily="18" charset="0"/>
                <a:ea typeface="Cambria" panose="02040503050406030204" pitchFamily="18" charset="0"/>
                <a:cs typeface="Times New Roman" panose="02020603050405020304" pitchFamily="18" charset="0"/>
              </a:rPr>
            </a:br>
            <a:endParaRPr lang="uk-UA" sz="2400" b="1" i="1" dirty="0">
              <a:latin typeface="Cambria" panose="02040503050406030204" pitchFamily="18" charset="0"/>
              <a:ea typeface="Cambria" panose="02040503050406030204" pitchFamily="18" charset="0"/>
            </a:endParaRPr>
          </a:p>
        </p:txBody>
      </p:sp>
      <p:sp>
        <p:nvSpPr>
          <p:cNvPr id="5" name="Объект 4">
            <a:extLst>
              <a:ext uri="{FF2B5EF4-FFF2-40B4-BE49-F238E27FC236}">
                <a16:creationId xmlns:a16="http://schemas.microsoft.com/office/drawing/2014/main" id="{62A00236-BCC9-42EF-9462-2C347B8E771A}"/>
              </a:ext>
            </a:extLst>
          </p:cNvPr>
          <p:cNvSpPr>
            <a:spLocks noGrp="1"/>
          </p:cNvSpPr>
          <p:nvPr>
            <p:ph idx="1"/>
          </p:nvPr>
        </p:nvSpPr>
        <p:spPr>
          <a:xfrm>
            <a:off x="213099" y="1126070"/>
            <a:ext cx="9664507" cy="3092029"/>
          </a:xfrm>
          <a:gradFill>
            <a:gsLst>
              <a:gs pos="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marL="0" indent="0" algn="just">
              <a:spcBef>
                <a:spcPts val="0"/>
              </a:spcBef>
              <a:buNone/>
            </a:pPr>
            <a:r>
              <a:rPr lang="uk-UA" sz="2400" i="1" dirty="0">
                <a:effectLst/>
                <a:latin typeface="Cambria" panose="02040503050406030204" pitchFamily="18" charset="0"/>
                <a:ea typeface="Cambria" panose="02040503050406030204" pitchFamily="18" charset="0"/>
                <a:cs typeface="Times New Roman" panose="02020603050405020304" pitchFamily="18" charset="0"/>
              </a:rPr>
              <a:t>Після здобуття Україною державної незалежності поступова інтеграція в загальноєвропейські структури і налагодження багатосторонньої кооперації з ЄС стали її головними геостратегічними пріоритетами. Європейська інтеграція є не тільки фактором прискорення економічного розвитку країн ЄС, зростання їх значення в міжнародній торгівлі, валютно-фінансових відносинах, а й центром тяжіння геополітичних інтересів багатьох країн. </a:t>
            </a:r>
            <a:endParaRPr lang="ru-UA" sz="2400" i="1" dirty="0">
              <a:effectLst/>
              <a:latin typeface="Cambria" panose="02040503050406030204" pitchFamily="18" charset="0"/>
              <a:ea typeface="Cambria" panose="02040503050406030204" pitchFamily="18" charset="0"/>
              <a:cs typeface="Times New Roman" panose="02020603050405020304" pitchFamily="18" charset="0"/>
            </a:endParaRPr>
          </a:p>
          <a:p>
            <a:pPr marL="0" indent="0" algn="just">
              <a:spcBef>
                <a:spcPts val="0"/>
              </a:spcBef>
              <a:buNone/>
            </a:pPr>
            <a:endParaRPr lang="uk-UA" sz="2400" i="1" dirty="0">
              <a:solidFill>
                <a:schemeClr val="tx1"/>
              </a:solidFill>
              <a:latin typeface="Cambria" panose="02040503050406030204" pitchFamily="18" charset="0"/>
              <a:ea typeface="Cambria" panose="02040503050406030204" pitchFamily="18" charset="0"/>
            </a:endParaRPr>
          </a:p>
        </p:txBody>
      </p:sp>
      <p:sp>
        <p:nvSpPr>
          <p:cNvPr id="4" name="Объект 4">
            <a:extLst>
              <a:ext uri="{FF2B5EF4-FFF2-40B4-BE49-F238E27FC236}">
                <a16:creationId xmlns:a16="http://schemas.microsoft.com/office/drawing/2014/main" id="{64195489-454D-4175-816E-B9D140D456D4}"/>
              </a:ext>
            </a:extLst>
          </p:cNvPr>
          <p:cNvSpPr txBox="1">
            <a:spLocks/>
          </p:cNvSpPr>
          <p:nvPr/>
        </p:nvSpPr>
        <p:spPr>
          <a:xfrm>
            <a:off x="458242" y="4459459"/>
            <a:ext cx="9419364" cy="2219672"/>
          </a:xfrm>
          <a:prstGeom prst="rect">
            <a:avLst/>
          </a:prstGeom>
          <a:gradFill>
            <a:gsLst>
              <a:gs pos="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indent="0" algn="just">
              <a:spcBef>
                <a:spcPts val="0"/>
              </a:spcBef>
              <a:buNone/>
            </a:pPr>
            <a:r>
              <a:rPr lang="uk-UA"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Економічними критеріями для країн-кандидатів є: </a:t>
            </a:r>
            <a:endParaRPr lang="ru-UA"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algn="just">
              <a:spcBef>
                <a:spcPts val="0"/>
              </a:spcBef>
              <a:buFont typeface="Symbol" panose="05050102010706020507" pitchFamily="18" charset="2"/>
              <a:buChar char=""/>
            </a:pPr>
            <a:r>
              <a:rPr lang="uk-UA" sz="2400" i="1" dirty="0">
                <a:effectLst/>
                <a:latin typeface="Cambria" panose="02040503050406030204" pitchFamily="18" charset="0"/>
                <a:ea typeface="Cambria" panose="02040503050406030204" pitchFamily="18" charset="0"/>
                <a:cs typeface="Times New Roman" panose="02020603050405020304" pitchFamily="18" charset="0"/>
              </a:rPr>
              <a:t>докази існування реально функціонуючої ринкової економіки; </a:t>
            </a:r>
            <a:endParaRPr lang="ru-UA" sz="2400" i="1" dirty="0">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algn="just">
              <a:spcBef>
                <a:spcPts val="0"/>
              </a:spcBef>
              <a:buFont typeface="Symbol" panose="05050102010706020507" pitchFamily="18" charset="2"/>
              <a:buChar char=""/>
            </a:pPr>
            <a:r>
              <a:rPr lang="uk-UA" sz="2400" i="1" dirty="0">
                <a:effectLst/>
                <a:latin typeface="Cambria" panose="02040503050406030204" pitchFamily="18" charset="0"/>
                <a:ea typeface="Cambria" panose="02040503050406030204" pitchFamily="18" charset="0"/>
                <a:cs typeface="Times New Roman" panose="02020603050405020304" pitchFamily="18" charset="0"/>
              </a:rPr>
              <a:t>здатність скласти конкуренцію на внутрішньому ринку ЄС; </a:t>
            </a:r>
            <a:endParaRPr lang="ru-UA" sz="2400" i="1" dirty="0">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algn="just">
              <a:spcBef>
                <a:spcPts val="0"/>
              </a:spcBef>
              <a:buFont typeface="Symbol" panose="05050102010706020507" pitchFamily="18" charset="2"/>
              <a:buChar char=""/>
            </a:pPr>
            <a:r>
              <a:rPr lang="uk-UA" sz="2400" i="1" dirty="0">
                <a:effectLst/>
                <a:latin typeface="Cambria" panose="02040503050406030204" pitchFamily="18" charset="0"/>
                <a:ea typeface="Cambria" panose="02040503050406030204" pitchFamily="18" charset="0"/>
                <a:cs typeface="Times New Roman" panose="02020603050405020304" pitchFamily="18" charset="0"/>
              </a:rPr>
              <a:t>здатність взяти на себе зобов'язання, пов'язані зі вступом до Європейського Союзу;</a:t>
            </a:r>
            <a:endParaRPr lang="ru-UA" sz="2400" i="1" dirty="0">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algn="just">
              <a:spcBef>
                <a:spcPts val="0"/>
              </a:spcBef>
              <a:buFont typeface="Symbol" panose="05050102010706020507" pitchFamily="18" charset="2"/>
              <a:buChar char=""/>
            </a:pPr>
            <a:r>
              <a:rPr lang="uk-UA" sz="2400" i="1" dirty="0">
                <a:effectLst/>
                <a:latin typeface="Cambria" panose="02040503050406030204" pitchFamily="18" charset="0"/>
                <a:ea typeface="Cambria" panose="02040503050406030204" pitchFamily="18" charset="0"/>
                <a:cs typeface="Times New Roman" panose="02020603050405020304" pitchFamily="18" charset="0"/>
              </a:rPr>
              <a:t>власна зацікавленість Євросоюзу в ринках тих чи інших країн. </a:t>
            </a:r>
            <a:endParaRPr lang="ru-UA" sz="2400" i="1"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576479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7282" y="152288"/>
            <a:ext cx="9144003" cy="2281424"/>
          </a:xfr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r>
              <a:rPr lang="uk-UA" sz="2800" i="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Крім досягнення </a:t>
            </a:r>
            <a:r>
              <a:rPr lang="uk-UA" sz="28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«копенгагенських» </a:t>
            </a:r>
            <a:r>
              <a:rPr lang="uk-UA" sz="2800" i="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критеріїв для вступу в ЄС, Україні необхідно виконати </a:t>
            </a:r>
            <a:r>
              <a:rPr lang="uk-UA" sz="28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дві умови </a:t>
            </a:r>
            <a:r>
              <a:rPr lang="uk-UA" sz="2800" i="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в досягненні європейського рівня: </a:t>
            </a:r>
            <a:br>
              <a:rPr lang="uk-UA" sz="2800" i="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br>
            <a:r>
              <a:rPr lang="uk-UA" sz="2800" i="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розвитку технологій і продуктивності праці;</a:t>
            </a:r>
            <a:br>
              <a:rPr lang="ru-UA" sz="2800" i="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br>
            <a:r>
              <a:rPr lang="uk-UA" sz="2800" i="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благополуччя і стандартів життя.</a:t>
            </a:r>
            <a:br>
              <a:rPr lang="ru-UA" sz="2800" i="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br>
            <a:endParaRPr lang="uk-UA" sz="2800" i="1" dirty="0">
              <a:solidFill>
                <a:schemeClr val="tx1"/>
              </a:solidFill>
              <a:latin typeface="Cambria" panose="02040503050406030204" pitchFamily="18" charset="0"/>
              <a:ea typeface="Cambria" panose="02040503050406030204" pitchFamily="18" charset="0"/>
            </a:endParaRPr>
          </a:p>
        </p:txBody>
      </p:sp>
      <p:sp>
        <p:nvSpPr>
          <p:cNvPr id="5" name="Объект 4">
            <a:extLst>
              <a:ext uri="{FF2B5EF4-FFF2-40B4-BE49-F238E27FC236}">
                <a16:creationId xmlns:a16="http://schemas.microsoft.com/office/drawing/2014/main" id="{62A00236-BCC9-42EF-9462-2C347B8E771A}"/>
              </a:ext>
            </a:extLst>
          </p:cNvPr>
          <p:cNvSpPr>
            <a:spLocks noGrp="1"/>
          </p:cNvSpPr>
          <p:nvPr>
            <p:ph idx="1"/>
          </p:nvPr>
        </p:nvSpPr>
        <p:spPr>
          <a:xfrm>
            <a:off x="267282" y="2715065"/>
            <a:ext cx="10860261" cy="3868615"/>
          </a:xfrm>
          <a:gradFill>
            <a:gsLst>
              <a:gs pos="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2500" lnSpcReduction="20000"/>
          </a:bodyPr>
          <a:lstStyle/>
          <a:p>
            <a:pPr indent="0" algn="just">
              <a:lnSpc>
                <a:spcPct val="110000"/>
              </a:lnSpc>
              <a:spcBef>
                <a:spcPts val="0"/>
              </a:spcBef>
              <a:buNone/>
            </a:pPr>
            <a:r>
              <a:rPr lang="uk-UA" sz="2600" b="1" i="1" dirty="0">
                <a:effectLst/>
                <a:latin typeface="Cambria" panose="02040503050406030204" pitchFamily="18" charset="0"/>
                <a:ea typeface="Cambria" panose="02040503050406030204" pitchFamily="18" charset="0"/>
                <a:cs typeface="Times New Roman" panose="02020603050405020304" pitchFamily="18" charset="0"/>
              </a:rPr>
              <a:t>Щоб інтегруватися в Європейське Співтовариство, Україна повинна досягти показників, які визначені Маастрихтською угодою до країн-кандидатів: </a:t>
            </a:r>
          </a:p>
          <a:p>
            <a:pPr indent="0" algn="just">
              <a:lnSpc>
                <a:spcPct val="110000"/>
              </a:lnSpc>
              <a:spcBef>
                <a:spcPts val="0"/>
              </a:spcBef>
              <a:buNone/>
            </a:pPr>
            <a:endParaRPr lang="ru-UA" sz="2400" i="1" dirty="0">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algn="just">
              <a:lnSpc>
                <a:spcPct val="110000"/>
              </a:lnSpc>
              <a:spcBef>
                <a:spcPts val="0"/>
              </a:spcBef>
              <a:buFont typeface="+mj-lt"/>
              <a:buAutoNum type="arabicParenR"/>
            </a:pPr>
            <a:r>
              <a:rPr lang="uk-UA" sz="28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стабільність своєї грошової одиниці; </a:t>
            </a:r>
            <a:endParaRPr lang="ru-UA" sz="28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algn="just">
              <a:lnSpc>
                <a:spcPct val="110000"/>
              </a:lnSpc>
              <a:spcBef>
                <a:spcPts val="0"/>
              </a:spcBef>
              <a:buFont typeface="+mj-lt"/>
              <a:buAutoNum type="arabicParenR"/>
            </a:pPr>
            <a:r>
              <a:rPr lang="uk-UA" sz="28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зниження</a:t>
            </a:r>
            <a:r>
              <a:rPr lang="uk-UA" sz="28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uk-UA" sz="28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рівня інфляції до 2 % на рік;</a:t>
            </a:r>
            <a:endParaRPr lang="ru-UA" sz="28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algn="just">
              <a:lnSpc>
                <a:spcPct val="110000"/>
              </a:lnSpc>
              <a:spcBef>
                <a:spcPts val="0"/>
              </a:spcBef>
              <a:buFont typeface="+mj-lt"/>
              <a:buAutoNum type="arabicParenR"/>
            </a:pPr>
            <a:r>
              <a:rPr lang="uk-UA" sz="28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зниження бюджетного дефіциту до 3 % ВВП; </a:t>
            </a:r>
            <a:endParaRPr lang="ru-UA" sz="28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algn="just">
              <a:lnSpc>
                <a:spcPct val="110000"/>
              </a:lnSpc>
              <a:spcBef>
                <a:spcPts val="0"/>
              </a:spcBef>
              <a:buFont typeface="+mj-lt"/>
              <a:buAutoNum type="arabicParenR"/>
            </a:pPr>
            <a:r>
              <a:rPr lang="uk-UA" sz="28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зниження державного боргу - до 60 % ВВП; </a:t>
            </a:r>
            <a:endParaRPr lang="ru-UA" sz="28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algn="just">
              <a:lnSpc>
                <a:spcPct val="110000"/>
              </a:lnSpc>
              <a:spcBef>
                <a:spcPts val="0"/>
              </a:spcBef>
              <a:buFont typeface="+mj-lt"/>
              <a:buAutoNum type="arabicParenR"/>
            </a:pPr>
            <a:r>
              <a:rPr lang="uk-UA" sz="28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підвищення виробництва ВВП на душу населення – 10 тис. доларів США. </a:t>
            </a:r>
            <a:endParaRPr lang="ru-UA" sz="28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p>
            <a:pPr marL="0" indent="0">
              <a:spcBef>
                <a:spcPts val="0"/>
              </a:spcBef>
              <a:buNone/>
            </a:pPr>
            <a:endParaRPr lang="uk-UA" sz="2500" i="1"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38445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47052" y="208559"/>
            <a:ext cx="3027946" cy="705841"/>
          </a:xfr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uk-UA" sz="2800" b="1" i="1" dirty="0">
                <a:latin typeface="Cambria" panose="02040503050406030204" pitchFamily="18" charset="0"/>
              </a:rPr>
              <a:t>ПРОДОВЖЕННЯ</a:t>
            </a:r>
          </a:p>
        </p:txBody>
      </p:sp>
      <p:sp>
        <p:nvSpPr>
          <p:cNvPr id="5" name="Объект 4">
            <a:extLst>
              <a:ext uri="{FF2B5EF4-FFF2-40B4-BE49-F238E27FC236}">
                <a16:creationId xmlns:a16="http://schemas.microsoft.com/office/drawing/2014/main" id="{62A00236-BCC9-42EF-9462-2C347B8E771A}"/>
              </a:ext>
            </a:extLst>
          </p:cNvPr>
          <p:cNvSpPr>
            <a:spLocks noGrp="1"/>
          </p:cNvSpPr>
          <p:nvPr>
            <p:ph idx="1"/>
          </p:nvPr>
        </p:nvSpPr>
        <p:spPr>
          <a:xfrm>
            <a:off x="211014" y="1097280"/>
            <a:ext cx="11535510" cy="4403188"/>
          </a:xfrm>
          <a:gradFill>
            <a:gsLst>
              <a:gs pos="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2500" lnSpcReduction="10000"/>
          </a:bodyPr>
          <a:lstStyle/>
          <a:p>
            <a:pPr marL="0" lvl="0" indent="0" algn="just">
              <a:lnSpc>
                <a:spcPct val="107000"/>
              </a:lnSpc>
              <a:spcBef>
                <a:spcPts val="600"/>
              </a:spcBef>
              <a:spcAft>
                <a:spcPts val="600"/>
              </a:spcAft>
              <a:buNone/>
            </a:pPr>
            <a:r>
              <a:rPr lang="uk-UA" sz="2400"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ЦІНОВА СТАБІЛЬНІСТЬ</a:t>
            </a:r>
            <a:r>
              <a:rPr lang="ru-UA" sz="2400" b="1" i="1" dirty="0">
                <a:effectLst/>
                <a:latin typeface="Cambria" panose="02040503050406030204" pitchFamily="18" charset="0"/>
                <a:ea typeface="Cambria" panose="02040503050406030204" pitchFamily="18" charset="0"/>
                <a:cs typeface="Times New Roman" panose="02020603050405020304" pitchFamily="18" charset="0"/>
              </a:rPr>
              <a:t> </a:t>
            </a:r>
            <a:r>
              <a:rPr lang="uk-UA" sz="2400"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(price stability): </a:t>
            </a:r>
          </a:p>
          <a:p>
            <a:pPr lvl="0" algn="just">
              <a:lnSpc>
                <a:spcPct val="107000"/>
              </a:lnSpc>
              <a:spcBef>
                <a:spcPts val="600"/>
              </a:spcBef>
              <a:spcAft>
                <a:spcPts val="600"/>
              </a:spcAft>
              <a:buFont typeface="+mj-lt"/>
              <a:buAutoNum type="arabicParenR"/>
            </a:pPr>
            <a:r>
              <a:rPr lang="uk-UA" sz="2400" i="1"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Збереження купівельної спроможності національної валюти шляхом підтримання у середньостроковій перспективі (від 3 до 5 років) низьких, стабільних темпів інфляції, що вимірюються індексом споживчих цін. Відповідно до Закону України «Про державне прогнозування та розроблення програм економічного і соціального розвитку України» визначення рівня прогнозованого показника індексу споживчих цін належить до компетенції Кабінету Міністрів України. </a:t>
            </a:r>
            <a:endParaRPr lang="uk-UA" sz="24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600"/>
              </a:spcAft>
              <a:buFont typeface="+mj-lt"/>
              <a:buAutoNum type="arabicParenR"/>
            </a:pPr>
            <a:r>
              <a:rPr lang="uk-UA" sz="2400" i="1"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Ситуація, що характеризується забезпеченням і підтриманням низьких, стабільних темпів інфляції (або оптимальних для поточного розвитку економіки) в середньостроковому періоді, які не чинять негативного впливу на суб’єктів господарської діяльності та </a:t>
            </a:r>
            <a:r>
              <a:rPr lang="uk-UA" sz="2400" i="1" spc="-1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сприяють</a:t>
            </a:r>
            <a:r>
              <a:rPr lang="uk-UA" sz="2400" i="1"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 </a:t>
            </a:r>
            <a:r>
              <a:rPr lang="uk-UA" sz="2400" i="1" spc="-1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стійкому</a:t>
            </a:r>
            <a:r>
              <a:rPr lang="uk-UA" sz="2400" i="1"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 </a:t>
            </a:r>
            <a:r>
              <a:rPr lang="uk-UA" sz="2400" i="1" spc="-1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економічному</a:t>
            </a:r>
            <a:r>
              <a:rPr lang="uk-UA" sz="2400" i="1"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 зростанню.</a:t>
            </a:r>
            <a:endParaRPr lang="uk-UA" sz="24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endParaRPr lang="uk-UA" sz="2400" i="1"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99275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9912" y="208559"/>
            <a:ext cx="11071274" cy="1310752"/>
          </a:xfr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pPr indent="450215" algn="ctr">
              <a:lnSpc>
                <a:spcPct val="107000"/>
              </a:lnSpc>
              <a:spcBef>
                <a:spcPts val="600"/>
              </a:spcBef>
              <a:spcAft>
                <a:spcPts val="600"/>
              </a:spcAft>
            </a:pPr>
            <a:r>
              <a:rPr lang="uk-UA" sz="2800" i="1"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Розвиток грошової системи України свідчить про існування багатьох недоліків, що виявляється і в зростанні </a:t>
            </a:r>
            <a:r>
              <a:rPr lang="uk-UA" sz="2800" b="1" i="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доларизації</a:t>
            </a:r>
            <a:r>
              <a:rPr lang="uk-UA" sz="2800" i="1"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 національної економіки </a:t>
            </a:r>
            <a:br>
              <a:rPr lang="ru-UA" sz="20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endParaRPr lang="uk-UA" sz="2800" b="1" i="1" dirty="0">
              <a:solidFill>
                <a:srgbClr val="FF0000"/>
              </a:solidFill>
              <a:latin typeface="Cambria" panose="02040503050406030204" pitchFamily="18" charset="0"/>
            </a:endParaRPr>
          </a:p>
        </p:txBody>
      </p:sp>
      <p:sp>
        <p:nvSpPr>
          <p:cNvPr id="5" name="Объект 4">
            <a:extLst>
              <a:ext uri="{FF2B5EF4-FFF2-40B4-BE49-F238E27FC236}">
                <a16:creationId xmlns:a16="http://schemas.microsoft.com/office/drawing/2014/main" id="{8D6A4708-2984-40A5-952A-891BB1D368B2}"/>
              </a:ext>
            </a:extLst>
          </p:cNvPr>
          <p:cNvSpPr txBox="1">
            <a:spLocks/>
          </p:cNvSpPr>
          <p:nvPr/>
        </p:nvSpPr>
        <p:spPr>
          <a:xfrm>
            <a:off x="189912" y="1730326"/>
            <a:ext cx="11190850" cy="4797082"/>
          </a:xfrm>
          <a:prstGeom prst="rect">
            <a:avLst/>
          </a:prstGeom>
          <a:gradFill>
            <a:gsLst>
              <a:gs pos="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indent="0" algn="just">
              <a:lnSpc>
                <a:spcPct val="107000"/>
              </a:lnSpc>
              <a:spcBef>
                <a:spcPts val="600"/>
              </a:spcBef>
              <a:spcAft>
                <a:spcPts val="600"/>
              </a:spcAft>
              <a:buNone/>
            </a:pPr>
            <a:r>
              <a:rPr lang="uk-UA" sz="2400" b="1" i="1"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Доларизація</a:t>
            </a:r>
            <a:r>
              <a:rPr lang="uk-UA" sz="2400" b="1" i="1"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 </a:t>
            </a:r>
            <a:r>
              <a:rPr lang="uk-UA" sz="2400" i="1"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 це економічне явище, суть якого полягає у заміщенні конвертованою іноземною валютою національної грошової одиниці внаслідок неналежного виконання нею функцій грошей. Високий рівень використання в грошовому обороті іноземних валют приховує низку загроз національній економіці, що виявляється в нездатності національної грошової одиниці виконувати функції загального еквівалента на території своєї держави та єдиного засобу нагромадження; посиленні економічної залежності держави від країни, яка є емітентом іноземної валюти на внутрішньому грошовому ринку; залежності вартості гривні на валютному ринку від кількості іноземних грошей; підвищенні рівня тінізації економіки; неспроможності центрального банку керувати грошово-кредитною політикою через установлення контролю над готівковою масою іноземної валюти в обігу та динамікою іноземних валютних депозитів.</a:t>
            </a:r>
            <a:endParaRPr lang="ru-UA" sz="18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79970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75" y="391439"/>
            <a:ext cx="7863845" cy="695662"/>
          </a:xfr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uk-UA" sz="2400" b="1" i="1" dirty="0">
                <a:solidFill>
                  <a:schemeClr val="tx1"/>
                </a:solidFill>
                <a:latin typeface="Cambria" panose="02040503050406030204" pitchFamily="18" charset="0"/>
              </a:rPr>
              <a:t>Завдання – зниження рівня інфляції до 2% на рік</a:t>
            </a:r>
          </a:p>
        </p:txBody>
      </p:sp>
      <p:sp>
        <p:nvSpPr>
          <p:cNvPr id="5" name="Объект 4">
            <a:extLst>
              <a:ext uri="{FF2B5EF4-FFF2-40B4-BE49-F238E27FC236}">
                <a16:creationId xmlns:a16="http://schemas.microsoft.com/office/drawing/2014/main" id="{62A00236-BCC9-42EF-9462-2C347B8E771A}"/>
              </a:ext>
            </a:extLst>
          </p:cNvPr>
          <p:cNvSpPr>
            <a:spLocks noGrp="1"/>
          </p:cNvSpPr>
          <p:nvPr>
            <p:ph idx="1"/>
          </p:nvPr>
        </p:nvSpPr>
        <p:spPr>
          <a:xfrm>
            <a:off x="182875" y="1322364"/>
            <a:ext cx="11226023" cy="5303519"/>
          </a:xfrm>
          <a:gradFill>
            <a:gsLst>
              <a:gs pos="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55000" lnSpcReduction="20000"/>
          </a:bodyPr>
          <a:lstStyle/>
          <a:p>
            <a:pPr marL="0" indent="0" algn="just">
              <a:lnSpc>
                <a:spcPct val="107000"/>
              </a:lnSpc>
              <a:spcBef>
                <a:spcPts val="600"/>
              </a:spcBef>
              <a:spcAft>
                <a:spcPts val="600"/>
              </a:spcAft>
              <a:buNone/>
            </a:pPr>
            <a:r>
              <a:rPr lang="uk-UA" sz="4000" b="1" i="1"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ІНФЛЯЦІЯ</a:t>
            </a:r>
            <a:r>
              <a:rPr lang="uk-UA" sz="40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 </a:t>
            </a:r>
            <a:r>
              <a:rPr lang="uk-UA" sz="4000" b="1" cap="all"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a:t>
            </a:r>
            <a:r>
              <a:rPr lang="uk-UA" sz="40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inflation) </a:t>
            </a:r>
            <a:r>
              <a:rPr lang="uk-UA" sz="4000" b="1" cap="all" spc="-1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a:t>
            </a:r>
            <a:r>
              <a:rPr lang="uk-UA" sz="4000" cap="all" spc="-1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 </a:t>
            </a:r>
            <a:r>
              <a:rPr lang="uk-UA" sz="4000" spc="-1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тривале зростання загального рівня цін, що відображує зниження купівельної спроможності грошової одиниці.</a:t>
            </a:r>
          </a:p>
          <a:p>
            <a:pPr marL="0" indent="0" algn="just">
              <a:lnSpc>
                <a:spcPct val="107000"/>
              </a:lnSpc>
              <a:spcBef>
                <a:spcPts val="600"/>
              </a:spcBef>
              <a:spcAft>
                <a:spcPts val="600"/>
              </a:spcAft>
              <a:buNone/>
            </a:pPr>
            <a:r>
              <a:rPr lang="uk-UA" sz="4000" spc="-10" dirty="0">
                <a:solidFill>
                  <a:srgbClr val="000000"/>
                </a:solidFill>
                <a:latin typeface="Cambria" panose="02040503050406030204" pitchFamily="18" charset="0"/>
                <a:ea typeface="Calibri" panose="020F0502020204030204" pitchFamily="34" charset="0"/>
                <a:cs typeface="Times New Roman" panose="02020603050405020304" pitchFamily="18" charset="0"/>
              </a:rPr>
              <a:t>О</a:t>
            </a:r>
            <a:r>
              <a:rPr lang="uk-UA" sz="4000" spc="-1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сновними факторами </a:t>
            </a:r>
            <a:r>
              <a:rPr lang="uk-UA" sz="4000" b="1" i="1" spc="-10"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ІНФЛЯЦІЇ </a:t>
            </a:r>
            <a:r>
              <a:rPr lang="uk-UA" sz="4000" spc="-1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є монетарні та немонетарні. До</a:t>
            </a:r>
            <a:r>
              <a:rPr lang="uk-UA" sz="4000" b="1" spc="-1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 </a:t>
            </a:r>
            <a:r>
              <a:rPr lang="uk-UA" sz="4000" spc="-1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монетарних факторів </a:t>
            </a:r>
            <a:r>
              <a:rPr lang="uk-UA" sz="4000" b="1" i="1" spc="-10"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ІНФЛЯЦІЇ</a:t>
            </a:r>
            <a:r>
              <a:rPr lang="uk-UA" sz="4000" i="1" spc="-1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 </a:t>
            </a:r>
            <a:r>
              <a:rPr lang="uk-UA" sz="4000" spc="-1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відносять переповнення каналів грошового обігу грошима, внаслідок чого відбувається знецінення грошей та зниження їх купівельної спроможності. До немонетарних факторів належить підвищення попиту на товари та послуги, збільшення витрат виробництва, сезонні фактори тощо.</a:t>
            </a:r>
          </a:p>
          <a:p>
            <a:pPr marL="0" indent="0" algn="just">
              <a:lnSpc>
                <a:spcPct val="107000"/>
              </a:lnSpc>
              <a:spcBef>
                <a:spcPts val="600"/>
              </a:spcBef>
              <a:spcAft>
                <a:spcPts val="600"/>
              </a:spcAft>
              <a:buNone/>
            </a:pPr>
            <a:endParaRPr lang="uk-UA" sz="4000" spc="-1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endParaRPr>
          </a:p>
          <a:p>
            <a:pPr marL="0" indent="0" algn="just">
              <a:lnSpc>
                <a:spcPct val="107000"/>
              </a:lnSpc>
              <a:spcBef>
                <a:spcPts val="600"/>
              </a:spcBef>
              <a:spcAft>
                <a:spcPts val="600"/>
              </a:spcAft>
              <a:buNone/>
            </a:pPr>
            <a:r>
              <a:rPr lang="uk-UA" sz="40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Індекс споживчих цін (ІСЦ)</a:t>
            </a:r>
            <a:r>
              <a:rPr lang="uk-UA" sz="40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uk-UA" sz="4000" i="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показник, що характеризує зміни загального рівня цін і тарифів на товари та послуги, які купує населення для невиробничого споживання. </a:t>
            </a:r>
          </a:p>
          <a:p>
            <a:pPr marL="0" indent="0" algn="just">
              <a:lnSpc>
                <a:spcPct val="107000"/>
              </a:lnSpc>
              <a:spcBef>
                <a:spcPts val="600"/>
              </a:spcBef>
              <a:spcAft>
                <a:spcPts val="600"/>
              </a:spcAft>
              <a:buNone/>
            </a:pPr>
            <a:r>
              <a:rPr lang="uk-UA" sz="40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ІСЦ</a:t>
            </a:r>
            <a:r>
              <a:rPr lang="uk-UA" sz="4000" i="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відображує зміну вартості фіксованого набору споживчих товарів і послуг постійної якості з постійними характеристиками в поточному періоді порівняно з базисним.</a:t>
            </a:r>
          </a:p>
          <a:p>
            <a:pPr marL="0" indent="0" algn="just">
              <a:lnSpc>
                <a:spcPct val="107000"/>
              </a:lnSpc>
              <a:spcBef>
                <a:spcPts val="600"/>
              </a:spcBef>
              <a:spcAft>
                <a:spcPts val="600"/>
              </a:spcAft>
              <a:buNone/>
            </a:pPr>
            <a:r>
              <a:rPr lang="uk-UA" sz="40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ІСЦ</a:t>
            </a:r>
            <a:r>
              <a:rPr lang="uk-UA" sz="4000" i="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зазвичай, використовують як показник загального рівня </a:t>
            </a:r>
            <a:r>
              <a:rPr lang="uk-UA" sz="40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ІНФЛЯЦІЇ</a:t>
            </a:r>
            <a:r>
              <a:rPr lang="uk-UA" sz="4000" i="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в економіці.</a:t>
            </a:r>
          </a:p>
          <a:p>
            <a:pPr marL="0" indent="0" algn="just">
              <a:spcBef>
                <a:spcPts val="0"/>
              </a:spcBef>
              <a:buNone/>
            </a:pPr>
            <a:endParaRPr lang="uk-UA" sz="2400"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82338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a:extLst>
              <a:ext uri="{FF2B5EF4-FFF2-40B4-BE49-F238E27FC236}">
                <a16:creationId xmlns:a16="http://schemas.microsoft.com/office/drawing/2014/main" id="{65344CCF-6A83-4A4F-A10C-78BB318D1F60}"/>
              </a:ext>
            </a:extLst>
          </p:cNvPr>
          <p:cNvGraphicFramePr>
            <a:graphicFrameLocks noGrp="1"/>
          </p:cNvGraphicFramePr>
          <p:nvPr>
            <p:extLst>
              <p:ext uri="{D42A27DB-BD31-4B8C-83A1-F6EECF244321}">
                <p14:modId xmlns:p14="http://schemas.microsoft.com/office/powerpoint/2010/main" val="4265203555"/>
              </p:ext>
            </p:extLst>
          </p:nvPr>
        </p:nvGraphicFramePr>
        <p:xfrm>
          <a:off x="312100" y="267286"/>
          <a:ext cx="10970188" cy="766098"/>
        </p:xfrm>
        <a:graphic>
          <a:graphicData uri="http://schemas.openxmlformats.org/drawingml/2006/table">
            <a:tbl>
              <a:tblPr firstRow="1" firstCol="1" bandRow="1">
                <a:tableStyleId>{5C22544A-7EE6-4342-B048-85BDC9FD1C3A}</a:tableStyleId>
              </a:tblPr>
              <a:tblGrid>
                <a:gridCol w="1479327">
                  <a:extLst>
                    <a:ext uri="{9D8B030D-6E8A-4147-A177-3AD203B41FA5}">
                      <a16:colId xmlns:a16="http://schemas.microsoft.com/office/drawing/2014/main" val="3713722435"/>
                    </a:ext>
                  </a:extLst>
                </a:gridCol>
                <a:gridCol w="595467">
                  <a:extLst>
                    <a:ext uri="{9D8B030D-6E8A-4147-A177-3AD203B41FA5}">
                      <a16:colId xmlns:a16="http://schemas.microsoft.com/office/drawing/2014/main" val="980587538"/>
                    </a:ext>
                  </a:extLst>
                </a:gridCol>
                <a:gridCol w="595467">
                  <a:extLst>
                    <a:ext uri="{9D8B030D-6E8A-4147-A177-3AD203B41FA5}">
                      <a16:colId xmlns:a16="http://schemas.microsoft.com/office/drawing/2014/main" val="1506270479"/>
                    </a:ext>
                  </a:extLst>
                </a:gridCol>
                <a:gridCol w="595467">
                  <a:extLst>
                    <a:ext uri="{9D8B030D-6E8A-4147-A177-3AD203B41FA5}">
                      <a16:colId xmlns:a16="http://schemas.microsoft.com/office/drawing/2014/main" val="463616615"/>
                    </a:ext>
                  </a:extLst>
                </a:gridCol>
                <a:gridCol w="595467">
                  <a:extLst>
                    <a:ext uri="{9D8B030D-6E8A-4147-A177-3AD203B41FA5}">
                      <a16:colId xmlns:a16="http://schemas.microsoft.com/office/drawing/2014/main" val="3696584757"/>
                    </a:ext>
                  </a:extLst>
                </a:gridCol>
                <a:gridCol w="595467">
                  <a:extLst>
                    <a:ext uri="{9D8B030D-6E8A-4147-A177-3AD203B41FA5}">
                      <a16:colId xmlns:a16="http://schemas.microsoft.com/office/drawing/2014/main" val="2595337180"/>
                    </a:ext>
                  </a:extLst>
                </a:gridCol>
                <a:gridCol w="595467">
                  <a:extLst>
                    <a:ext uri="{9D8B030D-6E8A-4147-A177-3AD203B41FA5}">
                      <a16:colId xmlns:a16="http://schemas.microsoft.com/office/drawing/2014/main" val="477352874"/>
                    </a:ext>
                  </a:extLst>
                </a:gridCol>
                <a:gridCol w="595467">
                  <a:extLst>
                    <a:ext uri="{9D8B030D-6E8A-4147-A177-3AD203B41FA5}">
                      <a16:colId xmlns:a16="http://schemas.microsoft.com/office/drawing/2014/main" val="3154723307"/>
                    </a:ext>
                  </a:extLst>
                </a:gridCol>
                <a:gridCol w="595467">
                  <a:extLst>
                    <a:ext uri="{9D8B030D-6E8A-4147-A177-3AD203B41FA5}">
                      <a16:colId xmlns:a16="http://schemas.microsoft.com/office/drawing/2014/main" val="2879866154"/>
                    </a:ext>
                  </a:extLst>
                </a:gridCol>
                <a:gridCol w="558856">
                  <a:extLst>
                    <a:ext uri="{9D8B030D-6E8A-4147-A177-3AD203B41FA5}">
                      <a16:colId xmlns:a16="http://schemas.microsoft.com/office/drawing/2014/main" val="4090242965"/>
                    </a:ext>
                  </a:extLst>
                </a:gridCol>
                <a:gridCol w="595467">
                  <a:extLst>
                    <a:ext uri="{9D8B030D-6E8A-4147-A177-3AD203B41FA5}">
                      <a16:colId xmlns:a16="http://schemas.microsoft.com/office/drawing/2014/main" val="1153946018"/>
                    </a:ext>
                  </a:extLst>
                </a:gridCol>
                <a:gridCol w="595467">
                  <a:extLst>
                    <a:ext uri="{9D8B030D-6E8A-4147-A177-3AD203B41FA5}">
                      <a16:colId xmlns:a16="http://schemas.microsoft.com/office/drawing/2014/main" val="532212645"/>
                    </a:ext>
                  </a:extLst>
                </a:gridCol>
                <a:gridCol w="595467">
                  <a:extLst>
                    <a:ext uri="{9D8B030D-6E8A-4147-A177-3AD203B41FA5}">
                      <a16:colId xmlns:a16="http://schemas.microsoft.com/office/drawing/2014/main" val="408004375"/>
                    </a:ext>
                  </a:extLst>
                </a:gridCol>
                <a:gridCol w="595467">
                  <a:extLst>
                    <a:ext uri="{9D8B030D-6E8A-4147-A177-3AD203B41FA5}">
                      <a16:colId xmlns:a16="http://schemas.microsoft.com/office/drawing/2014/main" val="2190935703"/>
                    </a:ext>
                  </a:extLst>
                </a:gridCol>
                <a:gridCol w="595467">
                  <a:extLst>
                    <a:ext uri="{9D8B030D-6E8A-4147-A177-3AD203B41FA5}">
                      <a16:colId xmlns:a16="http://schemas.microsoft.com/office/drawing/2014/main" val="2803199859"/>
                    </a:ext>
                  </a:extLst>
                </a:gridCol>
                <a:gridCol w="595467">
                  <a:extLst>
                    <a:ext uri="{9D8B030D-6E8A-4147-A177-3AD203B41FA5}">
                      <a16:colId xmlns:a16="http://schemas.microsoft.com/office/drawing/2014/main" val="3864119428"/>
                    </a:ext>
                  </a:extLst>
                </a:gridCol>
                <a:gridCol w="595467">
                  <a:extLst>
                    <a:ext uri="{9D8B030D-6E8A-4147-A177-3AD203B41FA5}">
                      <a16:colId xmlns:a16="http://schemas.microsoft.com/office/drawing/2014/main" val="3627796066"/>
                    </a:ext>
                  </a:extLst>
                </a:gridCol>
              </a:tblGrid>
              <a:tr h="383049">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 </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230" marR="6323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2004</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230" marR="6323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2005</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230" marR="6323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2006</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230" marR="6323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2007</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230" marR="6323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2008</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230" marR="6323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2009</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230" marR="6323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2010</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230" marR="6323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2011</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230" marR="6323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2012</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230" marR="6323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2013</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230" marR="6323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2014</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230" marR="6323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2015</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230" marR="6323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2016</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230" marR="6323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2017</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230" marR="6323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2018</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230" marR="6323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2019</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230" marR="63230" marT="0" marB="0"/>
                </a:tc>
                <a:extLst>
                  <a:ext uri="{0D108BD9-81ED-4DB2-BD59-A6C34878D82A}">
                    <a16:rowId xmlns:a16="http://schemas.microsoft.com/office/drawing/2014/main" val="4191932144"/>
                  </a:ext>
                </a:extLst>
              </a:tr>
              <a:tr h="383049">
                <a:tc>
                  <a:txBody>
                    <a:bodyPr/>
                    <a:lstStyle/>
                    <a:p>
                      <a:pPr algn="just">
                        <a:lnSpc>
                          <a:spcPct val="107000"/>
                        </a:lnSpc>
                        <a:spcAft>
                          <a:spcPts val="800"/>
                        </a:spcAft>
                      </a:pPr>
                      <a:r>
                        <a:rPr lang="uk-UA" sz="1400">
                          <a:effectLst/>
                          <a:latin typeface="Cambria" panose="02040503050406030204" pitchFamily="18" charset="0"/>
                          <a:ea typeface="Cambria" panose="02040503050406030204" pitchFamily="18" charset="0"/>
                        </a:rPr>
                        <a:t>Індекс інфляції</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230" marR="6323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112,3</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230" marR="6323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110,3</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230" marR="6323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111,6</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230" marR="6323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116,6</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230" marR="6323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122,3</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230" marR="6323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112,3</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230" marR="6323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109,1</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230" marR="6323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104,6</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230" marR="6323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99,8</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230" marR="6323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100,5</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230" marR="6323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124,9</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230" marR="6323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143,3</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230" marR="6323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112,4</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230" marR="6323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113,7</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230" marR="6323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109,8</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3230" marR="63230"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104,1</a:t>
                      </a:r>
                      <a:endParaRPr lang="ru-UA"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3230" marR="63230" marT="0" marB="0"/>
                </a:tc>
                <a:extLst>
                  <a:ext uri="{0D108BD9-81ED-4DB2-BD59-A6C34878D82A}">
                    <a16:rowId xmlns:a16="http://schemas.microsoft.com/office/drawing/2014/main" val="1073844700"/>
                  </a:ext>
                </a:extLst>
              </a:tr>
            </a:tbl>
          </a:graphicData>
        </a:graphic>
      </p:graphicFrame>
      <p:graphicFrame>
        <p:nvGraphicFramePr>
          <p:cNvPr id="12" name="Диаграмма 11">
            <a:extLst>
              <a:ext uri="{FF2B5EF4-FFF2-40B4-BE49-F238E27FC236}">
                <a16:creationId xmlns:a16="http://schemas.microsoft.com/office/drawing/2014/main" id="{40648EFF-88F5-450C-8110-0A988289D0FC}"/>
              </a:ext>
            </a:extLst>
          </p:cNvPr>
          <p:cNvGraphicFramePr/>
          <p:nvPr>
            <p:extLst>
              <p:ext uri="{D42A27DB-BD31-4B8C-83A1-F6EECF244321}">
                <p14:modId xmlns:p14="http://schemas.microsoft.com/office/powerpoint/2010/main" val="2404106377"/>
              </p:ext>
            </p:extLst>
          </p:nvPr>
        </p:nvGraphicFramePr>
        <p:xfrm>
          <a:off x="466845" y="1184616"/>
          <a:ext cx="10688835" cy="32889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Таблица 12">
            <a:extLst>
              <a:ext uri="{FF2B5EF4-FFF2-40B4-BE49-F238E27FC236}">
                <a16:creationId xmlns:a16="http://schemas.microsoft.com/office/drawing/2014/main" id="{64D5DFC5-AAB5-40C3-B145-F9199F4BDF6F}"/>
              </a:ext>
            </a:extLst>
          </p:cNvPr>
          <p:cNvGraphicFramePr>
            <a:graphicFrameLocks noGrp="1"/>
          </p:cNvGraphicFramePr>
          <p:nvPr>
            <p:extLst>
              <p:ext uri="{D42A27DB-BD31-4B8C-83A1-F6EECF244321}">
                <p14:modId xmlns:p14="http://schemas.microsoft.com/office/powerpoint/2010/main" val="1161887132"/>
              </p:ext>
            </p:extLst>
          </p:nvPr>
        </p:nvGraphicFramePr>
        <p:xfrm>
          <a:off x="312100" y="4822175"/>
          <a:ext cx="11532897" cy="1212865"/>
        </p:xfrm>
        <a:graphic>
          <a:graphicData uri="http://schemas.openxmlformats.org/drawingml/2006/table">
            <a:tbl>
              <a:tblPr firstRow="1" firstCol="1" bandRow="1">
                <a:tableStyleId>{5C22544A-7EE6-4342-B048-85BDC9FD1C3A}</a:tableStyleId>
              </a:tblPr>
              <a:tblGrid>
                <a:gridCol w="3006342">
                  <a:extLst>
                    <a:ext uri="{9D8B030D-6E8A-4147-A177-3AD203B41FA5}">
                      <a16:colId xmlns:a16="http://schemas.microsoft.com/office/drawing/2014/main" val="1748323329"/>
                    </a:ext>
                  </a:extLst>
                </a:gridCol>
                <a:gridCol w="568437">
                  <a:extLst>
                    <a:ext uri="{9D8B030D-6E8A-4147-A177-3AD203B41FA5}">
                      <a16:colId xmlns:a16="http://schemas.microsoft.com/office/drawing/2014/main" val="1806688515"/>
                    </a:ext>
                  </a:extLst>
                </a:gridCol>
                <a:gridCol w="568437">
                  <a:extLst>
                    <a:ext uri="{9D8B030D-6E8A-4147-A177-3AD203B41FA5}">
                      <a16:colId xmlns:a16="http://schemas.microsoft.com/office/drawing/2014/main" val="2174519643"/>
                    </a:ext>
                  </a:extLst>
                </a:gridCol>
                <a:gridCol w="568437">
                  <a:extLst>
                    <a:ext uri="{9D8B030D-6E8A-4147-A177-3AD203B41FA5}">
                      <a16:colId xmlns:a16="http://schemas.microsoft.com/office/drawing/2014/main" val="515216287"/>
                    </a:ext>
                  </a:extLst>
                </a:gridCol>
                <a:gridCol w="568437">
                  <a:extLst>
                    <a:ext uri="{9D8B030D-6E8A-4147-A177-3AD203B41FA5}">
                      <a16:colId xmlns:a16="http://schemas.microsoft.com/office/drawing/2014/main" val="4023724464"/>
                    </a:ext>
                  </a:extLst>
                </a:gridCol>
                <a:gridCol w="568437">
                  <a:extLst>
                    <a:ext uri="{9D8B030D-6E8A-4147-A177-3AD203B41FA5}">
                      <a16:colId xmlns:a16="http://schemas.microsoft.com/office/drawing/2014/main" val="3907040798"/>
                    </a:ext>
                  </a:extLst>
                </a:gridCol>
                <a:gridCol w="568437">
                  <a:extLst>
                    <a:ext uri="{9D8B030D-6E8A-4147-A177-3AD203B41FA5}">
                      <a16:colId xmlns:a16="http://schemas.microsoft.com/office/drawing/2014/main" val="751489555"/>
                    </a:ext>
                  </a:extLst>
                </a:gridCol>
                <a:gridCol w="568437">
                  <a:extLst>
                    <a:ext uri="{9D8B030D-6E8A-4147-A177-3AD203B41FA5}">
                      <a16:colId xmlns:a16="http://schemas.microsoft.com/office/drawing/2014/main" val="1808274005"/>
                    </a:ext>
                  </a:extLst>
                </a:gridCol>
                <a:gridCol w="568437">
                  <a:extLst>
                    <a:ext uri="{9D8B030D-6E8A-4147-A177-3AD203B41FA5}">
                      <a16:colId xmlns:a16="http://schemas.microsoft.com/office/drawing/2014/main" val="982618511"/>
                    </a:ext>
                  </a:extLst>
                </a:gridCol>
                <a:gridCol w="568437">
                  <a:extLst>
                    <a:ext uri="{9D8B030D-6E8A-4147-A177-3AD203B41FA5}">
                      <a16:colId xmlns:a16="http://schemas.microsoft.com/office/drawing/2014/main" val="2868019078"/>
                    </a:ext>
                  </a:extLst>
                </a:gridCol>
                <a:gridCol w="568437">
                  <a:extLst>
                    <a:ext uri="{9D8B030D-6E8A-4147-A177-3AD203B41FA5}">
                      <a16:colId xmlns:a16="http://schemas.microsoft.com/office/drawing/2014/main" val="1052844922"/>
                    </a:ext>
                  </a:extLst>
                </a:gridCol>
                <a:gridCol w="568437">
                  <a:extLst>
                    <a:ext uri="{9D8B030D-6E8A-4147-A177-3AD203B41FA5}">
                      <a16:colId xmlns:a16="http://schemas.microsoft.com/office/drawing/2014/main" val="2916756169"/>
                    </a:ext>
                  </a:extLst>
                </a:gridCol>
                <a:gridCol w="568437">
                  <a:extLst>
                    <a:ext uri="{9D8B030D-6E8A-4147-A177-3AD203B41FA5}">
                      <a16:colId xmlns:a16="http://schemas.microsoft.com/office/drawing/2014/main" val="1454523627"/>
                    </a:ext>
                  </a:extLst>
                </a:gridCol>
                <a:gridCol w="568437">
                  <a:extLst>
                    <a:ext uri="{9D8B030D-6E8A-4147-A177-3AD203B41FA5}">
                      <a16:colId xmlns:a16="http://schemas.microsoft.com/office/drawing/2014/main" val="2469316987"/>
                    </a:ext>
                  </a:extLst>
                </a:gridCol>
                <a:gridCol w="568437">
                  <a:extLst>
                    <a:ext uri="{9D8B030D-6E8A-4147-A177-3AD203B41FA5}">
                      <a16:colId xmlns:a16="http://schemas.microsoft.com/office/drawing/2014/main" val="2253377619"/>
                    </a:ext>
                  </a:extLst>
                </a:gridCol>
                <a:gridCol w="568437">
                  <a:extLst>
                    <a:ext uri="{9D8B030D-6E8A-4147-A177-3AD203B41FA5}">
                      <a16:colId xmlns:a16="http://schemas.microsoft.com/office/drawing/2014/main" val="1181548434"/>
                    </a:ext>
                  </a:extLst>
                </a:gridCol>
              </a:tblGrid>
              <a:tr h="299281">
                <a:tc>
                  <a:txBody>
                    <a:bodyPr/>
                    <a:lstStyle/>
                    <a:p>
                      <a:pPr algn="ctr">
                        <a:lnSpc>
                          <a:spcPct val="107000"/>
                        </a:lnSpc>
                        <a:spcAft>
                          <a:spcPts val="800"/>
                        </a:spcAft>
                      </a:pPr>
                      <a:r>
                        <a:rPr lang="uk-UA" sz="1200">
                          <a:effectLst/>
                          <a:latin typeface="Cambria" panose="02040503050406030204" pitchFamily="18" charset="0"/>
                          <a:ea typeface="Cambria" panose="02040503050406030204" pitchFamily="18" charset="0"/>
                        </a:rPr>
                        <a:t> </a:t>
                      </a:r>
                      <a:endParaRPr lang="ru-UA" sz="1100">
                        <a:effectLst/>
                        <a:latin typeface="Cambria" panose="02040503050406030204" pitchFamily="18" charset="0"/>
                        <a:ea typeface="Cambria" panose="02040503050406030204" pitchFamily="18" charset="0"/>
                        <a:cs typeface="Times New Roman" panose="02020603050405020304" pitchFamily="18" charset="0"/>
                      </a:endParaRPr>
                    </a:p>
                  </a:txBody>
                  <a:tcPr marL="65746" marR="65746" marT="0" marB="0"/>
                </a:tc>
                <a:tc>
                  <a:txBody>
                    <a:bodyPr/>
                    <a:lstStyle/>
                    <a:p>
                      <a:pPr algn="ctr">
                        <a:lnSpc>
                          <a:spcPct val="107000"/>
                        </a:lnSpc>
                        <a:spcAft>
                          <a:spcPts val="800"/>
                        </a:spcAft>
                      </a:pPr>
                      <a:r>
                        <a:rPr lang="uk-UA" sz="1200">
                          <a:effectLst/>
                          <a:latin typeface="Cambria" panose="02040503050406030204" pitchFamily="18" charset="0"/>
                          <a:ea typeface="Cambria" panose="02040503050406030204" pitchFamily="18" charset="0"/>
                        </a:rPr>
                        <a:t>2004</a:t>
                      </a:r>
                      <a:endParaRPr lang="ru-UA" sz="1100">
                        <a:effectLst/>
                        <a:latin typeface="Cambria" panose="02040503050406030204" pitchFamily="18" charset="0"/>
                        <a:ea typeface="Cambria" panose="02040503050406030204" pitchFamily="18" charset="0"/>
                        <a:cs typeface="Times New Roman" panose="02020603050405020304" pitchFamily="18" charset="0"/>
                      </a:endParaRPr>
                    </a:p>
                  </a:txBody>
                  <a:tcPr marL="65746" marR="65746" marT="0" marB="0"/>
                </a:tc>
                <a:tc>
                  <a:txBody>
                    <a:bodyPr/>
                    <a:lstStyle/>
                    <a:p>
                      <a:pPr algn="ctr">
                        <a:lnSpc>
                          <a:spcPct val="107000"/>
                        </a:lnSpc>
                        <a:spcAft>
                          <a:spcPts val="800"/>
                        </a:spcAft>
                      </a:pPr>
                      <a:r>
                        <a:rPr lang="uk-UA" sz="1200">
                          <a:effectLst/>
                          <a:latin typeface="Cambria" panose="02040503050406030204" pitchFamily="18" charset="0"/>
                          <a:ea typeface="Cambria" panose="02040503050406030204" pitchFamily="18" charset="0"/>
                        </a:rPr>
                        <a:t>2005</a:t>
                      </a:r>
                      <a:endParaRPr lang="ru-UA" sz="1100">
                        <a:effectLst/>
                        <a:latin typeface="Cambria" panose="02040503050406030204" pitchFamily="18" charset="0"/>
                        <a:ea typeface="Cambria" panose="02040503050406030204" pitchFamily="18" charset="0"/>
                        <a:cs typeface="Times New Roman" panose="02020603050405020304" pitchFamily="18" charset="0"/>
                      </a:endParaRPr>
                    </a:p>
                  </a:txBody>
                  <a:tcPr marL="65746" marR="65746" marT="0" marB="0"/>
                </a:tc>
                <a:tc>
                  <a:txBody>
                    <a:bodyPr/>
                    <a:lstStyle/>
                    <a:p>
                      <a:pPr algn="ctr">
                        <a:lnSpc>
                          <a:spcPct val="107000"/>
                        </a:lnSpc>
                        <a:spcAft>
                          <a:spcPts val="800"/>
                        </a:spcAft>
                      </a:pPr>
                      <a:r>
                        <a:rPr lang="uk-UA" sz="1200">
                          <a:effectLst/>
                          <a:latin typeface="Cambria" panose="02040503050406030204" pitchFamily="18" charset="0"/>
                          <a:ea typeface="Cambria" panose="02040503050406030204" pitchFamily="18" charset="0"/>
                        </a:rPr>
                        <a:t>2006</a:t>
                      </a:r>
                      <a:endParaRPr lang="ru-UA" sz="1100">
                        <a:effectLst/>
                        <a:latin typeface="Cambria" panose="02040503050406030204" pitchFamily="18" charset="0"/>
                        <a:ea typeface="Cambria" panose="02040503050406030204" pitchFamily="18" charset="0"/>
                        <a:cs typeface="Times New Roman" panose="02020603050405020304" pitchFamily="18" charset="0"/>
                      </a:endParaRPr>
                    </a:p>
                  </a:txBody>
                  <a:tcPr marL="65746" marR="65746" marT="0" marB="0"/>
                </a:tc>
                <a:tc>
                  <a:txBody>
                    <a:bodyPr/>
                    <a:lstStyle/>
                    <a:p>
                      <a:pPr algn="ctr">
                        <a:lnSpc>
                          <a:spcPct val="107000"/>
                        </a:lnSpc>
                        <a:spcAft>
                          <a:spcPts val="800"/>
                        </a:spcAft>
                      </a:pPr>
                      <a:r>
                        <a:rPr lang="uk-UA" sz="1200">
                          <a:effectLst/>
                          <a:latin typeface="Cambria" panose="02040503050406030204" pitchFamily="18" charset="0"/>
                          <a:ea typeface="Cambria" panose="02040503050406030204" pitchFamily="18" charset="0"/>
                        </a:rPr>
                        <a:t>2007</a:t>
                      </a:r>
                      <a:endParaRPr lang="ru-UA" sz="1100">
                        <a:effectLst/>
                        <a:latin typeface="Cambria" panose="02040503050406030204" pitchFamily="18" charset="0"/>
                        <a:ea typeface="Cambria" panose="02040503050406030204" pitchFamily="18" charset="0"/>
                        <a:cs typeface="Times New Roman" panose="02020603050405020304" pitchFamily="18" charset="0"/>
                      </a:endParaRPr>
                    </a:p>
                  </a:txBody>
                  <a:tcPr marL="65746" marR="65746" marT="0" marB="0"/>
                </a:tc>
                <a:tc>
                  <a:txBody>
                    <a:bodyPr/>
                    <a:lstStyle/>
                    <a:p>
                      <a:pPr algn="ctr">
                        <a:lnSpc>
                          <a:spcPct val="107000"/>
                        </a:lnSpc>
                        <a:spcAft>
                          <a:spcPts val="800"/>
                        </a:spcAft>
                      </a:pPr>
                      <a:r>
                        <a:rPr lang="uk-UA" sz="1200">
                          <a:effectLst/>
                          <a:latin typeface="Cambria" panose="02040503050406030204" pitchFamily="18" charset="0"/>
                          <a:ea typeface="Cambria" panose="02040503050406030204" pitchFamily="18" charset="0"/>
                        </a:rPr>
                        <a:t>2008</a:t>
                      </a:r>
                      <a:endParaRPr lang="ru-UA" sz="1100">
                        <a:effectLst/>
                        <a:latin typeface="Cambria" panose="02040503050406030204" pitchFamily="18" charset="0"/>
                        <a:ea typeface="Cambria" panose="02040503050406030204" pitchFamily="18" charset="0"/>
                        <a:cs typeface="Times New Roman" panose="02020603050405020304" pitchFamily="18" charset="0"/>
                      </a:endParaRPr>
                    </a:p>
                  </a:txBody>
                  <a:tcPr marL="65746" marR="65746" marT="0" marB="0"/>
                </a:tc>
                <a:tc>
                  <a:txBody>
                    <a:bodyPr/>
                    <a:lstStyle/>
                    <a:p>
                      <a:pPr algn="ctr">
                        <a:lnSpc>
                          <a:spcPct val="107000"/>
                        </a:lnSpc>
                        <a:spcAft>
                          <a:spcPts val="800"/>
                        </a:spcAft>
                      </a:pPr>
                      <a:r>
                        <a:rPr lang="uk-UA" sz="1200">
                          <a:effectLst/>
                          <a:latin typeface="Cambria" panose="02040503050406030204" pitchFamily="18" charset="0"/>
                          <a:ea typeface="Cambria" panose="02040503050406030204" pitchFamily="18" charset="0"/>
                        </a:rPr>
                        <a:t>2009</a:t>
                      </a:r>
                      <a:endParaRPr lang="ru-UA" sz="1100">
                        <a:effectLst/>
                        <a:latin typeface="Cambria" panose="02040503050406030204" pitchFamily="18" charset="0"/>
                        <a:ea typeface="Cambria" panose="02040503050406030204" pitchFamily="18" charset="0"/>
                        <a:cs typeface="Times New Roman" panose="02020603050405020304" pitchFamily="18" charset="0"/>
                      </a:endParaRPr>
                    </a:p>
                  </a:txBody>
                  <a:tcPr marL="65746" marR="65746" marT="0" marB="0"/>
                </a:tc>
                <a:tc>
                  <a:txBody>
                    <a:bodyPr/>
                    <a:lstStyle/>
                    <a:p>
                      <a:pPr algn="ctr">
                        <a:lnSpc>
                          <a:spcPct val="107000"/>
                        </a:lnSpc>
                        <a:spcAft>
                          <a:spcPts val="800"/>
                        </a:spcAft>
                      </a:pPr>
                      <a:r>
                        <a:rPr lang="uk-UA" sz="1200">
                          <a:effectLst/>
                          <a:latin typeface="Cambria" panose="02040503050406030204" pitchFamily="18" charset="0"/>
                          <a:ea typeface="Cambria" panose="02040503050406030204" pitchFamily="18" charset="0"/>
                        </a:rPr>
                        <a:t>2010</a:t>
                      </a:r>
                      <a:endParaRPr lang="ru-UA" sz="1100">
                        <a:effectLst/>
                        <a:latin typeface="Cambria" panose="02040503050406030204" pitchFamily="18" charset="0"/>
                        <a:ea typeface="Cambria" panose="02040503050406030204" pitchFamily="18" charset="0"/>
                        <a:cs typeface="Times New Roman" panose="02020603050405020304" pitchFamily="18" charset="0"/>
                      </a:endParaRPr>
                    </a:p>
                  </a:txBody>
                  <a:tcPr marL="65746" marR="65746" marT="0" marB="0"/>
                </a:tc>
                <a:tc>
                  <a:txBody>
                    <a:bodyPr/>
                    <a:lstStyle/>
                    <a:p>
                      <a:pPr algn="ctr">
                        <a:lnSpc>
                          <a:spcPct val="107000"/>
                        </a:lnSpc>
                        <a:spcAft>
                          <a:spcPts val="800"/>
                        </a:spcAft>
                      </a:pPr>
                      <a:r>
                        <a:rPr lang="uk-UA" sz="1200">
                          <a:effectLst/>
                          <a:latin typeface="Cambria" panose="02040503050406030204" pitchFamily="18" charset="0"/>
                          <a:ea typeface="Cambria" panose="02040503050406030204" pitchFamily="18" charset="0"/>
                        </a:rPr>
                        <a:t>2011</a:t>
                      </a:r>
                      <a:endParaRPr lang="ru-UA" sz="1100">
                        <a:effectLst/>
                        <a:latin typeface="Cambria" panose="02040503050406030204" pitchFamily="18" charset="0"/>
                        <a:ea typeface="Cambria" panose="02040503050406030204" pitchFamily="18" charset="0"/>
                        <a:cs typeface="Times New Roman" panose="02020603050405020304" pitchFamily="18" charset="0"/>
                      </a:endParaRPr>
                    </a:p>
                  </a:txBody>
                  <a:tcPr marL="65746" marR="65746" marT="0" marB="0"/>
                </a:tc>
                <a:tc>
                  <a:txBody>
                    <a:bodyPr/>
                    <a:lstStyle/>
                    <a:p>
                      <a:pPr algn="ctr">
                        <a:lnSpc>
                          <a:spcPct val="107000"/>
                        </a:lnSpc>
                        <a:spcAft>
                          <a:spcPts val="800"/>
                        </a:spcAft>
                      </a:pPr>
                      <a:r>
                        <a:rPr lang="uk-UA" sz="1200">
                          <a:effectLst/>
                          <a:latin typeface="Cambria" panose="02040503050406030204" pitchFamily="18" charset="0"/>
                          <a:ea typeface="Cambria" panose="02040503050406030204" pitchFamily="18" charset="0"/>
                        </a:rPr>
                        <a:t>2012</a:t>
                      </a:r>
                      <a:endParaRPr lang="ru-UA" sz="1100">
                        <a:effectLst/>
                        <a:latin typeface="Cambria" panose="02040503050406030204" pitchFamily="18" charset="0"/>
                        <a:ea typeface="Cambria" panose="02040503050406030204" pitchFamily="18" charset="0"/>
                        <a:cs typeface="Times New Roman" panose="02020603050405020304" pitchFamily="18" charset="0"/>
                      </a:endParaRPr>
                    </a:p>
                  </a:txBody>
                  <a:tcPr marL="65746" marR="65746" marT="0" marB="0"/>
                </a:tc>
                <a:tc>
                  <a:txBody>
                    <a:bodyPr/>
                    <a:lstStyle/>
                    <a:p>
                      <a:pPr algn="ctr">
                        <a:lnSpc>
                          <a:spcPct val="107000"/>
                        </a:lnSpc>
                        <a:spcAft>
                          <a:spcPts val="800"/>
                        </a:spcAft>
                      </a:pPr>
                      <a:r>
                        <a:rPr lang="uk-UA" sz="1200">
                          <a:effectLst/>
                          <a:latin typeface="Cambria" panose="02040503050406030204" pitchFamily="18" charset="0"/>
                          <a:ea typeface="Cambria" panose="02040503050406030204" pitchFamily="18" charset="0"/>
                        </a:rPr>
                        <a:t>2013</a:t>
                      </a:r>
                      <a:endParaRPr lang="ru-UA" sz="1100">
                        <a:effectLst/>
                        <a:latin typeface="Cambria" panose="02040503050406030204" pitchFamily="18" charset="0"/>
                        <a:ea typeface="Cambria" panose="02040503050406030204" pitchFamily="18" charset="0"/>
                        <a:cs typeface="Times New Roman" panose="02020603050405020304" pitchFamily="18" charset="0"/>
                      </a:endParaRPr>
                    </a:p>
                  </a:txBody>
                  <a:tcPr marL="65746" marR="65746" marT="0" marB="0"/>
                </a:tc>
                <a:tc>
                  <a:txBody>
                    <a:bodyPr/>
                    <a:lstStyle/>
                    <a:p>
                      <a:pPr algn="ctr">
                        <a:lnSpc>
                          <a:spcPct val="107000"/>
                        </a:lnSpc>
                        <a:spcAft>
                          <a:spcPts val="800"/>
                        </a:spcAft>
                      </a:pPr>
                      <a:r>
                        <a:rPr lang="uk-UA" sz="1200">
                          <a:effectLst/>
                          <a:latin typeface="Cambria" panose="02040503050406030204" pitchFamily="18" charset="0"/>
                          <a:ea typeface="Cambria" panose="02040503050406030204" pitchFamily="18" charset="0"/>
                        </a:rPr>
                        <a:t>2014</a:t>
                      </a:r>
                      <a:endParaRPr lang="ru-UA" sz="1100">
                        <a:effectLst/>
                        <a:latin typeface="Cambria" panose="02040503050406030204" pitchFamily="18" charset="0"/>
                        <a:ea typeface="Cambria" panose="02040503050406030204" pitchFamily="18" charset="0"/>
                        <a:cs typeface="Times New Roman" panose="02020603050405020304" pitchFamily="18" charset="0"/>
                      </a:endParaRPr>
                    </a:p>
                  </a:txBody>
                  <a:tcPr marL="65746" marR="65746" marT="0" marB="0"/>
                </a:tc>
                <a:tc>
                  <a:txBody>
                    <a:bodyPr/>
                    <a:lstStyle/>
                    <a:p>
                      <a:pPr algn="ctr">
                        <a:lnSpc>
                          <a:spcPct val="107000"/>
                        </a:lnSpc>
                        <a:spcAft>
                          <a:spcPts val="800"/>
                        </a:spcAft>
                      </a:pPr>
                      <a:r>
                        <a:rPr lang="uk-UA" sz="1200">
                          <a:effectLst/>
                          <a:latin typeface="Cambria" panose="02040503050406030204" pitchFamily="18" charset="0"/>
                          <a:ea typeface="Cambria" panose="02040503050406030204" pitchFamily="18" charset="0"/>
                        </a:rPr>
                        <a:t>2015</a:t>
                      </a:r>
                      <a:endParaRPr lang="ru-UA" sz="1100">
                        <a:effectLst/>
                        <a:latin typeface="Cambria" panose="02040503050406030204" pitchFamily="18" charset="0"/>
                        <a:ea typeface="Cambria" panose="02040503050406030204" pitchFamily="18" charset="0"/>
                        <a:cs typeface="Times New Roman" panose="02020603050405020304" pitchFamily="18" charset="0"/>
                      </a:endParaRPr>
                    </a:p>
                  </a:txBody>
                  <a:tcPr marL="65746" marR="65746" marT="0" marB="0"/>
                </a:tc>
                <a:tc>
                  <a:txBody>
                    <a:bodyPr/>
                    <a:lstStyle/>
                    <a:p>
                      <a:pPr algn="ctr">
                        <a:lnSpc>
                          <a:spcPct val="107000"/>
                        </a:lnSpc>
                        <a:spcAft>
                          <a:spcPts val="800"/>
                        </a:spcAft>
                      </a:pPr>
                      <a:r>
                        <a:rPr lang="uk-UA" sz="1200">
                          <a:effectLst/>
                          <a:latin typeface="Cambria" panose="02040503050406030204" pitchFamily="18" charset="0"/>
                          <a:ea typeface="Cambria" panose="02040503050406030204" pitchFamily="18" charset="0"/>
                        </a:rPr>
                        <a:t>2016</a:t>
                      </a:r>
                      <a:endParaRPr lang="ru-UA" sz="1100">
                        <a:effectLst/>
                        <a:latin typeface="Cambria" panose="02040503050406030204" pitchFamily="18" charset="0"/>
                        <a:ea typeface="Cambria" panose="02040503050406030204" pitchFamily="18" charset="0"/>
                        <a:cs typeface="Times New Roman" panose="02020603050405020304" pitchFamily="18" charset="0"/>
                      </a:endParaRPr>
                    </a:p>
                  </a:txBody>
                  <a:tcPr marL="65746" marR="65746" marT="0" marB="0"/>
                </a:tc>
                <a:tc>
                  <a:txBody>
                    <a:bodyPr/>
                    <a:lstStyle/>
                    <a:p>
                      <a:pPr algn="ctr">
                        <a:lnSpc>
                          <a:spcPct val="107000"/>
                        </a:lnSpc>
                        <a:spcAft>
                          <a:spcPts val="800"/>
                        </a:spcAft>
                      </a:pPr>
                      <a:r>
                        <a:rPr lang="uk-UA" sz="1200">
                          <a:effectLst/>
                          <a:latin typeface="Cambria" panose="02040503050406030204" pitchFamily="18" charset="0"/>
                          <a:ea typeface="Cambria" panose="02040503050406030204" pitchFamily="18" charset="0"/>
                        </a:rPr>
                        <a:t>2017</a:t>
                      </a:r>
                      <a:endParaRPr lang="ru-UA" sz="1100">
                        <a:effectLst/>
                        <a:latin typeface="Cambria" panose="02040503050406030204" pitchFamily="18" charset="0"/>
                        <a:ea typeface="Cambria" panose="02040503050406030204" pitchFamily="18" charset="0"/>
                        <a:cs typeface="Times New Roman" panose="02020603050405020304" pitchFamily="18" charset="0"/>
                      </a:endParaRPr>
                    </a:p>
                  </a:txBody>
                  <a:tcPr marL="65746" marR="65746" marT="0" marB="0"/>
                </a:tc>
                <a:tc>
                  <a:txBody>
                    <a:bodyPr/>
                    <a:lstStyle/>
                    <a:p>
                      <a:pPr algn="ctr">
                        <a:lnSpc>
                          <a:spcPct val="107000"/>
                        </a:lnSpc>
                        <a:spcAft>
                          <a:spcPts val="800"/>
                        </a:spcAft>
                      </a:pPr>
                      <a:r>
                        <a:rPr lang="uk-UA" sz="1200" dirty="0">
                          <a:effectLst/>
                          <a:latin typeface="Cambria" panose="02040503050406030204" pitchFamily="18" charset="0"/>
                          <a:ea typeface="Cambria" panose="02040503050406030204" pitchFamily="18" charset="0"/>
                        </a:rPr>
                        <a:t>2018</a:t>
                      </a:r>
                      <a:endParaRPr lang="ru-UA"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5746" marR="65746" marT="0" marB="0"/>
                </a:tc>
                <a:extLst>
                  <a:ext uri="{0D108BD9-81ED-4DB2-BD59-A6C34878D82A}">
                    <a16:rowId xmlns:a16="http://schemas.microsoft.com/office/drawing/2014/main" val="73370217"/>
                  </a:ext>
                </a:extLst>
              </a:tr>
              <a:tr h="614303">
                <a:tc>
                  <a:txBody>
                    <a:bodyPr/>
                    <a:lstStyle/>
                    <a:p>
                      <a:pPr algn="just">
                        <a:lnSpc>
                          <a:spcPct val="107000"/>
                        </a:lnSpc>
                        <a:spcAft>
                          <a:spcPts val="800"/>
                        </a:spcAft>
                      </a:pPr>
                      <a:r>
                        <a:rPr lang="uk-UA" sz="1400" dirty="0">
                          <a:effectLst/>
                          <a:latin typeface="Cambria" panose="02040503050406030204" pitchFamily="18" charset="0"/>
                          <a:ea typeface="Cambria" panose="02040503050406030204" pitchFamily="18" charset="0"/>
                        </a:rPr>
                        <a:t>Дефіцит державного бюджету (у % до ВВП)</a:t>
                      </a:r>
                      <a:endParaRPr lang="ru-UA"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5746" marR="65746"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3,4</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5746" marR="65746"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1,8</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5746" marR="65746"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0,7</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5746" marR="65746"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1,1</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5746" marR="65746"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1,5</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5746" marR="65746"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2,4</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5746" marR="65746"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6,0</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5746" marR="65746"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1,8</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5746" marR="65746"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3,6</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5746" marR="65746"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4,4</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5746" marR="65746"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4,6</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5746" marR="65746"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1,6</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5746" marR="65746"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2,3</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5746" marR="65746"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1,6</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5746" marR="65746"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1,7</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5746" marR="65746" marT="0" marB="0"/>
                </a:tc>
                <a:extLst>
                  <a:ext uri="{0D108BD9-81ED-4DB2-BD59-A6C34878D82A}">
                    <a16:rowId xmlns:a16="http://schemas.microsoft.com/office/drawing/2014/main" val="4059591006"/>
                  </a:ext>
                </a:extLst>
              </a:tr>
              <a:tr h="299281">
                <a:tc>
                  <a:txBody>
                    <a:bodyPr/>
                    <a:lstStyle/>
                    <a:p>
                      <a:pPr algn="just">
                        <a:lnSpc>
                          <a:spcPct val="107000"/>
                        </a:lnSpc>
                        <a:spcAft>
                          <a:spcPts val="800"/>
                        </a:spcAft>
                      </a:pPr>
                      <a:r>
                        <a:rPr lang="uk-UA" sz="1400" dirty="0">
                          <a:effectLst/>
                          <a:latin typeface="Cambria" panose="02040503050406030204" pitchFamily="18" charset="0"/>
                          <a:ea typeface="Cambria" panose="02040503050406030204" pitchFamily="18" charset="0"/>
                        </a:rPr>
                        <a:t>Державний борг (у % до ВВП)</a:t>
                      </a:r>
                      <a:endParaRPr lang="ru-UA"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5746" marR="65746"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24,7</a:t>
                      </a:r>
                      <a:endParaRPr lang="ru-UA"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5746" marR="65746"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17,7</a:t>
                      </a:r>
                      <a:endParaRPr lang="ru-UA"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5746" marR="65746"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14,8</a:t>
                      </a:r>
                      <a:endParaRPr lang="ru-UA"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5746" marR="65746"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12,3</a:t>
                      </a:r>
                      <a:endParaRPr lang="ru-UA"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5746" marR="65746"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20,0</a:t>
                      </a:r>
                      <a:endParaRPr lang="ru-UA"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5746" marR="65746"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34,7</a:t>
                      </a:r>
                      <a:endParaRPr lang="ru-UA"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5746" marR="65746"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39,9</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5746" marR="65746"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36,3</a:t>
                      </a:r>
                      <a:endParaRPr lang="ru-UA"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5746" marR="65746"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36,5</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5746" marR="65746"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40,3</a:t>
                      </a:r>
                      <a:endParaRPr lang="ru-UA"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5746" marR="65746"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70.3</a:t>
                      </a:r>
                      <a:endParaRPr lang="ru-UA"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5746" marR="65746"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79,4</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5746" marR="65746"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81,0</a:t>
                      </a:r>
                      <a:endParaRPr lang="ru-UA"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5746" marR="65746"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82,9</a:t>
                      </a:r>
                      <a:endParaRPr lang="ru-UA"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5746" marR="65746"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 </a:t>
                      </a:r>
                      <a:endParaRPr lang="ru-UA"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5746" marR="65746" marT="0" marB="0"/>
                </a:tc>
                <a:extLst>
                  <a:ext uri="{0D108BD9-81ED-4DB2-BD59-A6C34878D82A}">
                    <a16:rowId xmlns:a16="http://schemas.microsoft.com/office/drawing/2014/main" val="811494584"/>
                  </a:ext>
                </a:extLst>
              </a:tr>
            </a:tbl>
          </a:graphicData>
        </a:graphic>
      </p:graphicFrame>
    </p:spTree>
    <p:extLst>
      <p:ext uri="{BB962C8B-B14F-4D97-AF65-F5344CB8AC3E}">
        <p14:creationId xmlns:p14="http://schemas.microsoft.com/office/powerpoint/2010/main" val="1626675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3218" y="351693"/>
            <a:ext cx="11535508" cy="6358595"/>
          </a:xfr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indent="450215">
              <a:lnSpc>
                <a:spcPct val="107000"/>
              </a:lnSpc>
              <a:spcBef>
                <a:spcPts val="600"/>
              </a:spcBef>
              <a:spcAft>
                <a:spcPts val="600"/>
              </a:spcAft>
            </a:pPr>
            <a:r>
              <a:rPr lang="uk-UA" sz="2400" b="1" i="1" dirty="0">
                <a:solidFill>
                  <a:srgbClr val="202122"/>
                </a:solidFill>
                <a:effectLst/>
                <a:latin typeface="Cambria" panose="02040503050406030204" pitchFamily="18" charset="0"/>
                <a:ea typeface="Cambria" panose="02040503050406030204" pitchFamily="18" charset="0"/>
                <a:cs typeface="Times New Roman" panose="02020603050405020304" pitchFamily="18" charset="0"/>
              </a:rPr>
              <a:t>Дефіцит бюджету</a:t>
            </a:r>
            <a:r>
              <a:rPr lang="uk-UA" sz="2400" dirty="0">
                <a:solidFill>
                  <a:srgbClr val="202122"/>
                </a:solidFill>
                <a:effectLst/>
                <a:latin typeface="Cambria" panose="02040503050406030204" pitchFamily="18" charset="0"/>
                <a:ea typeface="Cambria" panose="02040503050406030204" pitchFamily="18" charset="0"/>
                <a:cs typeface="Times New Roman" panose="02020603050405020304" pitchFamily="18" charset="0"/>
              </a:rPr>
              <a:t> – це сума, на яку рівень видатків бюджету перевищує рівень надходжень. Причини виникнення дефіциту:</a:t>
            </a:r>
            <a:br>
              <a:rPr lang="ru-UA" sz="2400" dirty="0">
                <a:effectLst/>
                <a:latin typeface="Cambria" panose="02040503050406030204" pitchFamily="18" charset="0"/>
                <a:ea typeface="Cambria" panose="02040503050406030204" pitchFamily="18" charset="0"/>
                <a:cs typeface="Times New Roman" panose="02020603050405020304" pitchFamily="18" charset="0"/>
              </a:rPr>
            </a:br>
            <a:r>
              <a:rPr lang="uk-UA" sz="20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спад виробництва;</a:t>
            </a:r>
            <a:br>
              <a:rPr lang="ru-UA" sz="20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br>
            <a:r>
              <a:rPr lang="uk-UA" sz="20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зниження ефективності функціонування окремих галузей;</a:t>
            </a:r>
            <a:br>
              <a:rPr lang="ru-UA" sz="20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br>
            <a:r>
              <a:rPr lang="uk-UA" sz="20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несвоєчасне проведення структурних змін в економіці або її технічного переоснащення;</a:t>
            </a:r>
            <a:br>
              <a:rPr lang="ru-UA" sz="20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br>
            <a:r>
              <a:rPr lang="uk-UA" sz="20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великі воєнні витрати;</a:t>
            </a:r>
            <a:br>
              <a:rPr lang="ru-UA" sz="20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br>
            <a:r>
              <a:rPr lang="uk-UA" sz="20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інші фактори, що впливають на соціально-економічне становище країни.</a:t>
            </a:r>
            <a:br>
              <a:rPr lang="uk-UA" sz="20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br>
            <a:r>
              <a:rPr lang="uk-UA" sz="24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Бюджетний дефіцит є важливим інструментом державної фінансово-кредитної політики, засобом впливу на економіко-соціальне становище країни.  В умовах ринкових відносин бюджетний дефіцит може бути знижений або за рахунок збільшення доходів держави, або за допомогою державних запозичень. Найбільш оптимальним засобом боротьби з бюджетним дефіцитом є збільшення доходів держави. Таким чином, стратегічним завданням під час вирішення проблем збалансування бюджету має стати підвищення ефективності суспільного виробництва, яке сприятиме зростанню обсягів фінансових ресурсів суспільства, що є основним джерелом доходів бюджетів.</a:t>
            </a:r>
            <a:br>
              <a:rPr lang="ru-UA" sz="2400" i="1" dirty="0">
                <a:effectLst/>
                <a:latin typeface="Cambria" panose="02040503050406030204" pitchFamily="18" charset="0"/>
                <a:ea typeface="Cambria" panose="02040503050406030204" pitchFamily="18" charset="0"/>
                <a:cs typeface="Times New Roman" panose="02020603050405020304" pitchFamily="18" charset="0"/>
              </a:rPr>
            </a:br>
            <a:br>
              <a:rPr lang="ru-UA" sz="24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br>
            <a:endParaRPr lang="uk-UA" sz="2400" b="1" i="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33665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4">
            <a:extLst>
              <a:ext uri="{FF2B5EF4-FFF2-40B4-BE49-F238E27FC236}">
                <a16:creationId xmlns:a16="http://schemas.microsoft.com/office/drawing/2014/main" id="{1CF34462-884B-4127-9005-03FD826E1855}"/>
              </a:ext>
            </a:extLst>
          </p:cNvPr>
          <p:cNvSpPr>
            <a:spLocks noGrp="1"/>
          </p:cNvSpPr>
          <p:nvPr>
            <p:ph idx="1"/>
          </p:nvPr>
        </p:nvSpPr>
        <p:spPr>
          <a:xfrm>
            <a:off x="267281" y="267287"/>
            <a:ext cx="11394836" cy="6302325"/>
          </a:xfrm>
          <a:gradFill>
            <a:gsLst>
              <a:gs pos="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85000" lnSpcReduction="20000"/>
          </a:bodyPr>
          <a:lstStyle/>
          <a:p>
            <a:pPr marL="0" indent="0" algn="just">
              <a:spcBef>
                <a:spcPts val="0"/>
              </a:spcBef>
              <a:buNone/>
            </a:pPr>
            <a:r>
              <a:rPr lang="uk-UA" sz="28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Основними причинами виникнення значного дисбалансу доходів і видатків у бюджеті є: </a:t>
            </a:r>
          </a:p>
          <a:p>
            <a:pPr algn="just">
              <a:spcBef>
                <a:spcPts val="0"/>
              </a:spcBef>
              <a:buFont typeface="Wingdings" panose="05000000000000000000" pitchFamily="2" charset="2"/>
              <a:buChar char="ü"/>
            </a:pPr>
            <a:r>
              <a:rPr lang="uk-UA" sz="2800" i="1" dirty="0">
                <a:effectLst/>
                <a:latin typeface="Cambria" panose="02040503050406030204" pitchFamily="18" charset="0"/>
                <a:ea typeface="Cambria" panose="02040503050406030204" pitchFamily="18" charset="0"/>
                <a:cs typeface="Times New Roman" panose="02020603050405020304" pitchFamily="18" charset="0"/>
              </a:rPr>
              <a:t>нераціональне використання бюджетних коштів, </a:t>
            </a:r>
          </a:p>
          <a:p>
            <a:pPr algn="just">
              <a:spcBef>
                <a:spcPts val="0"/>
              </a:spcBef>
              <a:buFont typeface="Wingdings" panose="05000000000000000000" pitchFamily="2" charset="2"/>
              <a:buChar char="ü"/>
            </a:pPr>
            <a:r>
              <a:rPr lang="uk-UA" sz="2800" i="1" dirty="0">
                <a:effectLst/>
                <a:latin typeface="Cambria" panose="02040503050406030204" pitchFamily="18" charset="0"/>
                <a:ea typeface="Cambria" panose="02040503050406030204" pitchFamily="18" charset="0"/>
                <a:cs typeface="Times New Roman" panose="02020603050405020304" pitchFamily="18" charset="0"/>
              </a:rPr>
              <a:t>економічна нестабільність, </a:t>
            </a:r>
          </a:p>
          <a:p>
            <a:pPr algn="just">
              <a:spcBef>
                <a:spcPts val="0"/>
              </a:spcBef>
              <a:buFont typeface="Wingdings" panose="05000000000000000000" pitchFamily="2" charset="2"/>
              <a:buChar char="ü"/>
            </a:pPr>
            <a:r>
              <a:rPr lang="uk-UA" sz="2800" i="1" dirty="0">
                <a:effectLst/>
                <a:latin typeface="Cambria" panose="02040503050406030204" pitchFamily="18" charset="0"/>
                <a:ea typeface="Cambria" panose="02040503050406030204" pitchFamily="18" charset="0"/>
                <a:cs typeface="Times New Roman" panose="02020603050405020304" pitchFamily="18" charset="0"/>
              </a:rPr>
              <a:t>проведення військових дій на території країни, </a:t>
            </a:r>
          </a:p>
          <a:p>
            <a:pPr algn="just">
              <a:spcBef>
                <a:spcPts val="0"/>
              </a:spcBef>
              <a:buFont typeface="Wingdings" panose="05000000000000000000" pitchFamily="2" charset="2"/>
              <a:buChar char="ü"/>
            </a:pPr>
            <a:r>
              <a:rPr lang="uk-UA" sz="2800" i="1" dirty="0">
                <a:effectLst/>
                <a:latin typeface="Cambria" panose="02040503050406030204" pitchFamily="18" charset="0"/>
                <a:ea typeface="Cambria" panose="02040503050406030204" pitchFamily="18" charset="0"/>
                <a:cs typeface="Times New Roman" panose="02020603050405020304" pitchFamily="18" charset="0"/>
              </a:rPr>
              <a:t>наявність певних вад у законодавчій базі, </a:t>
            </a:r>
          </a:p>
          <a:p>
            <a:pPr algn="just">
              <a:spcBef>
                <a:spcPts val="0"/>
              </a:spcBef>
              <a:buFont typeface="Wingdings" panose="05000000000000000000" pitchFamily="2" charset="2"/>
              <a:buChar char="ü"/>
            </a:pPr>
            <a:r>
              <a:rPr lang="uk-UA" sz="2800" i="1" dirty="0">
                <a:effectLst/>
                <a:latin typeface="Cambria" panose="02040503050406030204" pitchFamily="18" charset="0"/>
                <a:ea typeface="Cambria" panose="02040503050406030204" pitchFamily="18" charset="0"/>
                <a:cs typeface="Times New Roman" panose="02020603050405020304" pitchFamily="18" charset="0"/>
              </a:rPr>
              <a:t>зростання державного боргу. </a:t>
            </a:r>
          </a:p>
          <a:p>
            <a:pPr marL="0" indent="0" algn="just">
              <a:spcBef>
                <a:spcPts val="0"/>
              </a:spcBef>
              <a:buNone/>
            </a:pPr>
            <a:endParaRPr lang="uk-UA" sz="2800" i="1" dirty="0">
              <a:latin typeface="Cambria" panose="02040503050406030204" pitchFamily="18" charset="0"/>
              <a:ea typeface="Cambria" panose="02040503050406030204" pitchFamily="18" charset="0"/>
              <a:cs typeface="Times New Roman" panose="02020603050405020304" pitchFamily="18" charset="0"/>
            </a:endParaRPr>
          </a:p>
          <a:p>
            <a:pPr marL="0" indent="0" algn="just">
              <a:spcBef>
                <a:spcPts val="0"/>
              </a:spcBef>
              <a:buNone/>
            </a:pPr>
            <a:r>
              <a:rPr lang="uk-UA" sz="2800" i="1" dirty="0">
                <a:effectLst/>
                <a:latin typeface="Cambria" panose="02040503050406030204" pitchFamily="18" charset="0"/>
                <a:ea typeface="Cambria" panose="02040503050406030204" pitchFamily="18" charset="0"/>
                <a:cs typeface="Times New Roman" panose="02020603050405020304" pitchFamily="18" charset="0"/>
              </a:rPr>
              <a:t>Для подолання цієї проблеми використовуються різноманітні методи. </a:t>
            </a:r>
            <a:r>
              <a:rPr lang="uk-UA" sz="28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Кредитний метод </a:t>
            </a:r>
            <a:r>
              <a:rPr lang="uk-UA" sz="2800" i="1" dirty="0">
                <a:effectLst/>
                <a:latin typeface="Cambria" panose="02040503050406030204" pitchFamily="18" charset="0"/>
                <a:ea typeface="Cambria" panose="02040503050406030204" pitchFamily="18" charset="0"/>
                <a:cs typeface="Times New Roman" panose="02020603050405020304" pitchFamily="18" charset="0"/>
              </a:rPr>
              <a:t>є найбільш доцільним. Україна активно залучає кредити для збалансування бюджету. </a:t>
            </a:r>
          </a:p>
          <a:p>
            <a:pPr marL="0" indent="0" algn="just">
              <a:spcBef>
                <a:spcPts val="0"/>
              </a:spcBef>
              <a:buNone/>
            </a:pPr>
            <a:r>
              <a:rPr lang="uk-UA" sz="2800" i="1" dirty="0">
                <a:effectLst/>
                <a:latin typeface="Cambria" panose="02040503050406030204" pitchFamily="18" charset="0"/>
                <a:ea typeface="Cambria" panose="02040503050406030204" pitchFamily="18" charset="0"/>
                <a:cs typeface="Times New Roman" panose="02020603050405020304" pitchFamily="18" charset="0"/>
              </a:rPr>
              <a:t>Цей метод має такі позитивні ознаки, як уникнення емісії грошей для наповнення бюджету, що зменшує рівень інфляції та знецінення грошової одиниці країни; державний кредит може використовуватись для регулювання грошового обігу. </a:t>
            </a:r>
          </a:p>
          <a:p>
            <a:pPr marL="0" indent="0" algn="just">
              <a:spcBef>
                <a:spcPts val="0"/>
              </a:spcBef>
              <a:buNone/>
            </a:pPr>
            <a:r>
              <a:rPr lang="uk-UA" sz="2800" i="1" dirty="0">
                <a:effectLst/>
                <a:latin typeface="Cambria" panose="02040503050406030204" pitchFamily="18" charset="0"/>
                <a:ea typeface="Cambria" panose="02040503050406030204" pitchFamily="18" charset="0"/>
                <a:cs typeface="Times New Roman" panose="02020603050405020304" pitchFamily="18" charset="0"/>
              </a:rPr>
              <a:t>Але державний кредит призводить до зростання боргових зобов’язань держави і гальмує розвиток економіки; гроші, залучені у підприємств, юридичних та фізичних осіб, не потрапляють у сферу інвестування реального сектору та не приносять ніякого доходу, що виступає негативними рисами використання державного кредиту для забезпечення збалансованості бюджету країни.</a:t>
            </a:r>
            <a:endParaRPr lang="ru-UA" sz="2800" i="1" dirty="0">
              <a:effectLst/>
              <a:latin typeface="Cambria" panose="02040503050406030204" pitchFamily="18" charset="0"/>
              <a:ea typeface="Cambria" panose="02040503050406030204" pitchFamily="18" charset="0"/>
              <a:cs typeface="Times New Roman" panose="02020603050405020304" pitchFamily="18" charset="0"/>
            </a:endParaRPr>
          </a:p>
          <a:p>
            <a:pPr marL="0" indent="0" algn="just">
              <a:spcBef>
                <a:spcPts val="0"/>
              </a:spcBef>
              <a:buNone/>
            </a:pPr>
            <a:endParaRPr lang="uk-UA" sz="2400"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5491003"/>
      </p:ext>
    </p:extLst>
  </p:cSld>
  <p:clrMapOvr>
    <a:masterClrMapping/>
  </p:clrMapOvr>
</p:sld>
</file>

<file path=ppt/theme/theme1.xml><?xml version="1.0" encoding="utf-8"?>
<a:theme xmlns:a="http://schemas.openxmlformats.org/drawingml/2006/main" name="Аспект">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2977</TotalTime>
  <Words>2406</Words>
  <Application>Microsoft Office PowerPoint</Application>
  <PresentationFormat>Широкий екран</PresentationFormat>
  <Paragraphs>1049</Paragraphs>
  <Slides>19</Slides>
  <Notes>18</Notes>
  <HiddenSlides>0</HiddenSlides>
  <MMClips>0</MMClips>
  <ScaleCrop>false</ScaleCrop>
  <HeadingPairs>
    <vt:vector size="6" baseType="variant">
      <vt:variant>
        <vt:lpstr>Використані шрифти</vt:lpstr>
      </vt:variant>
      <vt:variant>
        <vt:i4>7</vt:i4>
      </vt:variant>
      <vt:variant>
        <vt:lpstr>Тема</vt:lpstr>
      </vt:variant>
      <vt:variant>
        <vt:i4>1</vt:i4>
      </vt:variant>
      <vt:variant>
        <vt:lpstr>Заголовки слайдів</vt:lpstr>
      </vt:variant>
      <vt:variant>
        <vt:i4>19</vt:i4>
      </vt:variant>
    </vt:vector>
  </HeadingPairs>
  <TitlesOfParts>
    <vt:vector size="27" baseType="lpstr">
      <vt:lpstr>Arial</vt:lpstr>
      <vt:lpstr>Calibri</vt:lpstr>
      <vt:lpstr>Cambria</vt:lpstr>
      <vt:lpstr>Symbol</vt:lpstr>
      <vt:lpstr>Trebuchet MS</vt:lpstr>
      <vt:lpstr>Wingdings</vt:lpstr>
      <vt:lpstr>Wingdings 3</vt:lpstr>
      <vt:lpstr>Аспект</vt:lpstr>
      <vt:lpstr>УКРАЇНА В ПРОЦЕСАХ ЄВРОПЕЙСЬКОЇ ІНТЕГРАЦІЇ (продовження теми)</vt:lpstr>
      <vt:lpstr>ЕКОНОМІЧНІ ПРОБЛЕМИ УКРАЇНИ ТА ПЕРЕШКОЛИ ЄВРОІНТЕГРАЦІЇ </vt:lpstr>
      <vt:lpstr>Крім досягнення «копенгагенських» критеріїв для вступу в ЄС, Україні необхідно виконати дві умови в досягненні європейського рівня:  -   розвитку технологій і продуктивності праці; -   благополуччя і стандартів життя. </vt:lpstr>
      <vt:lpstr>ПРОДОВЖЕННЯ</vt:lpstr>
      <vt:lpstr>Розвиток грошової системи України свідчить про існування багатьох недоліків, що виявляється і в зростанні доларизації національної економіки  </vt:lpstr>
      <vt:lpstr>Завдання – зниження рівня інфляції до 2% на рік</vt:lpstr>
      <vt:lpstr>Презентація PowerPoint</vt:lpstr>
      <vt:lpstr>Дефіцит бюджету – це сума, на яку рівень видатків бюджету перевищує рівень надходжень. Причини виникнення дефіциту: спад виробництва; зниження ефективності функціонування окремих галузей; несвоєчасне проведення структурних змін в економіці або її технічного переоснащення; великі воєнні витрати; інші фактори, що впливають на соціально-економічне становище країни. Бюджетний дефіцит є важливим інструментом державної фінансово-кредитної політики, засобом впливу на економіко-соціальне становище країни.  В умовах ринкових відносин бюджетний дефіцит може бути знижений або за рахунок збільшення доходів держави, або за допомогою державних запозичень. Найбільш оптимальним засобом боротьби з бюджетним дефіцитом є збільшення доходів держави. Таким чином, стратегічним завданням під час вирішення проблем збалансування бюджету має стати підвищення ефективності суспільного виробництва, яке сприятиме зростанню обсягів фінансових ресурсів суспільства, що є основним джерелом доходів бюджетів.  </vt:lpstr>
      <vt:lpstr>Презентація PowerPoint</vt:lpstr>
      <vt:lpstr>Презентація PowerPoint</vt:lpstr>
      <vt:lpstr>ВВП УКРАЇНИ</vt:lpstr>
      <vt:lpstr>Основні показники розвитку промисловості України </vt:lpstr>
      <vt:lpstr>Показники фінансових результатів діяльності та чисельність працівників великих підприємств  гірничо-металургійного комплексу Східного регіону України за 2014-2018 рр. </vt:lpstr>
      <vt:lpstr>ВНУТРІШНЄ СПОЖИВАННЯ СТАЛІ В УКРАЇНІ  </vt:lpstr>
      <vt:lpstr>ВНУТРІШНЄ СПОЖИВАННЯ СТАЛІ У РОЗРАХУНКУ НА ДУШУ НАСЕЛЕННЯ В УКРАЇНІ   ТА ОКРЕМИХ КРАЇНАХ СВІТУ, КГ</vt:lpstr>
      <vt:lpstr>ВНУТРІШНЄ СПОЖИВАННЯ СТАЛІ В УКРАЇНІ ТА В ОКРЕМИХ КРАЇНАХ СВІТУ, МЛН. Т </vt:lpstr>
      <vt:lpstr>СТРУКТУРА КАПІТАЛЬНИХ ІНВЕСТИЦІЙ ЗА ДЖЕРЕЛАМИ ФІНАНСУВАННЯ ЗА 2010 – 2018 РР.</vt:lpstr>
      <vt:lpstr>Структура витрат на інноваційний розвиток у промисловості України за джерелами фінансування,% </vt:lpstr>
      <vt:lpstr>ДЯКУЮ ЗА УВАГУ</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ПІДПРИЄМНИЦЬКІ РИЗИКИ ВТРАТИ ФІНАНСОВОЇ БЕЗПЕКИ ПРОМИСЛОВИМИ ПІДПРИЄМСТВАМИ УКРАЇНИ </dc:title>
  <dc:creator>Buh</dc:creator>
  <cp:lastModifiedBy>Наталья Метеленко</cp:lastModifiedBy>
  <cp:revision>170</cp:revision>
  <dcterms:created xsi:type="dcterms:W3CDTF">2019-11-02T14:16:53Z</dcterms:created>
  <dcterms:modified xsi:type="dcterms:W3CDTF">2024-02-07T10:56:06Z</dcterms:modified>
</cp:coreProperties>
</file>