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89" r:id="rId2"/>
    <p:sldId id="351" r:id="rId3"/>
    <p:sldId id="259" r:id="rId4"/>
    <p:sldId id="262" r:id="rId5"/>
    <p:sldId id="303" r:id="rId6"/>
    <p:sldId id="310" r:id="rId7"/>
    <p:sldId id="311" r:id="rId8"/>
    <p:sldId id="312" r:id="rId9"/>
    <p:sldId id="313" r:id="rId10"/>
    <p:sldId id="314" r:id="rId11"/>
    <p:sldId id="315" r:id="rId12"/>
    <p:sldId id="316" r:id="rId13"/>
    <p:sldId id="317" r:id="rId14"/>
    <p:sldId id="298" r:id="rId15"/>
    <p:sldId id="318" r:id="rId16"/>
    <p:sldId id="319" r:id="rId17"/>
    <p:sldId id="320" r:id="rId18"/>
    <p:sldId id="321" r:id="rId19"/>
    <p:sldId id="322" r:id="rId20"/>
    <p:sldId id="323" r:id="rId21"/>
    <p:sldId id="324" r:id="rId22"/>
    <p:sldId id="325" r:id="rId23"/>
    <p:sldId id="326" r:id="rId24"/>
    <p:sldId id="328" r:id="rId25"/>
    <p:sldId id="327" r:id="rId26"/>
    <p:sldId id="329" r:id="rId27"/>
    <p:sldId id="330" r:id="rId28"/>
    <p:sldId id="331" r:id="rId29"/>
    <p:sldId id="332" r:id="rId30"/>
    <p:sldId id="333" r:id="rId31"/>
    <p:sldId id="334" r:id="rId32"/>
    <p:sldId id="335" r:id="rId33"/>
    <p:sldId id="337" r:id="rId34"/>
    <p:sldId id="336" r:id="rId35"/>
    <p:sldId id="338" r:id="rId36"/>
    <p:sldId id="339" r:id="rId37"/>
    <p:sldId id="340" r:id="rId38"/>
    <p:sldId id="342" r:id="rId39"/>
    <p:sldId id="343" r:id="rId40"/>
    <p:sldId id="344" r:id="rId41"/>
    <p:sldId id="345" r:id="rId42"/>
    <p:sldId id="350" r:id="rId43"/>
    <p:sldId id="349" r:id="rId44"/>
    <p:sldId id="347" r:id="rId45"/>
    <p:sldId id="348" r:id="rId46"/>
    <p:sldId id="346" r:id="rId47"/>
    <p:sldId id="283" r:id="rId48"/>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8E7"/>
    <a:srgbClr val="CCECFF"/>
    <a:srgbClr val="006600"/>
    <a:srgbClr val="669900"/>
    <a:srgbClr val="339933"/>
    <a:srgbClr val="00FF99"/>
    <a:srgbClr val="00CC99"/>
    <a:srgbClr val="339966"/>
    <a:srgbClr val="EE464C"/>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4660"/>
  </p:normalViewPr>
  <p:slideViewPr>
    <p:cSldViewPr snapToGrid="0" showGuides="1">
      <p:cViewPr varScale="1">
        <p:scale>
          <a:sx n="69" d="100"/>
          <a:sy n="69" d="100"/>
        </p:scale>
        <p:origin x="906" y="9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DD4C2-AA91-434A-9092-86E742C61D5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uk-UA"/>
        </a:p>
      </dgm:t>
    </dgm:pt>
    <dgm:pt modelId="{B99DA571-682E-45A9-93A6-4C4FAFFFEBD1}">
      <dgm:prSet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5400000" scaled="1"/>
          <a:tileRect/>
        </a:gradFill>
      </dgm:spPr>
      <dgm:t>
        <a:bodyPr/>
        <a:lstStyle/>
        <a:p>
          <a:pPr algn="just" rtl="0"/>
          <a:r>
            <a:rPr lang="uk-UA" sz="2000" b="1" u="none" dirty="0" smtClean="0">
              <a:solidFill>
                <a:srgbClr val="FFFF00"/>
              </a:solidFill>
            </a:rPr>
            <a:t>   Переваги стратегії управління активами</a:t>
          </a:r>
          <a:r>
            <a:rPr lang="uk-UA" sz="2000" b="1" dirty="0" smtClean="0"/>
            <a:t> </a:t>
          </a:r>
          <a:r>
            <a:rPr lang="uk-UA" sz="2000" b="1" dirty="0" smtClean="0">
              <a:solidFill>
                <a:schemeClr val="bg1"/>
              </a:solidFill>
            </a:rPr>
            <a:t>полягають у відносній простоті застосування, оскільки рішення приймаються лише щодо одного аспекту банківської діяльності — розміщення активів, а для управління ліквідністю застосовуються найпростіші методи, які не потребують значних ресурсних витрат. </a:t>
          </a:r>
          <a:r>
            <a:rPr lang="ru-RU" sz="2000" b="1" dirty="0" smtClean="0">
              <a:solidFill>
                <a:schemeClr val="bg1"/>
              </a:solidFill>
            </a:rPr>
            <a:t>Банк не має потреби залучати висококваліфікований персонал, завдяки чому вдається скорочувати витрати на підготовку та оплату праці фахівців. </a:t>
          </a:r>
          <a:endParaRPr lang="uk-UA" sz="2000" b="1" dirty="0">
            <a:solidFill>
              <a:schemeClr val="bg1"/>
            </a:solidFill>
          </a:endParaRPr>
        </a:p>
      </dgm:t>
    </dgm:pt>
    <dgm:pt modelId="{7D043B44-CF5D-45B1-B276-A1754470F229}" type="parTrans" cxnId="{41817739-7401-4577-A35B-B7F59C8E44F0}">
      <dgm:prSet/>
      <dgm:spPr/>
      <dgm:t>
        <a:bodyPr/>
        <a:lstStyle/>
        <a:p>
          <a:endParaRPr lang="uk-UA"/>
        </a:p>
      </dgm:t>
    </dgm:pt>
    <dgm:pt modelId="{6A587899-776B-430E-BC47-1F7BD8372216}" type="sibTrans" cxnId="{41817739-7401-4577-A35B-B7F59C8E44F0}">
      <dgm:prSet/>
      <dgm:spPr/>
      <dgm:t>
        <a:bodyPr/>
        <a:lstStyle/>
        <a:p>
          <a:endParaRPr lang="uk-UA"/>
        </a:p>
      </dgm:t>
    </dgm:pt>
    <dgm:pt modelId="{E6A0FFBC-BE01-4476-BD17-F8741C5C559D}">
      <dgm:prSet custT="1"/>
      <dgm:spPr>
        <a:solidFill>
          <a:srgbClr val="006600">
            <a:alpha val="72000"/>
          </a:srgbClr>
        </a:solidFill>
      </dgm:spPr>
      <dgm:t>
        <a:bodyPr/>
        <a:lstStyle/>
        <a:p>
          <a:pPr algn="just" rtl="0"/>
          <a:r>
            <a:rPr lang="ru-RU" sz="2000" b="1" u="none" dirty="0" smtClean="0">
              <a:solidFill>
                <a:srgbClr val="FFFF00"/>
              </a:solidFill>
            </a:rPr>
            <a:t>   </a:t>
          </a:r>
        </a:p>
        <a:p>
          <a:pPr algn="just" rtl="0"/>
          <a:r>
            <a:rPr lang="ru-RU" sz="2000" b="1" u="none" dirty="0" smtClean="0">
              <a:solidFill>
                <a:srgbClr val="FFFF00"/>
              </a:solidFill>
            </a:rPr>
            <a:t>   Вади цієї стратегії </a:t>
          </a:r>
          <a:r>
            <a:rPr lang="ru-RU" sz="2000" b="1" dirty="0" smtClean="0">
              <a:solidFill>
                <a:schemeClr val="bg1"/>
              </a:solidFill>
            </a:rPr>
            <a:t>полягають у тому, що вона не дозволяє максимізувати прибуток. Адже, з одного боку, банк відмовляється від управління залученими коштами і, отже, від впливу на їхню вартість. З іншого боку, велика частина банківських активів має знаходитись у високоліквідній формі для підтримання достатнього рівня ліквідності, що призводить до зменшення доходів.</a:t>
          </a:r>
          <a:endParaRPr lang="uk-UA" sz="2000" b="1" dirty="0">
            <a:solidFill>
              <a:schemeClr val="bg1"/>
            </a:solidFill>
          </a:endParaRPr>
        </a:p>
      </dgm:t>
    </dgm:pt>
    <dgm:pt modelId="{1D9C7519-F454-4C19-8190-A030078072A4}" type="parTrans" cxnId="{9C5B534B-38A6-4C55-BF4D-496D6CC42604}">
      <dgm:prSet/>
      <dgm:spPr/>
      <dgm:t>
        <a:bodyPr/>
        <a:lstStyle/>
        <a:p>
          <a:endParaRPr lang="uk-UA"/>
        </a:p>
      </dgm:t>
    </dgm:pt>
    <dgm:pt modelId="{0C4953FB-1042-43F2-A65A-2F4E363F1FF3}" type="sibTrans" cxnId="{9C5B534B-38A6-4C55-BF4D-496D6CC42604}">
      <dgm:prSet/>
      <dgm:spPr/>
      <dgm:t>
        <a:bodyPr/>
        <a:lstStyle/>
        <a:p>
          <a:endParaRPr lang="uk-UA"/>
        </a:p>
      </dgm:t>
    </dgm:pt>
    <dgm:pt modelId="{4AEA8F09-AEE6-4BA1-8501-EEC27F74F5AA}" type="pres">
      <dgm:prSet presAssocID="{7CADD4C2-AA91-434A-9092-86E742C61D58}" presName="vert0" presStyleCnt="0">
        <dgm:presLayoutVars>
          <dgm:dir/>
          <dgm:animOne val="branch"/>
          <dgm:animLvl val="lvl"/>
        </dgm:presLayoutVars>
      </dgm:prSet>
      <dgm:spPr/>
      <dgm:t>
        <a:bodyPr/>
        <a:lstStyle/>
        <a:p>
          <a:endParaRPr lang="uk-UA"/>
        </a:p>
      </dgm:t>
    </dgm:pt>
    <dgm:pt modelId="{4D544F2F-F737-4ABF-B6AC-B2FE49891E6F}" type="pres">
      <dgm:prSet presAssocID="{B99DA571-682E-45A9-93A6-4C4FAFFFEBD1}" presName="thickLine" presStyleLbl="alignNode1" presStyleIdx="0" presStyleCnt="2"/>
      <dgm:spPr/>
    </dgm:pt>
    <dgm:pt modelId="{51031105-1092-4C52-BF8E-BA9177091A89}" type="pres">
      <dgm:prSet presAssocID="{B99DA571-682E-45A9-93A6-4C4FAFFFEBD1}" presName="horz1" presStyleCnt="0"/>
      <dgm:spPr/>
    </dgm:pt>
    <dgm:pt modelId="{279EC4EF-4858-41E4-A53F-FE6AFE2B338D}" type="pres">
      <dgm:prSet presAssocID="{B99DA571-682E-45A9-93A6-4C4FAFFFEBD1}" presName="tx1" presStyleLbl="revTx" presStyleIdx="0" presStyleCnt="2" custScaleY="74742"/>
      <dgm:spPr/>
      <dgm:t>
        <a:bodyPr/>
        <a:lstStyle/>
        <a:p>
          <a:endParaRPr lang="uk-UA"/>
        </a:p>
      </dgm:t>
    </dgm:pt>
    <dgm:pt modelId="{AC815581-34CC-4A93-A3A8-042330824430}" type="pres">
      <dgm:prSet presAssocID="{B99DA571-682E-45A9-93A6-4C4FAFFFEBD1}" presName="vert1" presStyleCnt="0"/>
      <dgm:spPr/>
    </dgm:pt>
    <dgm:pt modelId="{122093EC-3296-4F8A-AA93-E8592224630D}" type="pres">
      <dgm:prSet presAssocID="{E6A0FFBC-BE01-4476-BD17-F8741C5C559D}" presName="thickLine" presStyleLbl="alignNode1" presStyleIdx="1" presStyleCnt="2"/>
      <dgm:spPr/>
    </dgm:pt>
    <dgm:pt modelId="{976D13BC-8811-477A-AE06-5F12576920DB}" type="pres">
      <dgm:prSet presAssocID="{E6A0FFBC-BE01-4476-BD17-F8741C5C559D}" presName="horz1" presStyleCnt="0"/>
      <dgm:spPr/>
    </dgm:pt>
    <dgm:pt modelId="{8672AD2E-D554-4DE6-81DD-5F113DDEA1A8}" type="pres">
      <dgm:prSet presAssocID="{E6A0FFBC-BE01-4476-BD17-F8741C5C559D}" presName="tx1" presStyleLbl="revTx" presStyleIdx="1" presStyleCnt="2" custLinFactNeighborX="0" custLinFactNeighborY="14332"/>
      <dgm:spPr/>
      <dgm:t>
        <a:bodyPr/>
        <a:lstStyle/>
        <a:p>
          <a:endParaRPr lang="uk-UA"/>
        </a:p>
      </dgm:t>
    </dgm:pt>
    <dgm:pt modelId="{86C3DA96-6822-4B21-BB39-15B963A7F528}" type="pres">
      <dgm:prSet presAssocID="{E6A0FFBC-BE01-4476-BD17-F8741C5C559D}" presName="vert1" presStyleCnt="0"/>
      <dgm:spPr/>
    </dgm:pt>
  </dgm:ptLst>
  <dgm:cxnLst>
    <dgm:cxn modelId="{4E73DB5A-E05D-4439-8B4F-AB1E882D2D12}" type="presOf" srcId="{7CADD4C2-AA91-434A-9092-86E742C61D58}" destId="{4AEA8F09-AEE6-4BA1-8501-EEC27F74F5AA}" srcOrd="0" destOrd="0" presId="urn:microsoft.com/office/officeart/2008/layout/LinedList"/>
    <dgm:cxn modelId="{021B1CE8-6CFB-4198-A593-4AC2C850B93B}" type="presOf" srcId="{E6A0FFBC-BE01-4476-BD17-F8741C5C559D}" destId="{8672AD2E-D554-4DE6-81DD-5F113DDEA1A8}" srcOrd="0" destOrd="0" presId="urn:microsoft.com/office/officeart/2008/layout/LinedList"/>
    <dgm:cxn modelId="{D58D6E52-E5B0-4C5A-9FD5-10250A690783}" type="presOf" srcId="{B99DA571-682E-45A9-93A6-4C4FAFFFEBD1}" destId="{279EC4EF-4858-41E4-A53F-FE6AFE2B338D}" srcOrd="0" destOrd="0" presId="urn:microsoft.com/office/officeart/2008/layout/LinedList"/>
    <dgm:cxn modelId="{9C5B534B-38A6-4C55-BF4D-496D6CC42604}" srcId="{7CADD4C2-AA91-434A-9092-86E742C61D58}" destId="{E6A0FFBC-BE01-4476-BD17-F8741C5C559D}" srcOrd="1" destOrd="0" parTransId="{1D9C7519-F454-4C19-8190-A030078072A4}" sibTransId="{0C4953FB-1042-43F2-A65A-2F4E363F1FF3}"/>
    <dgm:cxn modelId="{41817739-7401-4577-A35B-B7F59C8E44F0}" srcId="{7CADD4C2-AA91-434A-9092-86E742C61D58}" destId="{B99DA571-682E-45A9-93A6-4C4FAFFFEBD1}" srcOrd="0" destOrd="0" parTransId="{7D043B44-CF5D-45B1-B276-A1754470F229}" sibTransId="{6A587899-776B-430E-BC47-1F7BD8372216}"/>
    <dgm:cxn modelId="{19E96CA3-CCF9-467E-B789-3EBF9E82CE9D}" type="presParOf" srcId="{4AEA8F09-AEE6-4BA1-8501-EEC27F74F5AA}" destId="{4D544F2F-F737-4ABF-B6AC-B2FE49891E6F}" srcOrd="0" destOrd="0" presId="urn:microsoft.com/office/officeart/2008/layout/LinedList"/>
    <dgm:cxn modelId="{3A61310E-BFC6-4AB0-AAA9-D885983B4595}" type="presParOf" srcId="{4AEA8F09-AEE6-4BA1-8501-EEC27F74F5AA}" destId="{51031105-1092-4C52-BF8E-BA9177091A89}" srcOrd="1" destOrd="0" presId="urn:microsoft.com/office/officeart/2008/layout/LinedList"/>
    <dgm:cxn modelId="{4961E638-4E30-4BD1-931B-5EC23636C02E}" type="presParOf" srcId="{51031105-1092-4C52-BF8E-BA9177091A89}" destId="{279EC4EF-4858-41E4-A53F-FE6AFE2B338D}" srcOrd="0" destOrd="0" presId="urn:microsoft.com/office/officeart/2008/layout/LinedList"/>
    <dgm:cxn modelId="{D0FB345D-6321-4F00-989D-784C1912EED2}" type="presParOf" srcId="{51031105-1092-4C52-BF8E-BA9177091A89}" destId="{AC815581-34CC-4A93-A3A8-042330824430}" srcOrd="1" destOrd="0" presId="urn:microsoft.com/office/officeart/2008/layout/LinedList"/>
    <dgm:cxn modelId="{B9FF62DE-0C0F-4D87-AF2B-F0688D7E5519}" type="presParOf" srcId="{4AEA8F09-AEE6-4BA1-8501-EEC27F74F5AA}" destId="{122093EC-3296-4F8A-AA93-E8592224630D}" srcOrd="2" destOrd="0" presId="urn:microsoft.com/office/officeart/2008/layout/LinedList"/>
    <dgm:cxn modelId="{C5329590-6D2C-4C95-B2D8-B279388D76DC}" type="presParOf" srcId="{4AEA8F09-AEE6-4BA1-8501-EEC27F74F5AA}" destId="{976D13BC-8811-477A-AE06-5F12576920DB}" srcOrd="3" destOrd="0" presId="urn:microsoft.com/office/officeart/2008/layout/LinedList"/>
    <dgm:cxn modelId="{423DFEC5-B4EA-46B2-AF65-6A99ED3ABCCE}" type="presParOf" srcId="{976D13BC-8811-477A-AE06-5F12576920DB}" destId="{8672AD2E-D554-4DE6-81DD-5F113DDEA1A8}" srcOrd="0" destOrd="0" presId="urn:microsoft.com/office/officeart/2008/layout/LinedList"/>
    <dgm:cxn modelId="{84EF9D3D-8698-4DB5-A7DE-6A92012AC57B}" type="presParOf" srcId="{976D13BC-8811-477A-AE06-5F12576920DB}" destId="{86C3DA96-6822-4B21-BB39-15B963A7F528}"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CADD4C2-AA91-434A-9092-86E742C61D5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uk-UA"/>
        </a:p>
      </dgm:t>
    </dgm:pt>
    <dgm:pt modelId="{B99DA571-682E-45A9-93A6-4C4FAFFFEBD1}">
      <dgm:prSet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5400000" scaled="1"/>
          <a:tileRect/>
        </a:gradFill>
      </dgm:spPr>
      <dgm:t>
        <a:bodyPr/>
        <a:lstStyle/>
        <a:p>
          <a:pPr algn="just" rtl="0"/>
          <a:r>
            <a:rPr lang="ru-RU" sz="2000" b="1" u="none" dirty="0" smtClean="0">
              <a:solidFill>
                <a:srgbClr val="FFFF00"/>
              </a:solidFill>
            </a:rPr>
            <a:t>   </a:t>
          </a:r>
        </a:p>
        <a:p>
          <a:pPr algn="just" rtl="0"/>
          <a:r>
            <a:rPr lang="ru-RU" sz="2000" b="1" u="none" dirty="0" smtClean="0">
              <a:solidFill>
                <a:srgbClr val="FFFF00"/>
              </a:solidFill>
            </a:rPr>
            <a:t>   Перевагою управління банком через пасиви</a:t>
          </a:r>
          <a:r>
            <a:rPr lang="ru-RU" sz="2000" b="1" u="none" dirty="0" smtClean="0"/>
            <a:t> </a:t>
          </a:r>
          <a:r>
            <a:rPr lang="ru-RU" sz="2000" b="1" u="none" dirty="0" smtClean="0">
              <a:solidFill>
                <a:schemeClr val="bg1"/>
              </a:solidFill>
            </a:rPr>
            <a:t>є потенційна можливість збільшення прибутків встановленням контролю за операційними витратами та точнішим прогнозуванням потреби банку в ліквідних коштах.</a:t>
          </a:r>
        </a:p>
        <a:p>
          <a:pPr algn="just" rtl="0"/>
          <a:endParaRPr lang="ru-RU" sz="2000" b="1" u="none" dirty="0" smtClean="0"/>
        </a:p>
        <a:p>
          <a:pPr algn="just" rtl="0"/>
          <a:endParaRPr lang="uk-UA" sz="2000" b="1" u="none" dirty="0"/>
        </a:p>
      </dgm:t>
    </dgm:pt>
    <dgm:pt modelId="{7D043B44-CF5D-45B1-B276-A1754470F229}" type="parTrans" cxnId="{41817739-7401-4577-A35B-B7F59C8E44F0}">
      <dgm:prSet/>
      <dgm:spPr/>
      <dgm:t>
        <a:bodyPr/>
        <a:lstStyle/>
        <a:p>
          <a:endParaRPr lang="uk-UA"/>
        </a:p>
      </dgm:t>
    </dgm:pt>
    <dgm:pt modelId="{6A587899-776B-430E-BC47-1F7BD8372216}" type="sibTrans" cxnId="{41817739-7401-4577-A35B-B7F59C8E44F0}">
      <dgm:prSet/>
      <dgm:spPr/>
      <dgm:t>
        <a:bodyPr/>
        <a:lstStyle/>
        <a:p>
          <a:endParaRPr lang="uk-UA"/>
        </a:p>
      </dgm:t>
    </dgm:pt>
    <dgm:pt modelId="{E6A0FFBC-BE01-4476-BD17-F8741C5C559D}">
      <dgm:prSet custT="1"/>
      <dgm:spPr>
        <a:solidFill>
          <a:srgbClr val="006600">
            <a:alpha val="72000"/>
          </a:srgbClr>
        </a:solidFill>
      </dgm:spPr>
      <dgm:t>
        <a:bodyPr/>
        <a:lstStyle/>
        <a:p>
          <a:pPr algn="just" rtl="0"/>
          <a:r>
            <a:rPr lang="ru-RU" sz="2000" b="1" u="none" dirty="0" smtClean="0"/>
            <a:t>   </a:t>
          </a:r>
        </a:p>
        <a:p>
          <a:pPr algn="just" rtl="0"/>
          <a:endParaRPr lang="ru-RU" sz="2000" b="1" u="none" dirty="0" smtClean="0"/>
        </a:p>
        <a:p>
          <a:pPr algn="just" rtl="0"/>
          <a:r>
            <a:rPr lang="ru-RU" sz="2000" b="1" u="none" dirty="0" smtClean="0">
              <a:solidFill>
                <a:schemeClr val="bg1"/>
              </a:solidFill>
            </a:rPr>
            <a:t>   Практика роботи окремих банків повною мірою відображає </a:t>
          </a:r>
          <a:r>
            <a:rPr lang="ru-RU" sz="2000" b="1" u="none" dirty="0" smtClean="0">
              <a:solidFill>
                <a:srgbClr val="FFFF00"/>
              </a:solidFill>
            </a:rPr>
            <a:t>недоліки автономного підходу до управління пасивами</a:t>
          </a:r>
          <a:r>
            <a:rPr lang="ru-RU" sz="2000" b="1" u="none" dirty="0" smtClean="0">
              <a:solidFill>
                <a:schemeClr val="bg1"/>
              </a:solidFill>
            </a:rPr>
            <a:t>.</a:t>
          </a:r>
          <a:r>
            <a:rPr lang="ru-RU" sz="2000" b="1" u="none" dirty="0" smtClean="0"/>
            <a:t> </a:t>
          </a:r>
          <a:r>
            <a:rPr lang="ru-RU" sz="2000" b="1" u="none" dirty="0" smtClean="0">
              <a:solidFill>
                <a:schemeClr val="bg1"/>
              </a:solidFill>
            </a:rPr>
            <a:t>Досить високий рівень кредитних ставок на вітчизняному ринку не дозволяє позичальникам активно використовувати інструментарій кредитування в своїй діяльності, і банки, залучивши кошти, все частіше стикаються з проблемою їх ефективного та надійного розміщення</a:t>
          </a:r>
          <a:r>
            <a:rPr lang="uk-UA" sz="2000" b="1" u="none" dirty="0" smtClean="0">
              <a:solidFill>
                <a:schemeClr val="bg1"/>
              </a:solidFill>
            </a:rPr>
            <a:t>.</a:t>
          </a:r>
          <a:endParaRPr lang="uk-UA" sz="2000" b="1" u="none" dirty="0">
            <a:solidFill>
              <a:schemeClr val="bg1"/>
            </a:solidFill>
          </a:endParaRPr>
        </a:p>
      </dgm:t>
    </dgm:pt>
    <dgm:pt modelId="{1D9C7519-F454-4C19-8190-A030078072A4}" type="parTrans" cxnId="{9C5B534B-38A6-4C55-BF4D-496D6CC42604}">
      <dgm:prSet/>
      <dgm:spPr/>
      <dgm:t>
        <a:bodyPr/>
        <a:lstStyle/>
        <a:p>
          <a:endParaRPr lang="uk-UA"/>
        </a:p>
      </dgm:t>
    </dgm:pt>
    <dgm:pt modelId="{0C4953FB-1042-43F2-A65A-2F4E363F1FF3}" type="sibTrans" cxnId="{9C5B534B-38A6-4C55-BF4D-496D6CC42604}">
      <dgm:prSet/>
      <dgm:spPr/>
      <dgm:t>
        <a:bodyPr/>
        <a:lstStyle/>
        <a:p>
          <a:endParaRPr lang="uk-UA"/>
        </a:p>
      </dgm:t>
    </dgm:pt>
    <dgm:pt modelId="{1D291AEE-3594-455F-8C01-70F234B0D182}" type="pres">
      <dgm:prSet presAssocID="{7CADD4C2-AA91-434A-9092-86E742C61D58}" presName="vert0" presStyleCnt="0">
        <dgm:presLayoutVars>
          <dgm:dir/>
          <dgm:animOne val="branch"/>
          <dgm:animLvl val="lvl"/>
        </dgm:presLayoutVars>
      </dgm:prSet>
      <dgm:spPr/>
      <dgm:t>
        <a:bodyPr/>
        <a:lstStyle/>
        <a:p>
          <a:endParaRPr lang="uk-UA"/>
        </a:p>
      </dgm:t>
    </dgm:pt>
    <dgm:pt modelId="{AAE41D27-0B5A-4BA6-894F-47FE3C905E97}" type="pres">
      <dgm:prSet presAssocID="{B99DA571-682E-45A9-93A6-4C4FAFFFEBD1}" presName="thickLine" presStyleLbl="alignNode1" presStyleIdx="0" presStyleCnt="2"/>
      <dgm:spPr/>
    </dgm:pt>
    <dgm:pt modelId="{473F5E99-A829-48DF-B61B-1703642B95D3}" type="pres">
      <dgm:prSet presAssocID="{B99DA571-682E-45A9-93A6-4C4FAFFFEBD1}" presName="horz1" presStyleCnt="0"/>
      <dgm:spPr/>
    </dgm:pt>
    <dgm:pt modelId="{25E70816-0E83-49EF-804D-D4F616159555}" type="pres">
      <dgm:prSet presAssocID="{B99DA571-682E-45A9-93A6-4C4FAFFFEBD1}" presName="tx1" presStyleLbl="revTx" presStyleIdx="0" presStyleCnt="2" custScaleY="67934"/>
      <dgm:spPr/>
      <dgm:t>
        <a:bodyPr/>
        <a:lstStyle/>
        <a:p>
          <a:endParaRPr lang="uk-UA"/>
        </a:p>
      </dgm:t>
    </dgm:pt>
    <dgm:pt modelId="{70B6B696-6204-4BD7-A4D2-E42D4C890DBB}" type="pres">
      <dgm:prSet presAssocID="{B99DA571-682E-45A9-93A6-4C4FAFFFEBD1}" presName="vert1" presStyleCnt="0"/>
      <dgm:spPr/>
    </dgm:pt>
    <dgm:pt modelId="{DDC3EAA0-F7E5-429B-80A9-477A41C2E0ED}" type="pres">
      <dgm:prSet presAssocID="{E6A0FFBC-BE01-4476-BD17-F8741C5C559D}" presName="thickLine" presStyleLbl="alignNode1" presStyleIdx="1" presStyleCnt="2"/>
      <dgm:spPr/>
    </dgm:pt>
    <dgm:pt modelId="{36DD10C0-8CC8-4990-B544-81A6EFF2688F}" type="pres">
      <dgm:prSet presAssocID="{E6A0FFBC-BE01-4476-BD17-F8741C5C559D}" presName="horz1" presStyleCnt="0"/>
      <dgm:spPr/>
    </dgm:pt>
    <dgm:pt modelId="{E165C7C5-684E-4F99-856A-7B47F6668870}" type="pres">
      <dgm:prSet presAssocID="{E6A0FFBC-BE01-4476-BD17-F8741C5C559D}" presName="tx1" presStyleLbl="revTx" presStyleIdx="1" presStyleCnt="2"/>
      <dgm:spPr/>
      <dgm:t>
        <a:bodyPr/>
        <a:lstStyle/>
        <a:p>
          <a:endParaRPr lang="uk-UA"/>
        </a:p>
      </dgm:t>
    </dgm:pt>
    <dgm:pt modelId="{581076DC-B894-42EB-90B2-1589CEC7F977}" type="pres">
      <dgm:prSet presAssocID="{E6A0FFBC-BE01-4476-BD17-F8741C5C559D}" presName="vert1" presStyleCnt="0"/>
      <dgm:spPr/>
    </dgm:pt>
  </dgm:ptLst>
  <dgm:cxnLst>
    <dgm:cxn modelId="{2C5AD724-7956-49C4-81F8-89B379245BE9}" type="presOf" srcId="{E6A0FFBC-BE01-4476-BD17-F8741C5C559D}" destId="{E165C7C5-684E-4F99-856A-7B47F6668870}" srcOrd="0" destOrd="0" presId="urn:microsoft.com/office/officeart/2008/layout/LinedList"/>
    <dgm:cxn modelId="{69CFB5F5-A217-4893-9E3E-6148CE39960D}" type="presOf" srcId="{7CADD4C2-AA91-434A-9092-86E742C61D58}" destId="{1D291AEE-3594-455F-8C01-70F234B0D182}" srcOrd="0" destOrd="0" presId="urn:microsoft.com/office/officeart/2008/layout/LinedList"/>
    <dgm:cxn modelId="{9C5B534B-38A6-4C55-BF4D-496D6CC42604}" srcId="{7CADD4C2-AA91-434A-9092-86E742C61D58}" destId="{E6A0FFBC-BE01-4476-BD17-F8741C5C559D}" srcOrd="1" destOrd="0" parTransId="{1D9C7519-F454-4C19-8190-A030078072A4}" sibTransId="{0C4953FB-1042-43F2-A65A-2F4E363F1FF3}"/>
    <dgm:cxn modelId="{41817739-7401-4577-A35B-B7F59C8E44F0}" srcId="{7CADD4C2-AA91-434A-9092-86E742C61D58}" destId="{B99DA571-682E-45A9-93A6-4C4FAFFFEBD1}" srcOrd="0" destOrd="0" parTransId="{7D043B44-CF5D-45B1-B276-A1754470F229}" sibTransId="{6A587899-776B-430E-BC47-1F7BD8372216}"/>
    <dgm:cxn modelId="{D2A1745C-D9F3-422B-B531-777E9A430DD7}" type="presOf" srcId="{B99DA571-682E-45A9-93A6-4C4FAFFFEBD1}" destId="{25E70816-0E83-49EF-804D-D4F616159555}" srcOrd="0" destOrd="0" presId="urn:microsoft.com/office/officeart/2008/layout/LinedList"/>
    <dgm:cxn modelId="{B01E6BC9-8FEA-4067-AB01-E575EB90C4C6}" type="presParOf" srcId="{1D291AEE-3594-455F-8C01-70F234B0D182}" destId="{AAE41D27-0B5A-4BA6-894F-47FE3C905E97}" srcOrd="0" destOrd="0" presId="urn:microsoft.com/office/officeart/2008/layout/LinedList"/>
    <dgm:cxn modelId="{7DC8DC75-0785-47AB-A3D9-FF9F0E62260F}" type="presParOf" srcId="{1D291AEE-3594-455F-8C01-70F234B0D182}" destId="{473F5E99-A829-48DF-B61B-1703642B95D3}" srcOrd="1" destOrd="0" presId="urn:microsoft.com/office/officeart/2008/layout/LinedList"/>
    <dgm:cxn modelId="{181ADC7E-18F3-4073-8426-4C0320D76332}" type="presParOf" srcId="{473F5E99-A829-48DF-B61B-1703642B95D3}" destId="{25E70816-0E83-49EF-804D-D4F616159555}" srcOrd="0" destOrd="0" presId="urn:microsoft.com/office/officeart/2008/layout/LinedList"/>
    <dgm:cxn modelId="{FA63838B-9F66-4D75-899B-4A517C4B9FD6}" type="presParOf" srcId="{473F5E99-A829-48DF-B61B-1703642B95D3}" destId="{70B6B696-6204-4BD7-A4D2-E42D4C890DBB}" srcOrd="1" destOrd="0" presId="urn:microsoft.com/office/officeart/2008/layout/LinedList"/>
    <dgm:cxn modelId="{AEC275F1-2F72-4CAC-8469-11DC09F164B6}" type="presParOf" srcId="{1D291AEE-3594-455F-8C01-70F234B0D182}" destId="{DDC3EAA0-F7E5-429B-80A9-477A41C2E0ED}" srcOrd="2" destOrd="0" presId="urn:microsoft.com/office/officeart/2008/layout/LinedList"/>
    <dgm:cxn modelId="{13A3CED5-14A0-42B5-AF3D-4BC3C5687F81}" type="presParOf" srcId="{1D291AEE-3594-455F-8C01-70F234B0D182}" destId="{36DD10C0-8CC8-4990-B544-81A6EFF2688F}" srcOrd="3" destOrd="0" presId="urn:microsoft.com/office/officeart/2008/layout/LinedList"/>
    <dgm:cxn modelId="{34FB4D62-0B3C-468F-8CFA-B8C81EFFA328}" type="presParOf" srcId="{36DD10C0-8CC8-4990-B544-81A6EFF2688F}" destId="{E165C7C5-684E-4F99-856A-7B47F6668870}" srcOrd="0" destOrd="0" presId="urn:microsoft.com/office/officeart/2008/layout/LinedList"/>
    <dgm:cxn modelId="{9CB89868-5BCB-45A0-B84F-CCBE0C843C28}" type="presParOf" srcId="{36DD10C0-8CC8-4990-B544-81A6EFF2688F}" destId="{581076DC-B894-42EB-90B2-1589CEC7F977}"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2F54216-1B65-42EE-A817-4003BEB05E7F}" type="doc">
      <dgm:prSet loTypeId="urn:microsoft.com/office/officeart/2008/layout/CircleAccentTimeline" loCatId="process" qsTypeId="urn:microsoft.com/office/officeart/2005/8/quickstyle/3d1" qsCatId="3D" csTypeId="urn:microsoft.com/office/officeart/2005/8/colors/accent0_3" csCatId="mainScheme"/>
      <dgm:spPr/>
      <dgm:t>
        <a:bodyPr/>
        <a:lstStyle/>
        <a:p>
          <a:endParaRPr lang="uk-UA"/>
        </a:p>
      </dgm:t>
    </dgm:pt>
    <dgm:pt modelId="{A5517702-473B-4517-A90A-83658CED71DB}">
      <dgm:prSet custT="1"/>
      <dgm:spPr/>
      <dgm:t>
        <a:bodyPr/>
        <a:lstStyle/>
        <a:p>
          <a:pPr rtl="0"/>
          <a:r>
            <a:rPr lang="uk-UA" sz="1600" b="1" dirty="0" smtClean="0"/>
            <a:t>1) валютних (ділингових) операцій; </a:t>
          </a:r>
          <a:endParaRPr lang="uk-UA" sz="1600" b="1" dirty="0"/>
        </a:p>
      </dgm:t>
    </dgm:pt>
    <dgm:pt modelId="{DA09CE5D-07A5-4551-981D-EE82D9C482D5}" type="parTrans" cxnId="{C6FAC890-6906-47C0-8D4B-8C25C9167502}">
      <dgm:prSet/>
      <dgm:spPr/>
      <dgm:t>
        <a:bodyPr/>
        <a:lstStyle/>
        <a:p>
          <a:endParaRPr lang="uk-UA"/>
        </a:p>
      </dgm:t>
    </dgm:pt>
    <dgm:pt modelId="{9868F768-AEE9-4D22-883F-4F47246B9DDD}" type="sibTrans" cxnId="{C6FAC890-6906-47C0-8D4B-8C25C9167502}">
      <dgm:prSet/>
      <dgm:spPr/>
      <dgm:t>
        <a:bodyPr/>
        <a:lstStyle/>
        <a:p>
          <a:endParaRPr lang="uk-UA"/>
        </a:p>
      </dgm:t>
    </dgm:pt>
    <dgm:pt modelId="{FE4EC69B-4B93-4459-9844-A99C94B162ED}">
      <dgm:prSet custT="1"/>
      <dgm:spPr/>
      <dgm:t>
        <a:bodyPr/>
        <a:lstStyle/>
        <a:p>
          <a:pPr rtl="0"/>
          <a:r>
            <a:rPr lang="uk-UA" sz="1600" b="1" dirty="0" smtClean="0"/>
            <a:t>2) операцій на грошовому ринку </a:t>
          </a:r>
          <a:r>
            <a:rPr lang="uk-UA" sz="1400" b="1" dirty="0" smtClean="0"/>
            <a:t>(короткострокові); </a:t>
          </a:r>
          <a:endParaRPr lang="uk-UA" sz="1600" b="1" dirty="0"/>
        </a:p>
      </dgm:t>
    </dgm:pt>
    <dgm:pt modelId="{F0D5818C-28C6-4361-810B-DDC50681B3C9}" type="parTrans" cxnId="{0D8B3A38-7435-403B-B3F7-B879BCB5DF6E}">
      <dgm:prSet/>
      <dgm:spPr/>
      <dgm:t>
        <a:bodyPr/>
        <a:lstStyle/>
        <a:p>
          <a:endParaRPr lang="uk-UA"/>
        </a:p>
      </dgm:t>
    </dgm:pt>
    <dgm:pt modelId="{DA72E0EB-2844-4B7C-9711-5AE4A55AA4B0}" type="sibTrans" cxnId="{0D8B3A38-7435-403B-B3F7-B879BCB5DF6E}">
      <dgm:prSet/>
      <dgm:spPr/>
      <dgm:t>
        <a:bodyPr/>
        <a:lstStyle/>
        <a:p>
          <a:endParaRPr lang="uk-UA"/>
        </a:p>
      </dgm:t>
    </dgm:pt>
    <dgm:pt modelId="{B3DD14CF-6E0C-49F9-9CC8-B4A973DFEFD1}">
      <dgm:prSet custT="1"/>
      <dgm:spPr/>
      <dgm:t>
        <a:bodyPr/>
        <a:lstStyle/>
        <a:p>
          <a:pPr rtl="0"/>
          <a:r>
            <a:rPr lang="uk-UA" sz="1600" b="1" dirty="0" smtClean="0"/>
            <a:t>3) операцій на ринку капіталів (довгострокові); </a:t>
          </a:r>
          <a:endParaRPr lang="uk-UA" sz="1600" b="1" dirty="0"/>
        </a:p>
      </dgm:t>
    </dgm:pt>
    <dgm:pt modelId="{7725A67E-FD4A-4969-85E8-1E78760873E9}" type="parTrans" cxnId="{560D8BDC-EB54-4882-BE26-78FC5E09113C}">
      <dgm:prSet/>
      <dgm:spPr/>
      <dgm:t>
        <a:bodyPr/>
        <a:lstStyle/>
        <a:p>
          <a:endParaRPr lang="uk-UA"/>
        </a:p>
      </dgm:t>
    </dgm:pt>
    <dgm:pt modelId="{D7E269B1-64E7-4826-B1C3-9C24F7515486}" type="sibTrans" cxnId="{560D8BDC-EB54-4882-BE26-78FC5E09113C}">
      <dgm:prSet/>
      <dgm:spPr/>
      <dgm:t>
        <a:bodyPr/>
        <a:lstStyle/>
        <a:p>
          <a:endParaRPr lang="uk-UA"/>
        </a:p>
      </dgm:t>
    </dgm:pt>
    <dgm:pt modelId="{7768F955-D558-41FC-9ABA-AE5BFB305678}">
      <dgm:prSet custT="1"/>
      <dgm:spPr/>
      <dgm:t>
        <a:bodyPr/>
        <a:lstStyle/>
        <a:p>
          <a:pPr rtl="0"/>
          <a:r>
            <a:rPr lang="uk-UA" sz="1600" b="1" dirty="0" smtClean="0"/>
            <a:t>4) операцій з деривативами; </a:t>
          </a:r>
          <a:endParaRPr lang="uk-UA" sz="1600" b="1" dirty="0"/>
        </a:p>
      </dgm:t>
    </dgm:pt>
    <dgm:pt modelId="{BB04D01D-A365-43E3-B2BF-BCC54ADB9680}" type="parTrans" cxnId="{9DE56EFC-B1C7-41A2-9B84-120703465BF9}">
      <dgm:prSet/>
      <dgm:spPr/>
      <dgm:t>
        <a:bodyPr/>
        <a:lstStyle/>
        <a:p>
          <a:endParaRPr lang="uk-UA"/>
        </a:p>
      </dgm:t>
    </dgm:pt>
    <dgm:pt modelId="{F0B1BA88-F8ED-48AB-9EE6-F13158963BD5}" type="sibTrans" cxnId="{9DE56EFC-B1C7-41A2-9B84-120703465BF9}">
      <dgm:prSet/>
      <dgm:spPr/>
      <dgm:t>
        <a:bodyPr/>
        <a:lstStyle/>
        <a:p>
          <a:endParaRPr lang="uk-UA"/>
        </a:p>
      </dgm:t>
    </dgm:pt>
    <dgm:pt modelId="{B4E1BF92-14C2-428B-9684-96A3D7AF8023}">
      <dgm:prSet custT="1"/>
      <dgm:spPr/>
      <dgm:t>
        <a:bodyPr/>
        <a:lstStyle/>
        <a:p>
          <a:pPr rtl="0"/>
          <a:r>
            <a:rPr lang="uk-UA" sz="1600" b="1" dirty="0" smtClean="0"/>
            <a:t>5) емісійних операцій; </a:t>
          </a:r>
          <a:endParaRPr lang="uk-UA" sz="1600" b="1" dirty="0"/>
        </a:p>
      </dgm:t>
    </dgm:pt>
    <dgm:pt modelId="{F189DC66-A30B-4B91-A69A-3FE7741CFC1E}" type="parTrans" cxnId="{7363CDDC-827F-44AC-9D07-342A17F397F1}">
      <dgm:prSet/>
      <dgm:spPr/>
      <dgm:t>
        <a:bodyPr/>
        <a:lstStyle/>
        <a:p>
          <a:endParaRPr lang="uk-UA"/>
        </a:p>
      </dgm:t>
    </dgm:pt>
    <dgm:pt modelId="{8FEEDDA6-EEC6-4B3E-BB7B-8C740CD2FBA9}" type="sibTrans" cxnId="{7363CDDC-827F-44AC-9D07-342A17F397F1}">
      <dgm:prSet/>
      <dgm:spPr/>
      <dgm:t>
        <a:bodyPr/>
        <a:lstStyle/>
        <a:p>
          <a:endParaRPr lang="uk-UA"/>
        </a:p>
      </dgm:t>
    </dgm:pt>
    <dgm:pt modelId="{336D8F78-39CC-4818-A51E-DFB62F6C970E}">
      <dgm:prSet custT="1"/>
      <dgm:spPr/>
      <dgm:t>
        <a:bodyPr/>
        <a:lstStyle/>
        <a:p>
          <a:pPr rtl="0"/>
          <a:r>
            <a:rPr lang="uk-UA" sz="1600" b="1" dirty="0" smtClean="0"/>
            <a:t>6) операцій з акціонерним капіталом; </a:t>
          </a:r>
          <a:endParaRPr lang="uk-UA" sz="1600" b="1" dirty="0"/>
        </a:p>
      </dgm:t>
    </dgm:pt>
    <dgm:pt modelId="{D7B5EBFA-2E80-4597-B748-CB2934E088C7}" type="parTrans" cxnId="{6FAA69C6-E002-4336-BF01-D799E4EB002D}">
      <dgm:prSet/>
      <dgm:spPr/>
      <dgm:t>
        <a:bodyPr/>
        <a:lstStyle/>
        <a:p>
          <a:endParaRPr lang="uk-UA"/>
        </a:p>
      </dgm:t>
    </dgm:pt>
    <dgm:pt modelId="{1CB20737-DF03-414E-919F-F190E6EB7A1E}" type="sibTrans" cxnId="{6FAA69C6-E002-4336-BF01-D799E4EB002D}">
      <dgm:prSet/>
      <dgm:spPr/>
      <dgm:t>
        <a:bodyPr/>
        <a:lstStyle/>
        <a:p>
          <a:endParaRPr lang="uk-UA"/>
        </a:p>
      </dgm:t>
    </dgm:pt>
    <dgm:pt modelId="{C23E159E-2A3C-4F6B-AADE-CBD544F39C59}">
      <dgm:prSet custT="1"/>
      <dgm:spPr/>
      <dgm:t>
        <a:bodyPr/>
        <a:lstStyle/>
        <a:p>
          <a:pPr rtl="0"/>
          <a:r>
            <a:rPr lang="uk-UA" sz="1600" b="1" dirty="0" smtClean="0"/>
            <a:t>7) власних торгових операцій; </a:t>
          </a:r>
          <a:endParaRPr lang="uk-UA" sz="1600" b="1" dirty="0"/>
        </a:p>
      </dgm:t>
    </dgm:pt>
    <dgm:pt modelId="{AB2942C0-B8D0-436C-A8B5-7199B0E9F3F2}" type="parTrans" cxnId="{10E92D82-27C3-42AE-8B46-794BA58ACCFF}">
      <dgm:prSet/>
      <dgm:spPr/>
      <dgm:t>
        <a:bodyPr/>
        <a:lstStyle/>
        <a:p>
          <a:endParaRPr lang="uk-UA"/>
        </a:p>
      </dgm:t>
    </dgm:pt>
    <dgm:pt modelId="{1C597694-7DA9-4AA2-A88D-F101432FE708}" type="sibTrans" cxnId="{10E92D82-27C3-42AE-8B46-794BA58ACCFF}">
      <dgm:prSet/>
      <dgm:spPr/>
      <dgm:t>
        <a:bodyPr/>
        <a:lstStyle/>
        <a:p>
          <a:endParaRPr lang="uk-UA"/>
        </a:p>
      </dgm:t>
    </dgm:pt>
    <dgm:pt modelId="{2AAE4655-5C1B-42B1-BA42-4E223F0ADF14}">
      <dgm:prSet custT="1"/>
      <dgm:spPr/>
      <dgm:t>
        <a:bodyPr/>
        <a:lstStyle/>
        <a:p>
          <a:pPr rtl="0"/>
          <a:r>
            <a:rPr lang="uk-UA" sz="1600" b="1" dirty="0" smtClean="0"/>
            <a:t>8) управління активами та пасивами.</a:t>
          </a:r>
          <a:endParaRPr lang="uk-UA" sz="1600" b="1" dirty="0"/>
        </a:p>
      </dgm:t>
    </dgm:pt>
    <dgm:pt modelId="{056AD503-F371-4AA3-86B4-A1AFF9EC53B1}" type="parTrans" cxnId="{A668D194-F71D-4BA3-96F9-4567706454B5}">
      <dgm:prSet/>
      <dgm:spPr/>
      <dgm:t>
        <a:bodyPr/>
        <a:lstStyle/>
        <a:p>
          <a:endParaRPr lang="uk-UA"/>
        </a:p>
      </dgm:t>
    </dgm:pt>
    <dgm:pt modelId="{1B71C690-A769-4143-9130-43C8C034D930}" type="sibTrans" cxnId="{A668D194-F71D-4BA3-96F9-4567706454B5}">
      <dgm:prSet/>
      <dgm:spPr/>
      <dgm:t>
        <a:bodyPr/>
        <a:lstStyle/>
        <a:p>
          <a:endParaRPr lang="uk-UA"/>
        </a:p>
      </dgm:t>
    </dgm:pt>
    <dgm:pt modelId="{AFDB15CC-5207-484D-AD89-BC504A62B5F6}" type="pres">
      <dgm:prSet presAssocID="{82F54216-1B65-42EE-A817-4003BEB05E7F}" presName="Name0" presStyleCnt="0">
        <dgm:presLayoutVars>
          <dgm:dir/>
        </dgm:presLayoutVars>
      </dgm:prSet>
      <dgm:spPr/>
      <dgm:t>
        <a:bodyPr/>
        <a:lstStyle/>
        <a:p>
          <a:endParaRPr lang="uk-UA"/>
        </a:p>
      </dgm:t>
    </dgm:pt>
    <dgm:pt modelId="{103D9F1C-AEC2-4B76-8DB4-9AE1FD7019B6}" type="pres">
      <dgm:prSet presAssocID="{A5517702-473B-4517-A90A-83658CED71DB}" presName="parComposite" presStyleCnt="0"/>
      <dgm:spPr/>
    </dgm:pt>
    <dgm:pt modelId="{46DEA9AB-5C22-4ECC-8010-9A39B711DCDC}" type="pres">
      <dgm:prSet presAssocID="{A5517702-473B-4517-A90A-83658CED71DB}" presName="parBigCircle" presStyleLbl="node0" presStyleIdx="0" presStyleCnt="8"/>
      <dgm:spPr/>
      <dgm:t>
        <a:bodyPr/>
        <a:lstStyle/>
        <a:p>
          <a:endParaRPr lang="uk-UA"/>
        </a:p>
      </dgm:t>
    </dgm:pt>
    <dgm:pt modelId="{99006CCF-04DD-4A1A-82B7-843157785C43}" type="pres">
      <dgm:prSet presAssocID="{A5517702-473B-4517-A90A-83658CED71DB}" presName="parTx" presStyleLbl="revTx" presStyleIdx="0" presStyleCnt="8"/>
      <dgm:spPr/>
      <dgm:t>
        <a:bodyPr/>
        <a:lstStyle/>
        <a:p>
          <a:endParaRPr lang="uk-UA"/>
        </a:p>
      </dgm:t>
    </dgm:pt>
    <dgm:pt modelId="{E36EFCA5-5AC2-42E4-9F5A-08711A2B4D81}" type="pres">
      <dgm:prSet presAssocID="{A5517702-473B-4517-A90A-83658CED71DB}" presName="bSpace" presStyleCnt="0"/>
      <dgm:spPr/>
    </dgm:pt>
    <dgm:pt modelId="{DCA17576-0F8E-4438-A0DD-00EB1714E31C}" type="pres">
      <dgm:prSet presAssocID="{A5517702-473B-4517-A90A-83658CED71DB}" presName="parBackupNorm" presStyleCnt="0"/>
      <dgm:spPr/>
    </dgm:pt>
    <dgm:pt modelId="{9F850D94-72BD-4982-8A7E-A0C1AC41DC9A}" type="pres">
      <dgm:prSet presAssocID="{9868F768-AEE9-4D22-883F-4F47246B9DDD}" presName="parSpace" presStyleCnt="0"/>
      <dgm:spPr/>
    </dgm:pt>
    <dgm:pt modelId="{B9AEC19A-3911-4BD7-A583-227B4F9A39C0}" type="pres">
      <dgm:prSet presAssocID="{FE4EC69B-4B93-4459-9844-A99C94B162ED}" presName="parComposite" presStyleCnt="0"/>
      <dgm:spPr/>
    </dgm:pt>
    <dgm:pt modelId="{3B689255-0D8D-4672-8C7E-A5A953CA955F}" type="pres">
      <dgm:prSet presAssocID="{FE4EC69B-4B93-4459-9844-A99C94B162ED}" presName="parBigCircle" presStyleLbl="node0" presStyleIdx="1" presStyleCnt="8"/>
      <dgm:spPr/>
    </dgm:pt>
    <dgm:pt modelId="{DC3E93CE-4AEE-483D-9EFC-7A2DD0C9517C}" type="pres">
      <dgm:prSet presAssocID="{FE4EC69B-4B93-4459-9844-A99C94B162ED}" presName="parTx" presStyleLbl="revTx" presStyleIdx="1" presStyleCnt="8"/>
      <dgm:spPr/>
      <dgm:t>
        <a:bodyPr/>
        <a:lstStyle/>
        <a:p>
          <a:endParaRPr lang="uk-UA"/>
        </a:p>
      </dgm:t>
    </dgm:pt>
    <dgm:pt modelId="{C2E1B4B1-7801-4774-A71A-93D13206F84F}" type="pres">
      <dgm:prSet presAssocID="{FE4EC69B-4B93-4459-9844-A99C94B162ED}" presName="bSpace" presStyleCnt="0"/>
      <dgm:spPr/>
    </dgm:pt>
    <dgm:pt modelId="{0CCC3097-E5FD-49D9-9292-9ED6871946BB}" type="pres">
      <dgm:prSet presAssocID="{FE4EC69B-4B93-4459-9844-A99C94B162ED}" presName="parBackupNorm" presStyleCnt="0"/>
      <dgm:spPr/>
    </dgm:pt>
    <dgm:pt modelId="{5797F9C5-F983-4001-A1BC-D5AFF001E81D}" type="pres">
      <dgm:prSet presAssocID="{DA72E0EB-2844-4B7C-9711-5AE4A55AA4B0}" presName="parSpace" presStyleCnt="0"/>
      <dgm:spPr/>
    </dgm:pt>
    <dgm:pt modelId="{3BCA8161-F437-46A1-9547-B42AD4D2BE1D}" type="pres">
      <dgm:prSet presAssocID="{B3DD14CF-6E0C-49F9-9CC8-B4A973DFEFD1}" presName="parComposite" presStyleCnt="0"/>
      <dgm:spPr/>
    </dgm:pt>
    <dgm:pt modelId="{0E1FBEC2-DCA9-4D46-9FF5-4B2D5AC3F024}" type="pres">
      <dgm:prSet presAssocID="{B3DD14CF-6E0C-49F9-9CC8-B4A973DFEFD1}" presName="parBigCircle" presStyleLbl="node0" presStyleIdx="2" presStyleCnt="8"/>
      <dgm:spPr/>
    </dgm:pt>
    <dgm:pt modelId="{69D74634-800B-4E66-AA69-0AE034DE796E}" type="pres">
      <dgm:prSet presAssocID="{B3DD14CF-6E0C-49F9-9CC8-B4A973DFEFD1}" presName="parTx" presStyleLbl="revTx" presStyleIdx="2" presStyleCnt="8"/>
      <dgm:spPr/>
      <dgm:t>
        <a:bodyPr/>
        <a:lstStyle/>
        <a:p>
          <a:endParaRPr lang="uk-UA"/>
        </a:p>
      </dgm:t>
    </dgm:pt>
    <dgm:pt modelId="{66959616-2BA7-4E5B-A6D6-7C64A7ECD934}" type="pres">
      <dgm:prSet presAssocID="{B3DD14CF-6E0C-49F9-9CC8-B4A973DFEFD1}" presName="bSpace" presStyleCnt="0"/>
      <dgm:spPr/>
    </dgm:pt>
    <dgm:pt modelId="{60D79672-9CD3-4B18-8C1D-85F93BE4F0DE}" type="pres">
      <dgm:prSet presAssocID="{B3DD14CF-6E0C-49F9-9CC8-B4A973DFEFD1}" presName="parBackupNorm" presStyleCnt="0"/>
      <dgm:spPr/>
    </dgm:pt>
    <dgm:pt modelId="{4FBF7167-8C9F-4228-B97A-E9DBF4129CD7}" type="pres">
      <dgm:prSet presAssocID="{D7E269B1-64E7-4826-B1C3-9C24F7515486}" presName="parSpace" presStyleCnt="0"/>
      <dgm:spPr/>
    </dgm:pt>
    <dgm:pt modelId="{8E94AE6C-0F49-44F2-8B15-6DAAEA8513D3}" type="pres">
      <dgm:prSet presAssocID="{7768F955-D558-41FC-9ABA-AE5BFB305678}" presName="parComposite" presStyleCnt="0"/>
      <dgm:spPr/>
    </dgm:pt>
    <dgm:pt modelId="{27C3CF44-E06C-4181-852D-6D523E553ADE}" type="pres">
      <dgm:prSet presAssocID="{7768F955-D558-41FC-9ABA-AE5BFB305678}" presName="parBigCircle" presStyleLbl="node0" presStyleIdx="3" presStyleCnt="8"/>
      <dgm:spPr/>
    </dgm:pt>
    <dgm:pt modelId="{4DD4CB21-FFEB-42EE-917E-393E52B39BF5}" type="pres">
      <dgm:prSet presAssocID="{7768F955-D558-41FC-9ABA-AE5BFB305678}" presName="parTx" presStyleLbl="revTx" presStyleIdx="3" presStyleCnt="8"/>
      <dgm:spPr/>
      <dgm:t>
        <a:bodyPr/>
        <a:lstStyle/>
        <a:p>
          <a:endParaRPr lang="uk-UA"/>
        </a:p>
      </dgm:t>
    </dgm:pt>
    <dgm:pt modelId="{1718B3E9-25B9-46ED-AC7E-1709F3C3125D}" type="pres">
      <dgm:prSet presAssocID="{7768F955-D558-41FC-9ABA-AE5BFB305678}" presName="bSpace" presStyleCnt="0"/>
      <dgm:spPr/>
    </dgm:pt>
    <dgm:pt modelId="{3F137776-BB6B-4BE4-B3AF-0FD21DD092F2}" type="pres">
      <dgm:prSet presAssocID="{7768F955-D558-41FC-9ABA-AE5BFB305678}" presName="parBackupNorm" presStyleCnt="0"/>
      <dgm:spPr/>
    </dgm:pt>
    <dgm:pt modelId="{4D209242-C89F-4C85-A3A7-1ED3AC6B181D}" type="pres">
      <dgm:prSet presAssocID="{F0B1BA88-F8ED-48AB-9EE6-F13158963BD5}" presName="parSpace" presStyleCnt="0"/>
      <dgm:spPr/>
    </dgm:pt>
    <dgm:pt modelId="{18DD67D9-9476-4EF7-8823-FEA166EDBAE6}" type="pres">
      <dgm:prSet presAssocID="{B4E1BF92-14C2-428B-9684-96A3D7AF8023}" presName="parComposite" presStyleCnt="0"/>
      <dgm:spPr/>
    </dgm:pt>
    <dgm:pt modelId="{87AF15DF-FDC4-4092-8250-2DA8AD1A9EEE}" type="pres">
      <dgm:prSet presAssocID="{B4E1BF92-14C2-428B-9684-96A3D7AF8023}" presName="parBigCircle" presStyleLbl="node0" presStyleIdx="4" presStyleCnt="8"/>
      <dgm:spPr/>
    </dgm:pt>
    <dgm:pt modelId="{58D38E87-1826-4D38-B014-5F0F8F109E09}" type="pres">
      <dgm:prSet presAssocID="{B4E1BF92-14C2-428B-9684-96A3D7AF8023}" presName="parTx" presStyleLbl="revTx" presStyleIdx="4" presStyleCnt="8"/>
      <dgm:spPr/>
      <dgm:t>
        <a:bodyPr/>
        <a:lstStyle/>
        <a:p>
          <a:endParaRPr lang="uk-UA"/>
        </a:p>
      </dgm:t>
    </dgm:pt>
    <dgm:pt modelId="{6004CA09-11FA-4522-8535-1DB09D67E67E}" type="pres">
      <dgm:prSet presAssocID="{B4E1BF92-14C2-428B-9684-96A3D7AF8023}" presName="bSpace" presStyleCnt="0"/>
      <dgm:spPr/>
    </dgm:pt>
    <dgm:pt modelId="{FD2053F1-2511-437A-BD31-73BB4CF2CD90}" type="pres">
      <dgm:prSet presAssocID="{B4E1BF92-14C2-428B-9684-96A3D7AF8023}" presName="parBackupNorm" presStyleCnt="0"/>
      <dgm:spPr/>
    </dgm:pt>
    <dgm:pt modelId="{C340527C-67E1-4D80-891D-D5F5D529BA24}" type="pres">
      <dgm:prSet presAssocID="{8FEEDDA6-EEC6-4B3E-BB7B-8C740CD2FBA9}" presName="parSpace" presStyleCnt="0"/>
      <dgm:spPr/>
    </dgm:pt>
    <dgm:pt modelId="{4ECCB788-17D5-40C2-BBE5-E95852E45784}" type="pres">
      <dgm:prSet presAssocID="{336D8F78-39CC-4818-A51E-DFB62F6C970E}" presName="parComposite" presStyleCnt="0"/>
      <dgm:spPr/>
    </dgm:pt>
    <dgm:pt modelId="{CF8B2E78-4640-4766-89B0-8F85C7D28A1C}" type="pres">
      <dgm:prSet presAssocID="{336D8F78-39CC-4818-A51E-DFB62F6C970E}" presName="parBigCircle" presStyleLbl="node0" presStyleIdx="5" presStyleCnt="8"/>
      <dgm:spPr/>
    </dgm:pt>
    <dgm:pt modelId="{C5966F7E-0BF5-4EE1-9EE0-6C39D8A7DD40}" type="pres">
      <dgm:prSet presAssocID="{336D8F78-39CC-4818-A51E-DFB62F6C970E}" presName="parTx" presStyleLbl="revTx" presStyleIdx="5" presStyleCnt="8"/>
      <dgm:spPr/>
      <dgm:t>
        <a:bodyPr/>
        <a:lstStyle/>
        <a:p>
          <a:endParaRPr lang="uk-UA"/>
        </a:p>
      </dgm:t>
    </dgm:pt>
    <dgm:pt modelId="{678BD4FB-5DB4-4435-912F-BC402AED157C}" type="pres">
      <dgm:prSet presAssocID="{336D8F78-39CC-4818-A51E-DFB62F6C970E}" presName="bSpace" presStyleCnt="0"/>
      <dgm:spPr/>
    </dgm:pt>
    <dgm:pt modelId="{35131359-102E-4278-B95B-9BC3ADC73344}" type="pres">
      <dgm:prSet presAssocID="{336D8F78-39CC-4818-A51E-DFB62F6C970E}" presName="parBackupNorm" presStyleCnt="0"/>
      <dgm:spPr/>
    </dgm:pt>
    <dgm:pt modelId="{58E75A69-7523-49FE-88FD-76DDE134E1A0}" type="pres">
      <dgm:prSet presAssocID="{1CB20737-DF03-414E-919F-F190E6EB7A1E}" presName="parSpace" presStyleCnt="0"/>
      <dgm:spPr/>
    </dgm:pt>
    <dgm:pt modelId="{6895684D-1724-4789-B8E2-72F8AB04F102}" type="pres">
      <dgm:prSet presAssocID="{C23E159E-2A3C-4F6B-AADE-CBD544F39C59}" presName="parComposite" presStyleCnt="0"/>
      <dgm:spPr/>
    </dgm:pt>
    <dgm:pt modelId="{87FAAADB-9B65-4BF3-87C8-356C08151D59}" type="pres">
      <dgm:prSet presAssocID="{C23E159E-2A3C-4F6B-AADE-CBD544F39C59}" presName="parBigCircle" presStyleLbl="node0" presStyleIdx="6" presStyleCnt="8"/>
      <dgm:spPr/>
    </dgm:pt>
    <dgm:pt modelId="{DB00E864-2F35-4503-B44A-404C71CCB436}" type="pres">
      <dgm:prSet presAssocID="{C23E159E-2A3C-4F6B-AADE-CBD544F39C59}" presName="parTx" presStyleLbl="revTx" presStyleIdx="6" presStyleCnt="8"/>
      <dgm:spPr/>
      <dgm:t>
        <a:bodyPr/>
        <a:lstStyle/>
        <a:p>
          <a:endParaRPr lang="uk-UA"/>
        </a:p>
      </dgm:t>
    </dgm:pt>
    <dgm:pt modelId="{AD3635ED-BC5C-452E-9F73-D4E480EF3785}" type="pres">
      <dgm:prSet presAssocID="{C23E159E-2A3C-4F6B-AADE-CBD544F39C59}" presName="bSpace" presStyleCnt="0"/>
      <dgm:spPr/>
    </dgm:pt>
    <dgm:pt modelId="{8125D354-5F5C-4022-A474-0AE410F5801E}" type="pres">
      <dgm:prSet presAssocID="{C23E159E-2A3C-4F6B-AADE-CBD544F39C59}" presName="parBackupNorm" presStyleCnt="0"/>
      <dgm:spPr/>
    </dgm:pt>
    <dgm:pt modelId="{C737A32E-DC65-4FCA-B562-7E83E7C40461}" type="pres">
      <dgm:prSet presAssocID="{1C597694-7DA9-4AA2-A88D-F101432FE708}" presName="parSpace" presStyleCnt="0"/>
      <dgm:spPr/>
    </dgm:pt>
    <dgm:pt modelId="{CA548568-67F5-4463-9086-100B61441977}" type="pres">
      <dgm:prSet presAssocID="{2AAE4655-5C1B-42B1-BA42-4E223F0ADF14}" presName="parComposite" presStyleCnt="0"/>
      <dgm:spPr/>
    </dgm:pt>
    <dgm:pt modelId="{867A07B4-71EA-472B-A8FD-CA21AED2EC7E}" type="pres">
      <dgm:prSet presAssocID="{2AAE4655-5C1B-42B1-BA42-4E223F0ADF14}" presName="parBigCircle" presStyleLbl="node0" presStyleIdx="7" presStyleCnt="8"/>
      <dgm:spPr/>
    </dgm:pt>
    <dgm:pt modelId="{76FD495F-5A51-4428-A02B-EC4233033BE5}" type="pres">
      <dgm:prSet presAssocID="{2AAE4655-5C1B-42B1-BA42-4E223F0ADF14}" presName="parTx" presStyleLbl="revTx" presStyleIdx="7" presStyleCnt="8"/>
      <dgm:spPr/>
      <dgm:t>
        <a:bodyPr/>
        <a:lstStyle/>
        <a:p>
          <a:endParaRPr lang="uk-UA"/>
        </a:p>
      </dgm:t>
    </dgm:pt>
    <dgm:pt modelId="{3673F631-1D4E-4F5D-A8CB-8D9A7C2DD11E}" type="pres">
      <dgm:prSet presAssocID="{2AAE4655-5C1B-42B1-BA42-4E223F0ADF14}" presName="bSpace" presStyleCnt="0"/>
      <dgm:spPr/>
    </dgm:pt>
    <dgm:pt modelId="{594C808E-644B-4EA7-85DC-7E05F52E6ACC}" type="pres">
      <dgm:prSet presAssocID="{2AAE4655-5C1B-42B1-BA42-4E223F0ADF14}" presName="parBackupNorm" presStyleCnt="0"/>
      <dgm:spPr/>
    </dgm:pt>
    <dgm:pt modelId="{5695AD67-7B6A-422C-B38E-1627EC84D05F}" type="pres">
      <dgm:prSet presAssocID="{1B71C690-A769-4143-9130-43C8C034D930}" presName="parSpace" presStyleCnt="0"/>
      <dgm:spPr/>
    </dgm:pt>
  </dgm:ptLst>
  <dgm:cxnLst>
    <dgm:cxn modelId="{10E92D82-27C3-42AE-8B46-794BA58ACCFF}" srcId="{82F54216-1B65-42EE-A817-4003BEB05E7F}" destId="{C23E159E-2A3C-4F6B-AADE-CBD544F39C59}" srcOrd="6" destOrd="0" parTransId="{AB2942C0-B8D0-436C-A8B5-7199B0E9F3F2}" sibTransId="{1C597694-7DA9-4AA2-A88D-F101432FE708}"/>
    <dgm:cxn modelId="{D4D66413-451B-4904-8765-0DCDC83369FB}" type="presOf" srcId="{7768F955-D558-41FC-9ABA-AE5BFB305678}" destId="{4DD4CB21-FFEB-42EE-917E-393E52B39BF5}" srcOrd="0" destOrd="0" presId="urn:microsoft.com/office/officeart/2008/layout/CircleAccentTimeline"/>
    <dgm:cxn modelId="{560D8BDC-EB54-4882-BE26-78FC5E09113C}" srcId="{82F54216-1B65-42EE-A817-4003BEB05E7F}" destId="{B3DD14CF-6E0C-49F9-9CC8-B4A973DFEFD1}" srcOrd="2" destOrd="0" parTransId="{7725A67E-FD4A-4969-85E8-1E78760873E9}" sibTransId="{D7E269B1-64E7-4826-B1C3-9C24F7515486}"/>
    <dgm:cxn modelId="{9DE56EFC-B1C7-41A2-9B84-120703465BF9}" srcId="{82F54216-1B65-42EE-A817-4003BEB05E7F}" destId="{7768F955-D558-41FC-9ABA-AE5BFB305678}" srcOrd="3" destOrd="0" parTransId="{BB04D01D-A365-43E3-B2BF-BCC54ADB9680}" sibTransId="{F0B1BA88-F8ED-48AB-9EE6-F13158963BD5}"/>
    <dgm:cxn modelId="{C3D4D0CE-C14D-4E8C-BB8A-DE984E1750EA}" type="presOf" srcId="{2AAE4655-5C1B-42B1-BA42-4E223F0ADF14}" destId="{76FD495F-5A51-4428-A02B-EC4233033BE5}" srcOrd="0" destOrd="0" presId="urn:microsoft.com/office/officeart/2008/layout/CircleAccentTimeline"/>
    <dgm:cxn modelId="{1DE2CFB4-44A6-43C6-B187-D5CFB7C9711B}" type="presOf" srcId="{C23E159E-2A3C-4F6B-AADE-CBD544F39C59}" destId="{DB00E864-2F35-4503-B44A-404C71CCB436}" srcOrd="0" destOrd="0" presId="urn:microsoft.com/office/officeart/2008/layout/CircleAccentTimeline"/>
    <dgm:cxn modelId="{2DE8EBA3-78E4-4C5E-9B28-781D6FD93C89}" type="presOf" srcId="{B3DD14CF-6E0C-49F9-9CC8-B4A973DFEFD1}" destId="{69D74634-800B-4E66-AA69-0AE034DE796E}" srcOrd="0" destOrd="0" presId="urn:microsoft.com/office/officeart/2008/layout/CircleAccentTimeline"/>
    <dgm:cxn modelId="{6FAA69C6-E002-4336-BF01-D799E4EB002D}" srcId="{82F54216-1B65-42EE-A817-4003BEB05E7F}" destId="{336D8F78-39CC-4818-A51E-DFB62F6C970E}" srcOrd="5" destOrd="0" parTransId="{D7B5EBFA-2E80-4597-B748-CB2934E088C7}" sibTransId="{1CB20737-DF03-414E-919F-F190E6EB7A1E}"/>
    <dgm:cxn modelId="{E2934D38-B672-4E2E-B80E-E0B3D03D6AB4}" type="presOf" srcId="{336D8F78-39CC-4818-A51E-DFB62F6C970E}" destId="{C5966F7E-0BF5-4EE1-9EE0-6C39D8A7DD40}" srcOrd="0" destOrd="0" presId="urn:microsoft.com/office/officeart/2008/layout/CircleAccentTimeline"/>
    <dgm:cxn modelId="{6A174F87-BD08-4AEB-AEAF-3369E6C9DCB0}" type="presOf" srcId="{FE4EC69B-4B93-4459-9844-A99C94B162ED}" destId="{DC3E93CE-4AEE-483D-9EFC-7A2DD0C9517C}" srcOrd="0" destOrd="0" presId="urn:microsoft.com/office/officeart/2008/layout/CircleAccentTimeline"/>
    <dgm:cxn modelId="{7363CDDC-827F-44AC-9D07-342A17F397F1}" srcId="{82F54216-1B65-42EE-A817-4003BEB05E7F}" destId="{B4E1BF92-14C2-428B-9684-96A3D7AF8023}" srcOrd="4" destOrd="0" parTransId="{F189DC66-A30B-4B91-A69A-3FE7741CFC1E}" sibTransId="{8FEEDDA6-EEC6-4B3E-BB7B-8C740CD2FBA9}"/>
    <dgm:cxn modelId="{0D8B3A38-7435-403B-B3F7-B879BCB5DF6E}" srcId="{82F54216-1B65-42EE-A817-4003BEB05E7F}" destId="{FE4EC69B-4B93-4459-9844-A99C94B162ED}" srcOrd="1" destOrd="0" parTransId="{F0D5818C-28C6-4361-810B-DDC50681B3C9}" sibTransId="{DA72E0EB-2844-4B7C-9711-5AE4A55AA4B0}"/>
    <dgm:cxn modelId="{85FB0B25-C4B6-4195-A112-FAA012DC666F}" type="presOf" srcId="{A5517702-473B-4517-A90A-83658CED71DB}" destId="{99006CCF-04DD-4A1A-82B7-843157785C43}" srcOrd="0" destOrd="0" presId="urn:microsoft.com/office/officeart/2008/layout/CircleAccentTimeline"/>
    <dgm:cxn modelId="{C6FAC890-6906-47C0-8D4B-8C25C9167502}" srcId="{82F54216-1B65-42EE-A817-4003BEB05E7F}" destId="{A5517702-473B-4517-A90A-83658CED71DB}" srcOrd="0" destOrd="0" parTransId="{DA09CE5D-07A5-4551-981D-EE82D9C482D5}" sibTransId="{9868F768-AEE9-4D22-883F-4F47246B9DDD}"/>
    <dgm:cxn modelId="{75B4227B-E4DB-4D14-9295-8BAE3413E03E}" type="presOf" srcId="{82F54216-1B65-42EE-A817-4003BEB05E7F}" destId="{AFDB15CC-5207-484D-AD89-BC504A62B5F6}" srcOrd="0" destOrd="0" presId="urn:microsoft.com/office/officeart/2008/layout/CircleAccentTimeline"/>
    <dgm:cxn modelId="{A668D194-F71D-4BA3-96F9-4567706454B5}" srcId="{82F54216-1B65-42EE-A817-4003BEB05E7F}" destId="{2AAE4655-5C1B-42B1-BA42-4E223F0ADF14}" srcOrd="7" destOrd="0" parTransId="{056AD503-F371-4AA3-86B4-A1AFF9EC53B1}" sibTransId="{1B71C690-A769-4143-9130-43C8C034D930}"/>
    <dgm:cxn modelId="{F899CFF8-B224-4072-81A0-DD16452521BD}" type="presOf" srcId="{B4E1BF92-14C2-428B-9684-96A3D7AF8023}" destId="{58D38E87-1826-4D38-B014-5F0F8F109E09}" srcOrd="0" destOrd="0" presId="urn:microsoft.com/office/officeart/2008/layout/CircleAccentTimeline"/>
    <dgm:cxn modelId="{147F4FAA-4B0D-436E-B0FF-F10C8E8254DA}" type="presParOf" srcId="{AFDB15CC-5207-484D-AD89-BC504A62B5F6}" destId="{103D9F1C-AEC2-4B76-8DB4-9AE1FD7019B6}" srcOrd="0" destOrd="0" presId="urn:microsoft.com/office/officeart/2008/layout/CircleAccentTimeline"/>
    <dgm:cxn modelId="{5A107C2F-D693-4852-BBD1-BF84DAFD32CB}" type="presParOf" srcId="{103D9F1C-AEC2-4B76-8DB4-9AE1FD7019B6}" destId="{46DEA9AB-5C22-4ECC-8010-9A39B711DCDC}" srcOrd="0" destOrd="0" presId="urn:microsoft.com/office/officeart/2008/layout/CircleAccentTimeline"/>
    <dgm:cxn modelId="{62867D82-B948-4AFE-A0B1-50BE028A0130}" type="presParOf" srcId="{103D9F1C-AEC2-4B76-8DB4-9AE1FD7019B6}" destId="{99006CCF-04DD-4A1A-82B7-843157785C43}" srcOrd="1" destOrd="0" presId="urn:microsoft.com/office/officeart/2008/layout/CircleAccentTimeline"/>
    <dgm:cxn modelId="{AE5EFABD-F8EA-426D-A23A-D44B06F834DC}" type="presParOf" srcId="{103D9F1C-AEC2-4B76-8DB4-9AE1FD7019B6}" destId="{E36EFCA5-5AC2-42E4-9F5A-08711A2B4D81}" srcOrd="2" destOrd="0" presId="urn:microsoft.com/office/officeart/2008/layout/CircleAccentTimeline"/>
    <dgm:cxn modelId="{D73106AA-379A-4EB4-8C70-A218A596407B}" type="presParOf" srcId="{AFDB15CC-5207-484D-AD89-BC504A62B5F6}" destId="{DCA17576-0F8E-4438-A0DD-00EB1714E31C}" srcOrd="1" destOrd="0" presId="urn:microsoft.com/office/officeart/2008/layout/CircleAccentTimeline"/>
    <dgm:cxn modelId="{970965C6-E2EF-4EDF-890C-59CBF55B2D23}" type="presParOf" srcId="{AFDB15CC-5207-484D-AD89-BC504A62B5F6}" destId="{9F850D94-72BD-4982-8A7E-A0C1AC41DC9A}" srcOrd="2" destOrd="0" presId="urn:microsoft.com/office/officeart/2008/layout/CircleAccentTimeline"/>
    <dgm:cxn modelId="{013C23D9-761B-46EE-B62C-2DD6C53249BC}" type="presParOf" srcId="{AFDB15CC-5207-484D-AD89-BC504A62B5F6}" destId="{B9AEC19A-3911-4BD7-A583-227B4F9A39C0}" srcOrd="3" destOrd="0" presId="urn:microsoft.com/office/officeart/2008/layout/CircleAccentTimeline"/>
    <dgm:cxn modelId="{F4E6D8CD-1F1C-41D9-BA6B-2555153C3400}" type="presParOf" srcId="{B9AEC19A-3911-4BD7-A583-227B4F9A39C0}" destId="{3B689255-0D8D-4672-8C7E-A5A953CA955F}" srcOrd="0" destOrd="0" presId="urn:microsoft.com/office/officeart/2008/layout/CircleAccentTimeline"/>
    <dgm:cxn modelId="{8C9C5723-6B13-459D-B92B-ACC7085BEDDC}" type="presParOf" srcId="{B9AEC19A-3911-4BD7-A583-227B4F9A39C0}" destId="{DC3E93CE-4AEE-483D-9EFC-7A2DD0C9517C}" srcOrd="1" destOrd="0" presId="urn:microsoft.com/office/officeart/2008/layout/CircleAccentTimeline"/>
    <dgm:cxn modelId="{D0CDC999-0B96-490B-AE64-16897F344365}" type="presParOf" srcId="{B9AEC19A-3911-4BD7-A583-227B4F9A39C0}" destId="{C2E1B4B1-7801-4774-A71A-93D13206F84F}" srcOrd="2" destOrd="0" presId="urn:microsoft.com/office/officeart/2008/layout/CircleAccentTimeline"/>
    <dgm:cxn modelId="{59947656-3BAF-4F95-A174-E74C0AC50D99}" type="presParOf" srcId="{AFDB15CC-5207-484D-AD89-BC504A62B5F6}" destId="{0CCC3097-E5FD-49D9-9292-9ED6871946BB}" srcOrd="4" destOrd="0" presId="urn:microsoft.com/office/officeart/2008/layout/CircleAccentTimeline"/>
    <dgm:cxn modelId="{93DAB705-47A6-48CC-9D4A-36B0979AE96A}" type="presParOf" srcId="{AFDB15CC-5207-484D-AD89-BC504A62B5F6}" destId="{5797F9C5-F983-4001-A1BC-D5AFF001E81D}" srcOrd="5" destOrd="0" presId="urn:microsoft.com/office/officeart/2008/layout/CircleAccentTimeline"/>
    <dgm:cxn modelId="{1B52A27D-A7E7-4531-B87A-76030F3D28DC}" type="presParOf" srcId="{AFDB15CC-5207-484D-AD89-BC504A62B5F6}" destId="{3BCA8161-F437-46A1-9547-B42AD4D2BE1D}" srcOrd="6" destOrd="0" presId="urn:microsoft.com/office/officeart/2008/layout/CircleAccentTimeline"/>
    <dgm:cxn modelId="{7612D2F5-B125-4FD7-8F22-999AAA4C7AC9}" type="presParOf" srcId="{3BCA8161-F437-46A1-9547-B42AD4D2BE1D}" destId="{0E1FBEC2-DCA9-4D46-9FF5-4B2D5AC3F024}" srcOrd="0" destOrd="0" presId="urn:microsoft.com/office/officeart/2008/layout/CircleAccentTimeline"/>
    <dgm:cxn modelId="{1EC51FEE-8997-49C9-8897-062A8C51C142}" type="presParOf" srcId="{3BCA8161-F437-46A1-9547-B42AD4D2BE1D}" destId="{69D74634-800B-4E66-AA69-0AE034DE796E}" srcOrd="1" destOrd="0" presId="urn:microsoft.com/office/officeart/2008/layout/CircleAccentTimeline"/>
    <dgm:cxn modelId="{890595C1-AC40-454E-9335-1B6B22B3B5FE}" type="presParOf" srcId="{3BCA8161-F437-46A1-9547-B42AD4D2BE1D}" destId="{66959616-2BA7-4E5B-A6D6-7C64A7ECD934}" srcOrd="2" destOrd="0" presId="urn:microsoft.com/office/officeart/2008/layout/CircleAccentTimeline"/>
    <dgm:cxn modelId="{AF5566C0-8672-4B0F-A729-ED860F11EE6C}" type="presParOf" srcId="{AFDB15CC-5207-484D-AD89-BC504A62B5F6}" destId="{60D79672-9CD3-4B18-8C1D-85F93BE4F0DE}" srcOrd="7" destOrd="0" presId="urn:microsoft.com/office/officeart/2008/layout/CircleAccentTimeline"/>
    <dgm:cxn modelId="{05985497-D860-4EA7-88D5-C7C4CF405260}" type="presParOf" srcId="{AFDB15CC-5207-484D-AD89-BC504A62B5F6}" destId="{4FBF7167-8C9F-4228-B97A-E9DBF4129CD7}" srcOrd="8" destOrd="0" presId="urn:microsoft.com/office/officeart/2008/layout/CircleAccentTimeline"/>
    <dgm:cxn modelId="{10B5B209-86C9-4F25-95CA-2A0239886801}" type="presParOf" srcId="{AFDB15CC-5207-484D-AD89-BC504A62B5F6}" destId="{8E94AE6C-0F49-44F2-8B15-6DAAEA8513D3}" srcOrd="9" destOrd="0" presId="urn:microsoft.com/office/officeart/2008/layout/CircleAccentTimeline"/>
    <dgm:cxn modelId="{45E85977-ACF8-4E9E-8B88-8C66D17928A9}" type="presParOf" srcId="{8E94AE6C-0F49-44F2-8B15-6DAAEA8513D3}" destId="{27C3CF44-E06C-4181-852D-6D523E553ADE}" srcOrd="0" destOrd="0" presId="urn:microsoft.com/office/officeart/2008/layout/CircleAccentTimeline"/>
    <dgm:cxn modelId="{0DF4DA99-B61C-4AF4-879C-4C90C220B8B8}" type="presParOf" srcId="{8E94AE6C-0F49-44F2-8B15-6DAAEA8513D3}" destId="{4DD4CB21-FFEB-42EE-917E-393E52B39BF5}" srcOrd="1" destOrd="0" presId="urn:microsoft.com/office/officeart/2008/layout/CircleAccentTimeline"/>
    <dgm:cxn modelId="{37684F92-5538-4F0C-9016-7548AA7397AA}" type="presParOf" srcId="{8E94AE6C-0F49-44F2-8B15-6DAAEA8513D3}" destId="{1718B3E9-25B9-46ED-AC7E-1709F3C3125D}" srcOrd="2" destOrd="0" presId="urn:microsoft.com/office/officeart/2008/layout/CircleAccentTimeline"/>
    <dgm:cxn modelId="{26592184-CAFB-4DBD-990C-3959FEF51C95}" type="presParOf" srcId="{AFDB15CC-5207-484D-AD89-BC504A62B5F6}" destId="{3F137776-BB6B-4BE4-B3AF-0FD21DD092F2}" srcOrd="10" destOrd="0" presId="urn:microsoft.com/office/officeart/2008/layout/CircleAccentTimeline"/>
    <dgm:cxn modelId="{5B2AFF60-73C7-4FDE-8ADB-2F0AA8F719CC}" type="presParOf" srcId="{AFDB15CC-5207-484D-AD89-BC504A62B5F6}" destId="{4D209242-C89F-4C85-A3A7-1ED3AC6B181D}" srcOrd="11" destOrd="0" presId="urn:microsoft.com/office/officeart/2008/layout/CircleAccentTimeline"/>
    <dgm:cxn modelId="{B3504C3D-D9EF-442E-ACF6-C652CF1F9A0D}" type="presParOf" srcId="{AFDB15CC-5207-484D-AD89-BC504A62B5F6}" destId="{18DD67D9-9476-4EF7-8823-FEA166EDBAE6}" srcOrd="12" destOrd="0" presId="urn:microsoft.com/office/officeart/2008/layout/CircleAccentTimeline"/>
    <dgm:cxn modelId="{A393DC93-0CF4-4894-9485-A7A046D09B65}" type="presParOf" srcId="{18DD67D9-9476-4EF7-8823-FEA166EDBAE6}" destId="{87AF15DF-FDC4-4092-8250-2DA8AD1A9EEE}" srcOrd="0" destOrd="0" presId="urn:microsoft.com/office/officeart/2008/layout/CircleAccentTimeline"/>
    <dgm:cxn modelId="{02FC9623-85D2-42C9-9929-D2957122B5CE}" type="presParOf" srcId="{18DD67D9-9476-4EF7-8823-FEA166EDBAE6}" destId="{58D38E87-1826-4D38-B014-5F0F8F109E09}" srcOrd="1" destOrd="0" presId="urn:microsoft.com/office/officeart/2008/layout/CircleAccentTimeline"/>
    <dgm:cxn modelId="{A0BA8954-B8B0-47E6-B85F-810B893F2481}" type="presParOf" srcId="{18DD67D9-9476-4EF7-8823-FEA166EDBAE6}" destId="{6004CA09-11FA-4522-8535-1DB09D67E67E}" srcOrd="2" destOrd="0" presId="urn:microsoft.com/office/officeart/2008/layout/CircleAccentTimeline"/>
    <dgm:cxn modelId="{3244F8DF-2A04-4BB8-AF63-25EBDB70E617}" type="presParOf" srcId="{AFDB15CC-5207-484D-AD89-BC504A62B5F6}" destId="{FD2053F1-2511-437A-BD31-73BB4CF2CD90}" srcOrd="13" destOrd="0" presId="urn:microsoft.com/office/officeart/2008/layout/CircleAccentTimeline"/>
    <dgm:cxn modelId="{2FF4E156-A1AD-48C7-9365-C3DDFDCAC4EC}" type="presParOf" srcId="{AFDB15CC-5207-484D-AD89-BC504A62B5F6}" destId="{C340527C-67E1-4D80-891D-D5F5D529BA24}" srcOrd="14" destOrd="0" presId="urn:microsoft.com/office/officeart/2008/layout/CircleAccentTimeline"/>
    <dgm:cxn modelId="{1D750F06-7C9D-44BC-AC96-CB857B5109A9}" type="presParOf" srcId="{AFDB15CC-5207-484D-AD89-BC504A62B5F6}" destId="{4ECCB788-17D5-40C2-BBE5-E95852E45784}" srcOrd="15" destOrd="0" presId="urn:microsoft.com/office/officeart/2008/layout/CircleAccentTimeline"/>
    <dgm:cxn modelId="{FF1EDFB4-24AF-44B7-BCC5-52844B9888EA}" type="presParOf" srcId="{4ECCB788-17D5-40C2-BBE5-E95852E45784}" destId="{CF8B2E78-4640-4766-89B0-8F85C7D28A1C}" srcOrd="0" destOrd="0" presId="urn:microsoft.com/office/officeart/2008/layout/CircleAccentTimeline"/>
    <dgm:cxn modelId="{9C6B33A0-F2A3-47C4-AEAB-4CCC8CACAC09}" type="presParOf" srcId="{4ECCB788-17D5-40C2-BBE5-E95852E45784}" destId="{C5966F7E-0BF5-4EE1-9EE0-6C39D8A7DD40}" srcOrd="1" destOrd="0" presId="urn:microsoft.com/office/officeart/2008/layout/CircleAccentTimeline"/>
    <dgm:cxn modelId="{2BBD1F6C-B6F2-488D-9E46-FC5E275F787A}" type="presParOf" srcId="{4ECCB788-17D5-40C2-BBE5-E95852E45784}" destId="{678BD4FB-5DB4-4435-912F-BC402AED157C}" srcOrd="2" destOrd="0" presId="urn:microsoft.com/office/officeart/2008/layout/CircleAccentTimeline"/>
    <dgm:cxn modelId="{D00DB5F7-2499-434E-B841-E8017D2B6552}" type="presParOf" srcId="{AFDB15CC-5207-484D-AD89-BC504A62B5F6}" destId="{35131359-102E-4278-B95B-9BC3ADC73344}" srcOrd="16" destOrd="0" presId="urn:microsoft.com/office/officeart/2008/layout/CircleAccentTimeline"/>
    <dgm:cxn modelId="{88B664A8-06BB-4FA2-9131-345BF96DC33C}" type="presParOf" srcId="{AFDB15CC-5207-484D-AD89-BC504A62B5F6}" destId="{58E75A69-7523-49FE-88FD-76DDE134E1A0}" srcOrd="17" destOrd="0" presId="urn:microsoft.com/office/officeart/2008/layout/CircleAccentTimeline"/>
    <dgm:cxn modelId="{6160CFBE-7F11-4EBD-8753-4E618059D689}" type="presParOf" srcId="{AFDB15CC-5207-484D-AD89-BC504A62B5F6}" destId="{6895684D-1724-4789-B8E2-72F8AB04F102}" srcOrd="18" destOrd="0" presId="urn:microsoft.com/office/officeart/2008/layout/CircleAccentTimeline"/>
    <dgm:cxn modelId="{8DCFFBA8-F28C-4BAF-ABA9-FE1AD25FD8AD}" type="presParOf" srcId="{6895684D-1724-4789-B8E2-72F8AB04F102}" destId="{87FAAADB-9B65-4BF3-87C8-356C08151D59}" srcOrd="0" destOrd="0" presId="urn:microsoft.com/office/officeart/2008/layout/CircleAccentTimeline"/>
    <dgm:cxn modelId="{AA2DD8FB-1230-4F82-AC1C-98CFAAE4039E}" type="presParOf" srcId="{6895684D-1724-4789-B8E2-72F8AB04F102}" destId="{DB00E864-2F35-4503-B44A-404C71CCB436}" srcOrd="1" destOrd="0" presId="urn:microsoft.com/office/officeart/2008/layout/CircleAccentTimeline"/>
    <dgm:cxn modelId="{99927BE0-A566-4EE5-80E5-709AB7CA02F1}" type="presParOf" srcId="{6895684D-1724-4789-B8E2-72F8AB04F102}" destId="{AD3635ED-BC5C-452E-9F73-D4E480EF3785}" srcOrd="2" destOrd="0" presId="urn:microsoft.com/office/officeart/2008/layout/CircleAccentTimeline"/>
    <dgm:cxn modelId="{4A9593A3-73B1-427B-AEAC-BACAFFBF5AB5}" type="presParOf" srcId="{AFDB15CC-5207-484D-AD89-BC504A62B5F6}" destId="{8125D354-5F5C-4022-A474-0AE410F5801E}" srcOrd="19" destOrd="0" presId="urn:microsoft.com/office/officeart/2008/layout/CircleAccentTimeline"/>
    <dgm:cxn modelId="{AECA522F-A084-43A4-B6F6-BA593299C7C6}" type="presParOf" srcId="{AFDB15CC-5207-484D-AD89-BC504A62B5F6}" destId="{C737A32E-DC65-4FCA-B562-7E83E7C40461}" srcOrd="20" destOrd="0" presId="urn:microsoft.com/office/officeart/2008/layout/CircleAccentTimeline"/>
    <dgm:cxn modelId="{800461ED-15A9-47B3-8908-DFD22CB8C23C}" type="presParOf" srcId="{AFDB15CC-5207-484D-AD89-BC504A62B5F6}" destId="{CA548568-67F5-4463-9086-100B61441977}" srcOrd="21" destOrd="0" presId="urn:microsoft.com/office/officeart/2008/layout/CircleAccentTimeline"/>
    <dgm:cxn modelId="{2F9F45E8-486D-4F11-B125-069655BB177D}" type="presParOf" srcId="{CA548568-67F5-4463-9086-100B61441977}" destId="{867A07B4-71EA-472B-A8FD-CA21AED2EC7E}" srcOrd="0" destOrd="0" presId="urn:microsoft.com/office/officeart/2008/layout/CircleAccentTimeline"/>
    <dgm:cxn modelId="{D39E1C85-2BE5-4135-89E7-3B0E5691D261}" type="presParOf" srcId="{CA548568-67F5-4463-9086-100B61441977}" destId="{76FD495F-5A51-4428-A02B-EC4233033BE5}" srcOrd="1" destOrd="0" presId="urn:microsoft.com/office/officeart/2008/layout/CircleAccentTimeline"/>
    <dgm:cxn modelId="{B2963ABA-9405-47D9-902E-A0CED61F2F38}" type="presParOf" srcId="{CA548568-67F5-4463-9086-100B61441977}" destId="{3673F631-1D4E-4F5D-A8CB-8D9A7C2DD11E}" srcOrd="2" destOrd="0" presId="urn:microsoft.com/office/officeart/2008/layout/CircleAccentTimeline"/>
    <dgm:cxn modelId="{E687B126-2631-4E55-93DE-DD694D796981}" type="presParOf" srcId="{AFDB15CC-5207-484D-AD89-BC504A62B5F6}" destId="{594C808E-644B-4EA7-85DC-7E05F52E6ACC}" srcOrd="22" destOrd="0" presId="urn:microsoft.com/office/officeart/2008/layout/CircleAccentTimeline"/>
    <dgm:cxn modelId="{493EE5F1-E5DB-408B-BCD3-6A043E038842}" type="presParOf" srcId="{AFDB15CC-5207-484D-AD89-BC504A62B5F6}" destId="{5695AD67-7B6A-422C-B38E-1627EC84D05F}" srcOrd="23"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9D4CF3-3798-4F54-923A-40B6A9BE51FD}" type="doc">
      <dgm:prSet loTypeId="urn:microsoft.com/office/officeart/2009/3/layout/DescendingProcess" loCatId="process" qsTypeId="urn:microsoft.com/office/officeart/2005/8/quickstyle/simple1" qsCatId="simple" csTypeId="urn:microsoft.com/office/officeart/2005/8/colors/accent0_3" csCatId="mainScheme" phldr="1"/>
      <dgm:spPr/>
      <dgm:t>
        <a:bodyPr/>
        <a:lstStyle/>
        <a:p>
          <a:endParaRPr lang="uk-UA"/>
        </a:p>
      </dgm:t>
    </dgm:pt>
    <dgm:pt modelId="{4EA4A497-86D1-4A14-9316-B003DFA41852}">
      <dgm:prSet/>
      <dgm:spPr/>
      <dgm:t>
        <a:bodyPr/>
        <a:lstStyle/>
        <a:p>
          <a:pPr rtl="0"/>
          <a:r>
            <a:rPr lang="uk-UA" b="1" dirty="0" smtClean="0"/>
            <a:t>1</a:t>
          </a:r>
          <a:r>
            <a:rPr lang="ru-RU" b="1" dirty="0" smtClean="0">
              <a:sym typeface="Symbol"/>
            </a:rPr>
            <a:t></a:t>
          </a:r>
          <a:r>
            <a:rPr lang="uk-UA" b="1" dirty="0" smtClean="0"/>
            <a:t> збір первинної інформації; </a:t>
          </a:r>
          <a:endParaRPr lang="uk-UA" b="1" dirty="0"/>
        </a:p>
      </dgm:t>
    </dgm:pt>
    <dgm:pt modelId="{F49CFFE4-BAF9-42C1-8B75-0E8CB8F7696B}" type="parTrans" cxnId="{AA08DFCB-AD84-4599-A5CA-44C5E4F91B69}">
      <dgm:prSet/>
      <dgm:spPr/>
      <dgm:t>
        <a:bodyPr/>
        <a:lstStyle/>
        <a:p>
          <a:endParaRPr lang="uk-UA"/>
        </a:p>
      </dgm:t>
    </dgm:pt>
    <dgm:pt modelId="{88DC7301-5CFD-4963-9868-6D13AB2411FC}" type="sibTrans" cxnId="{AA08DFCB-AD84-4599-A5CA-44C5E4F91B69}">
      <dgm:prSet/>
      <dgm:spPr/>
      <dgm:t>
        <a:bodyPr/>
        <a:lstStyle/>
        <a:p>
          <a:endParaRPr lang="uk-UA"/>
        </a:p>
      </dgm:t>
    </dgm:pt>
    <dgm:pt modelId="{DEB24455-4E00-40B4-811D-EF9F676E66D9}">
      <dgm:prSet/>
      <dgm:spPr/>
      <dgm:t>
        <a:bodyPr/>
        <a:lstStyle/>
        <a:p>
          <a:pPr rtl="0"/>
          <a:r>
            <a:rPr lang="ru-RU" b="1" dirty="0" smtClean="0">
              <a:sym typeface="Symbol"/>
            </a:rPr>
            <a:t></a:t>
          </a:r>
          <a:r>
            <a:rPr lang="uk-UA" b="1" dirty="0" smtClean="0"/>
            <a:t> фіксація інформації, що надходить із зовнішнього середовища та локальних баз даних (підрозділів) банку; </a:t>
          </a:r>
          <a:endParaRPr lang="uk-UA" b="1" dirty="0"/>
        </a:p>
      </dgm:t>
    </dgm:pt>
    <dgm:pt modelId="{CEE4072A-6309-49E7-BEFC-24AB3A04249C}" type="parTrans" cxnId="{6517762E-DD19-4E22-B80A-2DC0CBFAF271}">
      <dgm:prSet/>
      <dgm:spPr/>
      <dgm:t>
        <a:bodyPr/>
        <a:lstStyle/>
        <a:p>
          <a:endParaRPr lang="uk-UA"/>
        </a:p>
      </dgm:t>
    </dgm:pt>
    <dgm:pt modelId="{A8819240-0080-4975-96C1-723DAEE36361}" type="sibTrans" cxnId="{6517762E-DD19-4E22-B80A-2DC0CBFAF271}">
      <dgm:prSet/>
      <dgm:spPr/>
      <dgm:t>
        <a:bodyPr/>
        <a:lstStyle/>
        <a:p>
          <a:endParaRPr lang="uk-UA"/>
        </a:p>
      </dgm:t>
    </dgm:pt>
    <dgm:pt modelId="{61B0C0C4-9FE9-4C75-957E-82BC4268B356}">
      <dgm:prSet/>
      <dgm:spPr/>
      <dgm:t>
        <a:bodyPr/>
        <a:lstStyle/>
        <a:p>
          <a:pPr rtl="0"/>
          <a:r>
            <a:rPr lang="uk-UA" b="1" dirty="0" smtClean="0"/>
            <a:t>3. обробка та систематизація інформації; </a:t>
          </a:r>
          <a:endParaRPr lang="uk-UA" b="1" dirty="0"/>
        </a:p>
      </dgm:t>
    </dgm:pt>
    <dgm:pt modelId="{AADFFDA2-CD7A-4B28-8085-6124C1D6E84C}" type="parTrans" cxnId="{BF65BD9E-9BCC-4454-999E-5CCD9B1A1A6D}">
      <dgm:prSet/>
      <dgm:spPr/>
      <dgm:t>
        <a:bodyPr/>
        <a:lstStyle/>
        <a:p>
          <a:endParaRPr lang="uk-UA"/>
        </a:p>
      </dgm:t>
    </dgm:pt>
    <dgm:pt modelId="{0BB9CABE-5A6E-471B-B601-E70B568CD6F7}" type="sibTrans" cxnId="{BF65BD9E-9BCC-4454-999E-5CCD9B1A1A6D}">
      <dgm:prSet/>
      <dgm:spPr/>
      <dgm:t>
        <a:bodyPr/>
        <a:lstStyle/>
        <a:p>
          <a:endParaRPr lang="uk-UA"/>
        </a:p>
      </dgm:t>
    </dgm:pt>
    <dgm:pt modelId="{4AC5E58B-792E-43F1-A011-A6EF37C11F4D}">
      <dgm:prSet/>
      <dgm:spPr/>
      <dgm:t>
        <a:bodyPr/>
        <a:lstStyle/>
        <a:p>
          <a:pPr rtl="0"/>
          <a:r>
            <a:rPr lang="uk-UA" b="1" dirty="0" smtClean="0"/>
            <a:t>4. аналіз; </a:t>
          </a:r>
          <a:endParaRPr lang="uk-UA" b="1" dirty="0"/>
        </a:p>
      </dgm:t>
    </dgm:pt>
    <dgm:pt modelId="{6C467192-B692-4BAA-8279-F3152E149518}" type="parTrans" cxnId="{1A2767EF-89D0-47EA-8640-24F03199D105}">
      <dgm:prSet/>
      <dgm:spPr/>
      <dgm:t>
        <a:bodyPr/>
        <a:lstStyle/>
        <a:p>
          <a:endParaRPr lang="uk-UA"/>
        </a:p>
      </dgm:t>
    </dgm:pt>
    <dgm:pt modelId="{5697B8F0-7612-4377-A9A8-9E9618985516}" type="sibTrans" cxnId="{1A2767EF-89D0-47EA-8640-24F03199D105}">
      <dgm:prSet/>
      <dgm:spPr/>
      <dgm:t>
        <a:bodyPr/>
        <a:lstStyle/>
        <a:p>
          <a:endParaRPr lang="uk-UA"/>
        </a:p>
      </dgm:t>
    </dgm:pt>
    <dgm:pt modelId="{B7B145F4-B5EA-4D3E-8AC7-4EE359FBB5EF}">
      <dgm:prSet/>
      <dgm:spPr/>
      <dgm:t>
        <a:bodyPr/>
        <a:lstStyle/>
        <a:p>
          <a:pPr rtl="0"/>
          <a:r>
            <a:rPr lang="uk-UA" b="1" dirty="0" smtClean="0"/>
            <a:t>5.структурування; </a:t>
          </a:r>
          <a:endParaRPr lang="uk-UA" b="1" dirty="0"/>
        </a:p>
      </dgm:t>
    </dgm:pt>
    <dgm:pt modelId="{5F87523B-37BA-45D2-9789-0BD59FB2ACD8}" type="parTrans" cxnId="{CD0E3DBE-7770-4421-A641-3406048ADA41}">
      <dgm:prSet/>
      <dgm:spPr/>
      <dgm:t>
        <a:bodyPr/>
        <a:lstStyle/>
        <a:p>
          <a:endParaRPr lang="uk-UA"/>
        </a:p>
      </dgm:t>
    </dgm:pt>
    <dgm:pt modelId="{1E234F5B-154E-4735-B6FF-A2C034EEC8EF}" type="sibTrans" cxnId="{CD0E3DBE-7770-4421-A641-3406048ADA41}">
      <dgm:prSet/>
      <dgm:spPr/>
      <dgm:t>
        <a:bodyPr/>
        <a:lstStyle/>
        <a:p>
          <a:endParaRPr lang="uk-UA"/>
        </a:p>
      </dgm:t>
    </dgm:pt>
    <dgm:pt modelId="{D701BED9-BDBB-46EF-9880-DCFC1613CE1C}">
      <dgm:prSet/>
      <dgm:spPr/>
      <dgm:t>
        <a:bodyPr/>
        <a:lstStyle/>
        <a:p>
          <a:pPr rtl="0"/>
          <a:r>
            <a:rPr lang="uk-UA" b="1" dirty="0" smtClean="0"/>
            <a:t>6. формування звітів (вихідної інформації та баз даних).</a:t>
          </a:r>
          <a:endParaRPr lang="uk-UA" b="1" dirty="0"/>
        </a:p>
      </dgm:t>
    </dgm:pt>
    <dgm:pt modelId="{48EDEDE4-1B9A-4AF1-9A86-B48C842C246F}" type="parTrans" cxnId="{553EC1F1-5047-496F-9C95-E12ABBEA6D3C}">
      <dgm:prSet/>
      <dgm:spPr/>
      <dgm:t>
        <a:bodyPr/>
        <a:lstStyle/>
        <a:p>
          <a:endParaRPr lang="uk-UA"/>
        </a:p>
      </dgm:t>
    </dgm:pt>
    <dgm:pt modelId="{8F991B7E-11A3-4788-B5D0-E618C6890666}" type="sibTrans" cxnId="{553EC1F1-5047-496F-9C95-E12ABBEA6D3C}">
      <dgm:prSet/>
      <dgm:spPr/>
      <dgm:t>
        <a:bodyPr/>
        <a:lstStyle/>
        <a:p>
          <a:endParaRPr lang="uk-UA"/>
        </a:p>
      </dgm:t>
    </dgm:pt>
    <dgm:pt modelId="{79255C26-55CA-40A3-9576-5E6FFCD3389F}" type="pres">
      <dgm:prSet presAssocID="{3B9D4CF3-3798-4F54-923A-40B6A9BE51FD}" presName="Name0" presStyleCnt="0">
        <dgm:presLayoutVars>
          <dgm:chMax val="7"/>
          <dgm:chPref val="5"/>
        </dgm:presLayoutVars>
      </dgm:prSet>
      <dgm:spPr/>
      <dgm:t>
        <a:bodyPr/>
        <a:lstStyle/>
        <a:p>
          <a:endParaRPr lang="uk-UA"/>
        </a:p>
      </dgm:t>
    </dgm:pt>
    <dgm:pt modelId="{E2ABC452-38D4-4972-A5DC-CFE4B97C026E}" type="pres">
      <dgm:prSet presAssocID="{3B9D4CF3-3798-4F54-923A-40B6A9BE51FD}" presName="arrowNode" presStyleLbl="node1" presStyleIdx="0" presStyleCnt="1" custAng="1461547" custScaleX="120571" custLinFactNeighborX="2729" custLinFactNeighborY="-13857"/>
      <dgm:spPr/>
    </dgm:pt>
    <dgm:pt modelId="{C8DCCD50-D675-4EAE-861E-61A81B15A434}" type="pres">
      <dgm:prSet presAssocID="{4EA4A497-86D1-4A14-9316-B003DFA41852}" presName="txNode1" presStyleLbl="revTx" presStyleIdx="0" presStyleCnt="6" custScaleX="157247" custLinFactNeighborX="-70648" custLinFactNeighborY="32478">
        <dgm:presLayoutVars>
          <dgm:bulletEnabled val="1"/>
        </dgm:presLayoutVars>
      </dgm:prSet>
      <dgm:spPr/>
      <dgm:t>
        <a:bodyPr/>
        <a:lstStyle/>
        <a:p>
          <a:endParaRPr lang="uk-UA"/>
        </a:p>
      </dgm:t>
    </dgm:pt>
    <dgm:pt modelId="{F958E118-D298-4D45-9730-4A19900350BA}" type="pres">
      <dgm:prSet presAssocID="{DEB24455-4E00-40B4-811D-EF9F676E66D9}" presName="txNode2" presStyleLbl="revTx" presStyleIdx="1" presStyleCnt="6" custScaleX="143111" custScaleY="104270" custLinFactNeighborX="42342" custLinFactNeighborY="-30313">
        <dgm:presLayoutVars>
          <dgm:bulletEnabled val="1"/>
        </dgm:presLayoutVars>
      </dgm:prSet>
      <dgm:spPr/>
      <dgm:t>
        <a:bodyPr/>
        <a:lstStyle/>
        <a:p>
          <a:endParaRPr lang="uk-UA"/>
        </a:p>
      </dgm:t>
    </dgm:pt>
    <dgm:pt modelId="{F141F856-0D6D-4D99-9328-615E5FFA53D7}" type="pres">
      <dgm:prSet presAssocID="{A8819240-0080-4975-96C1-723DAEE36361}" presName="dotNode2" presStyleCnt="0"/>
      <dgm:spPr/>
    </dgm:pt>
    <dgm:pt modelId="{F388EB22-C390-469C-AEF9-527B8A0FA9BA}" type="pres">
      <dgm:prSet presAssocID="{A8819240-0080-4975-96C1-723DAEE36361}" presName="dotRepeatNode" presStyleLbl="fgShp" presStyleIdx="0" presStyleCnt="4"/>
      <dgm:spPr/>
      <dgm:t>
        <a:bodyPr/>
        <a:lstStyle/>
        <a:p>
          <a:endParaRPr lang="uk-UA"/>
        </a:p>
      </dgm:t>
    </dgm:pt>
    <dgm:pt modelId="{55CB84FE-DEF3-4117-933A-CDF215F13C16}" type="pres">
      <dgm:prSet presAssocID="{61B0C0C4-9FE9-4C75-957E-82BC4268B356}" presName="txNode3" presStyleLbl="revTx" presStyleIdx="2" presStyleCnt="6" custScaleX="170836" custLinFactNeighborX="-40856" custLinFactNeighborY="6496">
        <dgm:presLayoutVars>
          <dgm:bulletEnabled val="1"/>
        </dgm:presLayoutVars>
      </dgm:prSet>
      <dgm:spPr/>
      <dgm:t>
        <a:bodyPr/>
        <a:lstStyle/>
        <a:p>
          <a:endParaRPr lang="uk-UA"/>
        </a:p>
      </dgm:t>
    </dgm:pt>
    <dgm:pt modelId="{ADB1A4FE-491A-4849-984D-3B5F2BDC0BD8}" type="pres">
      <dgm:prSet presAssocID="{0BB9CABE-5A6E-471B-B601-E70B568CD6F7}" presName="dotNode3" presStyleCnt="0"/>
      <dgm:spPr/>
    </dgm:pt>
    <dgm:pt modelId="{1C08DBCA-5098-4CE3-9A96-91B21CF4EFB4}" type="pres">
      <dgm:prSet presAssocID="{0BB9CABE-5A6E-471B-B601-E70B568CD6F7}" presName="dotRepeatNode" presStyleLbl="fgShp" presStyleIdx="1" presStyleCnt="4"/>
      <dgm:spPr/>
      <dgm:t>
        <a:bodyPr/>
        <a:lstStyle/>
        <a:p>
          <a:endParaRPr lang="uk-UA"/>
        </a:p>
      </dgm:t>
    </dgm:pt>
    <dgm:pt modelId="{D8B8A0B8-782D-4D11-AEE8-2510A9A31251}" type="pres">
      <dgm:prSet presAssocID="{4AC5E58B-792E-43F1-A011-A6EF37C11F4D}" presName="txNode4" presStyleLbl="revTx" presStyleIdx="3" presStyleCnt="6" custScaleX="127077" custLinFactNeighborX="26387" custLinFactNeighborY="-33561">
        <dgm:presLayoutVars>
          <dgm:bulletEnabled val="1"/>
        </dgm:presLayoutVars>
      </dgm:prSet>
      <dgm:spPr/>
      <dgm:t>
        <a:bodyPr/>
        <a:lstStyle/>
        <a:p>
          <a:endParaRPr lang="uk-UA"/>
        </a:p>
      </dgm:t>
    </dgm:pt>
    <dgm:pt modelId="{BF135DA4-F9B6-41BF-972D-5FC146B53B11}" type="pres">
      <dgm:prSet presAssocID="{5697B8F0-7612-4377-A9A8-9E9618985516}" presName="dotNode4" presStyleCnt="0"/>
      <dgm:spPr/>
    </dgm:pt>
    <dgm:pt modelId="{49D100EC-F146-43F5-A2C7-EA36C5700D93}" type="pres">
      <dgm:prSet presAssocID="{5697B8F0-7612-4377-A9A8-9E9618985516}" presName="dotRepeatNode" presStyleLbl="fgShp" presStyleIdx="2" presStyleCnt="4"/>
      <dgm:spPr/>
      <dgm:t>
        <a:bodyPr/>
        <a:lstStyle/>
        <a:p>
          <a:endParaRPr lang="uk-UA"/>
        </a:p>
      </dgm:t>
    </dgm:pt>
    <dgm:pt modelId="{4274C9B7-BE04-43A9-B01A-6368112D83FB}" type="pres">
      <dgm:prSet presAssocID="{B7B145F4-B5EA-4D3E-8AC7-4EE359FBB5EF}" presName="txNode5" presStyleLbl="revTx" presStyleIdx="4" presStyleCnt="6" custScaleX="127077" custLinFactNeighborX="-19469" custLinFactNeighborY="10826">
        <dgm:presLayoutVars>
          <dgm:bulletEnabled val="1"/>
        </dgm:presLayoutVars>
      </dgm:prSet>
      <dgm:spPr/>
      <dgm:t>
        <a:bodyPr/>
        <a:lstStyle/>
        <a:p>
          <a:endParaRPr lang="uk-UA"/>
        </a:p>
      </dgm:t>
    </dgm:pt>
    <dgm:pt modelId="{442E828E-691A-4227-A55C-DA7A04F00F5E}" type="pres">
      <dgm:prSet presAssocID="{1E234F5B-154E-4735-B6FF-A2C034EEC8EF}" presName="dotNode5" presStyleCnt="0"/>
      <dgm:spPr/>
    </dgm:pt>
    <dgm:pt modelId="{7AAD4F09-B829-45D7-A608-32833B1721D3}" type="pres">
      <dgm:prSet presAssocID="{1E234F5B-154E-4735-B6FF-A2C034EEC8EF}" presName="dotRepeatNode" presStyleLbl="fgShp" presStyleIdx="3" presStyleCnt="4"/>
      <dgm:spPr/>
      <dgm:t>
        <a:bodyPr/>
        <a:lstStyle/>
        <a:p>
          <a:endParaRPr lang="uk-UA"/>
        </a:p>
      </dgm:t>
    </dgm:pt>
    <dgm:pt modelId="{61884764-7167-426D-A79B-3583ED45E2A1}" type="pres">
      <dgm:prSet presAssocID="{D701BED9-BDBB-46EF-9880-DCFC1613CE1C}" presName="txNode6" presStyleLbl="revTx" presStyleIdx="5" presStyleCnt="6" custScaleX="127077" custLinFactY="-89455" custLinFactNeighborX="62208" custLinFactNeighborY="-100000">
        <dgm:presLayoutVars>
          <dgm:bulletEnabled val="1"/>
        </dgm:presLayoutVars>
      </dgm:prSet>
      <dgm:spPr/>
      <dgm:t>
        <a:bodyPr/>
        <a:lstStyle/>
        <a:p>
          <a:endParaRPr lang="uk-UA"/>
        </a:p>
      </dgm:t>
    </dgm:pt>
  </dgm:ptLst>
  <dgm:cxnLst>
    <dgm:cxn modelId="{1A2767EF-89D0-47EA-8640-24F03199D105}" srcId="{3B9D4CF3-3798-4F54-923A-40B6A9BE51FD}" destId="{4AC5E58B-792E-43F1-A011-A6EF37C11F4D}" srcOrd="3" destOrd="0" parTransId="{6C467192-B692-4BAA-8279-F3152E149518}" sibTransId="{5697B8F0-7612-4377-A9A8-9E9618985516}"/>
    <dgm:cxn modelId="{97505EFB-7602-4102-A8DB-387190D35F01}" type="presOf" srcId="{61B0C0C4-9FE9-4C75-957E-82BC4268B356}" destId="{55CB84FE-DEF3-4117-933A-CDF215F13C16}" srcOrd="0" destOrd="0" presId="urn:microsoft.com/office/officeart/2009/3/layout/DescendingProcess"/>
    <dgm:cxn modelId="{BF65BD9E-9BCC-4454-999E-5CCD9B1A1A6D}" srcId="{3B9D4CF3-3798-4F54-923A-40B6A9BE51FD}" destId="{61B0C0C4-9FE9-4C75-957E-82BC4268B356}" srcOrd="2" destOrd="0" parTransId="{AADFFDA2-CD7A-4B28-8085-6124C1D6E84C}" sibTransId="{0BB9CABE-5A6E-471B-B601-E70B568CD6F7}"/>
    <dgm:cxn modelId="{4FEB0444-1A85-477C-85E1-A9A51C00393B}" type="presOf" srcId="{D701BED9-BDBB-46EF-9880-DCFC1613CE1C}" destId="{61884764-7167-426D-A79B-3583ED45E2A1}" srcOrd="0" destOrd="0" presId="urn:microsoft.com/office/officeart/2009/3/layout/DescendingProcess"/>
    <dgm:cxn modelId="{B67A6EFC-9741-4599-B5DA-3C2743DED809}" type="presOf" srcId="{B7B145F4-B5EA-4D3E-8AC7-4EE359FBB5EF}" destId="{4274C9B7-BE04-43A9-B01A-6368112D83FB}" srcOrd="0" destOrd="0" presId="urn:microsoft.com/office/officeart/2009/3/layout/DescendingProcess"/>
    <dgm:cxn modelId="{5BAAC870-8EFE-44CB-993B-9FF7F6D849BB}" type="presOf" srcId="{A8819240-0080-4975-96C1-723DAEE36361}" destId="{F388EB22-C390-469C-AEF9-527B8A0FA9BA}" srcOrd="0" destOrd="0" presId="urn:microsoft.com/office/officeart/2009/3/layout/DescendingProcess"/>
    <dgm:cxn modelId="{92608AE1-00C6-49C2-96FE-8A737908DDE7}" type="presOf" srcId="{4EA4A497-86D1-4A14-9316-B003DFA41852}" destId="{C8DCCD50-D675-4EAE-861E-61A81B15A434}" srcOrd="0" destOrd="0" presId="urn:microsoft.com/office/officeart/2009/3/layout/DescendingProcess"/>
    <dgm:cxn modelId="{553EC1F1-5047-496F-9C95-E12ABBEA6D3C}" srcId="{3B9D4CF3-3798-4F54-923A-40B6A9BE51FD}" destId="{D701BED9-BDBB-46EF-9880-DCFC1613CE1C}" srcOrd="5" destOrd="0" parTransId="{48EDEDE4-1B9A-4AF1-9A86-B48C842C246F}" sibTransId="{8F991B7E-11A3-4788-B5D0-E618C6890666}"/>
    <dgm:cxn modelId="{B24BD64F-0AD7-47A8-B91B-3E3396DD45A4}" type="presOf" srcId="{0BB9CABE-5A6E-471B-B601-E70B568CD6F7}" destId="{1C08DBCA-5098-4CE3-9A96-91B21CF4EFB4}" srcOrd="0" destOrd="0" presId="urn:microsoft.com/office/officeart/2009/3/layout/DescendingProcess"/>
    <dgm:cxn modelId="{BE8F77BA-AE5E-47C9-BC70-D13459A4DC98}" type="presOf" srcId="{1E234F5B-154E-4735-B6FF-A2C034EEC8EF}" destId="{7AAD4F09-B829-45D7-A608-32833B1721D3}" srcOrd="0" destOrd="0" presId="urn:microsoft.com/office/officeart/2009/3/layout/DescendingProcess"/>
    <dgm:cxn modelId="{B7DB7D0B-EB08-4B71-AC5A-925967EAEE36}" type="presOf" srcId="{3B9D4CF3-3798-4F54-923A-40B6A9BE51FD}" destId="{79255C26-55CA-40A3-9576-5E6FFCD3389F}" srcOrd="0" destOrd="0" presId="urn:microsoft.com/office/officeart/2009/3/layout/DescendingProcess"/>
    <dgm:cxn modelId="{6517762E-DD19-4E22-B80A-2DC0CBFAF271}" srcId="{3B9D4CF3-3798-4F54-923A-40B6A9BE51FD}" destId="{DEB24455-4E00-40B4-811D-EF9F676E66D9}" srcOrd="1" destOrd="0" parTransId="{CEE4072A-6309-49E7-BEFC-24AB3A04249C}" sibTransId="{A8819240-0080-4975-96C1-723DAEE36361}"/>
    <dgm:cxn modelId="{9CD8A8A0-F50F-4654-9C6F-7DBAA24AA1B5}" type="presOf" srcId="{5697B8F0-7612-4377-A9A8-9E9618985516}" destId="{49D100EC-F146-43F5-A2C7-EA36C5700D93}" srcOrd="0" destOrd="0" presId="urn:microsoft.com/office/officeart/2009/3/layout/DescendingProcess"/>
    <dgm:cxn modelId="{AA08DFCB-AD84-4599-A5CA-44C5E4F91B69}" srcId="{3B9D4CF3-3798-4F54-923A-40B6A9BE51FD}" destId="{4EA4A497-86D1-4A14-9316-B003DFA41852}" srcOrd="0" destOrd="0" parTransId="{F49CFFE4-BAF9-42C1-8B75-0E8CB8F7696B}" sibTransId="{88DC7301-5CFD-4963-9868-6D13AB2411FC}"/>
    <dgm:cxn modelId="{CD0E3DBE-7770-4421-A641-3406048ADA41}" srcId="{3B9D4CF3-3798-4F54-923A-40B6A9BE51FD}" destId="{B7B145F4-B5EA-4D3E-8AC7-4EE359FBB5EF}" srcOrd="4" destOrd="0" parTransId="{5F87523B-37BA-45D2-9789-0BD59FB2ACD8}" sibTransId="{1E234F5B-154E-4735-B6FF-A2C034EEC8EF}"/>
    <dgm:cxn modelId="{335F42EC-4A58-42D6-B2E2-E435CF3408CB}" type="presOf" srcId="{DEB24455-4E00-40B4-811D-EF9F676E66D9}" destId="{F958E118-D298-4D45-9730-4A19900350BA}" srcOrd="0" destOrd="0" presId="urn:microsoft.com/office/officeart/2009/3/layout/DescendingProcess"/>
    <dgm:cxn modelId="{E1696F72-8ED0-4D89-810C-6D3FAA9ED15B}" type="presOf" srcId="{4AC5E58B-792E-43F1-A011-A6EF37C11F4D}" destId="{D8B8A0B8-782D-4D11-AEE8-2510A9A31251}" srcOrd="0" destOrd="0" presId="urn:microsoft.com/office/officeart/2009/3/layout/DescendingProcess"/>
    <dgm:cxn modelId="{08C59F6C-C453-4DAB-9908-99ACAA75BF51}" type="presParOf" srcId="{79255C26-55CA-40A3-9576-5E6FFCD3389F}" destId="{E2ABC452-38D4-4972-A5DC-CFE4B97C026E}" srcOrd="0" destOrd="0" presId="urn:microsoft.com/office/officeart/2009/3/layout/DescendingProcess"/>
    <dgm:cxn modelId="{A190709A-3D57-4129-B74B-4A40BAFB3E65}" type="presParOf" srcId="{79255C26-55CA-40A3-9576-5E6FFCD3389F}" destId="{C8DCCD50-D675-4EAE-861E-61A81B15A434}" srcOrd="1" destOrd="0" presId="urn:microsoft.com/office/officeart/2009/3/layout/DescendingProcess"/>
    <dgm:cxn modelId="{315F72BA-D49D-4E4A-807A-09ECA45F4191}" type="presParOf" srcId="{79255C26-55CA-40A3-9576-5E6FFCD3389F}" destId="{F958E118-D298-4D45-9730-4A19900350BA}" srcOrd="2" destOrd="0" presId="urn:microsoft.com/office/officeart/2009/3/layout/DescendingProcess"/>
    <dgm:cxn modelId="{5280490C-C9AD-4455-B4E7-B4A479AB3B0B}" type="presParOf" srcId="{79255C26-55CA-40A3-9576-5E6FFCD3389F}" destId="{F141F856-0D6D-4D99-9328-615E5FFA53D7}" srcOrd="3" destOrd="0" presId="urn:microsoft.com/office/officeart/2009/3/layout/DescendingProcess"/>
    <dgm:cxn modelId="{E7202369-BA5C-4121-A6F4-E56A32CE1F4A}" type="presParOf" srcId="{F141F856-0D6D-4D99-9328-615E5FFA53D7}" destId="{F388EB22-C390-469C-AEF9-527B8A0FA9BA}" srcOrd="0" destOrd="0" presId="urn:microsoft.com/office/officeart/2009/3/layout/DescendingProcess"/>
    <dgm:cxn modelId="{6D1F9F3A-570B-47E1-A3FD-A4063453E8F3}" type="presParOf" srcId="{79255C26-55CA-40A3-9576-5E6FFCD3389F}" destId="{55CB84FE-DEF3-4117-933A-CDF215F13C16}" srcOrd="4" destOrd="0" presId="urn:microsoft.com/office/officeart/2009/3/layout/DescendingProcess"/>
    <dgm:cxn modelId="{34F26040-ED31-405E-BF20-D3A1A4397FE3}" type="presParOf" srcId="{79255C26-55CA-40A3-9576-5E6FFCD3389F}" destId="{ADB1A4FE-491A-4849-984D-3B5F2BDC0BD8}" srcOrd="5" destOrd="0" presId="urn:microsoft.com/office/officeart/2009/3/layout/DescendingProcess"/>
    <dgm:cxn modelId="{1922933A-EE09-49AD-8B65-52A017A3A8B3}" type="presParOf" srcId="{ADB1A4FE-491A-4849-984D-3B5F2BDC0BD8}" destId="{1C08DBCA-5098-4CE3-9A96-91B21CF4EFB4}" srcOrd="0" destOrd="0" presId="urn:microsoft.com/office/officeart/2009/3/layout/DescendingProcess"/>
    <dgm:cxn modelId="{3348D574-9415-4045-BF06-8C0B9645C8BB}" type="presParOf" srcId="{79255C26-55CA-40A3-9576-5E6FFCD3389F}" destId="{D8B8A0B8-782D-4D11-AEE8-2510A9A31251}" srcOrd="6" destOrd="0" presId="urn:microsoft.com/office/officeart/2009/3/layout/DescendingProcess"/>
    <dgm:cxn modelId="{B5EE3974-7A9D-4B58-B92B-35773B7345BD}" type="presParOf" srcId="{79255C26-55CA-40A3-9576-5E6FFCD3389F}" destId="{BF135DA4-F9B6-41BF-972D-5FC146B53B11}" srcOrd="7" destOrd="0" presId="urn:microsoft.com/office/officeart/2009/3/layout/DescendingProcess"/>
    <dgm:cxn modelId="{4C7CE2C2-718B-4DBA-A404-57B9BCA47293}" type="presParOf" srcId="{BF135DA4-F9B6-41BF-972D-5FC146B53B11}" destId="{49D100EC-F146-43F5-A2C7-EA36C5700D93}" srcOrd="0" destOrd="0" presId="urn:microsoft.com/office/officeart/2009/3/layout/DescendingProcess"/>
    <dgm:cxn modelId="{A238D048-F24B-4DED-972A-A45887CD4D99}" type="presParOf" srcId="{79255C26-55CA-40A3-9576-5E6FFCD3389F}" destId="{4274C9B7-BE04-43A9-B01A-6368112D83FB}" srcOrd="8" destOrd="0" presId="urn:microsoft.com/office/officeart/2009/3/layout/DescendingProcess"/>
    <dgm:cxn modelId="{956BB076-02F7-4C5A-AD31-DBA2E765F23B}" type="presParOf" srcId="{79255C26-55CA-40A3-9576-5E6FFCD3389F}" destId="{442E828E-691A-4227-A55C-DA7A04F00F5E}" srcOrd="9" destOrd="0" presId="urn:microsoft.com/office/officeart/2009/3/layout/DescendingProcess"/>
    <dgm:cxn modelId="{0A6CCF5B-66E0-49FE-A343-450EBE8D2B74}" type="presParOf" srcId="{442E828E-691A-4227-A55C-DA7A04F00F5E}" destId="{7AAD4F09-B829-45D7-A608-32833B1721D3}" srcOrd="0" destOrd="0" presId="urn:microsoft.com/office/officeart/2009/3/layout/DescendingProcess"/>
    <dgm:cxn modelId="{35010749-DE6D-4E56-8891-DD400508FE32}" type="presParOf" srcId="{79255C26-55CA-40A3-9576-5E6FFCD3389F}" destId="{61884764-7167-426D-A79B-3583ED45E2A1}" srcOrd="10"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6F709E-7981-4A2F-A177-AC1BD8B64AF6}"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uk-UA"/>
        </a:p>
      </dgm:t>
    </dgm:pt>
    <dgm:pt modelId="{C9052452-EDD3-40D2-B3D6-019C8DEEF001}">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pPr algn="just" rtl="0"/>
          <a:r>
            <a:rPr lang="ru-RU" sz="2000" b="1" dirty="0" smtClean="0"/>
            <a:t>До </a:t>
          </a:r>
          <a:r>
            <a:rPr lang="uk-UA" sz="2000" b="1" u="sng" noProof="0" dirty="0" smtClean="0"/>
            <a:t>переваг </a:t>
          </a:r>
          <a:r>
            <a:rPr lang="uk-UA" sz="2000" b="1" noProof="0" dirty="0" smtClean="0"/>
            <a:t>цієї групи методів можна віднести простоту та доступність, особливо важливі для вітчизняних банків за браком інших можливостей, які надає розвинений фінансовий ринок. </a:t>
          </a:r>
          <a:endParaRPr lang="uk-UA" sz="2000" b="1" noProof="0" dirty="0"/>
        </a:p>
      </dgm:t>
    </dgm:pt>
    <dgm:pt modelId="{8948C053-B242-4A08-BD53-3EF47881B72F}" type="parTrans" cxnId="{8690C5D5-719D-4181-90DA-C5964609A8EC}">
      <dgm:prSet/>
      <dgm:spPr/>
      <dgm:t>
        <a:bodyPr/>
        <a:lstStyle/>
        <a:p>
          <a:endParaRPr lang="uk-UA"/>
        </a:p>
      </dgm:t>
    </dgm:pt>
    <dgm:pt modelId="{22738248-B715-4176-8BB8-87AD1D5FF752}" type="sibTrans" cxnId="{8690C5D5-719D-4181-90DA-C5964609A8EC}">
      <dgm:prSet/>
      <dgm:spPr/>
      <dgm:t>
        <a:bodyPr/>
        <a:lstStyle/>
        <a:p>
          <a:endParaRPr lang="uk-UA"/>
        </a:p>
      </dgm:t>
    </dgm:pt>
    <dgm:pt modelId="{3E41124C-E7FF-458B-90B0-1DB8C211D52F}">
      <dgm:prSet custT="1"/>
      <dgm:spPr/>
      <dgm:t>
        <a:bodyPr/>
        <a:lstStyle/>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endParaRPr lang="uk-UA" sz="2000" b="1" u="sng" noProof="0" dirty="0" smtClean="0"/>
        </a:p>
        <a:p>
          <a:pPr algn="just" rtl="0"/>
          <a:r>
            <a:rPr lang="uk-UA" sz="2000" b="1" u="sng" noProof="0" dirty="0" smtClean="0"/>
            <a:t>Недоліки</a:t>
          </a:r>
          <a:r>
            <a:rPr lang="uk-UA" sz="2000" b="1" noProof="0" dirty="0" smtClean="0"/>
            <a:t> полягають у недостатній гнучкості, необхідності проведення реструктуризації балансу у зв’язку зі змінами ринкових ставок, браку достатнього простору для маневру. Вимога приведення у відповідність структури активів і пасивів перешкоджає повному врахуванню потреб клієнтів, коли йдеться про укладення кредитних і депозитних угод, потребує деякого часу і може стати неприйнятною для щоденного управління відсотковим ризиком. Проведення збалансованих операцій не завжди відповідає потребам банку, його планам на майбутнє, а іноді невигідне з погляду витрат.</a:t>
          </a:r>
          <a:endParaRPr lang="uk-UA" sz="2000" b="1" noProof="0" dirty="0"/>
        </a:p>
      </dgm:t>
    </dgm:pt>
    <dgm:pt modelId="{35DB0EAB-65BF-470E-BAF8-3A643A9AAA5C}" type="parTrans" cxnId="{BAE5C28A-36DC-4E07-B501-5381D46557BF}">
      <dgm:prSet/>
      <dgm:spPr/>
      <dgm:t>
        <a:bodyPr/>
        <a:lstStyle/>
        <a:p>
          <a:endParaRPr lang="uk-UA"/>
        </a:p>
      </dgm:t>
    </dgm:pt>
    <dgm:pt modelId="{131B5256-F5BD-45BD-BB4F-E1FC33629401}" type="sibTrans" cxnId="{BAE5C28A-36DC-4E07-B501-5381D46557BF}">
      <dgm:prSet/>
      <dgm:spPr/>
      <dgm:t>
        <a:bodyPr/>
        <a:lstStyle/>
        <a:p>
          <a:endParaRPr lang="uk-UA"/>
        </a:p>
      </dgm:t>
    </dgm:pt>
    <dgm:pt modelId="{14D07A81-94CF-40CF-9034-538162D488AB}" type="pres">
      <dgm:prSet presAssocID="{F56F709E-7981-4A2F-A177-AC1BD8B64AF6}" presName="theList" presStyleCnt="0">
        <dgm:presLayoutVars>
          <dgm:dir/>
          <dgm:animLvl val="lvl"/>
          <dgm:resizeHandles val="exact"/>
        </dgm:presLayoutVars>
      </dgm:prSet>
      <dgm:spPr/>
      <dgm:t>
        <a:bodyPr/>
        <a:lstStyle/>
        <a:p>
          <a:endParaRPr lang="uk-UA"/>
        </a:p>
      </dgm:t>
    </dgm:pt>
    <dgm:pt modelId="{43478E9C-D8E8-4C09-B88F-926C36A72572}" type="pres">
      <dgm:prSet presAssocID="{C9052452-EDD3-40D2-B3D6-019C8DEEF001}" presName="compNode" presStyleCnt="0"/>
      <dgm:spPr/>
    </dgm:pt>
    <dgm:pt modelId="{AFDBC2D6-713B-4EC9-9DF8-4DA938ABE36E}" type="pres">
      <dgm:prSet presAssocID="{C9052452-EDD3-40D2-B3D6-019C8DEEF001}" presName="aNode" presStyleLbl="bgShp" presStyleIdx="0" presStyleCnt="2" custLinFactNeighborX="542" custLinFactNeighborY="-1021"/>
      <dgm:spPr/>
      <dgm:t>
        <a:bodyPr/>
        <a:lstStyle/>
        <a:p>
          <a:endParaRPr lang="uk-UA"/>
        </a:p>
      </dgm:t>
    </dgm:pt>
    <dgm:pt modelId="{CE4EEA9E-AA1E-4C17-AF9B-147FFA192336}" type="pres">
      <dgm:prSet presAssocID="{C9052452-EDD3-40D2-B3D6-019C8DEEF001}" presName="textNode" presStyleLbl="bgShp" presStyleIdx="0" presStyleCnt="2"/>
      <dgm:spPr/>
      <dgm:t>
        <a:bodyPr/>
        <a:lstStyle/>
        <a:p>
          <a:endParaRPr lang="uk-UA"/>
        </a:p>
      </dgm:t>
    </dgm:pt>
    <dgm:pt modelId="{E86E9B47-A828-4AFC-87CD-E79E9F241D56}" type="pres">
      <dgm:prSet presAssocID="{C9052452-EDD3-40D2-B3D6-019C8DEEF001}" presName="compChildNode" presStyleCnt="0"/>
      <dgm:spPr/>
    </dgm:pt>
    <dgm:pt modelId="{B84DD6E6-136B-4B2A-BD5F-E60903E074D7}" type="pres">
      <dgm:prSet presAssocID="{C9052452-EDD3-40D2-B3D6-019C8DEEF001}" presName="theInnerList" presStyleCnt="0"/>
      <dgm:spPr/>
    </dgm:pt>
    <dgm:pt modelId="{F058ED29-01A8-48E2-9059-A6FAEA37D4A7}" type="pres">
      <dgm:prSet presAssocID="{C9052452-EDD3-40D2-B3D6-019C8DEEF001}" presName="aSpace" presStyleCnt="0"/>
      <dgm:spPr/>
    </dgm:pt>
    <dgm:pt modelId="{FCB209E6-9B50-4E83-A4D9-6CB71E9D6947}" type="pres">
      <dgm:prSet presAssocID="{3E41124C-E7FF-458B-90B0-1DB8C211D52F}" presName="compNode" presStyleCnt="0"/>
      <dgm:spPr/>
    </dgm:pt>
    <dgm:pt modelId="{AC2EE5CB-73E3-44BF-BB2F-BC48BD85BE80}" type="pres">
      <dgm:prSet presAssocID="{3E41124C-E7FF-458B-90B0-1DB8C211D52F}" presName="aNode" presStyleLbl="bgShp" presStyleIdx="1" presStyleCnt="2"/>
      <dgm:spPr/>
      <dgm:t>
        <a:bodyPr/>
        <a:lstStyle/>
        <a:p>
          <a:endParaRPr lang="uk-UA"/>
        </a:p>
      </dgm:t>
    </dgm:pt>
    <dgm:pt modelId="{8E05BAE0-5E47-4799-B896-392325FF55D7}" type="pres">
      <dgm:prSet presAssocID="{3E41124C-E7FF-458B-90B0-1DB8C211D52F}" presName="textNode" presStyleLbl="bgShp" presStyleIdx="1" presStyleCnt="2"/>
      <dgm:spPr/>
      <dgm:t>
        <a:bodyPr/>
        <a:lstStyle/>
        <a:p>
          <a:endParaRPr lang="uk-UA"/>
        </a:p>
      </dgm:t>
    </dgm:pt>
    <dgm:pt modelId="{9C17D00F-9E10-4FB1-81A6-3F5C1D2ECE05}" type="pres">
      <dgm:prSet presAssocID="{3E41124C-E7FF-458B-90B0-1DB8C211D52F}" presName="compChildNode" presStyleCnt="0"/>
      <dgm:spPr/>
    </dgm:pt>
    <dgm:pt modelId="{07BCAD7C-9CB0-4DD0-99FD-AC553208EE7F}" type="pres">
      <dgm:prSet presAssocID="{3E41124C-E7FF-458B-90B0-1DB8C211D52F}" presName="theInnerList" presStyleCnt="0"/>
      <dgm:spPr/>
    </dgm:pt>
  </dgm:ptLst>
  <dgm:cxnLst>
    <dgm:cxn modelId="{BAE5C28A-36DC-4E07-B501-5381D46557BF}" srcId="{F56F709E-7981-4A2F-A177-AC1BD8B64AF6}" destId="{3E41124C-E7FF-458B-90B0-1DB8C211D52F}" srcOrd="1" destOrd="0" parTransId="{35DB0EAB-65BF-470E-BAF8-3A643A9AAA5C}" sibTransId="{131B5256-F5BD-45BD-BB4F-E1FC33629401}"/>
    <dgm:cxn modelId="{3FABD675-D247-4036-96A8-794294BB2D0C}" type="presOf" srcId="{3E41124C-E7FF-458B-90B0-1DB8C211D52F}" destId="{8E05BAE0-5E47-4799-B896-392325FF55D7}" srcOrd="1" destOrd="0" presId="urn:microsoft.com/office/officeart/2005/8/layout/lProcess2"/>
    <dgm:cxn modelId="{AC489C7C-C28D-4D16-ADE1-53C31A9DBA81}" type="presOf" srcId="{3E41124C-E7FF-458B-90B0-1DB8C211D52F}" destId="{AC2EE5CB-73E3-44BF-BB2F-BC48BD85BE80}" srcOrd="0" destOrd="0" presId="urn:microsoft.com/office/officeart/2005/8/layout/lProcess2"/>
    <dgm:cxn modelId="{A325B592-09D5-4F3E-A1BC-C9670BBD3500}" type="presOf" srcId="{C9052452-EDD3-40D2-B3D6-019C8DEEF001}" destId="{CE4EEA9E-AA1E-4C17-AF9B-147FFA192336}" srcOrd="1" destOrd="0" presId="urn:microsoft.com/office/officeart/2005/8/layout/lProcess2"/>
    <dgm:cxn modelId="{A1F204C0-FF6D-4B56-AFEE-417591E6E06D}" type="presOf" srcId="{F56F709E-7981-4A2F-A177-AC1BD8B64AF6}" destId="{14D07A81-94CF-40CF-9034-538162D488AB}" srcOrd="0" destOrd="0" presId="urn:microsoft.com/office/officeart/2005/8/layout/lProcess2"/>
    <dgm:cxn modelId="{3187D936-B47F-4EC8-9FC2-69DD6B7C234B}" type="presOf" srcId="{C9052452-EDD3-40D2-B3D6-019C8DEEF001}" destId="{AFDBC2D6-713B-4EC9-9DF8-4DA938ABE36E}" srcOrd="0" destOrd="0" presId="urn:microsoft.com/office/officeart/2005/8/layout/lProcess2"/>
    <dgm:cxn modelId="{8690C5D5-719D-4181-90DA-C5964609A8EC}" srcId="{F56F709E-7981-4A2F-A177-AC1BD8B64AF6}" destId="{C9052452-EDD3-40D2-B3D6-019C8DEEF001}" srcOrd="0" destOrd="0" parTransId="{8948C053-B242-4A08-BD53-3EF47881B72F}" sibTransId="{22738248-B715-4176-8BB8-87AD1D5FF752}"/>
    <dgm:cxn modelId="{FCB2E69C-1A7C-42AB-9AA8-B7891D19CC7D}" type="presParOf" srcId="{14D07A81-94CF-40CF-9034-538162D488AB}" destId="{43478E9C-D8E8-4C09-B88F-926C36A72572}" srcOrd="0" destOrd="0" presId="urn:microsoft.com/office/officeart/2005/8/layout/lProcess2"/>
    <dgm:cxn modelId="{C3D5DC76-5522-46AD-A157-852F35C9EB22}" type="presParOf" srcId="{43478E9C-D8E8-4C09-B88F-926C36A72572}" destId="{AFDBC2D6-713B-4EC9-9DF8-4DA938ABE36E}" srcOrd="0" destOrd="0" presId="urn:microsoft.com/office/officeart/2005/8/layout/lProcess2"/>
    <dgm:cxn modelId="{3539D2B6-9FA3-4C0D-AA32-934842E7E40B}" type="presParOf" srcId="{43478E9C-D8E8-4C09-B88F-926C36A72572}" destId="{CE4EEA9E-AA1E-4C17-AF9B-147FFA192336}" srcOrd="1" destOrd="0" presId="urn:microsoft.com/office/officeart/2005/8/layout/lProcess2"/>
    <dgm:cxn modelId="{1B263A7E-C358-4064-97D7-1E307FC5315C}" type="presParOf" srcId="{43478E9C-D8E8-4C09-B88F-926C36A72572}" destId="{E86E9B47-A828-4AFC-87CD-E79E9F241D56}" srcOrd="2" destOrd="0" presId="urn:microsoft.com/office/officeart/2005/8/layout/lProcess2"/>
    <dgm:cxn modelId="{61C01ACF-E297-410C-8A22-C7A62D773F13}" type="presParOf" srcId="{E86E9B47-A828-4AFC-87CD-E79E9F241D56}" destId="{B84DD6E6-136B-4B2A-BD5F-E60903E074D7}" srcOrd="0" destOrd="0" presId="urn:microsoft.com/office/officeart/2005/8/layout/lProcess2"/>
    <dgm:cxn modelId="{30046C8E-E50D-40D9-9D94-DCD4E9336F68}" type="presParOf" srcId="{14D07A81-94CF-40CF-9034-538162D488AB}" destId="{F058ED29-01A8-48E2-9059-A6FAEA37D4A7}" srcOrd="1" destOrd="0" presId="urn:microsoft.com/office/officeart/2005/8/layout/lProcess2"/>
    <dgm:cxn modelId="{F2DFFF8D-9285-400F-80C1-590C12FC5B96}" type="presParOf" srcId="{14D07A81-94CF-40CF-9034-538162D488AB}" destId="{FCB209E6-9B50-4E83-A4D9-6CB71E9D6947}" srcOrd="2" destOrd="0" presId="urn:microsoft.com/office/officeart/2005/8/layout/lProcess2"/>
    <dgm:cxn modelId="{D089ADD1-28BB-4C55-81F7-C92EA4C4C515}" type="presParOf" srcId="{FCB209E6-9B50-4E83-A4D9-6CB71E9D6947}" destId="{AC2EE5CB-73E3-44BF-BB2F-BC48BD85BE80}" srcOrd="0" destOrd="0" presId="urn:microsoft.com/office/officeart/2005/8/layout/lProcess2"/>
    <dgm:cxn modelId="{ECDED1DB-7075-442B-8C8B-4F15A897F7CD}" type="presParOf" srcId="{FCB209E6-9B50-4E83-A4D9-6CB71E9D6947}" destId="{8E05BAE0-5E47-4799-B896-392325FF55D7}" srcOrd="1" destOrd="0" presId="urn:microsoft.com/office/officeart/2005/8/layout/lProcess2"/>
    <dgm:cxn modelId="{B9383916-94B2-4E1D-A13E-F52785F7D5C3}" type="presParOf" srcId="{FCB209E6-9B50-4E83-A4D9-6CB71E9D6947}" destId="{9C17D00F-9E10-4FB1-81A6-3F5C1D2ECE05}" srcOrd="2" destOrd="0" presId="urn:microsoft.com/office/officeart/2005/8/layout/lProcess2"/>
    <dgm:cxn modelId="{0A33EA2E-D9F7-46BF-9EC9-4869E92E8A01}" type="presParOf" srcId="{9C17D00F-9E10-4FB1-81A6-3F5C1D2ECE05}" destId="{07BCAD7C-9CB0-4DD0-99FD-AC553208EE7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E23D8-DB8D-4C80-A3DA-281B59B86684}"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uk-UA"/>
        </a:p>
      </dgm:t>
    </dgm:pt>
    <dgm:pt modelId="{50A04C34-1733-435F-A4F4-D4720EA3570D}">
      <dgm:prSet/>
      <dgm:spPr/>
      <dgm:t>
        <a:bodyPr/>
        <a:lstStyle/>
        <a:p>
          <a:pPr algn="ctr" rtl="0"/>
          <a:r>
            <a:rPr lang="ru-RU" b="1" dirty="0" smtClean="0"/>
            <a:t>1. Навіть нульовий геп не гарантує повного захисту від ризику, оскільки ставки за активами та зобов’язаннями можуть змінюватися несинхронно</a:t>
          </a:r>
          <a:r>
            <a:rPr lang="uk-UA" b="1" dirty="0" smtClean="0"/>
            <a:t>.</a:t>
          </a:r>
          <a:endParaRPr lang="uk-UA" dirty="0"/>
        </a:p>
      </dgm:t>
    </dgm:pt>
    <dgm:pt modelId="{C080AD45-3B4A-47AA-B2CD-A97779D8AEA5}" type="parTrans" cxnId="{B57F08C7-9597-4A03-BAFC-59D0AEFAA1CD}">
      <dgm:prSet/>
      <dgm:spPr/>
      <dgm:t>
        <a:bodyPr/>
        <a:lstStyle/>
        <a:p>
          <a:endParaRPr lang="uk-UA"/>
        </a:p>
      </dgm:t>
    </dgm:pt>
    <dgm:pt modelId="{D8D637D6-3747-4D74-9B6F-B80AB6B2099F}" type="sibTrans" cxnId="{B57F08C7-9597-4A03-BAFC-59D0AEFAA1CD}">
      <dgm:prSet/>
      <dgm:spPr/>
      <dgm:t>
        <a:bodyPr/>
        <a:lstStyle/>
        <a:p>
          <a:endParaRPr lang="uk-UA"/>
        </a:p>
      </dgm:t>
    </dgm:pt>
    <dgm:pt modelId="{04A9CAA5-491C-4272-9D0F-828ACEEF8D96}">
      <dgm:prSet/>
      <dgm:spPr/>
      <dgm:t>
        <a:bodyPr/>
        <a:lstStyle/>
        <a:p>
          <a:pPr algn="ctr" rtl="0"/>
          <a:r>
            <a:rPr lang="uk-UA" b="1" dirty="0" smtClean="0"/>
            <a:t>2. Методи управління гепом потребують наявності точного та надійного прогнозу змінюваності відсоткових ставок, який є необхідною умовою ефективного застосування цього підходу.</a:t>
          </a:r>
          <a:endParaRPr lang="uk-UA" dirty="0"/>
        </a:p>
      </dgm:t>
    </dgm:pt>
    <dgm:pt modelId="{0AD83B9E-30E6-42D4-BA27-9CEE2051A3EF}" type="parTrans" cxnId="{2517F476-6FE0-4A58-90AA-473D998190DD}">
      <dgm:prSet/>
      <dgm:spPr/>
      <dgm:t>
        <a:bodyPr/>
        <a:lstStyle/>
        <a:p>
          <a:endParaRPr lang="uk-UA"/>
        </a:p>
      </dgm:t>
    </dgm:pt>
    <dgm:pt modelId="{2BE46CF4-6CC6-476B-910E-B49E26E46ADB}" type="sibTrans" cxnId="{2517F476-6FE0-4A58-90AA-473D998190DD}">
      <dgm:prSet/>
      <dgm:spPr/>
      <dgm:t>
        <a:bodyPr/>
        <a:lstStyle/>
        <a:p>
          <a:endParaRPr lang="uk-UA"/>
        </a:p>
      </dgm:t>
    </dgm:pt>
    <dgm:pt modelId="{18441155-1412-44A7-B88F-29B785775B70}">
      <dgm:prSet/>
      <dgm:spPr/>
      <dgm:t>
        <a:bodyPr/>
        <a:lstStyle/>
        <a:p>
          <a:pPr algn="ctr" rtl="0"/>
          <a:r>
            <a:rPr lang="ru-RU" b="1" dirty="0" smtClean="0"/>
            <a:t>3. Ефективність управління кумулятивним гепом великою мірою залежить від правильності вибору часових інтервалів.</a:t>
          </a:r>
          <a:endParaRPr lang="uk-UA" dirty="0"/>
        </a:p>
      </dgm:t>
    </dgm:pt>
    <dgm:pt modelId="{2324DD7F-93DD-4800-BCE8-2948D5B499A7}" type="parTrans" cxnId="{01E1EF50-9459-4530-9910-687B3649A980}">
      <dgm:prSet/>
      <dgm:spPr/>
      <dgm:t>
        <a:bodyPr/>
        <a:lstStyle/>
        <a:p>
          <a:endParaRPr lang="uk-UA"/>
        </a:p>
      </dgm:t>
    </dgm:pt>
    <dgm:pt modelId="{F4BD0230-D718-4979-B709-02C3254BC5DA}" type="sibTrans" cxnId="{01E1EF50-9459-4530-9910-687B3649A980}">
      <dgm:prSet/>
      <dgm:spPr/>
      <dgm:t>
        <a:bodyPr/>
        <a:lstStyle/>
        <a:p>
          <a:endParaRPr lang="uk-UA"/>
        </a:p>
      </dgm:t>
    </dgm:pt>
    <dgm:pt modelId="{FA05CAA5-B543-4DAF-AA88-DF210CCFBBA8}">
      <dgm:prSet/>
      <dgm:spPr/>
      <dgm:t>
        <a:bodyPr/>
        <a:lstStyle/>
        <a:p>
          <a:pPr algn="ctr" rtl="0"/>
          <a:r>
            <a:rPr lang="uk-UA" b="1" dirty="0" smtClean="0"/>
            <a:t>4. Перехід від додатного гепу до від’ємного і навпаки потребує певного часу, а банки не завжди мають у своєму розпорядженні фінансові інструменти та механізми, які б забезпечили швидкі зміни.</a:t>
          </a:r>
          <a:endParaRPr lang="uk-UA" dirty="0"/>
        </a:p>
      </dgm:t>
    </dgm:pt>
    <dgm:pt modelId="{B9A84D9E-7604-4ACF-B30E-504CAA8138B5}" type="parTrans" cxnId="{0922CB8F-5F59-430A-99E4-F811FB065EC8}">
      <dgm:prSet/>
      <dgm:spPr/>
      <dgm:t>
        <a:bodyPr/>
        <a:lstStyle/>
        <a:p>
          <a:endParaRPr lang="uk-UA"/>
        </a:p>
      </dgm:t>
    </dgm:pt>
    <dgm:pt modelId="{DC09E2DB-9D15-4906-B3CB-D448BABDEA38}" type="sibTrans" cxnId="{0922CB8F-5F59-430A-99E4-F811FB065EC8}">
      <dgm:prSet/>
      <dgm:spPr/>
      <dgm:t>
        <a:bodyPr/>
        <a:lstStyle/>
        <a:p>
          <a:endParaRPr lang="uk-UA"/>
        </a:p>
      </dgm:t>
    </dgm:pt>
    <dgm:pt modelId="{D817504C-6A22-41BB-BD27-04EED3DE3471}" type="pres">
      <dgm:prSet presAssocID="{1FCE23D8-DB8D-4C80-A3DA-281B59B86684}" presName="diagram" presStyleCnt="0">
        <dgm:presLayoutVars>
          <dgm:dir/>
          <dgm:resizeHandles val="exact"/>
        </dgm:presLayoutVars>
      </dgm:prSet>
      <dgm:spPr/>
      <dgm:t>
        <a:bodyPr/>
        <a:lstStyle/>
        <a:p>
          <a:endParaRPr lang="uk-UA"/>
        </a:p>
      </dgm:t>
    </dgm:pt>
    <dgm:pt modelId="{FAFC01E4-6FA3-43DF-B14E-B5C821186166}" type="pres">
      <dgm:prSet presAssocID="{50A04C34-1733-435F-A4F4-D4720EA3570D}" presName="node" presStyleLbl="node1" presStyleIdx="0" presStyleCnt="4">
        <dgm:presLayoutVars>
          <dgm:bulletEnabled val="1"/>
        </dgm:presLayoutVars>
      </dgm:prSet>
      <dgm:spPr/>
      <dgm:t>
        <a:bodyPr/>
        <a:lstStyle/>
        <a:p>
          <a:endParaRPr lang="uk-UA"/>
        </a:p>
      </dgm:t>
    </dgm:pt>
    <dgm:pt modelId="{B491C57F-AA46-4839-83B4-2ABC78E007E1}" type="pres">
      <dgm:prSet presAssocID="{D8D637D6-3747-4D74-9B6F-B80AB6B2099F}" presName="sibTrans" presStyleCnt="0"/>
      <dgm:spPr/>
    </dgm:pt>
    <dgm:pt modelId="{C7A6BC09-9DFF-4728-898A-8386537EE581}" type="pres">
      <dgm:prSet presAssocID="{04A9CAA5-491C-4272-9D0F-828ACEEF8D96}" presName="node" presStyleLbl="node1" presStyleIdx="1" presStyleCnt="4">
        <dgm:presLayoutVars>
          <dgm:bulletEnabled val="1"/>
        </dgm:presLayoutVars>
      </dgm:prSet>
      <dgm:spPr/>
      <dgm:t>
        <a:bodyPr/>
        <a:lstStyle/>
        <a:p>
          <a:endParaRPr lang="uk-UA"/>
        </a:p>
      </dgm:t>
    </dgm:pt>
    <dgm:pt modelId="{55E373F2-5FD8-49C0-B620-288A497F91A2}" type="pres">
      <dgm:prSet presAssocID="{2BE46CF4-6CC6-476B-910E-B49E26E46ADB}" presName="sibTrans" presStyleCnt="0"/>
      <dgm:spPr/>
    </dgm:pt>
    <dgm:pt modelId="{D8D86C64-3B30-4400-87BE-A69F062634DC}" type="pres">
      <dgm:prSet presAssocID="{18441155-1412-44A7-B88F-29B785775B70}" presName="node" presStyleLbl="node1" presStyleIdx="2" presStyleCnt="4">
        <dgm:presLayoutVars>
          <dgm:bulletEnabled val="1"/>
        </dgm:presLayoutVars>
      </dgm:prSet>
      <dgm:spPr/>
      <dgm:t>
        <a:bodyPr/>
        <a:lstStyle/>
        <a:p>
          <a:endParaRPr lang="uk-UA"/>
        </a:p>
      </dgm:t>
    </dgm:pt>
    <dgm:pt modelId="{5EB02A5B-A1B6-4592-8832-AD382E32F244}" type="pres">
      <dgm:prSet presAssocID="{F4BD0230-D718-4979-B709-02C3254BC5DA}" presName="sibTrans" presStyleCnt="0"/>
      <dgm:spPr/>
    </dgm:pt>
    <dgm:pt modelId="{086CF482-9CC3-4268-8B2B-C7E29DE13626}" type="pres">
      <dgm:prSet presAssocID="{FA05CAA5-B543-4DAF-AA88-DF210CCFBBA8}" presName="node" presStyleLbl="node1" presStyleIdx="3" presStyleCnt="4">
        <dgm:presLayoutVars>
          <dgm:bulletEnabled val="1"/>
        </dgm:presLayoutVars>
      </dgm:prSet>
      <dgm:spPr/>
      <dgm:t>
        <a:bodyPr/>
        <a:lstStyle/>
        <a:p>
          <a:endParaRPr lang="uk-UA"/>
        </a:p>
      </dgm:t>
    </dgm:pt>
  </dgm:ptLst>
  <dgm:cxnLst>
    <dgm:cxn modelId="{66747EF9-A641-4EE3-BECE-A6D57264E6AE}" type="presOf" srcId="{18441155-1412-44A7-B88F-29B785775B70}" destId="{D8D86C64-3B30-4400-87BE-A69F062634DC}" srcOrd="0" destOrd="0" presId="urn:microsoft.com/office/officeart/2005/8/layout/default"/>
    <dgm:cxn modelId="{01E1EF50-9459-4530-9910-687B3649A980}" srcId="{1FCE23D8-DB8D-4C80-A3DA-281B59B86684}" destId="{18441155-1412-44A7-B88F-29B785775B70}" srcOrd="2" destOrd="0" parTransId="{2324DD7F-93DD-4800-BCE8-2948D5B499A7}" sibTransId="{F4BD0230-D718-4979-B709-02C3254BC5DA}"/>
    <dgm:cxn modelId="{2517F476-6FE0-4A58-90AA-473D998190DD}" srcId="{1FCE23D8-DB8D-4C80-A3DA-281B59B86684}" destId="{04A9CAA5-491C-4272-9D0F-828ACEEF8D96}" srcOrd="1" destOrd="0" parTransId="{0AD83B9E-30E6-42D4-BA27-9CEE2051A3EF}" sibTransId="{2BE46CF4-6CC6-476B-910E-B49E26E46ADB}"/>
    <dgm:cxn modelId="{1E453393-8171-451A-8B1E-72AE47C28A8F}" type="presOf" srcId="{04A9CAA5-491C-4272-9D0F-828ACEEF8D96}" destId="{C7A6BC09-9DFF-4728-898A-8386537EE581}" srcOrd="0" destOrd="0" presId="urn:microsoft.com/office/officeart/2005/8/layout/default"/>
    <dgm:cxn modelId="{0922CB8F-5F59-430A-99E4-F811FB065EC8}" srcId="{1FCE23D8-DB8D-4C80-A3DA-281B59B86684}" destId="{FA05CAA5-B543-4DAF-AA88-DF210CCFBBA8}" srcOrd="3" destOrd="0" parTransId="{B9A84D9E-7604-4ACF-B30E-504CAA8138B5}" sibTransId="{DC09E2DB-9D15-4906-B3CB-D448BABDEA38}"/>
    <dgm:cxn modelId="{1CA83999-6D2D-4573-B87E-A1AB77327189}" type="presOf" srcId="{50A04C34-1733-435F-A4F4-D4720EA3570D}" destId="{FAFC01E4-6FA3-43DF-B14E-B5C821186166}" srcOrd="0" destOrd="0" presId="urn:microsoft.com/office/officeart/2005/8/layout/default"/>
    <dgm:cxn modelId="{F19EF510-81C9-4D11-B252-9D3B29B9E4BC}" type="presOf" srcId="{1FCE23D8-DB8D-4C80-A3DA-281B59B86684}" destId="{D817504C-6A22-41BB-BD27-04EED3DE3471}" srcOrd="0" destOrd="0" presId="urn:microsoft.com/office/officeart/2005/8/layout/default"/>
    <dgm:cxn modelId="{B57F08C7-9597-4A03-BAFC-59D0AEFAA1CD}" srcId="{1FCE23D8-DB8D-4C80-A3DA-281B59B86684}" destId="{50A04C34-1733-435F-A4F4-D4720EA3570D}" srcOrd="0" destOrd="0" parTransId="{C080AD45-3B4A-47AA-B2CD-A97779D8AEA5}" sibTransId="{D8D637D6-3747-4D74-9B6F-B80AB6B2099F}"/>
    <dgm:cxn modelId="{DB83168A-6E98-4464-A683-B07C187C98F6}" type="presOf" srcId="{FA05CAA5-B543-4DAF-AA88-DF210CCFBBA8}" destId="{086CF482-9CC3-4268-8B2B-C7E29DE13626}" srcOrd="0" destOrd="0" presId="urn:microsoft.com/office/officeart/2005/8/layout/default"/>
    <dgm:cxn modelId="{482BD877-7653-4B10-9FD4-E77EBDE8BCDF}" type="presParOf" srcId="{D817504C-6A22-41BB-BD27-04EED3DE3471}" destId="{FAFC01E4-6FA3-43DF-B14E-B5C821186166}" srcOrd="0" destOrd="0" presId="urn:microsoft.com/office/officeart/2005/8/layout/default"/>
    <dgm:cxn modelId="{F2D61344-C7E3-45C9-B19F-13E71C30F07C}" type="presParOf" srcId="{D817504C-6A22-41BB-BD27-04EED3DE3471}" destId="{B491C57F-AA46-4839-83B4-2ABC78E007E1}" srcOrd="1" destOrd="0" presId="urn:microsoft.com/office/officeart/2005/8/layout/default"/>
    <dgm:cxn modelId="{BDB0BAF4-429A-44C5-BF34-057A749CF368}" type="presParOf" srcId="{D817504C-6A22-41BB-BD27-04EED3DE3471}" destId="{C7A6BC09-9DFF-4728-898A-8386537EE581}" srcOrd="2" destOrd="0" presId="urn:microsoft.com/office/officeart/2005/8/layout/default"/>
    <dgm:cxn modelId="{D1889071-CCC2-47EB-A574-093E6DC43829}" type="presParOf" srcId="{D817504C-6A22-41BB-BD27-04EED3DE3471}" destId="{55E373F2-5FD8-49C0-B620-288A497F91A2}" srcOrd="3" destOrd="0" presId="urn:microsoft.com/office/officeart/2005/8/layout/default"/>
    <dgm:cxn modelId="{76ECBF8A-E49D-42A9-881E-EC2AA032AE42}" type="presParOf" srcId="{D817504C-6A22-41BB-BD27-04EED3DE3471}" destId="{D8D86C64-3B30-4400-87BE-A69F062634DC}" srcOrd="4" destOrd="0" presId="urn:microsoft.com/office/officeart/2005/8/layout/default"/>
    <dgm:cxn modelId="{22A95224-07F5-49E4-AEFD-7D10FA591AB5}" type="presParOf" srcId="{D817504C-6A22-41BB-BD27-04EED3DE3471}" destId="{5EB02A5B-A1B6-4592-8832-AD382E32F244}" srcOrd="5" destOrd="0" presId="urn:microsoft.com/office/officeart/2005/8/layout/default"/>
    <dgm:cxn modelId="{0246731C-376A-4179-8E0A-1964788F4A79}" type="presParOf" srcId="{D817504C-6A22-41BB-BD27-04EED3DE3471}" destId="{086CF482-9CC3-4268-8B2B-C7E29DE1362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44F2F-F737-4ABF-B6AC-B2FE49891E6F}">
      <dsp:nvSpPr>
        <dsp:cNvPr id="0" name=""/>
        <dsp:cNvSpPr/>
      </dsp:nvSpPr>
      <dsp:spPr>
        <a:xfrm>
          <a:off x="0" y="26"/>
          <a:ext cx="97309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EC4EF-4858-41E4-A53F-FE6AFE2B338D}">
      <dsp:nvSpPr>
        <dsp:cNvPr id="0" name=""/>
        <dsp:cNvSpPr/>
      </dsp:nvSpPr>
      <dsp:spPr>
        <a:xfrm>
          <a:off x="0" y="26"/>
          <a:ext cx="9730986" cy="196655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rtl="0">
            <a:lnSpc>
              <a:spcPct val="90000"/>
            </a:lnSpc>
            <a:spcBef>
              <a:spcPct val="0"/>
            </a:spcBef>
            <a:spcAft>
              <a:spcPct val="35000"/>
            </a:spcAft>
          </a:pPr>
          <a:r>
            <a:rPr lang="uk-UA" sz="2000" b="1" u="none" kern="1200" dirty="0" smtClean="0">
              <a:solidFill>
                <a:srgbClr val="FFFF00"/>
              </a:solidFill>
            </a:rPr>
            <a:t>   Переваги стратегії управління активами</a:t>
          </a:r>
          <a:r>
            <a:rPr lang="uk-UA" sz="2000" b="1" kern="1200" dirty="0" smtClean="0"/>
            <a:t> </a:t>
          </a:r>
          <a:r>
            <a:rPr lang="uk-UA" sz="2000" b="1" kern="1200" dirty="0" smtClean="0">
              <a:solidFill>
                <a:schemeClr val="bg1"/>
              </a:solidFill>
            </a:rPr>
            <a:t>полягають у відносній простоті застосування, оскільки рішення приймаються лише щодо одного аспекту банківської діяльності — розміщення активів, а для управління ліквідністю застосовуються найпростіші методи, які не потребують значних ресурсних витрат. </a:t>
          </a:r>
          <a:r>
            <a:rPr lang="ru-RU" sz="2000" b="1" kern="1200" dirty="0" smtClean="0">
              <a:solidFill>
                <a:schemeClr val="bg1"/>
              </a:solidFill>
            </a:rPr>
            <a:t>Банк не має потреби залучати висококваліфікований персонал, завдяки чому вдається скорочувати витрати на підготовку та оплату праці фахівців. </a:t>
          </a:r>
          <a:endParaRPr lang="uk-UA" sz="2000" b="1" kern="1200" dirty="0">
            <a:solidFill>
              <a:schemeClr val="bg1"/>
            </a:solidFill>
          </a:endParaRPr>
        </a:p>
      </dsp:txBody>
      <dsp:txXfrm>
        <a:off x="0" y="26"/>
        <a:ext cx="9730986" cy="1966554"/>
      </dsp:txXfrm>
    </dsp:sp>
    <dsp:sp modelId="{122093EC-3296-4F8A-AA93-E8592224630D}">
      <dsp:nvSpPr>
        <dsp:cNvPr id="0" name=""/>
        <dsp:cNvSpPr/>
      </dsp:nvSpPr>
      <dsp:spPr>
        <a:xfrm>
          <a:off x="0" y="1966581"/>
          <a:ext cx="97309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2AD2E-D554-4DE6-81DD-5F113DDEA1A8}">
      <dsp:nvSpPr>
        <dsp:cNvPr id="0" name=""/>
        <dsp:cNvSpPr/>
      </dsp:nvSpPr>
      <dsp:spPr>
        <a:xfrm>
          <a:off x="0" y="1966608"/>
          <a:ext cx="9730986" cy="2631123"/>
        </a:xfrm>
        <a:prstGeom prst="rect">
          <a:avLst/>
        </a:prstGeom>
        <a:solidFill>
          <a:srgbClr val="006600">
            <a:alpha val="72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rtl="0">
            <a:lnSpc>
              <a:spcPct val="90000"/>
            </a:lnSpc>
            <a:spcBef>
              <a:spcPct val="0"/>
            </a:spcBef>
            <a:spcAft>
              <a:spcPct val="35000"/>
            </a:spcAft>
          </a:pPr>
          <a:r>
            <a:rPr lang="ru-RU" sz="2000" b="1" u="none" kern="1200" dirty="0" smtClean="0">
              <a:solidFill>
                <a:srgbClr val="FFFF00"/>
              </a:solidFill>
            </a:rPr>
            <a:t>   </a:t>
          </a:r>
        </a:p>
        <a:p>
          <a:pPr lvl="0" algn="just" defTabSz="889000" rtl="0">
            <a:lnSpc>
              <a:spcPct val="90000"/>
            </a:lnSpc>
            <a:spcBef>
              <a:spcPct val="0"/>
            </a:spcBef>
            <a:spcAft>
              <a:spcPct val="35000"/>
            </a:spcAft>
          </a:pPr>
          <a:r>
            <a:rPr lang="ru-RU" sz="2000" b="1" u="none" kern="1200" dirty="0" smtClean="0">
              <a:solidFill>
                <a:srgbClr val="FFFF00"/>
              </a:solidFill>
            </a:rPr>
            <a:t>   Вади цієї стратегії </a:t>
          </a:r>
          <a:r>
            <a:rPr lang="ru-RU" sz="2000" b="1" kern="1200" dirty="0" smtClean="0">
              <a:solidFill>
                <a:schemeClr val="bg1"/>
              </a:solidFill>
            </a:rPr>
            <a:t>полягають у тому, що вона не дозволяє максимізувати прибуток. Адже, з одного боку, банк відмовляється від управління залученими коштами і, отже, від впливу на їхню вартість. З іншого боку, велика частина банківських активів має знаходитись у високоліквідній формі для підтримання достатнього рівня ліквідності, що призводить до зменшення доходів.</a:t>
          </a:r>
          <a:endParaRPr lang="uk-UA" sz="2000" b="1" kern="1200" dirty="0">
            <a:solidFill>
              <a:schemeClr val="bg1"/>
            </a:solidFill>
          </a:endParaRPr>
        </a:p>
      </dsp:txBody>
      <dsp:txXfrm>
        <a:off x="0" y="1966608"/>
        <a:ext cx="9730986" cy="2631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41D27-0B5A-4BA6-894F-47FE3C905E97}">
      <dsp:nvSpPr>
        <dsp:cNvPr id="0" name=""/>
        <dsp:cNvSpPr/>
      </dsp:nvSpPr>
      <dsp:spPr>
        <a:xfrm>
          <a:off x="0" y="2612"/>
          <a:ext cx="99839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70816-0E83-49EF-804D-D4F616159555}">
      <dsp:nvSpPr>
        <dsp:cNvPr id="0" name=""/>
        <dsp:cNvSpPr/>
      </dsp:nvSpPr>
      <dsp:spPr>
        <a:xfrm>
          <a:off x="0" y="2612"/>
          <a:ext cx="9983904" cy="1686007"/>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rtl="0">
            <a:lnSpc>
              <a:spcPct val="90000"/>
            </a:lnSpc>
            <a:spcBef>
              <a:spcPct val="0"/>
            </a:spcBef>
            <a:spcAft>
              <a:spcPct val="35000"/>
            </a:spcAft>
          </a:pPr>
          <a:r>
            <a:rPr lang="ru-RU" sz="2000" b="1" u="none" kern="1200" dirty="0" smtClean="0">
              <a:solidFill>
                <a:srgbClr val="FFFF00"/>
              </a:solidFill>
            </a:rPr>
            <a:t>   </a:t>
          </a:r>
        </a:p>
        <a:p>
          <a:pPr lvl="0" algn="just" defTabSz="889000" rtl="0">
            <a:lnSpc>
              <a:spcPct val="90000"/>
            </a:lnSpc>
            <a:spcBef>
              <a:spcPct val="0"/>
            </a:spcBef>
            <a:spcAft>
              <a:spcPct val="35000"/>
            </a:spcAft>
          </a:pPr>
          <a:r>
            <a:rPr lang="ru-RU" sz="2000" b="1" u="none" kern="1200" dirty="0" smtClean="0">
              <a:solidFill>
                <a:srgbClr val="FFFF00"/>
              </a:solidFill>
            </a:rPr>
            <a:t>   Перевагою управління банком через пасиви</a:t>
          </a:r>
          <a:r>
            <a:rPr lang="ru-RU" sz="2000" b="1" u="none" kern="1200" dirty="0" smtClean="0"/>
            <a:t> </a:t>
          </a:r>
          <a:r>
            <a:rPr lang="ru-RU" sz="2000" b="1" u="none" kern="1200" dirty="0" smtClean="0">
              <a:solidFill>
                <a:schemeClr val="bg1"/>
              </a:solidFill>
            </a:rPr>
            <a:t>є потенційна можливість збільшення прибутків встановленням контролю за операційними витратами та точнішим прогнозуванням потреби банку в ліквідних коштах.</a:t>
          </a:r>
        </a:p>
        <a:p>
          <a:pPr lvl="0" algn="just" defTabSz="889000" rtl="0">
            <a:lnSpc>
              <a:spcPct val="90000"/>
            </a:lnSpc>
            <a:spcBef>
              <a:spcPct val="0"/>
            </a:spcBef>
            <a:spcAft>
              <a:spcPct val="35000"/>
            </a:spcAft>
          </a:pPr>
          <a:endParaRPr lang="ru-RU" sz="2000" b="1" u="none" kern="1200" dirty="0" smtClean="0"/>
        </a:p>
        <a:p>
          <a:pPr lvl="0" algn="just" defTabSz="889000" rtl="0">
            <a:lnSpc>
              <a:spcPct val="90000"/>
            </a:lnSpc>
            <a:spcBef>
              <a:spcPct val="0"/>
            </a:spcBef>
            <a:spcAft>
              <a:spcPct val="35000"/>
            </a:spcAft>
          </a:pPr>
          <a:endParaRPr lang="uk-UA" sz="2000" b="1" u="none" kern="1200" dirty="0"/>
        </a:p>
      </dsp:txBody>
      <dsp:txXfrm>
        <a:off x="0" y="2612"/>
        <a:ext cx="9983904" cy="1686007"/>
      </dsp:txXfrm>
    </dsp:sp>
    <dsp:sp modelId="{DDC3EAA0-F7E5-429B-80A9-477A41C2E0ED}">
      <dsp:nvSpPr>
        <dsp:cNvPr id="0" name=""/>
        <dsp:cNvSpPr/>
      </dsp:nvSpPr>
      <dsp:spPr>
        <a:xfrm>
          <a:off x="0" y="1688619"/>
          <a:ext cx="99839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65C7C5-684E-4F99-856A-7B47F6668870}">
      <dsp:nvSpPr>
        <dsp:cNvPr id="0" name=""/>
        <dsp:cNvSpPr/>
      </dsp:nvSpPr>
      <dsp:spPr>
        <a:xfrm>
          <a:off x="0" y="1688619"/>
          <a:ext cx="9983904" cy="2481831"/>
        </a:xfrm>
        <a:prstGeom prst="rect">
          <a:avLst/>
        </a:prstGeom>
        <a:solidFill>
          <a:srgbClr val="006600">
            <a:alpha val="72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rtl="0">
            <a:lnSpc>
              <a:spcPct val="90000"/>
            </a:lnSpc>
            <a:spcBef>
              <a:spcPct val="0"/>
            </a:spcBef>
            <a:spcAft>
              <a:spcPct val="35000"/>
            </a:spcAft>
          </a:pPr>
          <a:r>
            <a:rPr lang="ru-RU" sz="2000" b="1" u="none" kern="1200" dirty="0" smtClean="0"/>
            <a:t>   </a:t>
          </a:r>
        </a:p>
        <a:p>
          <a:pPr lvl="0" algn="just" defTabSz="889000" rtl="0">
            <a:lnSpc>
              <a:spcPct val="90000"/>
            </a:lnSpc>
            <a:spcBef>
              <a:spcPct val="0"/>
            </a:spcBef>
            <a:spcAft>
              <a:spcPct val="35000"/>
            </a:spcAft>
          </a:pPr>
          <a:endParaRPr lang="ru-RU" sz="2000" b="1" u="none" kern="1200" dirty="0" smtClean="0"/>
        </a:p>
        <a:p>
          <a:pPr lvl="0" algn="just" defTabSz="889000" rtl="0">
            <a:lnSpc>
              <a:spcPct val="90000"/>
            </a:lnSpc>
            <a:spcBef>
              <a:spcPct val="0"/>
            </a:spcBef>
            <a:spcAft>
              <a:spcPct val="35000"/>
            </a:spcAft>
          </a:pPr>
          <a:r>
            <a:rPr lang="ru-RU" sz="2000" b="1" u="none" kern="1200" dirty="0" smtClean="0">
              <a:solidFill>
                <a:schemeClr val="bg1"/>
              </a:solidFill>
            </a:rPr>
            <a:t>   Практика роботи окремих банків повною мірою відображає </a:t>
          </a:r>
          <a:r>
            <a:rPr lang="ru-RU" sz="2000" b="1" u="none" kern="1200" dirty="0" smtClean="0">
              <a:solidFill>
                <a:srgbClr val="FFFF00"/>
              </a:solidFill>
            </a:rPr>
            <a:t>недоліки автономного підходу до управління пасивами</a:t>
          </a:r>
          <a:r>
            <a:rPr lang="ru-RU" sz="2000" b="1" u="none" kern="1200" dirty="0" smtClean="0">
              <a:solidFill>
                <a:schemeClr val="bg1"/>
              </a:solidFill>
            </a:rPr>
            <a:t>.</a:t>
          </a:r>
          <a:r>
            <a:rPr lang="ru-RU" sz="2000" b="1" u="none" kern="1200" dirty="0" smtClean="0"/>
            <a:t> </a:t>
          </a:r>
          <a:r>
            <a:rPr lang="ru-RU" sz="2000" b="1" u="none" kern="1200" dirty="0" smtClean="0">
              <a:solidFill>
                <a:schemeClr val="bg1"/>
              </a:solidFill>
            </a:rPr>
            <a:t>Досить високий рівень кредитних ставок на вітчизняному ринку не дозволяє позичальникам активно використовувати інструментарій кредитування в своїй діяльності, і банки, залучивши кошти, все частіше стикаються з проблемою їх ефективного та надійного розміщення</a:t>
          </a:r>
          <a:r>
            <a:rPr lang="uk-UA" sz="2000" b="1" u="none" kern="1200" dirty="0" smtClean="0">
              <a:solidFill>
                <a:schemeClr val="bg1"/>
              </a:solidFill>
            </a:rPr>
            <a:t>.</a:t>
          </a:r>
          <a:endParaRPr lang="uk-UA" sz="2000" b="1" u="none" kern="1200" dirty="0">
            <a:solidFill>
              <a:schemeClr val="bg1"/>
            </a:solidFill>
          </a:endParaRPr>
        </a:p>
      </dsp:txBody>
      <dsp:txXfrm>
        <a:off x="0" y="1688619"/>
        <a:ext cx="9983904" cy="2481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EA9AB-5C22-4ECC-8010-9A39B711DCDC}">
      <dsp:nvSpPr>
        <dsp:cNvPr id="0" name=""/>
        <dsp:cNvSpPr/>
      </dsp:nvSpPr>
      <dsp:spPr>
        <a:xfrm>
          <a:off x="1282"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006CCF-04DD-4A1A-82B7-843157785C43}">
      <dsp:nvSpPr>
        <dsp:cNvPr id="0" name=""/>
        <dsp:cNvSpPr/>
      </dsp:nvSpPr>
      <dsp:spPr>
        <a:xfrm rot="17700000">
          <a:off x="470920"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1) валютних (ділингових) операцій; </a:t>
          </a:r>
          <a:endParaRPr lang="uk-UA" sz="1600" b="1" kern="1200" dirty="0"/>
        </a:p>
      </dsp:txBody>
      <dsp:txXfrm>
        <a:off x="470920" y="552301"/>
        <a:ext cx="1656884" cy="798490"/>
      </dsp:txXfrm>
    </dsp:sp>
    <dsp:sp modelId="{3B689255-0D8D-4672-8C7E-A5A953CA955F}">
      <dsp:nvSpPr>
        <dsp:cNvPr id="0" name=""/>
        <dsp:cNvSpPr/>
      </dsp:nvSpPr>
      <dsp:spPr>
        <a:xfrm>
          <a:off x="1434638"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3E93CE-4AEE-483D-9EFC-7A2DD0C9517C}">
      <dsp:nvSpPr>
        <dsp:cNvPr id="0" name=""/>
        <dsp:cNvSpPr/>
      </dsp:nvSpPr>
      <dsp:spPr>
        <a:xfrm rot="17700000">
          <a:off x="1904275"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2) операцій на грошовому ринку </a:t>
          </a:r>
          <a:r>
            <a:rPr lang="uk-UA" sz="1400" b="1" kern="1200" dirty="0" smtClean="0"/>
            <a:t>(короткострокові); </a:t>
          </a:r>
          <a:endParaRPr lang="uk-UA" sz="1600" b="1" kern="1200" dirty="0"/>
        </a:p>
      </dsp:txBody>
      <dsp:txXfrm>
        <a:off x="1904275" y="552301"/>
        <a:ext cx="1656884" cy="798490"/>
      </dsp:txXfrm>
    </dsp:sp>
    <dsp:sp modelId="{0E1FBEC2-DCA9-4D46-9FF5-4B2D5AC3F024}">
      <dsp:nvSpPr>
        <dsp:cNvPr id="0" name=""/>
        <dsp:cNvSpPr/>
      </dsp:nvSpPr>
      <dsp:spPr>
        <a:xfrm>
          <a:off x="2867993"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D74634-800B-4E66-AA69-0AE034DE796E}">
      <dsp:nvSpPr>
        <dsp:cNvPr id="0" name=""/>
        <dsp:cNvSpPr/>
      </dsp:nvSpPr>
      <dsp:spPr>
        <a:xfrm rot="17700000">
          <a:off x="3337630"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3) операцій на ринку капіталів (довгострокові); </a:t>
          </a:r>
          <a:endParaRPr lang="uk-UA" sz="1600" b="1" kern="1200" dirty="0"/>
        </a:p>
      </dsp:txBody>
      <dsp:txXfrm>
        <a:off x="3337630" y="552301"/>
        <a:ext cx="1656884" cy="798490"/>
      </dsp:txXfrm>
    </dsp:sp>
    <dsp:sp modelId="{27C3CF44-E06C-4181-852D-6D523E553ADE}">
      <dsp:nvSpPr>
        <dsp:cNvPr id="0" name=""/>
        <dsp:cNvSpPr/>
      </dsp:nvSpPr>
      <dsp:spPr>
        <a:xfrm>
          <a:off x="4301348"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DD4CB21-FFEB-42EE-917E-393E52B39BF5}">
      <dsp:nvSpPr>
        <dsp:cNvPr id="0" name=""/>
        <dsp:cNvSpPr/>
      </dsp:nvSpPr>
      <dsp:spPr>
        <a:xfrm rot="17700000">
          <a:off x="4770985"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4) операцій з деривативами; </a:t>
          </a:r>
          <a:endParaRPr lang="uk-UA" sz="1600" b="1" kern="1200" dirty="0"/>
        </a:p>
      </dsp:txBody>
      <dsp:txXfrm>
        <a:off x="4770985" y="552301"/>
        <a:ext cx="1656884" cy="798490"/>
      </dsp:txXfrm>
    </dsp:sp>
    <dsp:sp modelId="{87AF15DF-FDC4-4092-8250-2DA8AD1A9EEE}">
      <dsp:nvSpPr>
        <dsp:cNvPr id="0" name=""/>
        <dsp:cNvSpPr/>
      </dsp:nvSpPr>
      <dsp:spPr>
        <a:xfrm>
          <a:off x="5734703"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8D38E87-1826-4D38-B014-5F0F8F109E09}">
      <dsp:nvSpPr>
        <dsp:cNvPr id="0" name=""/>
        <dsp:cNvSpPr/>
      </dsp:nvSpPr>
      <dsp:spPr>
        <a:xfrm rot="17700000">
          <a:off x="6204340"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5) емісійних операцій; </a:t>
          </a:r>
          <a:endParaRPr lang="uk-UA" sz="1600" b="1" kern="1200" dirty="0"/>
        </a:p>
      </dsp:txBody>
      <dsp:txXfrm>
        <a:off x="6204340" y="552301"/>
        <a:ext cx="1656884" cy="798490"/>
      </dsp:txXfrm>
    </dsp:sp>
    <dsp:sp modelId="{CF8B2E78-4640-4766-89B0-8F85C7D28A1C}">
      <dsp:nvSpPr>
        <dsp:cNvPr id="0" name=""/>
        <dsp:cNvSpPr/>
      </dsp:nvSpPr>
      <dsp:spPr>
        <a:xfrm>
          <a:off x="7168058"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5966F7E-0BF5-4EE1-9EE0-6C39D8A7DD40}">
      <dsp:nvSpPr>
        <dsp:cNvPr id="0" name=""/>
        <dsp:cNvSpPr/>
      </dsp:nvSpPr>
      <dsp:spPr>
        <a:xfrm rot="17700000">
          <a:off x="7637695"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6) операцій з акціонерним капіталом; </a:t>
          </a:r>
          <a:endParaRPr lang="uk-UA" sz="1600" b="1" kern="1200" dirty="0"/>
        </a:p>
      </dsp:txBody>
      <dsp:txXfrm>
        <a:off x="7637695" y="552301"/>
        <a:ext cx="1656884" cy="798490"/>
      </dsp:txXfrm>
    </dsp:sp>
    <dsp:sp modelId="{87FAAADB-9B65-4BF3-87C8-356C08151D59}">
      <dsp:nvSpPr>
        <dsp:cNvPr id="0" name=""/>
        <dsp:cNvSpPr/>
      </dsp:nvSpPr>
      <dsp:spPr>
        <a:xfrm>
          <a:off x="8601413"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00E864-2F35-4503-B44A-404C71CCB436}">
      <dsp:nvSpPr>
        <dsp:cNvPr id="0" name=""/>
        <dsp:cNvSpPr/>
      </dsp:nvSpPr>
      <dsp:spPr>
        <a:xfrm rot="17700000">
          <a:off x="9071050"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7) власних торгових операцій; </a:t>
          </a:r>
          <a:endParaRPr lang="uk-UA" sz="1600" b="1" kern="1200" dirty="0"/>
        </a:p>
      </dsp:txBody>
      <dsp:txXfrm>
        <a:off x="9071050" y="552301"/>
        <a:ext cx="1656884" cy="798490"/>
      </dsp:txXfrm>
    </dsp:sp>
    <dsp:sp modelId="{867A07B4-71EA-472B-A8FD-CA21AED2EC7E}">
      <dsp:nvSpPr>
        <dsp:cNvPr id="0" name=""/>
        <dsp:cNvSpPr/>
      </dsp:nvSpPr>
      <dsp:spPr>
        <a:xfrm>
          <a:off x="10034768" y="1638849"/>
          <a:ext cx="1332853" cy="1332853"/>
        </a:xfrm>
        <a:prstGeom prst="donut">
          <a:avLst>
            <a:gd name="adj" fmla="val 2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6FD495F-5A51-4428-A02B-EC4233033BE5}">
      <dsp:nvSpPr>
        <dsp:cNvPr id="0" name=""/>
        <dsp:cNvSpPr/>
      </dsp:nvSpPr>
      <dsp:spPr>
        <a:xfrm rot="17700000">
          <a:off x="10504405" y="552301"/>
          <a:ext cx="1656884" cy="79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rtl="0">
            <a:lnSpc>
              <a:spcPct val="90000"/>
            </a:lnSpc>
            <a:spcBef>
              <a:spcPct val="0"/>
            </a:spcBef>
            <a:spcAft>
              <a:spcPct val="35000"/>
            </a:spcAft>
          </a:pPr>
          <a:r>
            <a:rPr lang="uk-UA" sz="1600" b="1" kern="1200" dirty="0" smtClean="0"/>
            <a:t>8) управління активами та пасивами.</a:t>
          </a:r>
          <a:endParaRPr lang="uk-UA" sz="1600" b="1" kern="1200" dirty="0"/>
        </a:p>
      </dsp:txBody>
      <dsp:txXfrm>
        <a:off x="10504405" y="552301"/>
        <a:ext cx="1656884" cy="798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BC452-38D4-4972-A5DC-CFE4B97C026E}">
      <dsp:nvSpPr>
        <dsp:cNvPr id="0" name=""/>
        <dsp:cNvSpPr/>
      </dsp:nvSpPr>
      <dsp:spPr>
        <a:xfrm rot="5857921">
          <a:off x="3217424" y="570522"/>
          <a:ext cx="4519207" cy="4474865"/>
        </a:xfrm>
        <a:prstGeom prst="swooshArrow">
          <a:avLst>
            <a:gd name="adj1" fmla="val 16310"/>
            <a:gd name="adj2" fmla="val 313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8EB22-C390-469C-AEF9-527B8A0FA9BA}">
      <dsp:nvSpPr>
        <dsp:cNvPr id="0" name=""/>
        <dsp:cNvSpPr/>
      </dsp:nvSpPr>
      <dsp:spPr>
        <a:xfrm>
          <a:off x="4578964" y="1451151"/>
          <a:ext cx="122426" cy="122426"/>
        </a:xfrm>
        <a:prstGeom prst="ellipse">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8DBCA-5098-4CE3-9A96-91B21CF4EFB4}">
      <dsp:nvSpPr>
        <dsp:cNvPr id="0" name=""/>
        <dsp:cNvSpPr/>
      </dsp:nvSpPr>
      <dsp:spPr>
        <a:xfrm>
          <a:off x="5270226" y="1981854"/>
          <a:ext cx="122426" cy="122426"/>
        </a:xfrm>
        <a:prstGeom prst="ellipse">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D100EC-F146-43F5-A2C7-EA36C5700D93}">
      <dsp:nvSpPr>
        <dsp:cNvPr id="0" name=""/>
        <dsp:cNvSpPr/>
      </dsp:nvSpPr>
      <dsp:spPr>
        <a:xfrm>
          <a:off x="5891683" y="2602974"/>
          <a:ext cx="122426" cy="122426"/>
        </a:xfrm>
        <a:prstGeom prst="ellipse">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CCD50-D675-4EAE-861E-61A81B15A434}">
      <dsp:nvSpPr>
        <dsp:cNvPr id="0" name=""/>
        <dsp:cNvSpPr/>
      </dsp:nvSpPr>
      <dsp:spPr>
        <a:xfrm>
          <a:off x="332577" y="291829"/>
          <a:ext cx="3594156" cy="89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ctr" defTabSz="933450" rtl="0">
            <a:lnSpc>
              <a:spcPct val="90000"/>
            </a:lnSpc>
            <a:spcBef>
              <a:spcPct val="0"/>
            </a:spcBef>
            <a:spcAft>
              <a:spcPct val="35000"/>
            </a:spcAft>
          </a:pPr>
          <a:r>
            <a:rPr lang="uk-UA" sz="2100" b="1" kern="1200" dirty="0" smtClean="0"/>
            <a:t>1</a:t>
          </a:r>
          <a:r>
            <a:rPr lang="ru-RU" sz="2100" b="1" kern="1200" dirty="0" smtClean="0">
              <a:sym typeface="Symbol"/>
            </a:rPr>
            <a:t></a:t>
          </a:r>
          <a:r>
            <a:rPr lang="uk-UA" sz="2100" b="1" kern="1200" dirty="0" smtClean="0"/>
            <a:t> збір первинної інформації; </a:t>
          </a:r>
          <a:endParaRPr lang="uk-UA" sz="2100" b="1" kern="1200" dirty="0"/>
        </a:p>
      </dsp:txBody>
      <dsp:txXfrm>
        <a:off x="332577" y="291829"/>
        <a:ext cx="3594156" cy="898545"/>
      </dsp:txXfrm>
    </dsp:sp>
    <dsp:sp modelId="{F958E118-D298-4D45-9730-4A19900350BA}">
      <dsp:nvSpPr>
        <dsp:cNvPr id="0" name=""/>
        <dsp:cNvSpPr/>
      </dsp:nvSpPr>
      <dsp:spPr>
        <a:xfrm>
          <a:off x="6087725" y="771531"/>
          <a:ext cx="4862376" cy="936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rtl="0">
            <a:lnSpc>
              <a:spcPct val="90000"/>
            </a:lnSpc>
            <a:spcBef>
              <a:spcPct val="0"/>
            </a:spcBef>
            <a:spcAft>
              <a:spcPct val="35000"/>
            </a:spcAft>
          </a:pPr>
          <a:r>
            <a:rPr lang="ru-RU" sz="2100" b="1" kern="1200" dirty="0" smtClean="0">
              <a:sym typeface="Symbol"/>
            </a:rPr>
            <a:t></a:t>
          </a:r>
          <a:r>
            <a:rPr lang="uk-UA" sz="2100" b="1" kern="1200" dirty="0" smtClean="0"/>
            <a:t> фіксація інформації, що надходить із зовнішнього середовища та локальних баз даних (підрозділів) банку; </a:t>
          </a:r>
          <a:endParaRPr lang="uk-UA" sz="2100" b="1" kern="1200" dirty="0"/>
        </a:p>
      </dsp:txBody>
      <dsp:txXfrm>
        <a:off x="6087725" y="771531"/>
        <a:ext cx="4862376" cy="936913"/>
      </dsp:txXfrm>
    </dsp:sp>
    <dsp:sp modelId="{55CB84FE-DEF3-4117-933A-CDF215F13C16}">
      <dsp:nvSpPr>
        <dsp:cNvPr id="0" name=""/>
        <dsp:cNvSpPr/>
      </dsp:nvSpPr>
      <dsp:spPr>
        <a:xfrm>
          <a:off x="858225" y="1652165"/>
          <a:ext cx="3904757" cy="89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rtl="0">
            <a:lnSpc>
              <a:spcPct val="90000"/>
            </a:lnSpc>
            <a:spcBef>
              <a:spcPct val="0"/>
            </a:spcBef>
            <a:spcAft>
              <a:spcPct val="35000"/>
            </a:spcAft>
          </a:pPr>
          <a:r>
            <a:rPr lang="uk-UA" sz="2100" b="1" kern="1200" dirty="0" smtClean="0"/>
            <a:t>3. обробка та систематизація інформації; </a:t>
          </a:r>
          <a:endParaRPr lang="uk-UA" sz="2100" b="1" kern="1200" dirty="0"/>
        </a:p>
      </dsp:txBody>
      <dsp:txXfrm>
        <a:off x="858225" y="1652165"/>
        <a:ext cx="3904757" cy="898545"/>
      </dsp:txXfrm>
    </dsp:sp>
    <dsp:sp modelId="{7AAD4F09-B829-45D7-A608-32833B1721D3}">
      <dsp:nvSpPr>
        <dsp:cNvPr id="0" name=""/>
        <dsp:cNvSpPr/>
      </dsp:nvSpPr>
      <dsp:spPr>
        <a:xfrm>
          <a:off x="6341405" y="3286431"/>
          <a:ext cx="122426" cy="122426"/>
        </a:xfrm>
        <a:prstGeom prst="ellipse">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B8A0B8-782D-4D11-AEE8-2510A9A31251}">
      <dsp:nvSpPr>
        <dsp:cNvPr id="0" name=""/>
        <dsp:cNvSpPr/>
      </dsp:nvSpPr>
      <dsp:spPr>
        <a:xfrm>
          <a:off x="6787103" y="1913354"/>
          <a:ext cx="2904568" cy="89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rtl="0">
            <a:lnSpc>
              <a:spcPct val="90000"/>
            </a:lnSpc>
            <a:spcBef>
              <a:spcPct val="0"/>
            </a:spcBef>
            <a:spcAft>
              <a:spcPct val="35000"/>
            </a:spcAft>
          </a:pPr>
          <a:r>
            <a:rPr lang="uk-UA" sz="2100" b="1" kern="1200" dirty="0" smtClean="0"/>
            <a:t>4. аналіз; </a:t>
          </a:r>
          <a:endParaRPr lang="uk-UA" sz="2100" b="1" kern="1200" dirty="0"/>
        </a:p>
      </dsp:txBody>
      <dsp:txXfrm>
        <a:off x="6787103" y="1913354"/>
        <a:ext cx="2904568" cy="898545"/>
      </dsp:txXfrm>
    </dsp:sp>
    <dsp:sp modelId="{4274C9B7-BE04-43A9-B01A-6368112D83FB}">
      <dsp:nvSpPr>
        <dsp:cNvPr id="0" name=""/>
        <dsp:cNvSpPr/>
      </dsp:nvSpPr>
      <dsp:spPr>
        <a:xfrm>
          <a:off x="1480130" y="2995648"/>
          <a:ext cx="4317601" cy="89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rtl="0">
            <a:lnSpc>
              <a:spcPct val="90000"/>
            </a:lnSpc>
            <a:spcBef>
              <a:spcPct val="0"/>
            </a:spcBef>
            <a:spcAft>
              <a:spcPct val="35000"/>
            </a:spcAft>
          </a:pPr>
          <a:r>
            <a:rPr lang="uk-UA" sz="2100" b="1" kern="1200" dirty="0" smtClean="0"/>
            <a:t>5.структурування; </a:t>
          </a:r>
          <a:endParaRPr lang="uk-UA" sz="2100" b="1" kern="1200" dirty="0"/>
        </a:p>
      </dsp:txBody>
      <dsp:txXfrm>
        <a:off x="1480130" y="2995648"/>
        <a:ext cx="4317601" cy="898545"/>
      </dsp:txXfrm>
    </dsp:sp>
    <dsp:sp modelId="{61884764-7167-426D-A79B-3583ED45E2A1}">
      <dsp:nvSpPr>
        <dsp:cNvPr id="0" name=""/>
        <dsp:cNvSpPr/>
      </dsp:nvSpPr>
      <dsp:spPr>
        <a:xfrm>
          <a:off x="7193632" y="3015025"/>
          <a:ext cx="3925092" cy="89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ctr" defTabSz="933450" rtl="0">
            <a:lnSpc>
              <a:spcPct val="90000"/>
            </a:lnSpc>
            <a:spcBef>
              <a:spcPct val="0"/>
            </a:spcBef>
            <a:spcAft>
              <a:spcPct val="35000"/>
            </a:spcAft>
          </a:pPr>
          <a:r>
            <a:rPr lang="uk-UA" sz="2100" b="1" kern="1200" dirty="0" smtClean="0"/>
            <a:t>6. формування звітів (вихідної інформації та баз даних).</a:t>
          </a:r>
          <a:endParaRPr lang="uk-UA" sz="2100" b="1" kern="1200" dirty="0"/>
        </a:p>
      </dsp:txBody>
      <dsp:txXfrm>
        <a:off x="7193632" y="3015025"/>
        <a:ext cx="3925092" cy="898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BC2D6-713B-4EC9-9DF8-4DA938ABE36E}">
      <dsp:nvSpPr>
        <dsp:cNvPr id="0" name=""/>
        <dsp:cNvSpPr/>
      </dsp:nvSpPr>
      <dsp:spPr>
        <a:xfrm>
          <a:off x="34780" y="0"/>
          <a:ext cx="5384275" cy="5581842"/>
        </a:xfrm>
        <a:prstGeom prst="roundRect">
          <a:avLst>
            <a:gd name="adj" fmla="val 10000"/>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ru-RU" sz="2000" b="1" kern="1200" dirty="0" smtClean="0"/>
            <a:t>До </a:t>
          </a:r>
          <a:r>
            <a:rPr lang="uk-UA" sz="2000" b="1" u="sng" kern="1200" noProof="0" dirty="0" smtClean="0"/>
            <a:t>переваг </a:t>
          </a:r>
          <a:r>
            <a:rPr lang="uk-UA" sz="2000" b="1" kern="1200" noProof="0" dirty="0" smtClean="0"/>
            <a:t>цієї групи методів можна віднести простоту та доступність, особливо важливі для вітчизняних банків за браком інших можливостей, які надає розвинений фінансовий ринок. </a:t>
          </a:r>
          <a:endParaRPr lang="uk-UA" sz="2000" b="1" kern="1200" noProof="0" dirty="0"/>
        </a:p>
      </dsp:txBody>
      <dsp:txXfrm>
        <a:off x="34780" y="0"/>
        <a:ext cx="5384275" cy="1674552"/>
      </dsp:txXfrm>
    </dsp:sp>
    <dsp:sp modelId="{AC2EE5CB-73E3-44BF-BB2F-BC48BD85BE80}">
      <dsp:nvSpPr>
        <dsp:cNvPr id="0" name=""/>
        <dsp:cNvSpPr/>
      </dsp:nvSpPr>
      <dsp:spPr>
        <a:xfrm>
          <a:off x="5793693" y="0"/>
          <a:ext cx="5384275" cy="55818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endParaRPr lang="uk-UA" sz="2000" b="1" u="sng" kern="1200" noProof="0" dirty="0" smtClean="0"/>
        </a:p>
        <a:p>
          <a:pPr lvl="0" algn="just" defTabSz="889000" rtl="0">
            <a:lnSpc>
              <a:spcPct val="90000"/>
            </a:lnSpc>
            <a:spcBef>
              <a:spcPct val="0"/>
            </a:spcBef>
            <a:spcAft>
              <a:spcPct val="35000"/>
            </a:spcAft>
          </a:pPr>
          <a:r>
            <a:rPr lang="uk-UA" sz="2000" b="1" u="sng" kern="1200" noProof="0" dirty="0" smtClean="0"/>
            <a:t>Недоліки</a:t>
          </a:r>
          <a:r>
            <a:rPr lang="uk-UA" sz="2000" b="1" kern="1200" noProof="0" dirty="0" smtClean="0"/>
            <a:t> полягають у недостатній гнучкості, необхідності проведення реструктуризації балансу у зв’язку зі змінами ринкових ставок, браку достатнього простору для маневру. Вимога приведення у відповідність структури активів і пасивів перешкоджає повному врахуванню потреб клієнтів, коли йдеться про укладення кредитних і депозитних угод, потребує деякого часу і може стати неприйнятною для щоденного управління відсотковим ризиком. Проведення збалансованих операцій не завжди відповідає потребам банку, його планам на майбутнє, а іноді невигідне з погляду витрат.</a:t>
          </a:r>
          <a:endParaRPr lang="uk-UA" sz="2000" b="1" kern="1200" noProof="0" dirty="0"/>
        </a:p>
      </dsp:txBody>
      <dsp:txXfrm>
        <a:off x="5793693" y="0"/>
        <a:ext cx="5384275" cy="16745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C01E4-6FA3-43DF-B14E-B5C821186166}">
      <dsp:nvSpPr>
        <dsp:cNvPr id="0" name=""/>
        <dsp:cNvSpPr/>
      </dsp:nvSpPr>
      <dsp:spPr>
        <a:xfrm>
          <a:off x="1153650" y="1542"/>
          <a:ext cx="3436999" cy="2062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ru-RU" sz="1800" b="1" kern="1200" dirty="0" smtClean="0"/>
            <a:t>1. Навіть нульовий геп не гарантує повного захисту від ризику, оскільки ставки за активами та зобов’язаннями можуть змінюватися несинхронно</a:t>
          </a:r>
          <a:r>
            <a:rPr lang="uk-UA" sz="1800" b="1" kern="1200" dirty="0" smtClean="0"/>
            <a:t>.</a:t>
          </a:r>
          <a:endParaRPr lang="uk-UA" sz="1800" kern="1200" dirty="0"/>
        </a:p>
      </dsp:txBody>
      <dsp:txXfrm>
        <a:off x="1153650" y="1542"/>
        <a:ext cx="3436999" cy="2062199"/>
      </dsp:txXfrm>
    </dsp:sp>
    <dsp:sp modelId="{C7A6BC09-9DFF-4728-898A-8386537EE581}">
      <dsp:nvSpPr>
        <dsp:cNvPr id="0" name=""/>
        <dsp:cNvSpPr/>
      </dsp:nvSpPr>
      <dsp:spPr>
        <a:xfrm>
          <a:off x="4934349" y="1542"/>
          <a:ext cx="3436999" cy="2062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uk-UA" sz="1800" b="1" kern="1200" dirty="0" smtClean="0"/>
            <a:t>2. Методи управління гепом потребують наявності точного та надійного прогнозу змінюваності відсоткових ставок, який є необхідною умовою ефективного застосування цього підходу.</a:t>
          </a:r>
          <a:endParaRPr lang="uk-UA" sz="1800" kern="1200" dirty="0"/>
        </a:p>
      </dsp:txBody>
      <dsp:txXfrm>
        <a:off x="4934349" y="1542"/>
        <a:ext cx="3436999" cy="2062199"/>
      </dsp:txXfrm>
    </dsp:sp>
    <dsp:sp modelId="{D8D86C64-3B30-4400-87BE-A69F062634DC}">
      <dsp:nvSpPr>
        <dsp:cNvPr id="0" name=""/>
        <dsp:cNvSpPr/>
      </dsp:nvSpPr>
      <dsp:spPr>
        <a:xfrm>
          <a:off x="1153650" y="2407441"/>
          <a:ext cx="3436999" cy="2062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ru-RU" sz="1800" b="1" kern="1200" dirty="0" smtClean="0"/>
            <a:t>3. Ефективність управління кумулятивним гепом великою мірою залежить від правильності вибору часових інтервалів.</a:t>
          </a:r>
          <a:endParaRPr lang="uk-UA" sz="1800" kern="1200" dirty="0"/>
        </a:p>
      </dsp:txBody>
      <dsp:txXfrm>
        <a:off x="1153650" y="2407441"/>
        <a:ext cx="3436999" cy="2062199"/>
      </dsp:txXfrm>
    </dsp:sp>
    <dsp:sp modelId="{086CF482-9CC3-4268-8B2B-C7E29DE13626}">
      <dsp:nvSpPr>
        <dsp:cNvPr id="0" name=""/>
        <dsp:cNvSpPr/>
      </dsp:nvSpPr>
      <dsp:spPr>
        <a:xfrm>
          <a:off x="4934349" y="2407441"/>
          <a:ext cx="3436999" cy="2062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uk-UA" sz="1800" b="1" kern="1200" dirty="0" smtClean="0"/>
            <a:t>4. Перехід від додатного гепу до від’ємного і навпаки потребує певного часу, а банки не завжди мають у своєму розпорядженні фінансові інструменти та механізми, які б забезпечили швидкі зміни.</a:t>
          </a:r>
          <a:endParaRPr lang="uk-UA" sz="1800" kern="1200" dirty="0"/>
        </a:p>
      </dsp:txBody>
      <dsp:txXfrm>
        <a:off x="4934349" y="2407441"/>
        <a:ext cx="3436999" cy="20621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E6F0-DBCC-49DA-B3CC-4BBDB0CA33EE}" type="datetimeFigureOut">
              <a:rPr lang="zh-CN" altLang="en-US" smtClean="0"/>
              <a:pPr/>
              <a:t>2023/2/20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118D8-2021-4034-9AAA-DF79F864B3EA}" type="slidenum">
              <a:rPr lang="zh-CN" altLang="en-US" smtClean="0"/>
              <a:pPr/>
              <a:t>‹#›</a:t>
            </a:fld>
            <a:endParaRPr lang="zh-CN" altLang="en-US"/>
          </a:p>
        </p:txBody>
      </p:sp>
    </p:spTree>
    <p:extLst>
      <p:ext uri="{BB962C8B-B14F-4D97-AF65-F5344CB8AC3E}">
        <p14:creationId xmlns:p14="http://schemas.microsoft.com/office/powerpoint/2010/main" val="347105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1</a:t>
            </a:fld>
            <a:endParaRPr lang="zh-CN" altLang="en-US"/>
          </a:p>
        </p:txBody>
      </p:sp>
    </p:spTree>
    <p:extLst>
      <p:ext uri="{BB962C8B-B14F-4D97-AF65-F5344CB8AC3E}">
        <p14:creationId xmlns:p14="http://schemas.microsoft.com/office/powerpoint/2010/main" val="156696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22</a:t>
            </a:fld>
            <a:endParaRPr lang="zh-CN" altLang="en-US"/>
          </a:p>
        </p:txBody>
      </p:sp>
    </p:spTree>
    <p:extLst>
      <p:ext uri="{BB962C8B-B14F-4D97-AF65-F5344CB8AC3E}">
        <p14:creationId xmlns:p14="http://schemas.microsoft.com/office/powerpoint/2010/main" val="19711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B58118D8-2021-4034-9AAA-DF79F864B3EA}" type="slidenum">
              <a:rPr lang="zh-CN" altLang="en-US" smtClean="0"/>
              <a:pPr/>
              <a:t>32</a:t>
            </a:fld>
            <a:endParaRPr lang="zh-CN" altLang="en-US"/>
          </a:p>
        </p:txBody>
      </p:sp>
    </p:spTree>
    <p:extLst>
      <p:ext uri="{BB962C8B-B14F-4D97-AF65-F5344CB8AC3E}">
        <p14:creationId xmlns:p14="http://schemas.microsoft.com/office/powerpoint/2010/main" val="79559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B58118D8-2021-4034-9AAA-DF79F864B3EA}" type="slidenum">
              <a:rPr lang="zh-CN" altLang="en-US" smtClean="0"/>
              <a:pPr/>
              <a:t>37</a:t>
            </a:fld>
            <a:endParaRPr lang="zh-CN" altLang="en-US"/>
          </a:p>
        </p:txBody>
      </p:sp>
    </p:spTree>
    <p:extLst>
      <p:ext uri="{BB962C8B-B14F-4D97-AF65-F5344CB8AC3E}">
        <p14:creationId xmlns:p14="http://schemas.microsoft.com/office/powerpoint/2010/main" val="384102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B58118D8-2021-4034-9AAA-DF79F864B3EA}" type="slidenum">
              <a:rPr lang="zh-CN" altLang="en-US" smtClean="0"/>
              <a:pPr/>
              <a:t>39</a:t>
            </a:fld>
            <a:endParaRPr lang="zh-CN" altLang="en-US"/>
          </a:p>
        </p:txBody>
      </p:sp>
    </p:spTree>
    <p:extLst>
      <p:ext uri="{BB962C8B-B14F-4D97-AF65-F5344CB8AC3E}">
        <p14:creationId xmlns:p14="http://schemas.microsoft.com/office/powerpoint/2010/main" val="79559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41</a:t>
            </a:fld>
            <a:endParaRPr lang="zh-CN" altLang="en-US"/>
          </a:p>
        </p:txBody>
      </p:sp>
    </p:spTree>
    <p:extLst>
      <p:ext uri="{BB962C8B-B14F-4D97-AF65-F5344CB8AC3E}">
        <p14:creationId xmlns:p14="http://schemas.microsoft.com/office/powerpoint/2010/main" val="19711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47</a:t>
            </a:fld>
            <a:endParaRPr lang="zh-CN" altLang="en-US"/>
          </a:p>
        </p:txBody>
      </p:sp>
    </p:spTree>
    <p:extLst>
      <p:ext uri="{BB962C8B-B14F-4D97-AF65-F5344CB8AC3E}">
        <p14:creationId xmlns:p14="http://schemas.microsoft.com/office/powerpoint/2010/main" val="178893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3</a:t>
            </a:fld>
            <a:endParaRPr lang="zh-CN" altLang="en-US"/>
          </a:p>
        </p:txBody>
      </p:sp>
    </p:spTree>
    <p:extLst>
      <p:ext uri="{BB962C8B-B14F-4D97-AF65-F5344CB8AC3E}">
        <p14:creationId xmlns:p14="http://schemas.microsoft.com/office/powerpoint/2010/main" val="19711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pPr/>
              <a:t>4</a:t>
            </a:fld>
            <a:endParaRPr lang="zh-CN" altLang="en-US"/>
          </a:p>
        </p:txBody>
      </p:sp>
    </p:spTree>
    <p:extLst>
      <p:ext uri="{BB962C8B-B14F-4D97-AF65-F5344CB8AC3E}">
        <p14:creationId xmlns:p14="http://schemas.microsoft.com/office/powerpoint/2010/main" val="336365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5</a:t>
            </a:fld>
            <a:endParaRPr lang="zh-CN" altLang="en-US"/>
          </a:p>
        </p:txBody>
      </p:sp>
    </p:spTree>
    <p:extLst>
      <p:ext uri="{BB962C8B-B14F-4D97-AF65-F5344CB8AC3E}">
        <p14:creationId xmlns:p14="http://schemas.microsoft.com/office/powerpoint/2010/main" val="169267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pPr/>
              <a:t>6</a:t>
            </a:fld>
            <a:endParaRPr lang="zh-CN" altLang="en-US"/>
          </a:p>
        </p:txBody>
      </p:sp>
    </p:spTree>
    <p:extLst>
      <p:ext uri="{BB962C8B-B14F-4D97-AF65-F5344CB8AC3E}">
        <p14:creationId xmlns:p14="http://schemas.microsoft.com/office/powerpoint/2010/main" val="336365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7</a:t>
            </a:fld>
            <a:endParaRPr lang="zh-CN" altLang="en-US"/>
          </a:p>
        </p:txBody>
      </p:sp>
    </p:spTree>
    <p:extLst>
      <p:ext uri="{BB962C8B-B14F-4D97-AF65-F5344CB8AC3E}">
        <p14:creationId xmlns:p14="http://schemas.microsoft.com/office/powerpoint/2010/main" val="169267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pPr/>
              <a:t>8</a:t>
            </a:fld>
            <a:endParaRPr lang="zh-CN" altLang="en-US"/>
          </a:p>
        </p:txBody>
      </p:sp>
    </p:spTree>
    <p:extLst>
      <p:ext uri="{BB962C8B-B14F-4D97-AF65-F5344CB8AC3E}">
        <p14:creationId xmlns:p14="http://schemas.microsoft.com/office/powerpoint/2010/main" val="122593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pPr/>
              <a:t>9</a:t>
            </a:fld>
            <a:endParaRPr lang="zh-CN" altLang="en-US"/>
          </a:p>
        </p:txBody>
      </p:sp>
    </p:spTree>
    <p:extLst>
      <p:ext uri="{BB962C8B-B14F-4D97-AF65-F5344CB8AC3E}">
        <p14:creationId xmlns:p14="http://schemas.microsoft.com/office/powerpoint/2010/main" val="1225933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pPr/>
              <a:t>14</a:t>
            </a:fld>
            <a:endParaRPr lang="zh-CN" altLang="en-US"/>
          </a:p>
        </p:txBody>
      </p:sp>
    </p:spTree>
    <p:extLst>
      <p:ext uri="{BB962C8B-B14F-4D97-AF65-F5344CB8AC3E}">
        <p14:creationId xmlns:p14="http://schemas.microsoft.com/office/powerpoint/2010/main" val="19711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 y="1"/>
            <a:ext cx="7530051" cy="6858000"/>
          </a:xfrm>
          <a:custGeom>
            <a:avLst/>
            <a:gdLst>
              <a:gd name="connsiteX0" fmla="*/ 0 w 7530051"/>
              <a:gd name="connsiteY0" fmla="*/ 0 h 6858000"/>
              <a:gd name="connsiteX1" fmla="*/ 1755392 w 7530051"/>
              <a:gd name="connsiteY1" fmla="*/ 0 h 6858000"/>
              <a:gd name="connsiteX2" fmla="*/ 7530051 w 7530051"/>
              <a:gd name="connsiteY2" fmla="*/ 6858000 h 6858000"/>
              <a:gd name="connsiteX3" fmla="*/ 0 w 75300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0051" h="6858000">
                <a:moveTo>
                  <a:pt x="0" y="0"/>
                </a:moveTo>
                <a:lnTo>
                  <a:pt x="1755392" y="0"/>
                </a:lnTo>
                <a:lnTo>
                  <a:pt x="7530051"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605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 y="0"/>
            <a:ext cx="6438901" cy="6858000"/>
          </a:xfrm>
          <a:custGeom>
            <a:avLst/>
            <a:gdLst>
              <a:gd name="connsiteX0" fmla="*/ 0 w 6438901"/>
              <a:gd name="connsiteY0" fmla="*/ 0 h 6858000"/>
              <a:gd name="connsiteX1" fmla="*/ 6438901 w 6438901"/>
              <a:gd name="connsiteY1" fmla="*/ 0 h 6858000"/>
              <a:gd name="connsiteX2" fmla="*/ 6438901 w 6438901"/>
              <a:gd name="connsiteY2" fmla="*/ 1 h 6858000"/>
              <a:gd name="connsiteX3" fmla="*/ 666751 w 6438901"/>
              <a:gd name="connsiteY3" fmla="*/ 6858000 h 6858000"/>
              <a:gd name="connsiteX4" fmla="*/ 0 w 64389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1" h="6858000">
                <a:moveTo>
                  <a:pt x="0" y="0"/>
                </a:moveTo>
                <a:lnTo>
                  <a:pt x="6438901" y="0"/>
                </a:lnTo>
                <a:lnTo>
                  <a:pt x="6438901" y="1"/>
                </a:lnTo>
                <a:lnTo>
                  <a:pt x="666751"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910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65176" y="2146300"/>
            <a:ext cx="5216524" cy="2832100"/>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47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037306" y="3287032"/>
            <a:ext cx="2117388" cy="2117388"/>
          </a:xfrm>
          <a:custGeom>
            <a:avLst/>
            <a:gdLst>
              <a:gd name="connsiteX0" fmla="*/ 1058694 w 2117388"/>
              <a:gd name="connsiteY0" fmla="*/ 0 h 2117388"/>
              <a:gd name="connsiteX1" fmla="*/ 2117388 w 2117388"/>
              <a:gd name="connsiteY1" fmla="*/ 1058694 h 2117388"/>
              <a:gd name="connsiteX2" fmla="*/ 1058694 w 2117388"/>
              <a:gd name="connsiteY2" fmla="*/ 2117388 h 2117388"/>
              <a:gd name="connsiteX3" fmla="*/ 0 w 2117388"/>
              <a:gd name="connsiteY3" fmla="*/ 1058694 h 2117388"/>
              <a:gd name="connsiteX4" fmla="*/ 1058694 w 2117388"/>
              <a:gd name="connsiteY4" fmla="*/ 0 h 211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388" h="2117388">
                <a:moveTo>
                  <a:pt x="1058694" y="0"/>
                </a:moveTo>
                <a:cubicBezTo>
                  <a:pt x="1643395" y="0"/>
                  <a:pt x="2117388" y="473993"/>
                  <a:pt x="2117388" y="1058694"/>
                </a:cubicBezTo>
                <a:cubicBezTo>
                  <a:pt x="2117388" y="1643395"/>
                  <a:pt x="1643395" y="2117388"/>
                  <a:pt x="1058694" y="2117388"/>
                </a:cubicBezTo>
                <a:cubicBezTo>
                  <a:pt x="473993" y="2117388"/>
                  <a:pt x="0" y="1643395"/>
                  <a:pt x="0" y="1058694"/>
                </a:cubicBezTo>
                <a:cubicBezTo>
                  <a:pt x="0" y="473993"/>
                  <a:pt x="473993" y="0"/>
                  <a:pt x="105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951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10865516" y="6105832"/>
            <a:ext cx="903543" cy="405786"/>
            <a:chOff x="3954857" y="-1233407"/>
            <a:chExt cx="903543" cy="405786"/>
          </a:xfrm>
        </p:grpSpPr>
        <p:sp>
          <p:nvSpPr>
            <p:cNvPr id="3" name="椭圆 5"/>
            <p:cNvSpPr/>
            <p:nvPr/>
          </p:nvSpPr>
          <p:spPr>
            <a:xfrm>
              <a:off x="3954857" y="-1233407"/>
              <a:ext cx="406400" cy="405786"/>
            </a:xfrm>
            <a:custGeom>
              <a:avLst/>
              <a:gdLst>
                <a:gd name="connsiteX0" fmla="*/ 354450 w 607639"/>
                <a:gd name="connsiteY0" fmla="*/ 222564 h 606722"/>
                <a:gd name="connsiteX1" fmla="*/ 354450 w 607639"/>
                <a:gd name="connsiteY1" fmla="*/ 384088 h 606722"/>
                <a:gd name="connsiteX2" fmla="*/ 225033 w 607639"/>
                <a:gd name="connsiteY2" fmla="*/ 303326 h 606722"/>
                <a:gd name="connsiteX3" fmla="*/ 391979 w 607639"/>
                <a:gd name="connsiteY3" fmla="*/ 154813 h 606722"/>
                <a:gd name="connsiteX4" fmla="*/ 366346 w 607639"/>
                <a:gd name="connsiteY4" fmla="*/ 155524 h 606722"/>
                <a:gd name="connsiteX5" fmla="*/ 163770 w 607639"/>
                <a:gd name="connsiteY5" fmla="*/ 281899 h 606722"/>
                <a:gd name="connsiteX6" fmla="*/ 151932 w 607639"/>
                <a:gd name="connsiteY6" fmla="*/ 303317 h 606722"/>
                <a:gd name="connsiteX7" fmla="*/ 163770 w 607639"/>
                <a:gd name="connsiteY7" fmla="*/ 324824 h 606722"/>
                <a:gd name="connsiteX8" fmla="*/ 366346 w 607639"/>
                <a:gd name="connsiteY8" fmla="*/ 451198 h 606722"/>
                <a:gd name="connsiteX9" fmla="*/ 379786 w 607639"/>
                <a:gd name="connsiteY9" fmla="*/ 455020 h 606722"/>
                <a:gd name="connsiteX10" fmla="*/ 391979 w 607639"/>
                <a:gd name="connsiteY10" fmla="*/ 451820 h 606722"/>
                <a:gd name="connsiteX11" fmla="*/ 405063 w 607639"/>
                <a:gd name="connsiteY11" fmla="*/ 429780 h 606722"/>
                <a:gd name="connsiteX12" fmla="*/ 405063 w 607639"/>
                <a:gd name="connsiteY12" fmla="*/ 176942 h 606722"/>
                <a:gd name="connsiteX13" fmla="*/ 391979 w 607639"/>
                <a:gd name="connsiteY13" fmla="*/ 154813 h 606722"/>
                <a:gd name="connsiteX14" fmla="*/ 303775 w 607639"/>
                <a:gd name="connsiteY14" fmla="*/ 0 h 606722"/>
                <a:gd name="connsiteX15" fmla="*/ 607639 w 607639"/>
                <a:gd name="connsiteY15" fmla="*/ 303317 h 606722"/>
                <a:gd name="connsiteX16" fmla="*/ 303775 w 607639"/>
                <a:gd name="connsiteY16" fmla="*/ 606722 h 606722"/>
                <a:gd name="connsiteX17" fmla="*/ 0 w 607639"/>
                <a:gd name="connsiteY17" fmla="*/ 303317 h 606722"/>
                <a:gd name="connsiteX18" fmla="*/ 303775 w 607639"/>
                <a:gd name="connsiteY1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7639" h="606722">
                  <a:moveTo>
                    <a:pt x="354450" y="222564"/>
                  </a:moveTo>
                  <a:lnTo>
                    <a:pt x="354450" y="384088"/>
                  </a:lnTo>
                  <a:lnTo>
                    <a:pt x="225033" y="303326"/>
                  </a:lnTo>
                  <a:close/>
                  <a:moveTo>
                    <a:pt x="391979" y="154813"/>
                  </a:moveTo>
                  <a:cubicBezTo>
                    <a:pt x="383969" y="150370"/>
                    <a:pt x="374178" y="150637"/>
                    <a:pt x="366346" y="155524"/>
                  </a:cubicBezTo>
                  <a:lnTo>
                    <a:pt x="163770" y="281899"/>
                  </a:lnTo>
                  <a:cubicBezTo>
                    <a:pt x="156382" y="286520"/>
                    <a:pt x="151932" y="294607"/>
                    <a:pt x="151932" y="303317"/>
                  </a:cubicBezTo>
                  <a:cubicBezTo>
                    <a:pt x="151932" y="312026"/>
                    <a:pt x="156382" y="320113"/>
                    <a:pt x="163770" y="324824"/>
                  </a:cubicBezTo>
                  <a:lnTo>
                    <a:pt x="366346" y="451198"/>
                  </a:lnTo>
                  <a:cubicBezTo>
                    <a:pt x="370440" y="453775"/>
                    <a:pt x="375068" y="455020"/>
                    <a:pt x="379786" y="455020"/>
                  </a:cubicBezTo>
                  <a:cubicBezTo>
                    <a:pt x="383969" y="455020"/>
                    <a:pt x="388241" y="453953"/>
                    <a:pt x="391979" y="451820"/>
                  </a:cubicBezTo>
                  <a:cubicBezTo>
                    <a:pt x="400079" y="447377"/>
                    <a:pt x="405063" y="438934"/>
                    <a:pt x="405063" y="429780"/>
                  </a:cubicBezTo>
                  <a:lnTo>
                    <a:pt x="405063" y="176942"/>
                  </a:lnTo>
                  <a:cubicBezTo>
                    <a:pt x="405063" y="167789"/>
                    <a:pt x="400079" y="159346"/>
                    <a:pt x="391979" y="154813"/>
                  </a:cubicBezTo>
                  <a:close/>
                  <a:moveTo>
                    <a:pt x="303775" y="0"/>
                  </a:moveTo>
                  <a:cubicBezTo>
                    <a:pt x="471372" y="0"/>
                    <a:pt x="607639" y="136062"/>
                    <a:pt x="607639" y="303317"/>
                  </a:cubicBezTo>
                  <a:cubicBezTo>
                    <a:pt x="607639" y="470661"/>
                    <a:pt x="471372" y="606722"/>
                    <a:pt x="303775" y="606722"/>
                  </a:cubicBezTo>
                  <a:cubicBezTo>
                    <a:pt x="136267" y="606722"/>
                    <a:pt x="0" y="470661"/>
                    <a:pt x="0" y="303317"/>
                  </a:cubicBezTo>
                  <a:cubicBezTo>
                    <a:pt x="0" y="136062"/>
                    <a:pt x="136267" y="0"/>
                    <a:pt x="3037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椭圆 29"/>
            <p:cNvSpPr/>
            <p:nvPr/>
          </p:nvSpPr>
          <p:spPr>
            <a:xfrm flipH="1">
              <a:off x="4452000" y="-1233407"/>
              <a:ext cx="406400" cy="405786"/>
            </a:xfrm>
            <a:custGeom>
              <a:avLst/>
              <a:gdLst>
                <a:gd name="connsiteX0" fmla="*/ 354450 w 607639"/>
                <a:gd name="connsiteY0" fmla="*/ 222564 h 606722"/>
                <a:gd name="connsiteX1" fmla="*/ 354450 w 607639"/>
                <a:gd name="connsiteY1" fmla="*/ 384088 h 606722"/>
                <a:gd name="connsiteX2" fmla="*/ 225033 w 607639"/>
                <a:gd name="connsiteY2" fmla="*/ 303326 h 606722"/>
                <a:gd name="connsiteX3" fmla="*/ 391979 w 607639"/>
                <a:gd name="connsiteY3" fmla="*/ 154813 h 606722"/>
                <a:gd name="connsiteX4" fmla="*/ 366346 w 607639"/>
                <a:gd name="connsiteY4" fmla="*/ 155524 h 606722"/>
                <a:gd name="connsiteX5" fmla="*/ 163770 w 607639"/>
                <a:gd name="connsiteY5" fmla="*/ 281899 h 606722"/>
                <a:gd name="connsiteX6" fmla="*/ 151932 w 607639"/>
                <a:gd name="connsiteY6" fmla="*/ 303317 h 606722"/>
                <a:gd name="connsiteX7" fmla="*/ 163770 w 607639"/>
                <a:gd name="connsiteY7" fmla="*/ 324824 h 606722"/>
                <a:gd name="connsiteX8" fmla="*/ 366346 w 607639"/>
                <a:gd name="connsiteY8" fmla="*/ 451198 h 606722"/>
                <a:gd name="connsiteX9" fmla="*/ 379786 w 607639"/>
                <a:gd name="connsiteY9" fmla="*/ 455020 h 606722"/>
                <a:gd name="connsiteX10" fmla="*/ 391979 w 607639"/>
                <a:gd name="connsiteY10" fmla="*/ 451820 h 606722"/>
                <a:gd name="connsiteX11" fmla="*/ 405063 w 607639"/>
                <a:gd name="connsiteY11" fmla="*/ 429780 h 606722"/>
                <a:gd name="connsiteX12" fmla="*/ 405063 w 607639"/>
                <a:gd name="connsiteY12" fmla="*/ 176942 h 606722"/>
                <a:gd name="connsiteX13" fmla="*/ 391979 w 607639"/>
                <a:gd name="connsiteY13" fmla="*/ 154813 h 606722"/>
                <a:gd name="connsiteX14" fmla="*/ 303775 w 607639"/>
                <a:gd name="connsiteY14" fmla="*/ 0 h 606722"/>
                <a:gd name="connsiteX15" fmla="*/ 607639 w 607639"/>
                <a:gd name="connsiteY15" fmla="*/ 303317 h 606722"/>
                <a:gd name="connsiteX16" fmla="*/ 303775 w 607639"/>
                <a:gd name="connsiteY16" fmla="*/ 606722 h 606722"/>
                <a:gd name="connsiteX17" fmla="*/ 0 w 607639"/>
                <a:gd name="connsiteY17" fmla="*/ 303317 h 606722"/>
                <a:gd name="connsiteX18" fmla="*/ 303775 w 607639"/>
                <a:gd name="connsiteY1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7639" h="606722">
                  <a:moveTo>
                    <a:pt x="354450" y="222564"/>
                  </a:moveTo>
                  <a:lnTo>
                    <a:pt x="354450" y="384088"/>
                  </a:lnTo>
                  <a:lnTo>
                    <a:pt x="225033" y="303326"/>
                  </a:lnTo>
                  <a:close/>
                  <a:moveTo>
                    <a:pt x="391979" y="154813"/>
                  </a:moveTo>
                  <a:cubicBezTo>
                    <a:pt x="383969" y="150370"/>
                    <a:pt x="374178" y="150637"/>
                    <a:pt x="366346" y="155524"/>
                  </a:cubicBezTo>
                  <a:lnTo>
                    <a:pt x="163770" y="281899"/>
                  </a:lnTo>
                  <a:cubicBezTo>
                    <a:pt x="156382" y="286520"/>
                    <a:pt x="151932" y="294607"/>
                    <a:pt x="151932" y="303317"/>
                  </a:cubicBezTo>
                  <a:cubicBezTo>
                    <a:pt x="151932" y="312026"/>
                    <a:pt x="156382" y="320113"/>
                    <a:pt x="163770" y="324824"/>
                  </a:cubicBezTo>
                  <a:lnTo>
                    <a:pt x="366346" y="451198"/>
                  </a:lnTo>
                  <a:cubicBezTo>
                    <a:pt x="370440" y="453775"/>
                    <a:pt x="375068" y="455020"/>
                    <a:pt x="379786" y="455020"/>
                  </a:cubicBezTo>
                  <a:cubicBezTo>
                    <a:pt x="383969" y="455020"/>
                    <a:pt x="388241" y="453953"/>
                    <a:pt x="391979" y="451820"/>
                  </a:cubicBezTo>
                  <a:cubicBezTo>
                    <a:pt x="400079" y="447377"/>
                    <a:pt x="405063" y="438934"/>
                    <a:pt x="405063" y="429780"/>
                  </a:cubicBezTo>
                  <a:lnTo>
                    <a:pt x="405063" y="176942"/>
                  </a:lnTo>
                  <a:cubicBezTo>
                    <a:pt x="405063" y="167789"/>
                    <a:pt x="400079" y="159346"/>
                    <a:pt x="391979" y="154813"/>
                  </a:cubicBezTo>
                  <a:close/>
                  <a:moveTo>
                    <a:pt x="303775" y="0"/>
                  </a:moveTo>
                  <a:cubicBezTo>
                    <a:pt x="471372" y="0"/>
                    <a:pt x="607639" y="136062"/>
                    <a:pt x="607639" y="303317"/>
                  </a:cubicBezTo>
                  <a:cubicBezTo>
                    <a:pt x="607639" y="470661"/>
                    <a:pt x="471372" y="606722"/>
                    <a:pt x="303775" y="606722"/>
                  </a:cubicBezTo>
                  <a:cubicBezTo>
                    <a:pt x="136267" y="606722"/>
                    <a:pt x="0" y="470661"/>
                    <a:pt x="0" y="303317"/>
                  </a:cubicBezTo>
                  <a:cubicBezTo>
                    <a:pt x="0" y="136062"/>
                    <a:pt x="136267" y="0"/>
                    <a:pt x="3037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文本框 4"/>
          <p:cNvSpPr txBox="1"/>
          <p:nvPr/>
        </p:nvSpPr>
        <p:spPr>
          <a:xfrm>
            <a:off x="0" y="-22987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4066490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microsoft.com/office/2007/relationships/hdphoto" Target="../media/hdphoto8.wdp"/><Relationship Id="rId10" Type="http://schemas.microsoft.com/office/2007/relationships/diagramDrawing" Target="../diagrams/drawing1.xml"/><Relationship Id="rId4" Type="http://schemas.openxmlformats.org/officeDocument/2006/relationships/image" Target="../media/image12.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e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microsoft.com/office/2007/relationships/hdphoto" Target="../media/hdphoto8.wdp"/><Relationship Id="rId10" Type="http://schemas.microsoft.com/office/2007/relationships/diagramDrawing" Target="../diagrams/drawing2.xml"/><Relationship Id="rId4" Type="http://schemas.openxmlformats.org/officeDocument/2006/relationships/image" Target="../media/image12.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duotone>
              <a:prstClr val="black"/>
              <a:srgbClr val="339933">
                <a:tint val="45000"/>
                <a:satMod val="400000"/>
              </a:srgbClr>
            </a:duotone>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6107" y="0"/>
            <a:ext cx="5318043" cy="3531244"/>
          </a:xfrm>
          <a:prstGeom prst="rect">
            <a:avLst/>
          </a:prstGeom>
          <a:ln>
            <a:noFill/>
          </a:ln>
        </p:spPr>
      </p:pic>
      <p:pic>
        <p:nvPicPr>
          <p:cNvPr id="12" name="图片占位符 11"/>
          <p:cNvPicPr>
            <a:picLocks noGrp="1" noChangeAspect="1"/>
          </p:cNvPicPr>
          <p:nvPr>
            <p:ph type="pic" sz="quarter" idx="10"/>
          </p:nvPr>
        </p:nvPicPr>
        <p:blipFill>
          <a:blip r:embed="rId5" cstate="print"/>
          <a:srcRect l="10814" r="10814"/>
          <a:stretch>
            <a:fillRect/>
          </a:stretch>
        </p:blipFill>
        <p:spPr/>
      </p:pic>
      <p:pic>
        <p:nvPicPr>
          <p:cNvPr id="6" name="图片 5"/>
          <p:cNvPicPr>
            <a:picLocks noChangeAspect="1"/>
          </p:cNvPicPr>
          <p:nvPr/>
        </p:nvPicPr>
        <p:blipFill rotWithShape="1">
          <a:blip r:embed="rId6" cstate="print">
            <a:duotone>
              <a:prstClr val="black"/>
              <a:srgbClr val="00B050">
                <a:tint val="45000"/>
                <a:satMod val="400000"/>
              </a:srgb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 t="278" r="313" b="1"/>
          <a:stretch/>
        </p:blipFill>
        <p:spPr>
          <a:xfrm>
            <a:off x="0" y="0"/>
            <a:ext cx="12192000" cy="6858000"/>
          </a:xfrm>
          <a:prstGeom prst="rect">
            <a:avLst/>
          </a:prstGeom>
          <a:ln>
            <a:noFill/>
          </a:ln>
        </p:spPr>
      </p:pic>
      <p:sp>
        <p:nvSpPr>
          <p:cNvPr id="14" name="文本框 13"/>
          <p:cNvSpPr txBox="1"/>
          <p:nvPr/>
        </p:nvSpPr>
        <p:spPr>
          <a:xfrm>
            <a:off x="2873096" y="1776919"/>
            <a:ext cx="10309815" cy="1754326"/>
          </a:xfrm>
          <a:prstGeom prst="rect">
            <a:avLst/>
          </a:prstGeom>
          <a:noFill/>
        </p:spPr>
        <p:txBody>
          <a:bodyPr wrap="square" rtlCol="0">
            <a:spAutoFit/>
            <a:scene3d>
              <a:camera prst="orthographicFront"/>
              <a:lightRig rig="threePt" dir="t"/>
            </a:scene3d>
            <a:sp3d contourW="12700"/>
          </a:bodyPr>
          <a:lstStyle/>
          <a:p>
            <a:pPr algn="ctr">
              <a:defRPr/>
            </a:pPr>
            <a:r>
              <a:rPr lang="uk-UA" sz="3600" b="1" dirty="0"/>
              <a:t>ТЕМА 7. УПРАВЛІННЯ АКТИВАМИ І ПАСИВАМИ БАНКУ</a:t>
            </a:r>
            <a:endParaRPr lang="uk-UA" sz="3600" dirty="0"/>
          </a:p>
          <a:p>
            <a:pPr lvl="0" algn="ctr">
              <a:defRPr/>
            </a:pPr>
            <a:endParaRPr lang="zh-CN" altLang="en-US" sz="3600" b="1" dirty="0">
              <a:effectLst>
                <a:outerShdw blurRad="38100" dist="38100" dir="2700000" algn="tl">
                  <a:srgbClr val="000000">
                    <a:alpha val="43137"/>
                  </a:srgbClr>
                </a:outerShdw>
              </a:effectLst>
            </a:endParaRPr>
          </a:p>
        </p:txBody>
      </p:sp>
      <p:pic>
        <p:nvPicPr>
          <p:cNvPr id="1026" name="Picture 2" descr="Happy Person Png Transparent Images - Happy Employees Transparent  Background, Png Download , Transparent Png Image - PNGite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521" b="91863" l="10000" r="90000">
                        <a14:foregroundMark x1="24767" y1="25678" x2="24302" y2="22242"/>
                        <a14:foregroundMark x1="24186" y1="22242" x2="19186" y2="22061"/>
                        <a14:foregroundMark x1="19186" y1="23689" x2="18488" y2="36347"/>
                        <a14:foregroundMark x1="19767" y1="21881" x2="20698" y2="4521"/>
                        <a14:foregroundMark x1="17674" y1="5244" x2="10930" y2="11392"/>
                        <a14:foregroundMark x1="11163" y1="13562" x2="15349" y2="89873"/>
                        <a14:foregroundMark x1="16395" y1="81013" x2="16628" y2="91863"/>
                        <a14:foregroundMark x1="14302" y1="24955" x2="15814" y2="30741"/>
                        <a14:foregroundMark x1="52093" y1="32007" x2="52093" y2="36528"/>
                        <a14:foregroundMark x1="71279" y1="16094" x2="74302" y2="30741"/>
                        <a14:backgroundMark x1="16395" y1="84087" x2="15349" y2="54973"/>
                        <a14:backgroundMark x1="15349" y1="54973" x2="11744" y2="33454"/>
                        <a14:backgroundMark x1="12907" y1="38879" x2="12442" y2="15190"/>
                        <a14:backgroundMark x1="11977" y1="9403" x2="12093" y2="28210"/>
                        <a14:backgroundMark x1="10930" y1="13201" x2="12442" y2="30561"/>
                        <a14:backgroundMark x1="10581" y1="14467" x2="11395" y2="35443"/>
                        <a14:backgroundMark x1="11395" y1="35443" x2="12791" y2="18807"/>
                        <a14:backgroundMark x1="12791" y1="18807" x2="9767" y2="15009"/>
                        <a14:backgroundMark x1="11163" y1="13743" x2="15581" y2="86438"/>
                        <a14:backgroundMark x1="11047" y1="11212" x2="15349" y2="88608"/>
                        <a14:backgroundMark x1="13953" y1="11573" x2="16512" y2="5063"/>
                        <a14:backgroundMark x1="16744" y1="5425" x2="21279" y2="8499"/>
                        <a14:backgroundMark x1="21279" y1="8499" x2="20814" y2="20615"/>
                        <a14:backgroundMark x1="20349" y1="20434" x2="18953" y2="28933"/>
                        <a14:backgroundMark x1="19419" y1="29656" x2="19419" y2="36528"/>
                        <a14:backgroundMark x1="19186" y1="37071" x2="19302" y2="39964"/>
                        <a14:backgroundMark x1="23837" y1="23146" x2="25465" y2="25678"/>
                        <a14:backgroundMark x1="24884" y1="25859" x2="24767" y2="28571"/>
                        <a14:backgroundMark x1="19419" y1="8318" x2="20233" y2="12116"/>
                      </a14:backgroundRemoval>
                    </a14:imgEffect>
                  </a14:imgLayer>
                </a14:imgProps>
              </a:ext>
              <a:ext uri="{28A0092B-C50C-407E-A947-70E740481C1C}">
                <a14:useLocalDpi xmlns:a14="http://schemas.microsoft.com/office/drawing/2010/main" val="0"/>
              </a:ext>
            </a:extLst>
          </a:blip>
          <a:srcRect/>
          <a:stretch>
            <a:fillRect/>
          </a:stretch>
        </p:blipFill>
        <p:spPr bwMode="auto">
          <a:xfrm>
            <a:off x="7210424" y="3428998"/>
            <a:ext cx="5724525" cy="368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75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11321375"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4"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10624217"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3"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9719546"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2"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5293467"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1"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7957222"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0"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7052551"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9"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6147880"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8"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8814875" y="-2"/>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7" name="图片占位符 16"/>
          <p:cNvPicPr>
            <a:picLocks noChangeAspect="1"/>
          </p:cNvPicPr>
          <p:nvPr/>
        </p:nvPicPr>
        <p:blipFill>
          <a:blip r:embed="rId2" cstate="print">
            <a:extLst>
              <a:ext uri="{28A0092B-C50C-407E-A947-70E740481C1C}">
                <a14:useLocalDpi xmlns:a14="http://schemas.microsoft.com/office/drawing/2010/main" val="0"/>
              </a:ext>
            </a:extLst>
          </a:blip>
          <a:srcRect l="18704" r="18704"/>
          <a:stretch>
            <a:fillRect/>
          </a:stretch>
        </p:blipFill>
        <p:spPr>
          <a:xfrm>
            <a:off x="0" y="1"/>
            <a:ext cx="5330757" cy="6858000"/>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3" name="Прямокутник 2"/>
          <p:cNvSpPr/>
          <p:nvPr/>
        </p:nvSpPr>
        <p:spPr>
          <a:xfrm>
            <a:off x="1682885" y="155888"/>
            <a:ext cx="10204314" cy="523220"/>
          </a:xfrm>
          <a:prstGeom prst="rect">
            <a:avLst/>
          </a:prstGeom>
          <a:solidFill>
            <a:srgbClr val="002060"/>
          </a:solidFill>
        </p:spPr>
        <p:txBody>
          <a:bodyPr wrap="square">
            <a:spAutoFit/>
          </a:bodyPr>
          <a:lstStyle/>
          <a:p>
            <a:pPr algn="ctr"/>
            <a:r>
              <a:rPr lang="uk-UA" sz="2800" b="1" dirty="0" smtClean="0">
                <a:solidFill>
                  <a:schemeClr val="bg1"/>
                </a:solidFill>
              </a:rPr>
              <a:t>Стратегії управління структурою активів та зобов’язань</a:t>
            </a:r>
            <a:endParaRPr lang="uk-UA" sz="2800" dirty="0">
              <a:solidFill>
                <a:schemeClr val="bg1"/>
              </a:solidFill>
            </a:endParaRPr>
          </a:p>
        </p:txBody>
      </p:sp>
      <p:sp>
        <p:nvSpPr>
          <p:cNvPr id="5" name="Прямокутник 4"/>
          <p:cNvSpPr/>
          <p:nvPr/>
        </p:nvSpPr>
        <p:spPr>
          <a:xfrm>
            <a:off x="2354092" y="1182547"/>
            <a:ext cx="9445557" cy="1569660"/>
          </a:xfrm>
          <a:prstGeom prst="rect">
            <a:avLst/>
          </a:prstGeom>
        </p:spPr>
        <p:txBody>
          <a:bodyPr wrap="square">
            <a:spAutoFit/>
          </a:bodyPr>
          <a:lstStyle/>
          <a:p>
            <a:pPr algn="just"/>
            <a:r>
              <a:rPr lang="uk-UA" sz="2400" b="1" dirty="0" smtClean="0"/>
              <a:t>   Незалежно від того, якого підходу до управління активами та пасивами додержується банк, перед менеджментом неминуче постає важливе запитання: чи мають величина та структура зобов’язань впливати на напрями розміщення активів?</a:t>
            </a:r>
            <a:endParaRPr lang="uk-UA" sz="2400" b="1" dirty="0"/>
          </a:p>
        </p:txBody>
      </p:sp>
      <p:pic>
        <p:nvPicPr>
          <p:cNvPr id="6" name="图片占位符 2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5825238" y="3677055"/>
            <a:ext cx="4884915" cy="3180943"/>
          </a:xfrm>
        </p:spPr>
      </p:pic>
    </p:spTree>
    <p:extLst>
      <p:ext uri="{BB962C8B-B14F-4D97-AF65-F5344CB8AC3E}">
        <p14:creationId xmlns:p14="http://schemas.microsoft.com/office/powerpoint/2010/main" val="35501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11300295" y="9724"/>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9"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10784726" y="-1946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8"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9880055" y="-19460"/>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7"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8975384" y="-5"/>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6"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8070713" y="-4"/>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5"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7166041" y="19455"/>
            <a:ext cx="904671" cy="683854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4"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6397557"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3"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5643664"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2"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4850859"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1"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3946188"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0"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3200395"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9"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2295724"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8"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1426724" y="-2"/>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7"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654993"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6"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rot="10800000">
            <a:off x="0"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3" name="Прямокутник 2"/>
          <p:cNvSpPr/>
          <p:nvPr/>
        </p:nvSpPr>
        <p:spPr>
          <a:xfrm>
            <a:off x="333982" y="19455"/>
            <a:ext cx="11524034" cy="2554545"/>
          </a:xfrm>
          <a:prstGeom prst="rect">
            <a:avLst/>
          </a:prstGeom>
        </p:spPr>
        <p:txBody>
          <a:bodyPr wrap="square">
            <a:spAutoFit/>
          </a:bodyPr>
          <a:lstStyle/>
          <a:p>
            <a:pPr marL="285750" indent="-285750">
              <a:buFont typeface="Wingdings" pitchFamily="2" charset="2"/>
              <a:buChar char="ü"/>
            </a:pPr>
            <a:r>
              <a:rPr lang="ru-RU" sz="2000" b="1" u="sng" dirty="0" smtClean="0"/>
              <a:t>Традиційний </a:t>
            </a:r>
            <a:r>
              <a:rPr lang="ru-RU" sz="2000" b="1" u="sng" dirty="0"/>
              <a:t>підхід</a:t>
            </a:r>
            <a:r>
              <a:rPr lang="ru-RU" sz="2000" b="1" dirty="0"/>
              <a:t> до розв’язання проблеми полягає в об’єднанні джерел фінансування. Згідно з таким методом управління структура зобов’язань не впливає на вибір напрямів розміщення активів, усі кошти розглядаються як єдиний ресурсний потенціал банку без урахування особливостей різних видів зобов’язань. Завдання керівництва банку — визначити пріоритетні напрями розміщення активів. </a:t>
            </a:r>
            <a:endParaRPr lang="uk-UA" sz="2000" b="1" dirty="0"/>
          </a:p>
          <a:p>
            <a:endParaRPr lang="ru-RU" sz="2000" b="1" i="1" dirty="0" smtClean="0"/>
          </a:p>
          <a:p>
            <a:r>
              <a:rPr lang="ru-RU" sz="2000" b="1" i="1" dirty="0" smtClean="0"/>
              <a:t>Перевагою </a:t>
            </a:r>
            <a:r>
              <a:rPr lang="ru-RU" sz="2000" b="1" i="1" dirty="0"/>
              <a:t>методу</a:t>
            </a:r>
            <a:r>
              <a:rPr lang="ru-RU" sz="2000" b="1" dirty="0"/>
              <a:t> об’єднання джерел фінансування є простота й доступність його практичного </a:t>
            </a:r>
            <a:r>
              <a:rPr lang="ru-RU" sz="2000" b="1" dirty="0" smtClean="0"/>
              <a:t>  застосування</a:t>
            </a:r>
            <a:r>
              <a:rPr lang="ru-RU" sz="2000" b="1" dirty="0"/>
              <a:t>, а головним </a:t>
            </a:r>
            <a:r>
              <a:rPr lang="ru-RU" sz="2000" b="1" i="1" dirty="0"/>
              <a:t>недоліком</a:t>
            </a:r>
            <a:r>
              <a:rPr lang="ru-RU" sz="2000" b="1" dirty="0"/>
              <a:t> — виникнення проблем з ліквідністю. </a:t>
            </a:r>
            <a:endParaRPr lang="uk-UA" sz="2000" b="1" dirty="0"/>
          </a:p>
        </p:txBody>
      </p:sp>
      <p:pic>
        <p:nvPicPr>
          <p:cNvPr id="4" name="Picture 6"/>
          <p:cNvPicPr>
            <a:picLocks noChangeAspect="1"/>
          </p:cNvPicPr>
          <p:nvPr/>
        </p:nvPicPr>
        <p:blipFill>
          <a:blip r:embed="rId3"/>
          <a:srcRect t="26643" b="35533"/>
          <a:stretch>
            <a:fillRect/>
          </a:stretch>
        </p:blipFill>
        <p:spPr>
          <a:xfrm>
            <a:off x="0" y="-1"/>
            <a:ext cx="12204966" cy="2830749"/>
          </a:xfrm>
          <a:prstGeom prst="rect">
            <a:avLst/>
          </a:prstGeom>
        </p:spPr>
      </p:pic>
      <p:sp>
        <p:nvSpPr>
          <p:cNvPr id="21" name="Прямокутник 20"/>
          <p:cNvSpPr/>
          <p:nvPr/>
        </p:nvSpPr>
        <p:spPr>
          <a:xfrm>
            <a:off x="898187" y="3404670"/>
            <a:ext cx="10791210" cy="2554545"/>
          </a:xfrm>
          <a:prstGeom prst="rect">
            <a:avLst/>
          </a:prstGeom>
        </p:spPr>
        <p:txBody>
          <a:bodyPr wrap="square">
            <a:spAutoFit/>
          </a:bodyPr>
          <a:lstStyle/>
          <a:p>
            <a:pPr marL="342900" indent="-342900" algn="just">
              <a:buFont typeface="Wingdings" pitchFamily="2" charset="2"/>
              <a:buChar char="ü"/>
            </a:pPr>
            <a:r>
              <a:rPr lang="ru-RU" sz="2000" b="1" dirty="0">
                <a:solidFill>
                  <a:srgbClr val="3158E7"/>
                </a:solidFill>
              </a:rPr>
              <a:t>Традиційний підхід </a:t>
            </a:r>
            <a:r>
              <a:rPr lang="ru-RU" sz="2000" b="1" dirty="0"/>
              <a:t>до розв’язання проблеми полягає в об’єднанні джерел фінансування. Згідно з таким методом управління структура зобов’язань не впливає на вибір напрямів розміщення активів, усі кошти розглядаються як єдиний ресурсний потенціал банку без урахування особливостей різних видів зобов’язань. Завдання керівництва банку — визначити пріоритетні напрями розміщення активів. </a:t>
            </a:r>
            <a:endParaRPr lang="ru-RU" sz="2000" b="1" dirty="0" smtClean="0"/>
          </a:p>
          <a:p>
            <a:pPr algn="just"/>
            <a:endParaRPr lang="uk-UA" sz="2000" b="1" dirty="0"/>
          </a:p>
          <a:p>
            <a:pPr algn="just"/>
            <a:r>
              <a:rPr lang="ru-RU" sz="2000" b="1" i="1" dirty="0"/>
              <a:t>Перевагою методу</a:t>
            </a:r>
            <a:r>
              <a:rPr lang="ru-RU" sz="2000" b="1" dirty="0"/>
              <a:t> об’єднання джерел фінансування є простота й доступність його практичного застосування, а головним </a:t>
            </a:r>
            <a:r>
              <a:rPr lang="ru-RU" sz="2000" b="1" i="1" dirty="0"/>
              <a:t>недоліком</a:t>
            </a:r>
            <a:r>
              <a:rPr lang="ru-RU" sz="2000" b="1" dirty="0"/>
              <a:t> — виникнення проблем з ліквідністю. </a:t>
            </a:r>
            <a:endParaRPr lang="uk-UA" sz="2000" b="1" dirty="0"/>
          </a:p>
        </p:txBody>
      </p:sp>
    </p:spTree>
    <p:extLst>
      <p:ext uri="{BB962C8B-B14F-4D97-AF65-F5344CB8AC3E}">
        <p14:creationId xmlns:p14="http://schemas.microsoft.com/office/powerpoint/2010/main" val="409018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0-#ppt_w/2"/>
                                          </p:val>
                                        </p:tav>
                                        <p:tav tm="100000">
                                          <p:val>
                                            <p:strVal val="#ppt_x"/>
                                          </p:val>
                                        </p:tav>
                                      </p:tavLst>
                                    </p:anim>
                                    <p:anim calcmode="lin" valueType="num">
                                      <p:cBhvr additive="base">
                                        <p:cTn id="6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rcRect t="64152" b="4948"/>
          <a:stretch>
            <a:fillRect/>
          </a:stretch>
        </p:blipFill>
        <p:spPr>
          <a:xfrm>
            <a:off x="0" y="-1"/>
            <a:ext cx="12192000" cy="2256817"/>
          </a:xfrm>
          <a:prstGeom prst="rect">
            <a:avLst/>
          </a:prstGeom>
        </p:spPr>
      </p:pic>
      <p:sp>
        <p:nvSpPr>
          <p:cNvPr id="4" name="Прямокутник 3"/>
          <p:cNvSpPr/>
          <p:nvPr/>
        </p:nvSpPr>
        <p:spPr>
          <a:xfrm>
            <a:off x="327498" y="3043802"/>
            <a:ext cx="11537004" cy="2554545"/>
          </a:xfrm>
          <a:prstGeom prst="rect">
            <a:avLst/>
          </a:prstGeom>
        </p:spPr>
        <p:txBody>
          <a:bodyPr wrap="square">
            <a:spAutoFit/>
          </a:bodyPr>
          <a:lstStyle/>
          <a:p>
            <a:pPr marL="285750" indent="-285750" algn="just">
              <a:buFont typeface="Wingdings" pitchFamily="2" charset="2"/>
              <a:buChar char="ü"/>
            </a:pPr>
            <a:r>
              <a:rPr lang="ru-RU" sz="2000" b="1" dirty="0">
                <a:solidFill>
                  <a:srgbClr val="3158E7"/>
                </a:solidFill>
              </a:rPr>
              <a:t>Альтернативний підхід</a:t>
            </a:r>
            <a:r>
              <a:rPr lang="ru-RU" sz="2000" b="1" dirty="0"/>
              <a:t> до управління структурою активів і зобов’язань банку базується на поділі джерел фінансування. Сутність методу полягає у встановленні відповідності між конкретними видами таких джерел та напрямами використання ресурсного потенціалу. Частина ресурсів, сформована за рахунок мінливих джерел, таких як вклади до запитання, залишки на розрахункових рахунках клієнтів, отримані позики «овернайт», має вкладатися в короткострокові кредити та цінні папери. Кошти, залучені з відносно стабільних джерел, таких як строкові вклади, депозити, можуть бути спрямовані на видачу довгострокових кредитів і придбання облігацій</a:t>
            </a:r>
            <a:r>
              <a:rPr lang="uk-UA" sz="2000" b="1" dirty="0"/>
              <a:t>.</a:t>
            </a:r>
          </a:p>
        </p:txBody>
      </p:sp>
    </p:spTree>
    <p:extLst>
      <p:ext uri="{BB962C8B-B14F-4D97-AF65-F5344CB8AC3E}">
        <p14:creationId xmlns:p14="http://schemas.microsoft.com/office/powerpoint/2010/main" val="228250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p:cNvPicPr>
          <p:nvPr/>
        </p:nvPicPr>
        <p:blipFill>
          <a:blip r:embed="rId3"/>
          <a:srcRect t="36101" b="36101"/>
          <a:stretch>
            <a:fillRect/>
          </a:stretch>
        </p:blipFill>
        <p:spPr>
          <a:xfrm>
            <a:off x="0" y="-1"/>
            <a:ext cx="12192000" cy="2723745"/>
          </a:xfrm>
          <a:prstGeom prst="rect">
            <a:avLst/>
          </a:prstGeom>
        </p:spPr>
      </p:pic>
      <p:sp>
        <p:nvSpPr>
          <p:cNvPr id="5" name="Прямокутник 4"/>
          <p:cNvSpPr/>
          <p:nvPr/>
        </p:nvSpPr>
        <p:spPr>
          <a:xfrm>
            <a:off x="408562" y="3126247"/>
            <a:ext cx="11264629" cy="2862322"/>
          </a:xfrm>
          <a:prstGeom prst="rect">
            <a:avLst/>
          </a:prstGeom>
        </p:spPr>
        <p:txBody>
          <a:bodyPr wrap="square">
            <a:spAutoFit/>
          </a:bodyPr>
          <a:lstStyle/>
          <a:p>
            <a:pPr marL="342900" indent="-342900" algn="just">
              <a:buFont typeface="Wingdings" pitchFamily="2" charset="2"/>
              <a:buChar char="ü"/>
            </a:pPr>
            <a:r>
              <a:rPr lang="ru-RU" sz="2000" b="1" dirty="0"/>
              <a:t>Застосовуючи </a:t>
            </a:r>
            <a:r>
              <a:rPr lang="ru-RU" sz="2000" b="1" dirty="0">
                <a:solidFill>
                  <a:srgbClr val="3158E7"/>
                </a:solidFill>
              </a:rPr>
              <a:t>метод поділу джерел фінансування</a:t>
            </a:r>
            <a:r>
              <a:rPr lang="ru-RU" sz="2000" b="1" dirty="0"/>
              <a:t>, менеджмент банку має ретельно стежити за обсягами і строками різних видів зобов’язань та приводити у відповідність до них структуру активів. З огляду на потребу постійно балансувати між структурою пасивів та активів зазначений метод стає досить трудомістким, а отже, ускладнюється практичне його застосування. Іншим </a:t>
            </a:r>
            <a:r>
              <a:rPr lang="ru-RU" sz="2000" b="1" i="1" dirty="0"/>
              <a:t>недоліком </a:t>
            </a:r>
            <a:r>
              <a:rPr lang="ru-RU" sz="2000" b="1" dirty="0"/>
              <a:t>є можливе зменшення доходів банку, спричинене відмовою від прибуткового вкладення коштів, якщо не існує відповідного джерела фінансування.</a:t>
            </a:r>
            <a:r>
              <a:rPr lang="ru-RU" sz="2000" b="1" i="1" dirty="0"/>
              <a:t> </a:t>
            </a:r>
            <a:endParaRPr lang="ru-RU" sz="2000" b="1" i="1" dirty="0" smtClean="0"/>
          </a:p>
          <a:p>
            <a:pPr algn="just"/>
            <a:endParaRPr lang="ru-RU" sz="2000" b="1" i="1" dirty="0"/>
          </a:p>
          <a:p>
            <a:pPr algn="just"/>
            <a:r>
              <a:rPr lang="ru-RU" sz="2000" b="1" i="1" dirty="0" smtClean="0"/>
              <a:t>Перевага</a:t>
            </a:r>
            <a:r>
              <a:rPr lang="ru-RU" sz="2000" b="1" dirty="0" smtClean="0"/>
              <a:t> </a:t>
            </a:r>
            <a:r>
              <a:rPr lang="ru-RU" sz="2000" b="1" dirty="0"/>
              <a:t>розгля</a:t>
            </a:r>
            <a:r>
              <a:rPr lang="uk-UA" sz="2000" b="1" dirty="0"/>
              <a:t>нутого</a:t>
            </a:r>
            <a:r>
              <a:rPr lang="ru-RU" sz="2000" b="1" dirty="0"/>
              <a:t> методу полягає у зниженні ризику незбалансованої ліквідності, оскільки потреба в ліквідних коштах у будь-який час може бути передбачена</a:t>
            </a:r>
            <a:r>
              <a:rPr lang="uk-UA" sz="2000" b="1" dirty="0"/>
              <a:t>.</a:t>
            </a:r>
          </a:p>
        </p:txBody>
      </p:sp>
    </p:spTree>
    <p:extLst>
      <p:ext uri="{BB962C8B-B14F-4D97-AF65-F5344CB8AC3E}">
        <p14:creationId xmlns:p14="http://schemas.microsoft.com/office/powerpoint/2010/main" val="67607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p:pic>
      <p:pic>
        <p:nvPicPr>
          <p:cNvPr id="6" name="图片 5"/>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8405" b="17813"/>
          <a:stretch/>
        </p:blipFill>
        <p:spPr>
          <a:xfrm>
            <a:off x="30802" y="1606679"/>
            <a:ext cx="6177064" cy="5251322"/>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9" name="Прямокутник 8"/>
          <p:cNvSpPr/>
          <p:nvPr/>
        </p:nvSpPr>
        <p:spPr>
          <a:xfrm>
            <a:off x="3088533" y="1006355"/>
            <a:ext cx="8643024" cy="169277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p:spPr>
        <p:txBody>
          <a:bodyPr wrap="square">
            <a:spAutoFit/>
          </a:bodyPr>
          <a:lstStyle/>
          <a:p>
            <a:pPr algn="just"/>
            <a:r>
              <a:rPr lang="ru-RU" sz="2000" b="1" dirty="0" smtClean="0"/>
              <a:t>   Упровадження </a:t>
            </a:r>
            <a:r>
              <a:rPr lang="ru-RU" sz="2000" b="1" dirty="0"/>
              <a:t>інтегрованого підходу до управління активами і пасивами в банку починається зі створення спеціального комітету при Раді директорів, який називається </a:t>
            </a:r>
            <a:r>
              <a:rPr lang="ru-RU" sz="2000" b="1" u="sng" dirty="0"/>
              <a:t>Комітет з управління активами і </a:t>
            </a:r>
            <a:r>
              <a:rPr lang="ru-RU" sz="2000" b="1" u="sng" dirty="0" smtClean="0"/>
              <a:t>пасивами</a:t>
            </a:r>
            <a:r>
              <a:rPr lang="ru-RU" sz="2000" b="1" dirty="0"/>
              <a:t> </a:t>
            </a:r>
            <a:r>
              <a:rPr lang="ru-RU" sz="2000" b="1" dirty="0" smtClean="0"/>
              <a:t>(КУАП</a:t>
            </a:r>
            <a:r>
              <a:rPr lang="ru-RU" sz="2000" b="1" dirty="0"/>
              <a:t>, або ALKO). </a:t>
            </a:r>
            <a:endParaRPr lang="uk-UA" sz="2000" b="1" dirty="0"/>
          </a:p>
          <a:p>
            <a:pPr algn="ctr"/>
            <a:endParaRPr lang="uk-UA" sz="2400" dirty="0"/>
          </a:p>
        </p:txBody>
      </p:sp>
      <p:sp>
        <p:nvSpPr>
          <p:cNvPr id="10" name="Прямокутник 9"/>
          <p:cNvSpPr/>
          <p:nvPr/>
        </p:nvSpPr>
        <p:spPr>
          <a:xfrm>
            <a:off x="3119334" y="3050364"/>
            <a:ext cx="8612223" cy="2554545"/>
          </a:xfrm>
          <a:prstGeom prst="rect">
            <a:avLst/>
          </a:prstGeom>
          <a:solidFill>
            <a:srgbClr val="006600"/>
          </a:solidFill>
        </p:spPr>
        <p:txBody>
          <a:bodyPr wrap="square">
            <a:spAutoFit/>
          </a:bodyPr>
          <a:lstStyle/>
          <a:p>
            <a:pPr algn="just"/>
            <a:r>
              <a:rPr lang="uk-UA" sz="2000" b="1" dirty="0" smtClean="0">
                <a:solidFill>
                  <a:schemeClr val="bg1"/>
                </a:solidFill>
              </a:rPr>
              <a:t>   До </a:t>
            </a:r>
            <a:r>
              <a:rPr lang="uk-UA" sz="2000" b="1" dirty="0">
                <a:solidFill>
                  <a:schemeClr val="bg1"/>
                </a:solidFill>
              </a:rPr>
              <a:t>складу Комітету входять представники управління фінансовими операціями банку, кредитного та інвестиційного підрозділів, підрозділів економічного аналізу та прогнозування, головний бухгалтер, головний економіст, керівники великих філій. </a:t>
            </a:r>
            <a:r>
              <a:rPr lang="ru-RU" sz="2000" b="1" dirty="0">
                <a:solidFill>
                  <a:schemeClr val="bg1"/>
                </a:solidFill>
              </a:rPr>
              <a:t>Комітет діє не на постійній основі, а збирається із визначеною періодичністю для координації процесу управління в усіх сферах діяльності банку. Така практика дозволяє створити робочий орган, повноважень якого достатньо для реалізації покладених на нього функцій. </a:t>
            </a:r>
            <a:endParaRPr lang="uk-UA" sz="2000" b="1" dirty="0">
              <a:solidFill>
                <a:schemeClr val="bg1"/>
              </a:solidFill>
            </a:endParaRPr>
          </a:p>
        </p:txBody>
      </p:sp>
      <p:pic>
        <p:nvPicPr>
          <p:cNvPr id="5122" name="Picture 2" descr="Office Business People Png, Transparent Png - 855x850 PNG - DLF.P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b="17792"/>
          <a:stretch/>
        </p:blipFill>
        <p:spPr bwMode="auto">
          <a:xfrm>
            <a:off x="-223804" y="3744700"/>
            <a:ext cx="3502026" cy="3113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653702" y="255630"/>
            <a:ext cx="10379413" cy="523220"/>
          </a:xfrm>
          <a:prstGeom prst="rect">
            <a:avLst/>
          </a:prstGeom>
        </p:spPr>
        <p:txBody>
          <a:bodyPr wrap="square">
            <a:spAutoFit/>
          </a:bodyPr>
          <a:lstStyle/>
          <a:p>
            <a:r>
              <a:rPr lang="uk-UA" sz="2800" b="1" dirty="0">
                <a:solidFill>
                  <a:srgbClr val="3158E7"/>
                </a:solidFill>
              </a:rPr>
              <a:t>2</a:t>
            </a:r>
            <a:r>
              <a:rPr lang="ru-RU" sz="2800" b="1" dirty="0">
                <a:solidFill>
                  <a:srgbClr val="3158E7"/>
                </a:solidFill>
              </a:rPr>
              <a:t>. Організація процесу управління активами і пасивами банку</a:t>
            </a:r>
            <a:r>
              <a:rPr lang="uk-UA" sz="2800" b="1" dirty="0">
                <a:solidFill>
                  <a:srgbClr val="3158E7"/>
                </a:solidFill>
              </a:rPr>
              <a:t>.</a:t>
            </a:r>
            <a:endParaRPr lang="uk-UA" sz="2800" dirty="0">
              <a:solidFill>
                <a:srgbClr val="3158E7"/>
              </a:solidFill>
            </a:endParaRPr>
          </a:p>
        </p:txBody>
      </p:sp>
    </p:spTree>
    <p:extLst>
      <p:ext uri="{BB962C8B-B14F-4D97-AF65-F5344CB8AC3E}">
        <p14:creationId xmlns:p14="http://schemas.microsoft.com/office/powerpoint/2010/main" val="1785631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箭头连接符 14"/>
          <p:cNvCxnSpPr/>
          <p:nvPr/>
        </p:nvCxnSpPr>
        <p:spPr>
          <a:xfrm>
            <a:off x="6519616" y="2362066"/>
            <a:ext cx="683078" cy="3471401"/>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直接箭头连接符 14"/>
          <p:cNvCxnSpPr/>
          <p:nvPr/>
        </p:nvCxnSpPr>
        <p:spPr>
          <a:xfrm>
            <a:off x="6861155" y="2269234"/>
            <a:ext cx="683078" cy="2364010"/>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2417889" y="934995"/>
            <a:ext cx="839444" cy="1020228"/>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15"/>
          <p:cNvCxnSpPr/>
          <p:nvPr/>
        </p:nvCxnSpPr>
        <p:spPr>
          <a:xfrm flipH="1">
            <a:off x="5194296" y="1493755"/>
            <a:ext cx="652540" cy="3571227"/>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3551751" y="1843740"/>
            <a:ext cx="667707" cy="1381331"/>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605006" y="1954788"/>
            <a:ext cx="536235" cy="2199627"/>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椭圆 7"/>
          <p:cNvSpPr/>
          <p:nvPr/>
        </p:nvSpPr>
        <p:spPr>
          <a:xfrm>
            <a:off x="2657989" y="425"/>
            <a:ext cx="6876026" cy="2420586"/>
          </a:xfrm>
          <a:custGeom>
            <a:avLst/>
            <a:gdLst/>
            <a:ahLst/>
            <a:cxnLst/>
            <a:rect l="l" t="t" r="r" b="b"/>
            <a:pathLst>
              <a:path w="6880834" h="1628800">
                <a:moveTo>
                  <a:pt x="0" y="0"/>
                </a:moveTo>
                <a:lnTo>
                  <a:pt x="6880834" y="0"/>
                </a:lnTo>
                <a:cubicBezTo>
                  <a:pt x="6065253" y="994467"/>
                  <a:pt x="4826913" y="1628800"/>
                  <a:pt x="3440417" y="1628800"/>
                </a:cubicBezTo>
                <a:cubicBezTo>
                  <a:pt x="2053921" y="1628800"/>
                  <a:pt x="815581" y="994467"/>
                  <a:pt x="0" y="0"/>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圆角矩形 2"/>
          <p:cNvSpPr/>
          <p:nvPr/>
        </p:nvSpPr>
        <p:spPr>
          <a:xfrm>
            <a:off x="1497624" y="4154415"/>
            <a:ext cx="3499702" cy="76848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3) оцінювання величини та достатності капіталу; </a:t>
            </a:r>
          </a:p>
          <a:p>
            <a:pPr algn="ctr"/>
            <a:endParaRPr lang="zh-CN" altLang="en-US" sz="19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圆角矩形 4"/>
          <p:cNvSpPr/>
          <p:nvPr/>
        </p:nvSpPr>
        <p:spPr>
          <a:xfrm>
            <a:off x="1256865" y="3225071"/>
            <a:ext cx="3161741" cy="74132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2) визначення потреб у ліквідних коштах; </a:t>
            </a: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椭圆 1"/>
          <p:cNvSpPr/>
          <p:nvPr/>
        </p:nvSpPr>
        <p:spPr>
          <a:xfrm>
            <a:off x="0" y="6089515"/>
            <a:ext cx="1439694" cy="768062"/>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18"/>
          <p:cNvSpPr/>
          <p:nvPr/>
        </p:nvSpPr>
        <p:spPr>
          <a:xfrm>
            <a:off x="285910" y="1969635"/>
            <a:ext cx="3363118" cy="784863"/>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smtClean="0"/>
              <a:t>1) </a:t>
            </a:r>
            <a:r>
              <a:rPr lang="uk-UA" sz="2000" b="1" dirty="0"/>
              <a:t>визначення рівня та меж допустимого ризику;</a:t>
            </a: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18" name="组合 12"/>
          <p:cNvGrpSpPr>
            <a:grpSpLocks/>
          </p:cNvGrpSpPr>
          <p:nvPr/>
        </p:nvGrpSpPr>
        <p:grpSpPr bwMode="auto">
          <a:xfrm>
            <a:off x="0" y="2813442"/>
            <a:ext cx="1254868" cy="3841828"/>
            <a:chOff x="0" y="0"/>
            <a:chExt cx="1419622" cy="4922540"/>
          </a:xfrm>
          <a:solidFill>
            <a:schemeClr val="tx1"/>
          </a:solidFill>
        </p:grpSpPr>
        <p:sp>
          <p:nvSpPr>
            <p:cNvPr id="22" name="Freeform 13"/>
            <p:cNvSpPr>
              <a:spLocks/>
            </p:cNvSpPr>
            <p:nvPr/>
          </p:nvSpPr>
          <p:spPr bwMode="auto">
            <a:xfrm>
              <a:off x="0" y="0"/>
              <a:ext cx="1419622" cy="4922540"/>
            </a:xfrm>
            <a:custGeom>
              <a:avLst/>
              <a:gdLst>
                <a:gd name="T0" fmla="*/ 2147483646 w 246"/>
                <a:gd name="T1" fmla="*/ 0 h 843"/>
                <a:gd name="T2" fmla="*/ 2147483646 w 246"/>
                <a:gd name="T3" fmla="*/ 2147483646 h 843"/>
                <a:gd name="T4" fmla="*/ 2147483646 w 246"/>
                <a:gd name="T5" fmla="*/ 2147483646 h 843"/>
                <a:gd name="T6" fmla="*/ 2147483646 w 246"/>
                <a:gd name="T7" fmla="*/ 2147483646 h 843"/>
                <a:gd name="T8" fmla="*/ 2147483646 w 246"/>
                <a:gd name="T9" fmla="*/ 2147483646 h 843"/>
                <a:gd name="T10" fmla="*/ 2147483646 w 246"/>
                <a:gd name="T11" fmla="*/ 2147483646 h 843"/>
                <a:gd name="T12" fmla="*/ 2147483646 w 246"/>
                <a:gd name="T13" fmla="*/ 2147483646 h 843"/>
                <a:gd name="T14" fmla="*/ 2147483646 w 246"/>
                <a:gd name="T15" fmla="*/ 2147483646 h 843"/>
                <a:gd name="T16" fmla="*/ 2147483646 w 246"/>
                <a:gd name="T17" fmla="*/ 2147483646 h 843"/>
                <a:gd name="T18" fmla="*/ 2147483646 w 246"/>
                <a:gd name="T19" fmla="*/ 2147483646 h 843"/>
                <a:gd name="T20" fmla="*/ 2147483646 w 246"/>
                <a:gd name="T21" fmla="*/ 2147483646 h 843"/>
                <a:gd name="T22" fmla="*/ 2147483646 w 246"/>
                <a:gd name="T23" fmla="*/ 2147483646 h 843"/>
                <a:gd name="T24" fmla="*/ 2147483646 w 246"/>
                <a:gd name="T25" fmla="*/ 2147483646 h 843"/>
                <a:gd name="T26" fmla="*/ 2147483646 w 246"/>
                <a:gd name="T27" fmla="*/ 2147483646 h 843"/>
                <a:gd name="T28" fmla="*/ 2147483646 w 246"/>
                <a:gd name="T29" fmla="*/ 2147483646 h 843"/>
                <a:gd name="T30" fmla="*/ 2147483646 w 246"/>
                <a:gd name="T31" fmla="*/ 2147483646 h 843"/>
                <a:gd name="T32" fmla="*/ 2147483646 w 246"/>
                <a:gd name="T33" fmla="*/ 2147483646 h 843"/>
                <a:gd name="T34" fmla="*/ 2147483646 w 246"/>
                <a:gd name="T35" fmla="*/ 2147483646 h 843"/>
                <a:gd name="T36" fmla="*/ 2147483646 w 246"/>
                <a:gd name="T37" fmla="*/ 2147483646 h 843"/>
                <a:gd name="T38" fmla="*/ 2147483646 w 246"/>
                <a:gd name="T39" fmla="*/ 2147483646 h 843"/>
                <a:gd name="T40" fmla="*/ 2147483646 w 246"/>
                <a:gd name="T41" fmla="*/ 2147483646 h 843"/>
                <a:gd name="T42" fmla="*/ 2147483646 w 246"/>
                <a:gd name="T43" fmla="*/ 2147483646 h 843"/>
                <a:gd name="T44" fmla="*/ 2147483646 w 246"/>
                <a:gd name="T45" fmla="*/ 2147483646 h 843"/>
                <a:gd name="T46" fmla="*/ 2147483646 w 246"/>
                <a:gd name="T47" fmla="*/ 2147483646 h 843"/>
                <a:gd name="T48" fmla="*/ 2147483646 w 246"/>
                <a:gd name="T49" fmla="*/ 2147483646 h 843"/>
                <a:gd name="T50" fmla="*/ 2147483646 w 246"/>
                <a:gd name="T51" fmla="*/ 2147483646 h 843"/>
                <a:gd name="T52" fmla="*/ 2147483646 w 246"/>
                <a:gd name="T53" fmla="*/ 2147483646 h 843"/>
                <a:gd name="T54" fmla="*/ 2147483646 w 246"/>
                <a:gd name="T55" fmla="*/ 2147483646 h 843"/>
                <a:gd name="T56" fmla="*/ 2147483646 w 246"/>
                <a:gd name="T57" fmla="*/ 2147483646 h 843"/>
                <a:gd name="T58" fmla="*/ 2147483646 w 246"/>
                <a:gd name="T59" fmla="*/ 2147483646 h 843"/>
                <a:gd name="T60" fmla="*/ 2147483646 w 246"/>
                <a:gd name="T61" fmla="*/ 2147483646 h 843"/>
                <a:gd name="T62" fmla="*/ 2147483646 w 246"/>
                <a:gd name="T63" fmla="*/ 2147483646 h 843"/>
                <a:gd name="T64" fmla="*/ 2147483646 w 246"/>
                <a:gd name="T65" fmla="*/ 2147483646 h 843"/>
                <a:gd name="T66" fmla="*/ 2147483646 w 246"/>
                <a:gd name="T67" fmla="*/ 2147483646 h 843"/>
                <a:gd name="T68" fmla="*/ 2147483646 w 246"/>
                <a:gd name="T69" fmla="*/ 2147483646 h 843"/>
                <a:gd name="T70" fmla="*/ 2147483646 w 246"/>
                <a:gd name="T71" fmla="*/ 2147483646 h 843"/>
                <a:gd name="T72" fmla="*/ 2147483646 w 246"/>
                <a:gd name="T73" fmla="*/ 2147483646 h 843"/>
                <a:gd name="T74" fmla="*/ 2147483646 w 246"/>
                <a:gd name="T75" fmla="*/ 2147483646 h 843"/>
                <a:gd name="T76" fmla="*/ 2147483646 w 246"/>
                <a:gd name="T77" fmla="*/ 2147483646 h 843"/>
                <a:gd name="T78" fmla="*/ 2147483646 w 246"/>
                <a:gd name="T79" fmla="*/ 2147483646 h 843"/>
                <a:gd name="T80" fmla="*/ 2147483646 w 246"/>
                <a:gd name="T81" fmla="*/ 2147483646 h 843"/>
                <a:gd name="T82" fmla="*/ 2147483646 w 246"/>
                <a:gd name="T83" fmla="*/ 2147483646 h 843"/>
                <a:gd name="T84" fmla="*/ 2147483646 w 246"/>
                <a:gd name="T85" fmla="*/ 2147483646 h 843"/>
                <a:gd name="T86" fmla="*/ 2147483646 w 246"/>
                <a:gd name="T87" fmla="*/ 2147483646 h 843"/>
                <a:gd name="T88" fmla="*/ 2147483646 w 246"/>
                <a:gd name="T89" fmla="*/ 2147483646 h 843"/>
                <a:gd name="T90" fmla="*/ 2147483646 w 246"/>
                <a:gd name="T91" fmla="*/ 2147483646 h 843"/>
                <a:gd name="T92" fmla="*/ 2147483646 w 246"/>
                <a:gd name="T93" fmla="*/ 2147483646 h 843"/>
                <a:gd name="T94" fmla="*/ 2147483646 w 246"/>
                <a:gd name="T95" fmla="*/ 2147483646 h 843"/>
                <a:gd name="T96" fmla="*/ 2147483646 w 246"/>
                <a:gd name="T97" fmla="*/ 2147483646 h 843"/>
                <a:gd name="T98" fmla="*/ 2147483646 w 246"/>
                <a:gd name="T99" fmla="*/ 2147483646 h 843"/>
                <a:gd name="T100" fmla="*/ 2147483646 w 246"/>
                <a:gd name="T101" fmla="*/ 2147483646 h 843"/>
                <a:gd name="T102" fmla="*/ 2147483646 w 246"/>
                <a:gd name="T103" fmla="*/ 2147483646 h 843"/>
                <a:gd name="T104" fmla="*/ 2147483646 w 246"/>
                <a:gd name="T105" fmla="*/ 2147483646 h 843"/>
                <a:gd name="T106" fmla="*/ 2147483646 w 246"/>
                <a:gd name="T107" fmla="*/ 2147483646 h 843"/>
                <a:gd name="T108" fmla="*/ 2147483646 w 246"/>
                <a:gd name="T109" fmla="*/ 2147483646 h 843"/>
                <a:gd name="T110" fmla="*/ 2147483646 w 246"/>
                <a:gd name="T111" fmla="*/ 2147483646 h 843"/>
                <a:gd name="T112" fmla="*/ 2147483646 w 246"/>
                <a:gd name="T113" fmla="*/ 2147483646 h 843"/>
                <a:gd name="T114" fmla="*/ 2147483646 w 246"/>
                <a:gd name="T115" fmla="*/ 0 h 8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23" name="Freeform 14"/>
            <p:cNvSpPr>
              <a:spLocks/>
            </p:cNvSpPr>
            <p:nvPr/>
          </p:nvSpPr>
          <p:spPr bwMode="auto">
            <a:xfrm>
              <a:off x="396264" y="637172"/>
              <a:ext cx="353943" cy="271964"/>
            </a:xfrm>
            <a:custGeom>
              <a:avLst/>
              <a:gdLst>
                <a:gd name="T0" fmla="*/ 2147483646 w 61"/>
                <a:gd name="T1" fmla="*/ 2147483646 h 47"/>
                <a:gd name="T2" fmla="*/ 2147483646 w 61"/>
                <a:gd name="T3" fmla="*/ 2147483646 h 47"/>
                <a:gd name="T4" fmla="*/ 2147483646 w 61"/>
                <a:gd name="T5" fmla="*/ 2147483646 h 47"/>
                <a:gd name="T6" fmla="*/ 2147483646 w 61"/>
                <a:gd name="T7" fmla="*/ 2147483646 h 47"/>
                <a:gd name="T8" fmla="*/ 2147483646 w 61"/>
                <a:gd name="T9" fmla="*/ 2147483646 h 47"/>
                <a:gd name="T10" fmla="*/ 2147483646 w 61"/>
                <a:gd name="T11" fmla="*/ 2147483646 h 47"/>
                <a:gd name="T12" fmla="*/ 0 w 61"/>
                <a:gd name="T13" fmla="*/ 2147483646 h 47"/>
                <a:gd name="T14" fmla="*/ 2147483646 w 61"/>
                <a:gd name="T15" fmla="*/ 0 h 47"/>
                <a:gd name="T16" fmla="*/ 2147483646 w 61"/>
                <a:gd name="T17" fmla="*/ 2147483646 h 47"/>
                <a:gd name="T18" fmla="*/ 2147483646 w 61"/>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24" name="Freeform 15"/>
            <p:cNvSpPr>
              <a:spLocks/>
            </p:cNvSpPr>
            <p:nvPr/>
          </p:nvSpPr>
          <p:spPr bwMode="auto">
            <a:xfrm>
              <a:off x="761748" y="1371472"/>
              <a:ext cx="161583" cy="205914"/>
            </a:xfrm>
            <a:custGeom>
              <a:avLst/>
              <a:gdLst>
                <a:gd name="T0" fmla="*/ 2147483646 w 28"/>
                <a:gd name="T1" fmla="*/ 2147483646 h 35"/>
                <a:gd name="T2" fmla="*/ 0 w 28"/>
                <a:gd name="T3" fmla="*/ 0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2147483646 w 28"/>
                <a:gd name="T13" fmla="*/ 214748364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25" name="Freeform 16"/>
            <p:cNvSpPr>
              <a:spLocks/>
            </p:cNvSpPr>
            <p:nvPr/>
          </p:nvSpPr>
          <p:spPr bwMode="auto">
            <a:xfrm flipH="1">
              <a:off x="1141492" y="1577385"/>
              <a:ext cx="58972" cy="281612"/>
            </a:xfrm>
            <a:custGeom>
              <a:avLst/>
              <a:gdLst>
                <a:gd name="T0" fmla="*/ 2147483646 w 11"/>
                <a:gd name="T1" fmla="*/ 0 h 31"/>
                <a:gd name="T2" fmla="*/ 0 w 11"/>
                <a:gd name="T3" fmla="*/ 2147483646 h 31"/>
                <a:gd name="T4" fmla="*/ 0 w 11"/>
                <a:gd name="T5" fmla="*/ 2147483646 h 31"/>
                <a:gd name="T6" fmla="*/ 2147483646 w 11"/>
                <a:gd name="T7" fmla="*/ 2147483646 h 31"/>
                <a:gd name="T8" fmla="*/ 2147483646 w 1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grpSp>
      <p:sp>
        <p:nvSpPr>
          <p:cNvPr id="10" name="Прямокутник 9"/>
          <p:cNvSpPr/>
          <p:nvPr/>
        </p:nvSpPr>
        <p:spPr>
          <a:xfrm>
            <a:off x="2657989" y="216221"/>
            <a:ext cx="6923683" cy="461665"/>
          </a:xfrm>
          <a:prstGeom prst="rect">
            <a:avLst/>
          </a:prstGeom>
          <a:solidFill>
            <a:srgbClr val="339933"/>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uk-UA" sz="2400" b="1" dirty="0"/>
              <a:t>Основні функції КУАП: </a:t>
            </a:r>
            <a:endParaRPr lang="uk-UA" sz="2400" dirty="0"/>
          </a:p>
        </p:txBody>
      </p:sp>
      <p:sp>
        <p:nvSpPr>
          <p:cNvPr id="29" name="圆角矩形 2"/>
          <p:cNvSpPr/>
          <p:nvPr/>
        </p:nvSpPr>
        <p:spPr>
          <a:xfrm>
            <a:off x="2442666" y="5979769"/>
            <a:ext cx="3841414" cy="76848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5) прийняття рішень про хеджування ризиків; </a:t>
            </a: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圆角矩形 2"/>
          <p:cNvSpPr/>
          <p:nvPr/>
        </p:nvSpPr>
        <p:spPr>
          <a:xfrm>
            <a:off x="1803742" y="5064982"/>
            <a:ext cx="3841414" cy="76848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4) прогнозування й аналіз коливань відсоткових ставок; </a:t>
            </a: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圆角矩形 2"/>
          <p:cNvSpPr/>
          <p:nvPr/>
        </p:nvSpPr>
        <p:spPr>
          <a:xfrm>
            <a:off x="7544233" y="3049794"/>
            <a:ext cx="4074878" cy="1150596"/>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7) визначення прийнятної структури та якості кредитного й інвестиційного портфелів; </a:t>
            </a:r>
          </a:p>
          <a:p>
            <a:pPr algn="ct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圆角矩形 2"/>
          <p:cNvSpPr/>
          <p:nvPr/>
        </p:nvSpPr>
        <p:spPr>
          <a:xfrm>
            <a:off x="7948510" y="1938618"/>
            <a:ext cx="3841414" cy="76848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6) оцінювання змін у доходах і витратах; </a:t>
            </a:r>
          </a:p>
          <a:p>
            <a:pPr algn="ct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圆角矩形 2"/>
          <p:cNvSpPr/>
          <p:nvPr/>
        </p:nvSpPr>
        <p:spPr>
          <a:xfrm>
            <a:off x="7427502" y="4633244"/>
            <a:ext cx="3841414" cy="768485"/>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uk-UA" sz="2000" b="1" dirty="0"/>
              <a:t>8) калькулювання цін на банківські послуги; </a:t>
            </a:r>
          </a:p>
          <a:p>
            <a:pPr algn="ct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7" name="圆角矩形 2"/>
          <p:cNvSpPr/>
          <p:nvPr/>
        </p:nvSpPr>
        <p:spPr>
          <a:xfrm>
            <a:off x="7121659" y="5777445"/>
            <a:ext cx="3948418" cy="970809"/>
          </a:xfrm>
          <a:prstGeom prst="round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uk-UA" sz="2000" b="1" dirty="0" smtClean="0"/>
          </a:p>
          <a:p>
            <a:pPr algn="ctr"/>
            <a:r>
              <a:rPr lang="uk-UA" sz="2000" b="1" dirty="0" smtClean="0"/>
              <a:t>9</a:t>
            </a:r>
            <a:r>
              <a:rPr lang="uk-UA" sz="2000" b="1" dirty="0"/>
              <a:t>) додаткові питання з управління активами та пасивами.</a:t>
            </a:r>
          </a:p>
          <a:p>
            <a:pPr algn="ctr"/>
            <a:endParaRPr lang="zh-CN" altLang="en-US" sz="1900" b="1"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48" name="直接箭头连接符 15"/>
          <p:cNvCxnSpPr/>
          <p:nvPr/>
        </p:nvCxnSpPr>
        <p:spPr>
          <a:xfrm flipH="1">
            <a:off x="5797556" y="2421011"/>
            <a:ext cx="326270" cy="3558758"/>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2" name="椭圆 11"/>
          <p:cNvSpPr/>
          <p:nvPr/>
        </p:nvSpPr>
        <p:spPr>
          <a:xfrm>
            <a:off x="6025665" y="2364365"/>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cxnSp>
        <p:nvCxnSpPr>
          <p:cNvPr id="53" name="直接箭头连接符 20"/>
          <p:cNvCxnSpPr/>
          <p:nvPr/>
        </p:nvCxnSpPr>
        <p:spPr>
          <a:xfrm>
            <a:off x="8920190" y="1003989"/>
            <a:ext cx="661482" cy="882240"/>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14"/>
          <p:cNvCxnSpPr/>
          <p:nvPr/>
        </p:nvCxnSpPr>
        <p:spPr>
          <a:xfrm>
            <a:off x="7427503" y="2178863"/>
            <a:ext cx="521007" cy="875738"/>
          </a:xfrm>
          <a:prstGeom prst="straightConnector1">
            <a:avLst/>
          </a:prstGeom>
          <a:ln w="2222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9" name="椭圆 11"/>
          <p:cNvSpPr/>
          <p:nvPr/>
        </p:nvSpPr>
        <p:spPr>
          <a:xfrm>
            <a:off x="5580552" y="2340748"/>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0" name="椭圆 11"/>
          <p:cNvSpPr/>
          <p:nvPr/>
        </p:nvSpPr>
        <p:spPr>
          <a:xfrm>
            <a:off x="4991594" y="2172065"/>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11"/>
          <p:cNvSpPr/>
          <p:nvPr/>
        </p:nvSpPr>
        <p:spPr>
          <a:xfrm>
            <a:off x="4154854" y="1763477"/>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2" name="椭圆 11"/>
          <p:cNvSpPr/>
          <p:nvPr/>
        </p:nvSpPr>
        <p:spPr>
          <a:xfrm>
            <a:off x="3182871" y="854732"/>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11"/>
          <p:cNvSpPr/>
          <p:nvPr/>
        </p:nvSpPr>
        <p:spPr>
          <a:xfrm>
            <a:off x="6455012" y="2318348"/>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4" name="椭圆 11"/>
          <p:cNvSpPr/>
          <p:nvPr/>
        </p:nvSpPr>
        <p:spPr>
          <a:xfrm>
            <a:off x="7298296" y="2062611"/>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11"/>
          <p:cNvSpPr/>
          <p:nvPr/>
        </p:nvSpPr>
        <p:spPr>
          <a:xfrm>
            <a:off x="6849186" y="2252328"/>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11"/>
          <p:cNvSpPr/>
          <p:nvPr/>
        </p:nvSpPr>
        <p:spPr>
          <a:xfrm>
            <a:off x="8855586" y="883658"/>
            <a:ext cx="129207" cy="160526"/>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lvl="0" algn="ctr"/>
            <a:endParaRPr lang="zh-CN" altLang="en-US" sz="2000" b="1">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244974070"/>
      </p:ext>
    </p:extLst>
  </p:cSld>
  <p:clrMapOvr>
    <a:masterClrMapping/>
  </p:clrMapOvr>
  <p:transition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par>
                          <p:cTn id="14" fill="hold">
                            <p:stCondLst>
                              <p:cond delay="125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2250"/>
                            </p:stCondLst>
                            <p:childTnLst>
                              <p:par>
                                <p:cTn id="25" presetID="53"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3250"/>
                            </p:stCondLst>
                            <p:childTnLst>
                              <p:par>
                                <p:cTn id="35" presetID="53" presetClass="entr" presetSubtype="16"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par>
                          <p:cTn id="40" fill="hold">
                            <p:stCondLst>
                              <p:cond delay="3750"/>
                            </p:stCondLst>
                            <p:childTnLst>
                              <p:par>
                                <p:cTn id="41" presetID="42"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anim calcmode="lin" valueType="num">
                                      <p:cBhvr>
                                        <p:cTn id="44" dur="500" fill="hold"/>
                                        <p:tgtEl>
                                          <p:spTgt spid="17"/>
                                        </p:tgtEl>
                                        <p:attrNameLst>
                                          <p:attrName>ppt_x</p:attrName>
                                        </p:attrNameLst>
                                      </p:cBhvr>
                                      <p:tavLst>
                                        <p:tav tm="0">
                                          <p:val>
                                            <p:strVal val="#ppt_x"/>
                                          </p:val>
                                        </p:tav>
                                        <p:tav tm="100000">
                                          <p:val>
                                            <p:strVal val="#ppt_x"/>
                                          </p:val>
                                        </p:tav>
                                      </p:tavLst>
                                    </p:anim>
                                    <p:anim calcmode="lin" valueType="num">
                                      <p:cBhvr>
                                        <p:cTn id="45" dur="5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par>
                          <p:cTn id="52" fill="hold">
                            <p:stCondLst>
                              <p:cond delay="4750"/>
                            </p:stCondLst>
                            <p:childTnLst>
                              <p:par>
                                <p:cTn id="53" presetID="22" presetClass="entr" presetSubtype="1"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5250"/>
                            </p:stCondLst>
                            <p:childTnLst>
                              <p:par>
                                <p:cTn id="57" presetID="53" presetClass="entr" presetSubtype="16"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par>
                          <p:cTn id="62" fill="hold">
                            <p:stCondLst>
                              <p:cond delay="5750"/>
                            </p:stCondLst>
                            <p:childTnLst>
                              <p:par>
                                <p:cTn id="63" presetID="53" presetClass="entr" presetSubtype="16"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fltVal val="0"/>
                                          </p:val>
                                        </p:tav>
                                        <p:tav tm="100000">
                                          <p:val>
                                            <p:strVal val="#ppt_h"/>
                                          </p:val>
                                        </p:tav>
                                      </p:tavLst>
                                    </p:anim>
                                    <p:animEffect transition="in" filter="fade">
                                      <p:cBhvr>
                                        <p:cTn id="67" dur="500"/>
                                        <p:tgtEl>
                                          <p:spTgt spid="43"/>
                                        </p:tgtEl>
                                      </p:cBhvr>
                                    </p:animEffect>
                                  </p:childTnLst>
                                </p:cTn>
                              </p:par>
                            </p:childTnLst>
                          </p:cTn>
                        </p:par>
                        <p:par>
                          <p:cTn id="68" fill="hold">
                            <p:stCondLst>
                              <p:cond delay="6250"/>
                            </p:stCondLst>
                            <p:childTnLst>
                              <p:par>
                                <p:cTn id="69" presetID="53" presetClass="entr" presetSubtype="16"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Effect transition="in" filter="fade">
                                      <p:cBhvr>
                                        <p:cTn id="73" dur="500"/>
                                        <p:tgtEl>
                                          <p:spTgt spid="44"/>
                                        </p:tgtEl>
                                      </p:cBhvr>
                                    </p:animEffect>
                                  </p:childTnLst>
                                </p:cTn>
                              </p:par>
                            </p:childTnLst>
                          </p:cTn>
                        </p:par>
                        <p:par>
                          <p:cTn id="74" fill="hold">
                            <p:stCondLst>
                              <p:cond delay="6750"/>
                            </p:stCondLst>
                            <p:childTnLst>
                              <p:par>
                                <p:cTn id="75" presetID="53" presetClass="entr" presetSubtype="16" fill="hold" grpId="0" nodeType="after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childTnLst>
                          </p:cTn>
                        </p:par>
                        <p:par>
                          <p:cTn id="80" fill="hold">
                            <p:stCondLst>
                              <p:cond delay="7250"/>
                            </p:stCondLst>
                            <p:childTnLst>
                              <p:par>
                                <p:cTn id="81" presetID="53" presetClass="entr" presetSubtype="16" fill="hold" grpId="0" nodeType="after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p:cTn id="83" dur="500" fill="hold"/>
                                        <p:tgtEl>
                                          <p:spTgt spid="47"/>
                                        </p:tgtEl>
                                        <p:attrNameLst>
                                          <p:attrName>ppt_w</p:attrName>
                                        </p:attrNameLst>
                                      </p:cBhvr>
                                      <p:tavLst>
                                        <p:tav tm="0">
                                          <p:val>
                                            <p:fltVal val="0"/>
                                          </p:val>
                                        </p:tav>
                                        <p:tav tm="100000">
                                          <p:val>
                                            <p:strVal val="#ppt_w"/>
                                          </p:val>
                                        </p:tav>
                                      </p:tavLst>
                                    </p:anim>
                                    <p:anim calcmode="lin" valueType="num">
                                      <p:cBhvr>
                                        <p:cTn id="84" dur="500" fill="hold"/>
                                        <p:tgtEl>
                                          <p:spTgt spid="47"/>
                                        </p:tgtEl>
                                        <p:attrNameLst>
                                          <p:attrName>ppt_h</p:attrName>
                                        </p:attrNameLst>
                                      </p:cBhvr>
                                      <p:tavLst>
                                        <p:tav tm="0">
                                          <p:val>
                                            <p:fltVal val="0"/>
                                          </p:val>
                                        </p:tav>
                                        <p:tav tm="100000">
                                          <p:val>
                                            <p:strVal val="#ppt_h"/>
                                          </p:val>
                                        </p:tav>
                                      </p:tavLst>
                                    </p:anim>
                                    <p:animEffect transition="in" filter="fade">
                                      <p:cBhvr>
                                        <p:cTn id="85" dur="500"/>
                                        <p:tgtEl>
                                          <p:spTgt spid="47"/>
                                        </p:tgtEl>
                                      </p:cBhvr>
                                    </p:animEffect>
                                  </p:childTnLst>
                                </p:cTn>
                              </p:par>
                            </p:childTnLst>
                          </p:cTn>
                        </p:par>
                        <p:par>
                          <p:cTn id="86" fill="hold">
                            <p:stCondLst>
                              <p:cond delay="7750"/>
                            </p:stCondLst>
                            <p:childTnLst>
                              <p:par>
                                <p:cTn id="87" presetID="22" presetClass="entr" presetSubtype="1" fill="hold" nodeType="after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up)">
                                      <p:cBhvr>
                                        <p:cTn id="89" dur="500"/>
                                        <p:tgtEl>
                                          <p:spTgt spid="48"/>
                                        </p:tgtEl>
                                      </p:cBhvr>
                                    </p:animEffect>
                                  </p:childTnLst>
                                </p:cTn>
                              </p:par>
                            </p:childTnLst>
                          </p:cTn>
                        </p:par>
                        <p:par>
                          <p:cTn id="90" fill="hold">
                            <p:stCondLst>
                              <p:cond delay="8250"/>
                            </p:stCondLst>
                            <p:childTnLst>
                              <p:par>
                                <p:cTn id="91" presetID="53" presetClass="entr" presetSubtype="16"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fill="hold"/>
                                        <p:tgtEl>
                                          <p:spTgt spid="52"/>
                                        </p:tgtEl>
                                        <p:attrNameLst>
                                          <p:attrName>ppt_w</p:attrName>
                                        </p:attrNameLst>
                                      </p:cBhvr>
                                      <p:tavLst>
                                        <p:tav tm="0">
                                          <p:val>
                                            <p:fltVal val="0"/>
                                          </p:val>
                                        </p:tav>
                                        <p:tav tm="100000">
                                          <p:val>
                                            <p:strVal val="#ppt_w"/>
                                          </p:val>
                                        </p:tav>
                                      </p:tavLst>
                                    </p:anim>
                                    <p:anim calcmode="lin" valueType="num">
                                      <p:cBhvr>
                                        <p:cTn id="94" dur="500" fill="hold"/>
                                        <p:tgtEl>
                                          <p:spTgt spid="52"/>
                                        </p:tgtEl>
                                        <p:attrNameLst>
                                          <p:attrName>ppt_h</p:attrName>
                                        </p:attrNameLst>
                                      </p:cBhvr>
                                      <p:tavLst>
                                        <p:tav tm="0">
                                          <p:val>
                                            <p:fltVal val="0"/>
                                          </p:val>
                                        </p:tav>
                                        <p:tav tm="100000">
                                          <p:val>
                                            <p:strVal val="#ppt_h"/>
                                          </p:val>
                                        </p:tav>
                                      </p:tavLst>
                                    </p:anim>
                                    <p:animEffect transition="in" filter="fade">
                                      <p:cBhvr>
                                        <p:cTn id="95" dur="500"/>
                                        <p:tgtEl>
                                          <p:spTgt spid="52"/>
                                        </p:tgtEl>
                                      </p:cBhvr>
                                    </p:animEffect>
                                  </p:childTnLst>
                                </p:cTn>
                              </p:par>
                            </p:childTnLst>
                          </p:cTn>
                        </p:par>
                        <p:par>
                          <p:cTn id="96" fill="hold">
                            <p:stCondLst>
                              <p:cond delay="8750"/>
                            </p:stCondLst>
                            <p:childTnLst>
                              <p:par>
                                <p:cTn id="97" presetID="22" presetClass="entr" presetSubtype="1" fill="hold"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wipe(up)">
                                      <p:cBhvr>
                                        <p:cTn id="99" dur="500"/>
                                        <p:tgtEl>
                                          <p:spTgt spid="53"/>
                                        </p:tgtEl>
                                      </p:cBhvr>
                                    </p:animEffect>
                                  </p:childTnLst>
                                </p:cTn>
                              </p:par>
                            </p:childTnLst>
                          </p:cTn>
                        </p:par>
                        <p:par>
                          <p:cTn id="100" fill="hold">
                            <p:stCondLst>
                              <p:cond delay="9250"/>
                            </p:stCondLst>
                            <p:childTnLst>
                              <p:par>
                                <p:cTn id="101" presetID="22" presetClass="entr" presetSubtype="1" fill="hold" nodeType="after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up)">
                                      <p:cBhvr>
                                        <p:cTn id="103" dur="500"/>
                                        <p:tgtEl>
                                          <p:spTgt spid="56"/>
                                        </p:tgtEl>
                                      </p:cBhvr>
                                    </p:animEffect>
                                  </p:childTnLst>
                                </p:cTn>
                              </p:par>
                            </p:childTnLst>
                          </p:cTn>
                        </p:par>
                        <p:par>
                          <p:cTn id="104" fill="hold">
                            <p:stCondLst>
                              <p:cond delay="9750"/>
                            </p:stCondLst>
                            <p:childTnLst>
                              <p:par>
                                <p:cTn id="105" presetID="22" presetClass="entr" presetSubtype="1" fill="hold" nodeType="after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wipe(up)">
                                      <p:cBhvr>
                                        <p:cTn id="107" dur="500"/>
                                        <p:tgtEl>
                                          <p:spTgt spid="59"/>
                                        </p:tgtEl>
                                      </p:cBhvr>
                                    </p:animEffect>
                                  </p:childTnLst>
                                </p:cTn>
                              </p:par>
                            </p:childTnLst>
                          </p:cTn>
                        </p:par>
                        <p:par>
                          <p:cTn id="108" fill="hold">
                            <p:stCondLst>
                              <p:cond delay="10250"/>
                            </p:stCondLst>
                            <p:childTnLst>
                              <p:par>
                                <p:cTn id="109" presetID="22" presetClass="entr" presetSubtype="1" fill="hold" nodeType="after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wipe(up)">
                                      <p:cBhvr>
                                        <p:cTn id="111" dur="500"/>
                                        <p:tgtEl>
                                          <p:spTgt spid="61"/>
                                        </p:tgtEl>
                                      </p:cBhvr>
                                    </p:animEffect>
                                  </p:childTnLst>
                                </p:cTn>
                              </p:par>
                            </p:childTnLst>
                          </p:cTn>
                        </p:par>
                        <p:par>
                          <p:cTn id="112" fill="hold">
                            <p:stCondLst>
                              <p:cond delay="10750"/>
                            </p:stCondLst>
                            <p:childTnLst>
                              <p:par>
                                <p:cTn id="113" presetID="53" presetClass="entr" presetSubtype="16" fill="hold" grpId="0" nodeType="after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p:cTn id="115" dur="500" fill="hold"/>
                                        <p:tgtEl>
                                          <p:spTgt spid="69"/>
                                        </p:tgtEl>
                                        <p:attrNameLst>
                                          <p:attrName>ppt_w</p:attrName>
                                        </p:attrNameLst>
                                      </p:cBhvr>
                                      <p:tavLst>
                                        <p:tav tm="0">
                                          <p:val>
                                            <p:fltVal val="0"/>
                                          </p:val>
                                        </p:tav>
                                        <p:tav tm="100000">
                                          <p:val>
                                            <p:strVal val="#ppt_w"/>
                                          </p:val>
                                        </p:tav>
                                      </p:tavLst>
                                    </p:anim>
                                    <p:anim calcmode="lin" valueType="num">
                                      <p:cBhvr>
                                        <p:cTn id="116" dur="500" fill="hold"/>
                                        <p:tgtEl>
                                          <p:spTgt spid="69"/>
                                        </p:tgtEl>
                                        <p:attrNameLst>
                                          <p:attrName>ppt_h</p:attrName>
                                        </p:attrNameLst>
                                      </p:cBhvr>
                                      <p:tavLst>
                                        <p:tav tm="0">
                                          <p:val>
                                            <p:fltVal val="0"/>
                                          </p:val>
                                        </p:tav>
                                        <p:tav tm="100000">
                                          <p:val>
                                            <p:strVal val="#ppt_h"/>
                                          </p:val>
                                        </p:tav>
                                      </p:tavLst>
                                    </p:anim>
                                    <p:animEffect transition="in" filter="fade">
                                      <p:cBhvr>
                                        <p:cTn id="117" dur="500"/>
                                        <p:tgtEl>
                                          <p:spTgt spid="69"/>
                                        </p:tgtEl>
                                      </p:cBhvr>
                                    </p:animEffect>
                                  </p:childTnLst>
                                </p:cTn>
                              </p:par>
                            </p:childTnLst>
                          </p:cTn>
                        </p:par>
                        <p:par>
                          <p:cTn id="118" fill="hold">
                            <p:stCondLst>
                              <p:cond delay="11250"/>
                            </p:stCondLst>
                            <p:childTnLst>
                              <p:par>
                                <p:cTn id="119" presetID="53" presetClass="entr" presetSubtype="16" fill="hold" grpId="0" nodeType="afterEffect">
                                  <p:stCondLst>
                                    <p:cond delay="0"/>
                                  </p:stCondLst>
                                  <p:childTnLst>
                                    <p:set>
                                      <p:cBhvr>
                                        <p:cTn id="120" dur="1" fill="hold">
                                          <p:stCondLst>
                                            <p:cond delay="0"/>
                                          </p:stCondLst>
                                        </p:cTn>
                                        <p:tgtEl>
                                          <p:spTgt spid="70"/>
                                        </p:tgtEl>
                                        <p:attrNameLst>
                                          <p:attrName>style.visibility</p:attrName>
                                        </p:attrNameLst>
                                      </p:cBhvr>
                                      <p:to>
                                        <p:strVal val="visible"/>
                                      </p:to>
                                    </p:set>
                                    <p:anim calcmode="lin" valueType="num">
                                      <p:cBhvr>
                                        <p:cTn id="121" dur="500" fill="hold"/>
                                        <p:tgtEl>
                                          <p:spTgt spid="70"/>
                                        </p:tgtEl>
                                        <p:attrNameLst>
                                          <p:attrName>ppt_w</p:attrName>
                                        </p:attrNameLst>
                                      </p:cBhvr>
                                      <p:tavLst>
                                        <p:tav tm="0">
                                          <p:val>
                                            <p:fltVal val="0"/>
                                          </p:val>
                                        </p:tav>
                                        <p:tav tm="100000">
                                          <p:val>
                                            <p:strVal val="#ppt_w"/>
                                          </p:val>
                                        </p:tav>
                                      </p:tavLst>
                                    </p:anim>
                                    <p:anim calcmode="lin" valueType="num">
                                      <p:cBhvr>
                                        <p:cTn id="122" dur="500" fill="hold"/>
                                        <p:tgtEl>
                                          <p:spTgt spid="70"/>
                                        </p:tgtEl>
                                        <p:attrNameLst>
                                          <p:attrName>ppt_h</p:attrName>
                                        </p:attrNameLst>
                                      </p:cBhvr>
                                      <p:tavLst>
                                        <p:tav tm="0">
                                          <p:val>
                                            <p:fltVal val="0"/>
                                          </p:val>
                                        </p:tav>
                                        <p:tav tm="100000">
                                          <p:val>
                                            <p:strVal val="#ppt_h"/>
                                          </p:val>
                                        </p:tav>
                                      </p:tavLst>
                                    </p:anim>
                                    <p:animEffect transition="in" filter="fade">
                                      <p:cBhvr>
                                        <p:cTn id="123" dur="500"/>
                                        <p:tgtEl>
                                          <p:spTgt spid="70"/>
                                        </p:tgtEl>
                                      </p:cBhvr>
                                    </p:animEffect>
                                  </p:childTnLst>
                                </p:cTn>
                              </p:par>
                            </p:childTnLst>
                          </p:cTn>
                        </p:par>
                        <p:par>
                          <p:cTn id="124" fill="hold">
                            <p:stCondLst>
                              <p:cond delay="11750"/>
                            </p:stCondLst>
                            <p:childTnLst>
                              <p:par>
                                <p:cTn id="125" presetID="53" presetClass="entr" presetSubtype="16" fill="hold" grpId="0" nodeType="afterEffect">
                                  <p:stCondLst>
                                    <p:cond delay="0"/>
                                  </p:stCondLst>
                                  <p:childTnLst>
                                    <p:set>
                                      <p:cBhvr>
                                        <p:cTn id="126" dur="1" fill="hold">
                                          <p:stCondLst>
                                            <p:cond delay="0"/>
                                          </p:stCondLst>
                                        </p:cTn>
                                        <p:tgtEl>
                                          <p:spTgt spid="71"/>
                                        </p:tgtEl>
                                        <p:attrNameLst>
                                          <p:attrName>style.visibility</p:attrName>
                                        </p:attrNameLst>
                                      </p:cBhvr>
                                      <p:to>
                                        <p:strVal val="visible"/>
                                      </p:to>
                                    </p:set>
                                    <p:anim calcmode="lin" valueType="num">
                                      <p:cBhvr>
                                        <p:cTn id="127" dur="500" fill="hold"/>
                                        <p:tgtEl>
                                          <p:spTgt spid="71"/>
                                        </p:tgtEl>
                                        <p:attrNameLst>
                                          <p:attrName>ppt_w</p:attrName>
                                        </p:attrNameLst>
                                      </p:cBhvr>
                                      <p:tavLst>
                                        <p:tav tm="0">
                                          <p:val>
                                            <p:fltVal val="0"/>
                                          </p:val>
                                        </p:tav>
                                        <p:tav tm="100000">
                                          <p:val>
                                            <p:strVal val="#ppt_w"/>
                                          </p:val>
                                        </p:tav>
                                      </p:tavLst>
                                    </p:anim>
                                    <p:anim calcmode="lin" valueType="num">
                                      <p:cBhvr>
                                        <p:cTn id="128" dur="500" fill="hold"/>
                                        <p:tgtEl>
                                          <p:spTgt spid="71"/>
                                        </p:tgtEl>
                                        <p:attrNameLst>
                                          <p:attrName>ppt_h</p:attrName>
                                        </p:attrNameLst>
                                      </p:cBhvr>
                                      <p:tavLst>
                                        <p:tav tm="0">
                                          <p:val>
                                            <p:fltVal val="0"/>
                                          </p:val>
                                        </p:tav>
                                        <p:tav tm="100000">
                                          <p:val>
                                            <p:strVal val="#ppt_h"/>
                                          </p:val>
                                        </p:tav>
                                      </p:tavLst>
                                    </p:anim>
                                    <p:animEffect transition="in" filter="fade">
                                      <p:cBhvr>
                                        <p:cTn id="129" dur="500"/>
                                        <p:tgtEl>
                                          <p:spTgt spid="71"/>
                                        </p:tgtEl>
                                      </p:cBhvr>
                                    </p:animEffect>
                                  </p:childTnLst>
                                </p:cTn>
                              </p:par>
                            </p:childTnLst>
                          </p:cTn>
                        </p:par>
                        <p:par>
                          <p:cTn id="130" fill="hold">
                            <p:stCondLst>
                              <p:cond delay="12250"/>
                            </p:stCondLst>
                            <p:childTnLst>
                              <p:par>
                                <p:cTn id="131" presetID="53" presetClass="entr" presetSubtype="16" fill="hold" grpId="0" nodeType="afterEffect">
                                  <p:stCondLst>
                                    <p:cond delay="0"/>
                                  </p:stCondLst>
                                  <p:childTnLst>
                                    <p:set>
                                      <p:cBhvr>
                                        <p:cTn id="132" dur="1" fill="hold">
                                          <p:stCondLst>
                                            <p:cond delay="0"/>
                                          </p:stCondLst>
                                        </p:cTn>
                                        <p:tgtEl>
                                          <p:spTgt spid="72"/>
                                        </p:tgtEl>
                                        <p:attrNameLst>
                                          <p:attrName>style.visibility</p:attrName>
                                        </p:attrNameLst>
                                      </p:cBhvr>
                                      <p:to>
                                        <p:strVal val="visible"/>
                                      </p:to>
                                    </p:set>
                                    <p:anim calcmode="lin" valueType="num">
                                      <p:cBhvr>
                                        <p:cTn id="133" dur="500" fill="hold"/>
                                        <p:tgtEl>
                                          <p:spTgt spid="72"/>
                                        </p:tgtEl>
                                        <p:attrNameLst>
                                          <p:attrName>ppt_w</p:attrName>
                                        </p:attrNameLst>
                                      </p:cBhvr>
                                      <p:tavLst>
                                        <p:tav tm="0">
                                          <p:val>
                                            <p:fltVal val="0"/>
                                          </p:val>
                                        </p:tav>
                                        <p:tav tm="100000">
                                          <p:val>
                                            <p:strVal val="#ppt_w"/>
                                          </p:val>
                                        </p:tav>
                                      </p:tavLst>
                                    </p:anim>
                                    <p:anim calcmode="lin" valueType="num">
                                      <p:cBhvr>
                                        <p:cTn id="134" dur="500" fill="hold"/>
                                        <p:tgtEl>
                                          <p:spTgt spid="72"/>
                                        </p:tgtEl>
                                        <p:attrNameLst>
                                          <p:attrName>ppt_h</p:attrName>
                                        </p:attrNameLst>
                                      </p:cBhvr>
                                      <p:tavLst>
                                        <p:tav tm="0">
                                          <p:val>
                                            <p:fltVal val="0"/>
                                          </p:val>
                                        </p:tav>
                                        <p:tav tm="100000">
                                          <p:val>
                                            <p:strVal val="#ppt_h"/>
                                          </p:val>
                                        </p:tav>
                                      </p:tavLst>
                                    </p:anim>
                                    <p:animEffect transition="in" filter="fade">
                                      <p:cBhvr>
                                        <p:cTn id="135" dur="500"/>
                                        <p:tgtEl>
                                          <p:spTgt spid="72"/>
                                        </p:tgtEl>
                                      </p:cBhvr>
                                    </p:animEffect>
                                  </p:childTnLst>
                                </p:cTn>
                              </p:par>
                            </p:childTnLst>
                          </p:cTn>
                        </p:par>
                        <p:par>
                          <p:cTn id="136" fill="hold">
                            <p:stCondLst>
                              <p:cond delay="12750"/>
                            </p:stCondLst>
                            <p:childTnLst>
                              <p:par>
                                <p:cTn id="137" presetID="53" presetClass="entr" presetSubtype="16"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anim calcmode="lin" valueType="num">
                                      <p:cBhvr>
                                        <p:cTn id="139" dur="500" fill="hold"/>
                                        <p:tgtEl>
                                          <p:spTgt spid="73"/>
                                        </p:tgtEl>
                                        <p:attrNameLst>
                                          <p:attrName>ppt_w</p:attrName>
                                        </p:attrNameLst>
                                      </p:cBhvr>
                                      <p:tavLst>
                                        <p:tav tm="0">
                                          <p:val>
                                            <p:fltVal val="0"/>
                                          </p:val>
                                        </p:tav>
                                        <p:tav tm="100000">
                                          <p:val>
                                            <p:strVal val="#ppt_w"/>
                                          </p:val>
                                        </p:tav>
                                      </p:tavLst>
                                    </p:anim>
                                    <p:anim calcmode="lin" valueType="num">
                                      <p:cBhvr>
                                        <p:cTn id="140" dur="500" fill="hold"/>
                                        <p:tgtEl>
                                          <p:spTgt spid="73"/>
                                        </p:tgtEl>
                                        <p:attrNameLst>
                                          <p:attrName>ppt_h</p:attrName>
                                        </p:attrNameLst>
                                      </p:cBhvr>
                                      <p:tavLst>
                                        <p:tav tm="0">
                                          <p:val>
                                            <p:fltVal val="0"/>
                                          </p:val>
                                        </p:tav>
                                        <p:tav tm="100000">
                                          <p:val>
                                            <p:strVal val="#ppt_h"/>
                                          </p:val>
                                        </p:tav>
                                      </p:tavLst>
                                    </p:anim>
                                    <p:animEffect transition="in" filter="fade">
                                      <p:cBhvr>
                                        <p:cTn id="141" dur="500"/>
                                        <p:tgtEl>
                                          <p:spTgt spid="73"/>
                                        </p:tgtEl>
                                      </p:cBhvr>
                                    </p:animEffect>
                                  </p:childTnLst>
                                </p:cTn>
                              </p:par>
                            </p:childTnLst>
                          </p:cTn>
                        </p:par>
                        <p:par>
                          <p:cTn id="142" fill="hold">
                            <p:stCondLst>
                              <p:cond delay="13250"/>
                            </p:stCondLst>
                            <p:childTnLst>
                              <p:par>
                                <p:cTn id="143" presetID="53" presetClass="entr" presetSubtype="16" fill="hold" grpId="0" nodeType="afterEffect">
                                  <p:stCondLst>
                                    <p:cond delay="0"/>
                                  </p:stCondLst>
                                  <p:childTnLst>
                                    <p:set>
                                      <p:cBhvr>
                                        <p:cTn id="144" dur="1" fill="hold">
                                          <p:stCondLst>
                                            <p:cond delay="0"/>
                                          </p:stCondLst>
                                        </p:cTn>
                                        <p:tgtEl>
                                          <p:spTgt spid="74"/>
                                        </p:tgtEl>
                                        <p:attrNameLst>
                                          <p:attrName>style.visibility</p:attrName>
                                        </p:attrNameLst>
                                      </p:cBhvr>
                                      <p:to>
                                        <p:strVal val="visible"/>
                                      </p:to>
                                    </p:set>
                                    <p:anim calcmode="lin" valueType="num">
                                      <p:cBhvr>
                                        <p:cTn id="145" dur="500" fill="hold"/>
                                        <p:tgtEl>
                                          <p:spTgt spid="74"/>
                                        </p:tgtEl>
                                        <p:attrNameLst>
                                          <p:attrName>ppt_w</p:attrName>
                                        </p:attrNameLst>
                                      </p:cBhvr>
                                      <p:tavLst>
                                        <p:tav tm="0">
                                          <p:val>
                                            <p:fltVal val="0"/>
                                          </p:val>
                                        </p:tav>
                                        <p:tav tm="100000">
                                          <p:val>
                                            <p:strVal val="#ppt_w"/>
                                          </p:val>
                                        </p:tav>
                                      </p:tavLst>
                                    </p:anim>
                                    <p:anim calcmode="lin" valueType="num">
                                      <p:cBhvr>
                                        <p:cTn id="146" dur="500" fill="hold"/>
                                        <p:tgtEl>
                                          <p:spTgt spid="74"/>
                                        </p:tgtEl>
                                        <p:attrNameLst>
                                          <p:attrName>ppt_h</p:attrName>
                                        </p:attrNameLst>
                                      </p:cBhvr>
                                      <p:tavLst>
                                        <p:tav tm="0">
                                          <p:val>
                                            <p:fltVal val="0"/>
                                          </p:val>
                                        </p:tav>
                                        <p:tav tm="100000">
                                          <p:val>
                                            <p:strVal val="#ppt_h"/>
                                          </p:val>
                                        </p:tav>
                                      </p:tavLst>
                                    </p:anim>
                                    <p:animEffect transition="in" filter="fade">
                                      <p:cBhvr>
                                        <p:cTn id="147" dur="500"/>
                                        <p:tgtEl>
                                          <p:spTgt spid="74"/>
                                        </p:tgtEl>
                                      </p:cBhvr>
                                    </p:animEffect>
                                  </p:childTnLst>
                                </p:cTn>
                              </p:par>
                            </p:childTnLst>
                          </p:cTn>
                        </p:par>
                        <p:par>
                          <p:cTn id="148" fill="hold">
                            <p:stCondLst>
                              <p:cond delay="13750"/>
                            </p:stCondLst>
                            <p:childTnLst>
                              <p:par>
                                <p:cTn id="149" presetID="53" presetClass="entr" presetSubtype="16" fill="hold" grpId="0" nodeType="afterEffect">
                                  <p:stCondLst>
                                    <p:cond delay="0"/>
                                  </p:stCondLst>
                                  <p:childTnLst>
                                    <p:set>
                                      <p:cBhvr>
                                        <p:cTn id="150" dur="1" fill="hold">
                                          <p:stCondLst>
                                            <p:cond delay="0"/>
                                          </p:stCondLst>
                                        </p:cTn>
                                        <p:tgtEl>
                                          <p:spTgt spid="75"/>
                                        </p:tgtEl>
                                        <p:attrNameLst>
                                          <p:attrName>style.visibility</p:attrName>
                                        </p:attrNameLst>
                                      </p:cBhvr>
                                      <p:to>
                                        <p:strVal val="visible"/>
                                      </p:to>
                                    </p:set>
                                    <p:anim calcmode="lin" valueType="num">
                                      <p:cBhvr>
                                        <p:cTn id="151" dur="500" fill="hold"/>
                                        <p:tgtEl>
                                          <p:spTgt spid="75"/>
                                        </p:tgtEl>
                                        <p:attrNameLst>
                                          <p:attrName>ppt_w</p:attrName>
                                        </p:attrNameLst>
                                      </p:cBhvr>
                                      <p:tavLst>
                                        <p:tav tm="0">
                                          <p:val>
                                            <p:fltVal val="0"/>
                                          </p:val>
                                        </p:tav>
                                        <p:tav tm="100000">
                                          <p:val>
                                            <p:strVal val="#ppt_w"/>
                                          </p:val>
                                        </p:tav>
                                      </p:tavLst>
                                    </p:anim>
                                    <p:anim calcmode="lin" valueType="num">
                                      <p:cBhvr>
                                        <p:cTn id="152" dur="500" fill="hold"/>
                                        <p:tgtEl>
                                          <p:spTgt spid="75"/>
                                        </p:tgtEl>
                                        <p:attrNameLst>
                                          <p:attrName>ppt_h</p:attrName>
                                        </p:attrNameLst>
                                      </p:cBhvr>
                                      <p:tavLst>
                                        <p:tav tm="0">
                                          <p:val>
                                            <p:fltVal val="0"/>
                                          </p:val>
                                        </p:tav>
                                        <p:tav tm="100000">
                                          <p:val>
                                            <p:strVal val="#ppt_h"/>
                                          </p:val>
                                        </p:tav>
                                      </p:tavLst>
                                    </p:anim>
                                    <p:animEffect transition="in" filter="fade">
                                      <p:cBhvr>
                                        <p:cTn id="153" dur="500"/>
                                        <p:tgtEl>
                                          <p:spTgt spid="75"/>
                                        </p:tgtEl>
                                      </p:cBhvr>
                                    </p:animEffect>
                                  </p:childTnLst>
                                </p:cTn>
                              </p:par>
                            </p:childTnLst>
                          </p:cTn>
                        </p:par>
                        <p:par>
                          <p:cTn id="154" fill="hold">
                            <p:stCondLst>
                              <p:cond delay="14250"/>
                            </p:stCondLst>
                            <p:childTnLst>
                              <p:par>
                                <p:cTn id="155" presetID="53" presetClass="entr" presetSubtype="16" fill="hold" grpId="0" nodeType="afterEffect">
                                  <p:stCondLst>
                                    <p:cond delay="0"/>
                                  </p:stCondLst>
                                  <p:childTnLst>
                                    <p:set>
                                      <p:cBhvr>
                                        <p:cTn id="156" dur="1" fill="hold">
                                          <p:stCondLst>
                                            <p:cond delay="0"/>
                                          </p:stCondLst>
                                        </p:cTn>
                                        <p:tgtEl>
                                          <p:spTgt spid="76"/>
                                        </p:tgtEl>
                                        <p:attrNameLst>
                                          <p:attrName>style.visibility</p:attrName>
                                        </p:attrNameLst>
                                      </p:cBhvr>
                                      <p:to>
                                        <p:strVal val="visible"/>
                                      </p:to>
                                    </p:set>
                                    <p:anim calcmode="lin" valueType="num">
                                      <p:cBhvr>
                                        <p:cTn id="157" dur="500" fill="hold"/>
                                        <p:tgtEl>
                                          <p:spTgt spid="76"/>
                                        </p:tgtEl>
                                        <p:attrNameLst>
                                          <p:attrName>ppt_w</p:attrName>
                                        </p:attrNameLst>
                                      </p:cBhvr>
                                      <p:tavLst>
                                        <p:tav tm="0">
                                          <p:val>
                                            <p:fltVal val="0"/>
                                          </p:val>
                                        </p:tav>
                                        <p:tav tm="100000">
                                          <p:val>
                                            <p:strVal val="#ppt_w"/>
                                          </p:val>
                                        </p:tav>
                                      </p:tavLst>
                                    </p:anim>
                                    <p:anim calcmode="lin" valueType="num">
                                      <p:cBhvr>
                                        <p:cTn id="158" dur="500" fill="hold"/>
                                        <p:tgtEl>
                                          <p:spTgt spid="76"/>
                                        </p:tgtEl>
                                        <p:attrNameLst>
                                          <p:attrName>ppt_h</p:attrName>
                                        </p:attrNameLst>
                                      </p:cBhvr>
                                      <p:tavLst>
                                        <p:tav tm="0">
                                          <p:val>
                                            <p:fltVal val="0"/>
                                          </p:val>
                                        </p:tav>
                                        <p:tav tm="100000">
                                          <p:val>
                                            <p:strVal val="#ppt_h"/>
                                          </p:val>
                                        </p:tav>
                                      </p:tavLst>
                                    </p:anim>
                                    <p:animEffect transition="in" filter="fade">
                                      <p:cBhvr>
                                        <p:cTn id="15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7" grpId="0" animBg="1"/>
      <p:bldP spid="19" grpId="0" animBg="1"/>
      <p:bldP spid="29" grpId="0" animBg="1"/>
      <p:bldP spid="42" grpId="0" animBg="1"/>
      <p:bldP spid="43" grpId="0" animBg="1"/>
      <p:bldP spid="44" grpId="0" animBg="1"/>
      <p:bldP spid="46" grpId="0" animBg="1"/>
      <p:bldP spid="47" grpId="0" animBg="1"/>
      <p:bldP spid="52"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Сполучна лінія уступом 7"/>
          <p:cNvCxnSpPr/>
          <p:nvPr/>
        </p:nvCxnSpPr>
        <p:spPr>
          <a:xfrm>
            <a:off x="1177047" y="3976158"/>
            <a:ext cx="1896894" cy="1276778"/>
          </a:xfrm>
          <a:prstGeom prst="bentConnector3">
            <a:avLst>
              <a:gd name="adj1" fmla="val 1410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Сполучна лінія уступом 11"/>
          <p:cNvCxnSpPr/>
          <p:nvPr/>
        </p:nvCxnSpPr>
        <p:spPr>
          <a:xfrm>
            <a:off x="1429966" y="2007928"/>
            <a:ext cx="1896894" cy="1276778"/>
          </a:xfrm>
          <a:prstGeom prst="bentConnector3">
            <a:avLst>
              <a:gd name="adj1" fmla="val 1410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Прямокутник 1"/>
          <p:cNvSpPr/>
          <p:nvPr/>
        </p:nvSpPr>
        <p:spPr>
          <a:xfrm>
            <a:off x="729574" y="253399"/>
            <a:ext cx="11206264" cy="707886"/>
          </a:xfrm>
          <a:prstGeom prst="rect">
            <a:avLst/>
          </a:prstGeom>
          <a:solidFill>
            <a:srgbClr val="006600"/>
          </a:solidFill>
        </p:spPr>
        <p:txBody>
          <a:bodyPr wrap="square">
            <a:spAutoFit/>
          </a:bodyPr>
          <a:lstStyle/>
          <a:p>
            <a:r>
              <a:rPr lang="uk-UA" sz="2000" b="1" dirty="0" smtClean="0">
                <a:solidFill>
                  <a:schemeClr val="bg1"/>
                </a:solidFill>
              </a:rPr>
              <a:t>   Прийняті </a:t>
            </a:r>
            <a:r>
              <a:rPr lang="uk-UA" sz="2000" b="1" dirty="0">
                <a:solidFill>
                  <a:schemeClr val="bg1"/>
                </a:solidFill>
              </a:rPr>
              <a:t>Комітетом управлінські рішення виконуються працівниками казначейства банку та інших структурних підрозділів з відповідних напрямів діяльності</a:t>
            </a:r>
            <a:r>
              <a:rPr lang="uk-UA" sz="2000" b="1" dirty="0" smtClean="0">
                <a:solidFill>
                  <a:schemeClr val="bg1"/>
                </a:solidFill>
              </a:rPr>
              <a:t>.</a:t>
            </a:r>
            <a:endParaRPr lang="uk-UA" sz="2000" b="1" dirty="0">
              <a:solidFill>
                <a:schemeClr val="bg1"/>
              </a:solidFill>
            </a:endParaRPr>
          </a:p>
        </p:txBody>
      </p:sp>
      <p:sp>
        <p:nvSpPr>
          <p:cNvPr id="3" name="Прямокутник 2"/>
          <p:cNvSpPr/>
          <p:nvPr/>
        </p:nvSpPr>
        <p:spPr>
          <a:xfrm>
            <a:off x="3394954" y="1854932"/>
            <a:ext cx="8540884" cy="230832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p:spPr>
        <p:txBody>
          <a:bodyPr wrap="square">
            <a:spAutoFit/>
          </a:bodyPr>
          <a:lstStyle/>
          <a:p>
            <a:pPr algn="just"/>
            <a:r>
              <a:rPr lang="ru-RU" sz="2000" b="1" dirty="0" smtClean="0"/>
              <a:t>   </a:t>
            </a:r>
            <a:r>
              <a:rPr lang="ru-RU" sz="2000" b="1" u="sng" dirty="0" smtClean="0"/>
              <a:t>Казначейство</a:t>
            </a:r>
            <a:r>
              <a:rPr lang="ru-RU" sz="2000" b="1" u="sng" dirty="0"/>
              <a:t>, або департамент активних і пасивних операцій</a:t>
            </a:r>
            <a:r>
              <a:rPr lang="ru-RU" sz="2000" dirty="0"/>
              <a:t>, </a:t>
            </a:r>
            <a:r>
              <a:rPr lang="ru-RU" sz="2000" b="1" dirty="0"/>
              <a:t>є основним робочим підрозділом комерційного банку, який реалізує управлінські рішення КУАП. Казначейство комерційного банку </a:t>
            </a:r>
            <a:r>
              <a:rPr lang="uk-UA" sz="2000" b="1" dirty="0"/>
              <a:t>-</a:t>
            </a:r>
            <a:r>
              <a:rPr lang="ru-RU" sz="2000" b="1" dirty="0"/>
              <a:t> це організаційна структура, що займається здійсненням фінансових операцій на відкритих фінансових ринках </a:t>
            </a:r>
            <a:r>
              <a:rPr lang="uk-UA" sz="2000" b="1" dirty="0"/>
              <a:t>- </a:t>
            </a:r>
            <a:r>
              <a:rPr lang="ru-RU" sz="2000" b="1" dirty="0"/>
              <a:t>валютному, грошовому, фондовому, ринку капіталів, ринку деривативів</a:t>
            </a:r>
            <a:r>
              <a:rPr lang="ru-RU" sz="2000" dirty="0"/>
              <a:t>. </a:t>
            </a:r>
            <a:endParaRPr lang="uk-UA" sz="2000" dirty="0"/>
          </a:p>
          <a:p>
            <a:pPr algn="ctr"/>
            <a:endParaRPr lang="uk-UA" sz="2400" dirty="0"/>
          </a:p>
        </p:txBody>
      </p:sp>
      <p:sp>
        <p:nvSpPr>
          <p:cNvPr id="4" name="Прямокутник 3"/>
          <p:cNvSpPr/>
          <p:nvPr/>
        </p:nvSpPr>
        <p:spPr>
          <a:xfrm>
            <a:off x="3482502" y="4639172"/>
            <a:ext cx="8540884" cy="132343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p:spPr>
        <p:txBody>
          <a:bodyPr wrap="square">
            <a:spAutoFit/>
          </a:bodyPr>
          <a:lstStyle/>
          <a:p>
            <a:pPr algn="just"/>
            <a:r>
              <a:rPr lang="uk-UA" sz="2000" b="1" dirty="0" smtClean="0"/>
              <a:t>   </a:t>
            </a:r>
            <a:r>
              <a:rPr lang="uk-UA" sz="2000" b="1" u="sng" dirty="0" smtClean="0"/>
              <a:t>Цілями </a:t>
            </a:r>
            <a:r>
              <a:rPr lang="uk-UA" sz="2000" b="1" u="sng" dirty="0"/>
              <a:t>діяльності казначейства</a:t>
            </a:r>
            <a:r>
              <a:rPr lang="uk-UA" sz="2000" b="1" dirty="0"/>
              <a:t> є зниження загального рівня ризиків банку, збереження ліквідності, підвищення прибутковості, розширення активно-пасивних операцій банку. </a:t>
            </a:r>
          </a:p>
          <a:p>
            <a:pPr algn="just"/>
            <a:r>
              <a:rPr lang="uk-UA" sz="2000" dirty="0" smtClean="0"/>
              <a:t>  </a:t>
            </a:r>
            <a:endParaRPr lang="uk-UA" sz="2400" dirty="0"/>
          </a:p>
        </p:txBody>
      </p:sp>
      <p:pic>
        <p:nvPicPr>
          <p:cNvPr id="13316" name="Picture 4" descr="Державна казначейська служба України — Вікіпед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88" y="1742038"/>
            <a:ext cx="2227635" cy="234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45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92349" y="266315"/>
            <a:ext cx="8440366" cy="2554545"/>
          </a:xfrm>
          <a:prstGeom prst="rect">
            <a:avLst/>
          </a:prstGeom>
        </p:spPr>
        <p:txBody>
          <a:bodyPr wrap="square">
            <a:spAutoFit/>
          </a:bodyPr>
          <a:lstStyle/>
          <a:p>
            <a:pPr algn="just"/>
            <a:r>
              <a:rPr lang="uk-UA" sz="2000" b="1" dirty="0" smtClean="0"/>
              <a:t>   У </a:t>
            </a:r>
            <a:r>
              <a:rPr lang="uk-UA" sz="2000" b="1" dirty="0"/>
              <a:t>казначействі концентрується інформація не лише про стан зовнішніх фінансових ринків, але й про дійсну внутрішню вартість та ефективність використання банківських ресурсів. </a:t>
            </a:r>
            <a:r>
              <a:rPr lang="ru-RU" sz="2000" b="1" dirty="0"/>
              <a:t>Маючи широкий спектр інформації про поточний стан фінансових ринків, казначейство бере участь у формуванні зовнішньої та внутрішньої цінової політики банку. Казначейство обґрунтовує курси купівліпродажу іноземних валют, рівень пропонованих відсоткових ставок, формує політику трансфертного ціноутворення.</a:t>
            </a:r>
            <a:endParaRPr lang="uk-UA" sz="2000" b="1" dirty="0"/>
          </a:p>
        </p:txBody>
      </p:sp>
      <p:sp>
        <p:nvSpPr>
          <p:cNvPr id="3" name="Прямокутник 2"/>
          <p:cNvSpPr/>
          <p:nvPr/>
        </p:nvSpPr>
        <p:spPr>
          <a:xfrm>
            <a:off x="3621931" y="3278257"/>
            <a:ext cx="7555150" cy="2616101"/>
          </a:xfrm>
          <a:prstGeom prst="rect">
            <a:avLst/>
          </a:prstGeom>
        </p:spPr>
        <p:txBody>
          <a:bodyPr wrap="square">
            <a:spAutoFit/>
          </a:bodyPr>
          <a:lstStyle/>
          <a:p>
            <a:pPr algn="just"/>
            <a:r>
              <a:rPr lang="uk-UA" sz="2400" b="1" i="1" dirty="0" smtClean="0">
                <a:solidFill>
                  <a:srgbClr val="339933"/>
                </a:solidFill>
              </a:rPr>
              <a:t>   Трансфертна </a:t>
            </a:r>
            <a:r>
              <a:rPr lang="uk-UA" sz="2400" b="1" i="1" dirty="0">
                <a:solidFill>
                  <a:srgbClr val="339933"/>
                </a:solidFill>
              </a:rPr>
              <a:t>ціна</a:t>
            </a:r>
            <a:r>
              <a:rPr lang="uk-UA" sz="2400" b="1" dirty="0">
                <a:solidFill>
                  <a:srgbClr val="339933"/>
                </a:solidFill>
              </a:rPr>
              <a:t> </a:t>
            </a:r>
            <a:r>
              <a:rPr lang="uk-UA" sz="2000" b="1" dirty="0"/>
              <a:t>показує внутрішню вартість ресурсів у системі банку з урахуванням ринкових індикаторів (ставка МБК, облікова ставка НБУ, ставка розміщення ОВДП). Система трансфертного ціноутворення дозволяє оптимізувати політику банку щодо управління активами та пасивами і разом з тим виявити високорентабельні чи навпаки, збиткові банківські продукти. </a:t>
            </a:r>
            <a:r>
              <a:rPr lang="ru-RU" sz="2000" b="1" dirty="0"/>
              <a:t>Впровадження системи трансфертних цін стимулює ефективну діяльність підрозділів банку</a:t>
            </a:r>
            <a:r>
              <a:rPr lang="uk-UA" sz="2000" b="1" dirty="0"/>
              <a:t>.</a:t>
            </a:r>
          </a:p>
        </p:txBody>
      </p:sp>
      <p:pic>
        <p:nvPicPr>
          <p:cNvPr id="15362" name="Picture 2" descr="Трансфертне ціноутвор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15" y="3434982"/>
            <a:ext cx="2373617" cy="233315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Трансфертне ціноутворення - Сайвена Гру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570" y="153210"/>
            <a:ext cx="2762723" cy="312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91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16200000">
            <a:off x="6011695" y="677697"/>
            <a:ext cx="6858000" cy="550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1760707" y="982495"/>
            <a:ext cx="6858000" cy="489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占位符 16"/>
          <p:cNvPicPr>
            <a:picLocks noChangeAspect="1"/>
          </p:cNvPicPr>
          <p:nvPr/>
        </p:nvPicPr>
        <p:blipFill rotWithShape="1">
          <a:blip r:embed="rId3" cstate="print">
            <a:extLst>
              <a:ext uri="{28A0092B-C50C-407E-A947-70E740481C1C}">
                <a14:useLocalDpi xmlns:a14="http://schemas.microsoft.com/office/drawing/2010/main" val="0"/>
              </a:ext>
            </a:extLst>
          </a:blip>
          <a:srcRect l="18704" r="31534"/>
          <a:stretch/>
        </p:blipFill>
        <p:spPr>
          <a:xfrm>
            <a:off x="1" y="0"/>
            <a:ext cx="3735420"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2" name="Прямокутник 1"/>
          <p:cNvSpPr/>
          <p:nvPr/>
        </p:nvSpPr>
        <p:spPr>
          <a:xfrm>
            <a:off x="2227634" y="143126"/>
            <a:ext cx="9591472" cy="4401205"/>
          </a:xfrm>
          <a:prstGeom prst="rect">
            <a:avLst/>
          </a:prstGeom>
        </p:spPr>
        <p:txBody>
          <a:bodyPr wrap="square">
            <a:spAutoFit/>
          </a:bodyPr>
          <a:lstStyle/>
          <a:p>
            <a:pPr marL="285750" indent="-285750" algn="just">
              <a:buFont typeface="Wingdings" pitchFamily="2" charset="2"/>
              <a:buChar char="ü"/>
            </a:pPr>
            <a:r>
              <a:rPr lang="ru-RU" sz="2000" b="1" dirty="0" smtClean="0">
                <a:solidFill>
                  <a:srgbClr val="3158E7"/>
                </a:solidFill>
              </a:rPr>
              <a:t>   Кожен </a:t>
            </a:r>
            <a:r>
              <a:rPr lang="ru-RU" sz="2000" b="1" dirty="0">
                <a:solidFill>
                  <a:srgbClr val="3158E7"/>
                </a:solidFill>
              </a:rPr>
              <a:t>банк очолює Правління або Рада директорів</a:t>
            </a:r>
            <a:r>
              <a:rPr lang="ru-RU" sz="2000" b="1" dirty="0"/>
              <a:t>, до складу якої включають фінансового директора, директора з аудиту, виконавчого директора, хоча перелік керівних посад залежно від напрямів діяльності та потреб банку може бути і ширший. Обов’язковою вимогою є те, щоб функціональні обов’язки директорів та підпорядкованість ї</a:t>
            </a:r>
            <a:r>
              <a:rPr lang="uk-UA" sz="2000" b="1" dirty="0"/>
              <a:t>м окремих підрозділів не пересікалися.</a:t>
            </a:r>
          </a:p>
          <a:p>
            <a:pPr marL="285750" indent="-285750" algn="just">
              <a:buFont typeface="Wingdings" pitchFamily="2" charset="2"/>
              <a:buChar char="ü"/>
            </a:pPr>
            <a:r>
              <a:rPr lang="ru-RU" sz="2000" b="1" dirty="0" smtClean="0"/>
              <a:t>   Наступний </a:t>
            </a:r>
            <a:r>
              <a:rPr lang="ru-RU" sz="2000" b="1" dirty="0"/>
              <a:t>щабель в ієрархічній структурі займає казначей банку, який очолює казначейство і підпорядковується Раді директорів. Власне казначейство як організаційна одиниця банку складається з трьох структурних підрозділів: </a:t>
            </a:r>
            <a:r>
              <a:rPr lang="ru-RU" sz="2000" b="1" dirty="0">
                <a:solidFill>
                  <a:srgbClr val="3158E7"/>
                </a:solidFill>
              </a:rPr>
              <a:t>фронт-офіс (front-office), мідл-офіс (middle-office) та бек-офіс (back-office).</a:t>
            </a:r>
            <a:endParaRPr lang="uk-UA" sz="2000" b="1" dirty="0">
              <a:solidFill>
                <a:srgbClr val="3158E7"/>
              </a:solidFill>
            </a:endParaRPr>
          </a:p>
          <a:p>
            <a:pPr marL="285750" indent="-285750" algn="just">
              <a:buFont typeface="Wingdings" pitchFamily="2" charset="2"/>
              <a:buChar char="ü"/>
            </a:pPr>
            <a:r>
              <a:rPr lang="ru-RU" sz="2000" b="1" dirty="0" smtClean="0"/>
              <a:t>   Кожен </a:t>
            </a:r>
            <a:r>
              <a:rPr lang="ru-RU" sz="2000" b="1" dirty="0"/>
              <a:t>із офісів має власне призначення та функції. Так, </a:t>
            </a:r>
            <a:r>
              <a:rPr lang="ru-RU" sz="2000" b="1" u="sng" dirty="0"/>
              <a:t>фронт-офіс</a:t>
            </a:r>
            <a:r>
              <a:rPr lang="ru-RU" sz="2000" b="1" dirty="0"/>
              <a:t> займається проведенням операцій на відкритих фінансових ринках і забезпечує виконання основних функцій казначейства банку. </a:t>
            </a:r>
            <a:endParaRPr lang="uk-UA" sz="2000" b="1" dirty="0"/>
          </a:p>
        </p:txBody>
      </p:sp>
    </p:spTree>
    <p:extLst>
      <p:ext uri="{BB962C8B-B14F-4D97-AF65-F5344CB8AC3E}">
        <p14:creationId xmlns:p14="http://schemas.microsoft.com/office/powerpoint/2010/main" val="17376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16200000">
            <a:off x="6011695" y="677697"/>
            <a:ext cx="6858000" cy="550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84305" y="84306"/>
            <a:ext cx="6858000" cy="668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кутник 3"/>
          <p:cNvSpPr/>
          <p:nvPr/>
        </p:nvSpPr>
        <p:spPr>
          <a:xfrm>
            <a:off x="2657989" y="216221"/>
            <a:ext cx="7721424" cy="461665"/>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uk-UA" sz="2400" b="1" dirty="0"/>
              <a:t>Структура фронт-офісу складається з таких відділів: </a:t>
            </a:r>
          </a:p>
        </p:txBody>
      </p:sp>
      <p:graphicFrame>
        <p:nvGraphicFramePr>
          <p:cNvPr id="6" name="Схема 5"/>
          <p:cNvGraphicFramePr/>
          <p:nvPr>
            <p:extLst>
              <p:ext uri="{D42A27DB-BD31-4B8C-83A1-F6EECF244321}">
                <p14:modId xmlns:p14="http://schemas.microsoft.com/office/powerpoint/2010/main" val="1917865482"/>
              </p:ext>
            </p:extLst>
          </p:nvPr>
        </p:nvGraphicFramePr>
        <p:xfrm>
          <a:off x="77821" y="1186774"/>
          <a:ext cx="12046085" cy="4095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8655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11321375" y="-3"/>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4"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10624217"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3"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9719546"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2"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5293467"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1"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7957222"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10"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7052551"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9"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6147880" y="1"/>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8"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l="70674" r="18704"/>
          <a:stretch/>
        </p:blipFill>
        <p:spPr>
          <a:xfrm>
            <a:off x="8814875" y="-2"/>
            <a:ext cx="904671"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pic>
        <p:nvPicPr>
          <p:cNvPr id="7" name="图片占位符 16"/>
          <p:cNvPicPr>
            <a:picLocks noChangeAspect="1"/>
          </p:cNvPicPr>
          <p:nvPr/>
        </p:nvPicPr>
        <p:blipFill>
          <a:blip r:embed="rId2" cstate="print">
            <a:extLst>
              <a:ext uri="{28A0092B-C50C-407E-A947-70E740481C1C}">
                <a14:useLocalDpi xmlns:a14="http://schemas.microsoft.com/office/drawing/2010/main" val="0"/>
              </a:ext>
            </a:extLst>
          </a:blip>
          <a:srcRect l="18704" r="18704"/>
          <a:stretch>
            <a:fillRect/>
          </a:stretch>
        </p:blipFill>
        <p:spPr>
          <a:xfrm>
            <a:off x="0" y="1"/>
            <a:ext cx="5330757" cy="6858000"/>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3" name="Прямокутник 2"/>
          <p:cNvSpPr/>
          <p:nvPr/>
        </p:nvSpPr>
        <p:spPr>
          <a:xfrm>
            <a:off x="1682885" y="155888"/>
            <a:ext cx="10204314" cy="646331"/>
          </a:xfrm>
          <a:prstGeom prst="rect">
            <a:avLst/>
          </a:prstGeom>
          <a:solidFill>
            <a:srgbClr val="002060"/>
          </a:solidFill>
        </p:spPr>
        <p:txBody>
          <a:bodyPr wrap="square">
            <a:spAutoFit/>
          </a:bodyPr>
          <a:lstStyle/>
          <a:p>
            <a:pPr algn="ctr"/>
            <a:r>
              <a:rPr lang="uk-UA" sz="3600" b="1" dirty="0" smtClean="0">
                <a:solidFill>
                  <a:schemeClr val="bg1"/>
                </a:solidFill>
              </a:rPr>
              <a:t>Зміст</a:t>
            </a:r>
            <a:r>
              <a:rPr lang="uk-UA" sz="2800" dirty="0" smtClean="0">
                <a:solidFill>
                  <a:schemeClr val="bg1"/>
                </a:solidFill>
              </a:rPr>
              <a:t> </a:t>
            </a:r>
            <a:endParaRPr lang="uk-UA" sz="2800" dirty="0">
              <a:solidFill>
                <a:schemeClr val="bg1"/>
              </a:solidFill>
            </a:endParaRPr>
          </a:p>
        </p:txBody>
      </p:sp>
      <p:sp>
        <p:nvSpPr>
          <p:cNvPr id="5" name="Прямокутник 4"/>
          <p:cNvSpPr/>
          <p:nvPr/>
        </p:nvSpPr>
        <p:spPr>
          <a:xfrm>
            <a:off x="2354092" y="1182547"/>
            <a:ext cx="9445557" cy="2308324"/>
          </a:xfrm>
          <a:prstGeom prst="rect">
            <a:avLst/>
          </a:prstGeom>
        </p:spPr>
        <p:txBody>
          <a:bodyPr wrap="square">
            <a:spAutoFit/>
          </a:bodyPr>
          <a:lstStyle/>
          <a:p>
            <a:pPr marL="457200" lvl="0" indent="-457200">
              <a:buFont typeface="+mj-lt"/>
              <a:buAutoNum type="arabicPeriod"/>
            </a:pPr>
            <a:r>
              <a:rPr lang="ru-RU" sz="2400" b="1" dirty="0"/>
              <a:t>Розвиток підходів до управління активами і пасивами банку</a:t>
            </a:r>
            <a:r>
              <a:rPr lang="uk-UA" sz="2400" b="1" dirty="0"/>
              <a:t>.</a:t>
            </a:r>
          </a:p>
          <a:p>
            <a:pPr marL="457200" lvl="0" indent="-457200">
              <a:buFont typeface="+mj-lt"/>
              <a:buAutoNum type="arabicPeriod"/>
            </a:pPr>
            <a:r>
              <a:rPr lang="ru-RU" sz="2400" b="1" dirty="0"/>
              <a:t>Організація процесу управління активами і пасивами банку</a:t>
            </a:r>
            <a:r>
              <a:rPr lang="uk-UA" sz="2400" b="1" dirty="0"/>
              <a:t>.</a:t>
            </a:r>
          </a:p>
          <a:p>
            <a:pPr marL="457200" lvl="0" indent="-457200">
              <a:buFont typeface="+mj-lt"/>
              <a:buAutoNum type="arabicPeriod"/>
            </a:pPr>
            <a:r>
              <a:rPr lang="ru-RU" sz="2400" b="1" dirty="0"/>
              <a:t>Інструментарій управління активами і пасивами банку</a:t>
            </a:r>
            <a:r>
              <a:rPr lang="uk-UA" sz="2400" b="1" dirty="0"/>
              <a:t>.</a:t>
            </a:r>
          </a:p>
          <a:p>
            <a:pPr marL="457200" lvl="0" indent="-457200">
              <a:buFont typeface="+mj-lt"/>
              <a:buAutoNum type="arabicPeriod"/>
            </a:pPr>
            <a:r>
              <a:rPr lang="ru-RU" sz="2400" b="1" dirty="0"/>
              <a:t>Імунізація балансу банку</a:t>
            </a:r>
            <a:r>
              <a:rPr lang="uk-UA" sz="2400" b="1" dirty="0"/>
              <a:t>.</a:t>
            </a:r>
          </a:p>
          <a:p>
            <a:pPr marL="457200" lvl="0" indent="-457200">
              <a:buFont typeface="+mj-lt"/>
              <a:buAutoNum type="arabicPeriod"/>
            </a:pPr>
            <a:r>
              <a:rPr lang="ru-RU" sz="2400" b="1" dirty="0"/>
              <a:t>Управління валютним ризиком банку</a:t>
            </a:r>
            <a:r>
              <a:rPr lang="uk-UA" sz="2400" b="1" dirty="0"/>
              <a:t>.</a:t>
            </a:r>
          </a:p>
          <a:p>
            <a:pPr algn="just"/>
            <a:endParaRPr lang="uk-UA" sz="2400" b="1" dirty="0"/>
          </a:p>
        </p:txBody>
      </p:sp>
      <p:pic>
        <p:nvPicPr>
          <p:cNvPr id="1026" name="Picture 2" descr="Молодой офисный работник изображение_Фото номер 401659095_PNG Формат  изображения_ru.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98250"/>
                    </a14:imgEffect>
                  </a14:imgLayer>
                </a14:imgProps>
              </a:ext>
              <a:ext uri="{28A0092B-C50C-407E-A947-70E740481C1C}">
                <a14:useLocalDpi xmlns:a14="http://schemas.microsoft.com/office/drawing/2010/main" val="0"/>
              </a:ext>
            </a:extLst>
          </a:blip>
          <a:srcRect/>
          <a:stretch>
            <a:fillRect/>
          </a:stretch>
        </p:blipFill>
        <p:spPr bwMode="auto">
          <a:xfrm>
            <a:off x="4462408" y="773042"/>
            <a:ext cx="6084956" cy="608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6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84305" y="84306"/>
            <a:ext cx="6858000" cy="668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16200000">
            <a:off x="6011695" y="677697"/>
            <a:ext cx="6858000" cy="550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496111" y="2067368"/>
            <a:ext cx="11147898" cy="4708981"/>
          </a:xfrm>
          <a:prstGeom prst="rect">
            <a:avLst/>
          </a:prstGeom>
        </p:spPr>
        <p:txBody>
          <a:bodyPr wrap="square">
            <a:spAutoFit/>
          </a:bodyPr>
          <a:lstStyle/>
          <a:p>
            <a:pPr marL="342900" indent="-342900" algn="just">
              <a:buFont typeface="Wingdings" pitchFamily="2" charset="2"/>
              <a:buChar char="Ø"/>
            </a:pPr>
            <a:r>
              <a:rPr lang="uk-UA" sz="2000" b="1" u="sng" dirty="0" smtClean="0"/>
              <a:t>   Мідл-офіс</a:t>
            </a:r>
            <a:r>
              <a:rPr lang="uk-UA" sz="2000" b="1" dirty="0" smtClean="0"/>
              <a:t> </a:t>
            </a:r>
            <a:r>
              <a:rPr lang="uk-UA" sz="2000" b="1" dirty="0"/>
              <a:t>забезпечує дотримання законодавчих вимог та внутрішньобанківських правил і лімітів під час проведення казначейських операцій банку. </a:t>
            </a:r>
            <a:r>
              <a:rPr lang="ru-RU" sz="2000" b="1" dirty="0"/>
              <a:t>Основна його функція полягає в проведенні аудиту операцій, здійснених працівниками фронт-офісу, в режимі моніторингу. Всі повідомлення, що надходять з фронт-офісу, фіксуються в комп’ютерній мережі мідл-офісу та контролюються на предмет відповідності лімітам, встановленим як за клієнтськими, так і за власними операціями банку. Також контролюється додержання особистих лімітів дилерами різних рангів.</a:t>
            </a:r>
            <a:endParaRPr lang="uk-UA" sz="2000" b="1" dirty="0"/>
          </a:p>
          <a:p>
            <a:pPr marL="342900" indent="-342900" algn="just">
              <a:buFont typeface="Wingdings" pitchFamily="2" charset="2"/>
              <a:buChar char="Ø"/>
            </a:pPr>
            <a:r>
              <a:rPr lang="uk-UA" sz="2000" b="1" dirty="0" smtClean="0"/>
              <a:t>   Після </a:t>
            </a:r>
            <a:r>
              <a:rPr lang="uk-UA" sz="2000" b="1" dirty="0"/>
              <a:t>реєстрації в мідл-офісі інформація про здійснені фронт-офісом фінансові операції надходить у </a:t>
            </a:r>
            <a:r>
              <a:rPr lang="uk-UA" sz="2000" b="1" u="sng" dirty="0"/>
              <a:t>бек-офіс.</a:t>
            </a:r>
            <a:r>
              <a:rPr lang="uk-UA" sz="2000" b="1" dirty="0"/>
              <a:t> </a:t>
            </a:r>
            <a:r>
              <a:rPr lang="ru-RU" sz="2000" b="1" dirty="0"/>
              <a:t>Тут всі повідомлення, одержані у вигляді комп’ютерних сліпів (тікетів), перевіряються на наявність необхідних реквізитів та відповідного документального підтвердження. Надалі робляться бухгалтерські проведення, а в деяких банках складається навіть власний баланс казначейства. Отже, бек-офіс виконує функції бухгалтерії казначейства.</a:t>
            </a:r>
            <a:endParaRPr lang="uk-UA" sz="2000" b="1" dirty="0"/>
          </a:p>
          <a:p>
            <a:pPr marL="342900" indent="-342900" algn="just">
              <a:buFont typeface="Wingdings" pitchFamily="2" charset="2"/>
              <a:buChar char="Ø"/>
            </a:pPr>
            <a:r>
              <a:rPr lang="ru-RU" sz="2000" b="1" dirty="0" smtClean="0"/>
              <a:t>   Важливу </a:t>
            </a:r>
            <a:r>
              <a:rPr lang="ru-RU" sz="2000" b="1" dirty="0"/>
              <a:t>складову в процесі управління фінансами комерційного банку становить аналіз інформаційних потоків.</a:t>
            </a:r>
            <a:endParaRPr lang="uk-UA" sz="2000" b="1" dirty="0"/>
          </a:p>
        </p:txBody>
      </p:sp>
      <p:pic>
        <p:nvPicPr>
          <p:cNvPr id="6" name="Picture 3"/>
          <p:cNvPicPr>
            <a:picLocks noChangeAspect="1"/>
          </p:cNvPicPr>
          <p:nvPr/>
        </p:nvPicPr>
        <p:blipFill rotWithShape="1">
          <a:blip r:embed="rId3"/>
          <a:srcRect t="38457" b="36101"/>
          <a:stretch/>
        </p:blipFill>
        <p:spPr>
          <a:xfrm>
            <a:off x="0" y="-24080"/>
            <a:ext cx="12192000" cy="2101176"/>
          </a:xfrm>
          <a:prstGeom prst="rect">
            <a:avLst/>
          </a:prstGeom>
        </p:spPr>
      </p:pic>
    </p:spTree>
    <p:extLst>
      <p:ext uri="{BB962C8B-B14F-4D97-AF65-F5344CB8AC3E}">
        <p14:creationId xmlns:p14="http://schemas.microsoft.com/office/powerpoint/2010/main" val="2633678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181334" y="362135"/>
            <a:ext cx="8450998" cy="461665"/>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uk-UA" sz="2400" b="1" dirty="0"/>
              <a:t>Фінансово-аналітична служба банку виконує такі функції: </a:t>
            </a:r>
          </a:p>
        </p:txBody>
      </p:sp>
      <p:graphicFrame>
        <p:nvGraphicFramePr>
          <p:cNvPr id="4" name="Схема 3"/>
          <p:cNvGraphicFramePr/>
          <p:nvPr>
            <p:extLst>
              <p:ext uri="{D42A27DB-BD31-4B8C-83A1-F6EECF244321}">
                <p14:modId xmlns:p14="http://schemas.microsoft.com/office/powerpoint/2010/main" val="3439465062"/>
              </p:ext>
            </p:extLst>
          </p:nvPr>
        </p:nvGraphicFramePr>
        <p:xfrm>
          <a:off x="509081" y="989170"/>
          <a:ext cx="11303541" cy="5615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5921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p:pic>
      <p:pic>
        <p:nvPicPr>
          <p:cNvPr id="6" name="图片 5"/>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8405" b="17813"/>
          <a:stretch/>
        </p:blipFill>
        <p:spPr>
          <a:xfrm>
            <a:off x="1" y="1606679"/>
            <a:ext cx="6177064" cy="525132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2" name="Прямокутник 1"/>
          <p:cNvSpPr/>
          <p:nvPr/>
        </p:nvSpPr>
        <p:spPr>
          <a:xfrm>
            <a:off x="2694562" y="970852"/>
            <a:ext cx="9124544" cy="255454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algn="just"/>
            <a:r>
              <a:rPr lang="uk-UA" sz="2000" b="1" dirty="0" smtClean="0"/>
              <a:t>   Розвиток </a:t>
            </a:r>
            <a:r>
              <a:rPr lang="uk-UA" sz="2000" b="1" dirty="0"/>
              <a:t>та вдосконалення діяльності фінансових ринків, перетворення їх на світові ринки, інтенсивне впровадження сучасних засобів зв’язку та інформаційних технологій спричинилися до того, що мінливість і непередбачуваність стали основними характеристиками відсоткових ставок. Якщо ризик ліквідності зменшується завдяки можливостям, які надає розвинений фінансовий ринок, то ризик зміни відсоткових ставок на цьому ринку, навпаки, значно зростає.</a:t>
            </a:r>
          </a:p>
          <a:p>
            <a:pPr algn="just"/>
            <a:endParaRPr lang="uk-UA" sz="2000" b="1" dirty="0"/>
          </a:p>
        </p:txBody>
      </p:sp>
      <p:sp>
        <p:nvSpPr>
          <p:cNvPr id="8" name="Прямокутник 7"/>
          <p:cNvSpPr/>
          <p:nvPr/>
        </p:nvSpPr>
        <p:spPr>
          <a:xfrm>
            <a:off x="1459150" y="109477"/>
            <a:ext cx="10622604" cy="954107"/>
          </a:xfrm>
          <a:prstGeom prst="rect">
            <a:avLst/>
          </a:prstGeom>
        </p:spPr>
        <p:txBody>
          <a:bodyPr wrap="square">
            <a:spAutoFit/>
          </a:bodyPr>
          <a:lstStyle/>
          <a:p>
            <a:pPr algn="ctr"/>
            <a:r>
              <a:rPr lang="uk-UA" sz="2800" b="1" dirty="0">
                <a:solidFill>
                  <a:srgbClr val="3158E7"/>
                </a:solidFill>
              </a:rPr>
              <a:t>3. Інструментарій управління активами і пасивами банку.</a:t>
            </a:r>
            <a:endParaRPr lang="uk-UA" sz="2800" dirty="0">
              <a:solidFill>
                <a:srgbClr val="3158E7"/>
              </a:solidFill>
            </a:endParaRPr>
          </a:p>
          <a:p>
            <a:pPr lvl="0" algn="ctr"/>
            <a:endParaRPr lang="uk-UA" sz="2800" dirty="0"/>
          </a:p>
        </p:txBody>
      </p:sp>
      <p:pic>
        <p:nvPicPr>
          <p:cNvPr id="15362" name="Picture 2" descr="Office Staff Png - People Business, Transparent Png - 585x818(#171887) -  PngFin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b="52557"/>
          <a:stretch/>
        </p:blipFill>
        <p:spPr bwMode="auto">
          <a:xfrm>
            <a:off x="-1258373" y="4377447"/>
            <a:ext cx="5412083" cy="248055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кутник 8"/>
          <p:cNvSpPr/>
          <p:nvPr/>
        </p:nvSpPr>
        <p:spPr>
          <a:xfrm>
            <a:off x="2694562" y="3856724"/>
            <a:ext cx="9124544" cy="2246769"/>
          </a:xfrm>
          <a:prstGeom prst="rect">
            <a:avLst/>
          </a:prstGeom>
          <a:solidFill>
            <a:srgbClr val="006600"/>
          </a:solidFill>
          <a:ln w="19050">
            <a:noFill/>
          </a:ln>
        </p:spPr>
        <p:txBody>
          <a:bodyPr wrap="square">
            <a:spAutoFit/>
          </a:bodyPr>
          <a:lstStyle/>
          <a:p>
            <a:pPr algn="just"/>
            <a:r>
              <a:rPr lang="uk-UA" sz="2000" b="1" dirty="0" smtClean="0">
                <a:solidFill>
                  <a:schemeClr val="bg1"/>
                </a:solidFill>
              </a:rPr>
              <a:t>   Розглянемо:</a:t>
            </a:r>
          </a:p>
          <a:p>
            <a:r>
              <a:rPr lang="uk-UA" sz="2000" b="1" dirty="0">
                <a:solidFill>
                  <a:schemeClr val="bg1"/>
                </a:solidFill>
              </a:rPr>
              <a:t>1.</a:t>
            </a:r>
            <a:r>
              <a:rPr lang="ru-RU" sz="2000" b="1" dirty="0">
                <a:solidFill>
                  <a:schemeClr val="bg1"/>
                </a:solidFill>
              </a:rPr>
              <a:t>Управління строками розміщення активів </a:t>
            </a:r>
            <a:endParaRPr lang="uk-UA" sz="2000" dirty="0">
              <a:solidFill>
                <a:schemeClr val="bg1"/>
              </a:solidFill>
            </a:endParaRPr>
          </a:p>
          <a:p>
            <a:r>
              <a:rPr lang="ru-RU" sz="2000" b="1" dirty="0">
                <a:solidFill>
                  <a:schemeClr val="bg1"/>
                </a:solidFill>
              </a:rPr>
              <a:t>та залучення зобов’язань </a:t>
            </a:r>
            <a:r>
              <a:rPr lang="ru-RU" sz="2000" b="1" dirty="0" smtClean="0">
                <a:solidFill>
                  <a:schemeClr val="bg1"/>
                </a:solidFill>
              </a:rPr>
              <a:t>банку.</a:t>
            </a:r>
            <a:endParaRPr lang="uk-UA" sz="2000" dirty="0">
              <a:solidFill>
                <a:schemeClr val="bg1"/>
              </a:solidFill>
            </a:endParaRPr>
          </a:p>
          <a:p>
            <a:pPr lvl="0" algn="just"/>
            <a:r>
              <a:rPr lang="ru-RU" sz="2000" b="1" dirty="0" smtClean="0">
                <a:solidFill>
                  <a:schemeClr val="bg1"/>
                </a:solidFill>
              </a:rPr>
              <a:t>2. Геп-менеджмент.</a:t>
            </a:r>
            <a:endParaRPr lang="uk-UA" sz="2000" dirty="0">
              <a:solidFill>
                <a:schemeClr val="bg1"/>
              </a:solidFill>
            </a:endParaRPr>
          </a:p>
          <a:p>
            <a:pPr lvl="0" algn="just"/>
            <a:r>
              <a:rPr lang="uk-UA" sz="2000" b="1" dirty="0" smtClean="0">
                <a:solidFill>
                  <a:schemeClr val="bg1"/>
                </a:solidFill>
              </a:rPr>
              <a:t>3. </a:t>
            </a:r>
            <a:r>
              <a:rPr lang="ru-RU" sz="2000" b="1" dirty="0">
                <a:solidFill>
                  <a:schemeClr val="bg1"/>
                </a:solidFill>
              </a:rPr>
              <a:t>Метод кумулятивного </a:t>
            </a:r>
            <a:r>
              <a:rPr lang="ru-RU" sz="2000" b="1" dirty="0" smtClean="0">
                <a:solidFill>
                  <a:schemeClr val="bg1"/>
                </a:solidFill>
              </a:rPr>
              <a:t>гепу.</a:t>
            </a:r>
            <a:endParaRPr lang="uk-UA" sz="2000" dirty="0">
              <a:solidFill>
                <a:schemeClr val="bg1"/>
              </a:solidFill>
            </a:endParaRPr>
          </a:p>
          <a:p>
            <a:pPr lvl="0" algn="just"/>
            <a:r>
              <a:rPr lang="ru-RU" sz="2000" b="1" dirty="0" smtClean="0">
                <a:solidFill>
                  <a:schemeClr val="bg1"/>
                </a:solidFill>
              </a:rPr>
              <a:t>4. Імунізація </a:t>
            </a:r>
            <a:r>
              <a:rPr lang="ru-RU" sz="2000" b="1" dirty="0">
                <a:solidFill>
                  <a:schemeClr val="bg1"/>
                </a:solidFill>
              </a:rPr>
              <a:t>балансу </a:t>
            </a:r>
            <a:r>
              <a:rPr lang="ru-RU" sz="2000" b="1" dirty="0" smtClean="0">
                <a:solidFill>
                  <a:schemeClr val="bg1"/>
                </a:solidFill>
              </a:rPr>
              <a:t>банку.</a:t>
            </a:r>
            <a:endParaRPr lang="uk-UA" sz="2000" dirty="0">
              <a:solidFill>
                <a:schemeClr val="bg1"/>
              </a:solidFill>
            </a:endParaRPr>
          </a:p>
          <a:p>
            <a:pPr algn="just"/>
            <a:endParaRPr lang="uk-UA" sz="2000" b="1" dirty="0"/>
          </a:p>
        </p:txBody>
      </p:sp>
    </p:spTree>
    <p:extLst>
      <p:ext uri="{BB962C8B-B14F-4D97-AF65-F5344CB8AC3E}">
        <p14:creationId xmlns:p14="http://schemas.microsoft.com/office/powerpoint/2010/main" val="33548270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Кільце 4"/>
          <p:cNvSpPr/>
          <p:nvPr/>
        </p:nvSpPr>
        <p:spPr>
          <a:xfrm>
            <a:off x="72922" y="994530"/>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Кільце 6"/>
          <p:cNvSpPr/>
          <p:nvPr/>
        </p:nvSpPr>
        <p:spPr>
          <a:xfrm>
            <a:off x="96031" y="3610790"/>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 name="Прямокутник 2"/>
          <p:cNvSpPr/>
          <p:nvPr/>
        </p:nvSpPr>
        <p:spPr>
          <a:xfrm>
            <a:off x="476655" y="216221"/>
            <a:ext cx="11264630" cy="461665"/>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uk-UA" sz="2400" b="1" dirty="0"/>
              <a:t>3</a:t>
            </a:r>
            <a:r>
              <a:rPr lang="uk-UA" sz="2400" b="1" dirty="0" smtClean="0"/>
              <a:t>.1 </a:t>
            </a:r>
            <a:r>
              <a:rPr lang="ru-RU" sz="2400" b="1" dirty="0" smtClean="0"/>
              <a:t>Управління </a:t>
            </a:r>
            <a:r>
              <a:rPr lang="ru-RU" sz="2400" b="1" dirty="0"/>
              <a:t>строками розміщення активів </a:t>
            </a:r>
            <a:r>
              <a:rPr lang="ru-RU" sz="2400" b="1" dirty="0" smtClean="0"/>
              <a:t>та </a:t>
            </a:r>
            <a:r>
              <a:rPr lang="ru-RU" sz="2400" b="1" dirty="0"/>
              <a:t>залучення зобов’язань банку</a:t>
            </a:r>
            <a:endParaRPr lang="uk-UA" sz="2400" b="1" dirty="0"/>
          </a:p>
        </p:txBody>
      </p:sp>
      <p:sp>
        <p:nvSpPr>
          <p:cNvPr id="4" name="Прямокутник 3"/>
          <p:cNvSpPr/>
          <p:nvPr/>
        </p:nvSpPr>
        <p:spPr>
          <a:xfrm>
            <a:off x="476655" y="943980"/>
            <a:ext cx="11196536" cy="707886"/>
          </a:xfrm>
          <a:prstGeom prst="rect">
            <a:avLst/>
          </a:prstGeom>
          <a:solidFill>
            <a:schemeClr val="bg1"/>
          </a:solidFill>
          <a:ln>
            <a:solidFill>
              <a:schemeClr val="tx1"/>
            </a:solidFill>
          </a:ln>
        </p:spPr>
        <p:txBody>
          <a:bodyPr wrap="square">
            <a:spAutoFit/>
          </a:bodyPr>
          <a:lstStyle/>
          <a:p>
            <a:r>
              <a:rPr lang="uk-UA" sz="2000" b="1" dirty="0" smtClean="0"/>
              <a:t>   Узгодження </a:t>
            </a:r>
            <a:r>
              <a:rPr lang="uk-UA" sz="2000" b="1" dirty="0"/>
              <a:t>строків розміщення активів і залучення зобов’язань — це один із методів, за допомогою якого банк фіксує спред і нейтралізує ризик зміни відсоткової ставки. </a:t>
            </a:r>
          </a:p>
        </p:txBody>
      </p:sp>
      <p:sp>
        <p:nvSpPr>
          <p:cNvPr id="6" name="Прямокутник 5"/>
          <p:cNvSpPr/>
          <p:nvPr/>
        </p:nvSpPr>
        <p:spPr>
          <a:xfrm>
            <a:off x="476655" y="1863085"/>
            <a:ext cx="11322995" cy="470898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marL="285750" indent="-285750" algn="just">
              <a:buFont typeface="Wingdings" pitchFamily="2" charset="2"/>
              <a:buChar char="ü"/>
            </a:pPr>
            <a:r>
              <a:rPr lang="ru-RU" sz="2000" b="1" u="sng" dirty="0" smtClean="0"/>
              <a:t>    Збалансований </a:t>
            </a:r>
            <a:r>
              <a:rPr lang="ru-RU" sz="2000" b="1" u="sng" dirty="0"/>
              <a:t>за строками підхід</a:t>
            </a:r>
            <a:r>
              <a:rPr lang="ru-RU" sz="2000" b="1" dirty="0"/>
              <a:t> передбачає встановлення повної відповідності між термінами залучення та розміщення коштів. Такий прийом не максимізує, а стабілізує прибуток, мінімізуючи відсотковий ризик. Застосовується в разі управління банком за стратегією мінімізації ризиків.</a:t>
            </a:r>
            <a:endParaRPr lang="uk-UA" sz="2000" b="1" dirty="0"/>
          </a:p>
          <a:p>
            <a:pPr marL="285750" indent="-285750" algn="just">
              <a:buFont typeface="Wingdings" pitchFamily="2" charset="2"/>
              <a:buChar char="ü"/>
            </a:pPr>
            <a:r>
              <a:rPr lang="ru-RU" sz="2000" b="1" u="sng" dirty="0" smtClean="0"/>
              <a:t>    Незбалансований </a:t>
            </a:r>
            <a:r>
              <a:rPr lang="ru-RU" sz="2000" b="1" u="sng" dirty="0"/>
              <a:t>за строками підхід</a:t>
            </a:r>
            <a:r>
              <a:rPr lang="ru-RU" sz="2000" b="1" dirty="0"/>
              <a:t> є альтернативним прийомом управління, який надає потенційні можливості одержання підвищених прибутків за рахунок зміни відсоткових ставок на ринку. Використання цього підходу базується на прогнозі зміни швидкості, напряму та величини відсоткових ставок на ринку. Згідно з незбалансованим підходом до управління строки залучення коштів мають бути коротшими за строки їх розміщення, якщо прогноз свідчить про майбутнє зниження відсоткових ставок. І навпаки — строки виконання зобов’язань банку мають перевищувати строки за активами, якщо прогнозується зростання ставок. Цей підхід дозволяє максимізувати прибуток, але супроводжується підвищеним ризиком, пов’язаним із невизначеністю зміни відсоткових ставок. Якщо прогноз стосовно відсоткових ставок не виправдається, то банк може зазнати збитків.</a:t>
            </a:r>
            <a:endParaRPr lang="uk-UA" sz="2000" b="1" dirty="0"/>
          </a:p>
          <a:p>
            <a:pPr algn="just"/>
            <a:endParaRPr lang="uk-UA" sz="2000" b="1" dirty="0"/>
          </a:p>
        </p:txBody>
      </p:sp>
    </p:spTree>
    <p:extLst>
      <p:ext uri="{BB962C8B-B14F-4D97-AF65-F5344CB8AC3E}">
        <p14:creationId xmlns:p14="http://schemas.microsoft.com/office/powerpoint/2010/main" val="694028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2666999" y="-2666999"/>
            <a:ext cx="6858000" cy="121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кутник 2"/>
          <p:cNvSpPr/>
          <p:nvPr/>
        </p:nvSpPr>
        <p:spPr>
          <a:xfrm>
            <a:off x="1322959" y="3257333"/>
            <a:ext cx="9766571" cy="1938992"/>
          </a:xfrm>
          <a:prstGeom prst="rect">
            <a:avLst/>
          </a:prstGeom>
        </p:spPr>
        <p:txBody>
          <a:bodyPr wrap="square">
            <a:spAutoFit/>
          </a:bodyPr>
          <a:lstStyle/>
          <a:p>
            <a:pPr algn="just"/>
            <a:r>
              <a:rPr lang="uk-UA" sz="2000" b="1" u="sng" dirty="0" smtClean="0"/>
              <a:t>    Тактика структурного балансування активів і пасивів</a:t>
            </a:r>
            <a:r>
              <a:rPr lang="uk-UA" sz="2000" b="1" dirty="0" smtClean="0"/>
              <a:t> може застосовуватись як щодо строків, так і щодо обсягів залучених та розміщених коштів. Сутність підходу зводиться до намагання максимально наблизити обсяги активних і пасивних операцій, які мають однакові строки виконання. Інакше кажучи, банк щоразу намагається обрати той напрям розміщення коштів, який дозволить повністю узгодити структуру активів і зобов’язань. </a:t>
            </a:r>
            <a:endParaRPr lang="uk-UA" sz="2000" b="1" dirty="0"/>
          </a:p>
        </p:txBody>
      </p:sp>
      <p:pic>
        <p:nvPicPr>
          <p:cNvPr id="4" name="Picture 2"/>
          <p:cNvPicPr>
            <a:picLocks noChangeAspect="1"/>
          </p:cNvPicPr>
          <p:nvPr/>
        </p:nvPicPr>
        <p:blipFill>
          <a:blip r:embed="rId3"/>
          <a:srcRect t="64152" b="4948"/>
          <a:stretch>
            <a:fillRect/>
          </a:stretch>
        </p:blipFill>
        <p:spPr>
          <a:xfrm>
            <a:off x="0" y="0"/>
            <a:ext cx="12192000" cy="2525479"/>
          </a:xfrm>
          <a:prstGeom prst="rect">
            <a:avLst/>
          </a:prstGeom>
        </p:spPr>
      </p:pic>
    </p:spTree>
    <p:extLst>
      <p:ext uri="{BB962C8B-B14F-4D97-AF65-F5344CB8AC3E}">
        <p14:creationId xmlns:p14="http://schemas.microsoft.com/office/powerpoint/2010/main" val="3275955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4253021665"/>
              </p:ext>
            </p:extLst>
          </p:nvPr>
        </p:nvGraphicFramePr>
        <p:xfrm>
          <a:off x="431258" y="651753"/>
          <a:ext cx="11183567" cy="5581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组合 12"/>
          <p:cNvGrpSpPr>
            <a:grpSpLocks/>
          </p:cNvGrpSpPr>
          <p:nvPr/>
        </p:nvGrpSpPr>
        <p:grpSpPr bwMode="auto">
          <a:xfrm>
            <a:off x="928997" y="3054485"/>
            <a:ext cx="1104800" cy="3290653"/>
            <a:chOff x="0" y="0"/>
            <a:chExt cx="1419622" cy="4922540"/>
          </a:xfrm>
          <a:solidFill>
            <a:schemeClr val="tx1"/>
          </a:solidFill>
        </p:grpSpPr>
        <p:sp>
          <p:nvSpPr>
            <p:cNvPr id="7" name="Freeform 13"/>
            <p:cNvSpPr>
              <a:spLocks/>
            </p:cNvSpPr>
            <p:nvPr/>
          </p:nvSpPr>
          <p:spPr bwMode="auto">
            <a:xfrm>
              <a:off x="0" y="0"/>
              <a:ext cx="1419622" cy="4922540"/>
            </a:xfrm>
            <a:custGeom>
              <a:avLst/>
              <a:gdLst>
                <a:gd name="T0" fmla="*/ 2147483646 w 246"/>
                <a:gd name="T1" fmla="*/ 0 h 843"/>
                <a:gd name="T2" fmla="*/ 2147483646 w 246"/>
                <a:gd name="T3" fmla="*/ 2147483646 h 843"/>
                <a:gd name="T4" fmla="*/ 2147483646 w 246"/>
                <a:gd name="T5" fmla="*/ 2147483646 h 843"/>
                <a:gd name="T6" fmla="*/ 2147483646 w 246"/>
                <a:gd name="T7" fmla="*/ 2147483646 h 843"/>
                <a:gd name="T8" fmla="*/ 2147483646 w 246"/>
                <a:gd name="T9" fmla="*/ 2147483646 h 843"/>
                <a:gd name="T10" fmla="*/ 2147483646 w 246"/>
                <a:gd name="T11" fmla="*/ 2147483646 h 843"/>
                <a:gd name="T12" fmla="*/ 2147483646 w 246"/>
                <a:gd name="T13" fmla="*/ 2147483646 h 843"/>
                <a:gd name="T14" fmla="*/ 2147483646 w 246"/>
                <a:gd name="T15" fmla="*/ 2147483646 h 843"/>
                <a:gd name="T16" fmla="*/ 2147483646 w 246"/>
                <a:gd name="T17" fmla="*/ 2147483646 h 843"/>
                <a:gd name="T18" fmla="*/ 2147483646 w 246"/>
                <a:gd name="T19" fmla="*/ 2147483646 h 843"/>
                <a:gd name="T20" fmla="*/ 2147483646 w 246"/>
                <a:gd name="T21" fmla="*/ 2147483646 h 843"/>
                <a:gd name="T22" fmla="*/ 2147483646 w 246"/>
                <a:gd name="T23" fmla="*/ 2147483646 h 843"/>
                <a:gd name="T24" fmla="*/ 2147483646 w 246"/>
                <a:gd name="T25" fmla="*/ 2147483646 h 843"/>
                <a:gd name="T26" fmla="*/ 2147483646 w 246"/>
                <a:gd name="T27" fmla="*/ 2147483646 h 843"/>
                <a:gd name="T28" fmla="*/ 2147483646 w 246"/>
                <a:gd name="T29" fmla="*/ 2147483646 h 843"/>
                <a:gd name="T30" fmla="*/ 2147483646 w 246"/>
                <a:gd name="T31" fmla="*/ 2147483646 h 843"/>
                <a:gd name="T32" fmla="*/ 2147483646 w 246"/>
                <a:gd name="T33" fmla="*/ 2147483646 h 843"/>
                <a:gd name="T34" fmla="*/ 2147483646 w 246"/>
                <a:gd name="T35" fmla="*/ 2147483646 h 843"/>
                <a:gd name="T36" fmla="*/ 2147483646 w 246"/>
                <a:gd name="T37" fmla="*/ 2147483646 h 843"/>
                <a:gd name="T38" fmla="*/ 2147483646 w 246"/>
                <a:gd name="T39" fmla="*/ 2147483646 h 843"/>
                <a:gd name="T40" fmla="*/ 2147483646 w 246"/>
                <a:gd name="T41" fmla="*/ 2147483646 h 843"/>
                <a:gd name="T42" fmla="*/ 2147483646 w 246"/>
                <a:gd name="T43" fmla="*/ 2147483646 h 843"/>
                <a:gd name="T44" fmla="*/ 2147483646 w 246"/>
                <a:gd name="T45" fmla="*/ 2147483646 h 843"/>
                <a:gd name="T46" fmla="*/ 2147483646 w 246"/>
                <a:gd name="T47" fmla="*/ 2147483646 h 843"/>
                <a:gd name="T48" fmla="*/ 2147483646 w 246"/>
                <a:gd name="T49" fmla="*/ 2147483646 h 843"/>
                <a:gd name="T50" fmla="*/ 2147483646 w 246"/>
                <a:gd name="T51" fmla="*/ 2147483646 h 843"/>
                <a:gd name="T52" fmla="*/ 2147483646 w 246"/>
                <a:gd name="T53" fmla="*/ 2147483646 h 843"/>
                <a:gd name="T54" fmla="*/ 2147483646 w 246"/>
                <a:gd name="T55" fmla="*/ 2147483646 h 843"/>
                <a:gd name="T56" fmla="*/ 2147483646 w 246"/>
                <a:gd name="T57" fmla="*/ 2147483646 h 843"/>
                <a:gd name="T58" fmla="*/ 2147483646 w 246"/>
                <a:gd name="T59" fmla="*/ 2147483646 h 843"/>
                <a:gd name="T60" fmla="*/ 2147483646 w 246"/>
                <a:gd name="T61" fmla="*/ 2147483646 h 843"/>
                <a:gd name="T62" fmla="*/ 2147483646 w 246"/>
                <a:gd name="T63" fmla="*/ 2147483646 h 843"/>
                <a:gd name="T64" fmla="*/ 2147483646 w 246"/>
                <a:gd name="T65" fmla="*/ 2147483646 h 843"/>
                <a:gd name="T66" fmla="*/ 2147483646 w 246"/>
                <a:gd name="T67" fmla="*/ 2147483646 h 843"/>
                <a:gd name="T68" fmla="*/ 2147483646 w 246"/>
                <a:gd name="T69" fmla="*/ 2147483646 h 843"/>
                <a:gd name="T70" fmla="*/ 2147483646 w 246"/>
                <a:gd name="T71" fmla="*/ 2147483646 h 843"/>
                <a:gd name="T72" fmla="*/ 2147483646 w 246"/>
                <a:gd name="T73" fmla="*/ 2147483646 h 843"/>
                <a:gd name="T74" fmla="*/ 2147483646 w 246"/>
                <a:gd name="T75" fmla="*/ 2147483646 h 843"/>
                <a:gd name="T76" fmla="*/ 2147483646 w 246"/>
                <a:gd name="T77" fmla="*/ 2147483646 h 843"/>
                <a:gd name="T78" fmla="*/ 2147483646 w 246"/>
                <a:gd name="T79" fmla="*/ 2147483646 h 843"/>
                <a:gd name="T80" fmla="*/ 2147483646 w 246"/>
                <a:gd name="T81" fmla="*/ 2147483646 h 843"/>
                <a:gd name="T82" fmla="*/ 2147483646 w 246"/>
                <a:gd name="T83" fmla="*/ 2147483646 h 843"/>
                <a:gd name="T84" fmla="*/ 2147483646 w 246"/>
                <a:gd name="T85" fmla="*/ 2147483646 h 843"/>
                <a:gd name="T86" fmla="*/ 2147483646 w 246"/>
                <a:gd name="T87" fmla="*/ 2147483646 h 843"/>
                <a:gd name="T88" fmla="*/ 2147483646 w 246"/>
                <a:gd name="T89" fmla="*/ 2147483646 h 843"/>
                <a:gd name="T90" fmla="*/ 2147483646 w 246"/>
                <a:gd name="T91" fmla="*/ 2147483646 h 843"/>
                <a:gd name="T92" fmla="*/ 2147483646 w 246"/>
                <a:gd name="T93" fmla="*/ 2147483646 h 843"/>
                <a:gd name="T94" fmla="*/ 2147483646 w 246"/>
                <a:gd name="T95" fmla="*/ 2147483646 h 843"/>
                <a:gd name="T96" fmla="*/ 2147483646 w 246"/>
                <a:gd name="T97" fmla="*/ 2147483646 h 843"/>
                <a:gd name="T98" fmla="*/ 2147483646 w 246"/>
                <a:gd name="T99" fmla="*/ 2147483646 h 843"/>
                <a:gd name="T100" fmla="*/ 2147483646 w 246"/>
                <a:gd name="T101" fmla="*/ 2147483646 h 843"/>
                <a:gd name="T102" fmla="*/ 2147483646 w 246"/>
                <a:gd name="T103" fmla="*/ 2147483646 h 843"/>
                <a:gd name="T104" fmla="*/ 2147483646 w 246"/>
                <a:gd name="T105" fmla="*/ 2147483646 h 843"/>
                <a:gd name="T106" fmla="*/ 2147483646 w 246"/>
                <a:gd name="T107" fmla="*/ 2147483646 h 843"/>
                <a:gd name="T108" fmla="*/ 2147483646 w 246"/>
                <a:gd name="T109" fmla="*/ 2147483646 h 843"/>
                <a:gd name="T110" fmla="*/ 2147483646 w 246"/>
                <a:gd name="T111" fmla="*/ 2147483646 h 843"/>
                <a:gd name="T112" fmla="*/ 2147483646 w 246"/>
                <a:gd name="T113" fmla="*/ 2147483646 h 843"/>
                <a:gd name="T114" fmla="*/ 2147483646 w 246"/>
                <a:gd name="T115" fmla="*/ 0 h 8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8" name="Freeform 14"/>
            <p:cNvSpPr>
              <a:spLocks/>
            </p:cNvSpPr>
            <p:nvPr/>
          </p:nvSpPr>
          <p:spPr bwMode="auto">
            <a:xfrm>
              <a:off x="396264" y="637172"/>
              <a:ext cx="353943" cy="271964"/>
            </a:xfrm>
            <a:custGeom>
              <a:avLst/>
              <a:gdLst>
                <a:gd name="T0" fmla="*/ 2147483646 w 61"/>
                <a:gd name="T1" fmla="*/ 2147483646 h 47"/>
                <a:gd name="T2" fmla="*/ 2147483646 w 61"/>
                <a:gd name="T3" fmla="*/ 2147483646 h 47"/>
                <a:gd name="T4" fmla="*/ 2147483646 w 61"/>
                <a:gd name="T5" fmla="*/ 2147483646 h 47"/>
                <a:gd name="T6" fmla="*/ 2147483646 w 61"/>
                <a:gd name="T7" fmla="*/ 2147483646 h 47"/>
                <a:gd name="T8" fmla="*/ 2147483646 w 61"/>
                <a:gd name="T9" fmla="*/ 2147483646 h 47"/>
                <a:gd name="T10" fmla="*/ 2147483646 w 61"/>
                <a:gd name="T11" fmla="*/ 2147483646 h 47"/>
                <a:gd name="T12" fmla="*/ 0 w 61"/>
                <a:gd name="T13" fmla="*/ 2147483646 h 47"/>
                <a:gd name="T14" fmla="*/ 2147483646 w 61"/>
                <a:gd name="T15" fmla="*/ 0 h 47"/>
                <a:gd name="T16" fmla="*/ 2147483646 w 61"/>
                <a:gd name="T17" fmla="*/ 2147483646 h 47"/>
                <a:gd name="T18" fmla="*/ 2147483646 w 61"/>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9" name="Freeform 15"/>
            <p:cNvSpPr>
              <a:spLocks/>
            </p:cNvSpPr>
            <p:nvPr/>
          </p:nvSpPr>
          <p:spPr bwMode="auto">
            <a:xfrm>
              <a:off x="761748" y="1371472"/>
              <a:ext cx="161583" cy="205914"/>
            </a:xfrm>
            <a:custGeom>
              <a:avLst/>
              <a:gdLst>
                <a:gd name="T0" fmla="*/ 2147483646 w 28"/>
                <a:gd name="T1" fmla="*/ 2147483646 h 35"/>
                <a:gd name="T2" fmla="*/ 0 w 28"/>
                <a:gd name="T3" fmla="*/ 0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2147483646 w 28"/>
                <a:gd name="T13" fmla="*/ 214748364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0" name="Freeform 16"/>
            <p:cNvSpPr>
              <a:spLocks/>
            </p:cNvSpPr>
            <p:nvPr/>
          </p:nvSpPr>
          <p:spPr bwMode="auto">
            <a:xfrm flipH="1">
              <a:off x="1141492" y="1577385"/>
              <a:ext cx="58972" cy="281612"/>
            </a:xfrm>
            <a:custGeom>
              <a:avLst/>
              <a:gdLst>
                <a:gd name="T0" fmla="*/ 2147483646 w 11"/>
                <a:gd name="T1" fmla="*/ 0 h 31"/>
                <a:gd name="T2" fmla="*/ 0 w 11"/>
                <a:gd name="T3" fmla="*/ 2147483646 h 31"/>
                <a:gd name="T4" fmla="*/ 0 w 11"/>
                <a:gd name="T5" fmla="*/ 2147483646 h 31"/>
                <a:gd name="T6" fmla="*/ 2147483646 w 11"/>
                <a:gd name="T7" fmla="*/ 2147483646 h 31"/>
                <a:gd name="T8" fmla="*/ 2147483646 w 1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grpSp>
      <p:cxnSp>
        <p:nvCxnSpPr>
          <p:cNvPr id="12" name="Пряма сполучна лінія 11"/>
          <p:cNvCxnSpPr/>
          <p:nvPr/>
        </p:nvCxnSpPr>
        <p:spPr>
          <a:xfrm flipV="1">
            <a:off x="1863240" y="3054485"/>
            <a:ext cx="170557" cy="98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69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476655" y="216221"/>
            <a:ext cx="11264630" cy="461665"/>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ru-RU" sz="2400" b="1" dirty="0" smtClean="0"/>
              <a:t>3.2</a:t>
            </a:r>
            <a:r>
              <a:rPr lang="uk-UA" sz="2400" b="1" dirty="0" smtClean="0"/>
              <a:t> Геп-менеджмент</a:t>
            </a:r>
            <a:endParaRPr lang="uk-UA" sz="2400" b="1" dirty="0"/>
          </a:p>
        </p:txBody>
      </p:sp>
      <p:sp>
        <p:nvSpPr>
          <p:cNvPr id="4" name="Прямокутник 3"/>
          <p:cNvSpPr/>
          <p:nvPr/>
        </p:nvSpPr>
        <p:spPr>
          <a:xfrm>
            <a:off x="476655" y="888408"/>
            <a:ext cx="11264630" cy="1323439"/>
          </a:xfrm>
          <a:prstGeom prst="rect">
            <a:avLst/>
          </a:prstGeom>
          <a:ln>
            <a:solidFill>
              <a:schemeClr val="tx1"/>
            </a:solidFill>
          </a:ln>
        </p:spPr>
        <p:txBody>
          <a:bodyPr wrap="square">
            <a:spAutoFit/>
          </a:bodyPr>
          <a:lstStyle/>
          <a:p>
            <a:pPr algn="just"/>
            <a:r>
              <a:rPr lang="uk-UA" sz="2000" b="1" dirty="0" smtClean="0"/>
              <a:t>   У процесі управління активами та зобов’язаннями для встановлення контролю над рівнем ризику відсоткової ставки оцінюється чутливість окремих статей та банківського балансу в цілому до відсоткового ризику. Індикатором чутливості балансу до відсоткового ризику є показник гепу (від англ. gap — розрив, дисбаланс).</a:t>
            </a:r>
            <a:endParaRPr lang="uk-UA" sz="2000" b="1" dirty="0"/>
          </a:p>
        </p:txBody>
      </p:sp>
      <p:sp>
        <p:nvSpPr>
          <p:cNvPr id="5" name="Прямокутник 4"/>
          <p:cNvSpPr/>
          <p:nvPr/>
        </p:nvSpPr>
        <p:spPr>
          <a:xfrm>
            <a:off x="476655" y="2651026"/>
            <a:ext cx="11322995" cy="286232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marL="342900" indent="-342900" algn="just">
              <a:buFont typeface="Wingdings" pitchFamily="2" charset="2"/>
              <a:buChar char="ü"/>
            </a:pPr>
            <a:r>
              <a:rPr lang="ru-RU" sz="2000" b="1" dirty="0" smtClean="0"/>
              <a:t>   Для </a:t>
            </a:r>
            <a:r>
              <a:rPr lang="ru-RU" sz="2000" b="1" dirty="0"/>
              <a:t>визначення показника гепу всі активи і пасиви банку поділяють на дві групи — чутливі до змін відсоткової ставки та нечутливі до таких змін</a:t>
            </a:r>
            <a:r>
              <a:rPr lang="uk-UA" sz="2000" b="1" dirty="0"/>
              <a:t>.</a:t>
            </a:r>
          </a:p>
          <a:p>
            <a:pPr marL="342900" indent="-342900" algn="just">
              <a:buFont typeface="Wingdings" pitchFamily="2" charset="2"/>
              <a:buChar char="ü"/>
            </a:pPr>
            <a:r>
              <a:rPr lang="ru-RU" sz="2000" b="1" dirty="0" smtClean="0"/>
              <a:t>   Для </a:t>
            </a:r>
            <a:r>
              <a:rPr lang="ru-RU" sz="2000" b="1" dirty="0"/>
              <a:t>цього весь часовий горизонт, протягом якого банк планує проаналізувати відсотковий ризик, поділяють на періоди (часові інтервали). У межах кожного з періодів структура балансу вважається фіксованою. Це дозволяє управляти співвідношеннями обсягів різних видів активів і зобов’язань, елімінуючи вплив такого параметра, як час. Тривалість цих часових інтервалів обирається довільно, наприклад, відповідно до прогнозованих моментів зміни відсоткових ставок на ринку (здебільшого 90 днів).</a:t>
            </a:r>
            <a:endParaRPr lang="uk-UA" sz="2000" b="1" dirty="0"/>
          </a:p>
          <a:p>
            <a:pPr marL="342900" indent="-342900" algn="just">
              <a:buFont typeface="Wingdings" pitchFamily="2" charset="2"/>
              <a:buChar char="ü"/>
            </a:pPr>
            <a:endParaRPr lang="uk-UA" sz="2000" b="1" dirty="0"/>
          </a:p>
        </p:txBody>
      </p:sp>
    </p:spTree>
    <p:extLst>
      <p:ext uri="{BB962C8B-B14F-4D97-AF65-F5344CB8AC3E}">
        <p14:creationId xmlns:p14="http://schemas.microsoft.com/office/powerpoint/2010/main" val="1780448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Кільце 7"/>
          <p:cNvSpPr/>
          <p:nvPr/>
        </p:nvSpPr>
        <p:spPr>
          <a:xfrm>
            <a:off x="83055" y="5134758"/>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Прямокутник 6"/>
          <p:cNvSpPr/>
          <p:nvPr/>
        </p:nvSpPr>
        <p:spPr>
          <a:xfrm>
            <a:off x="444223" y="4883362"/>
            <a:ext cx="11264630" cy="1015663"/>
          </a:xfrm>
          <a:prstGeom prst="rect">
            <a:avLst/>
          </a:prstGeom>
          <a:solidFill>
            <a:schemeClr val="bg1"/>
          </a:solidFill>
          <a:ln>
            <a:solidFill>
              <a:schemeClr val="tx1"/>
            </a:solidFill>
          </a:ln>
        </p:spPr>
        <p:txBody>
          <a:bodyPr wrap="square">
            <a:spAutoFit/>
          </a:bodyPr>
          <a:lstStyle/>
          <a:p>
            <a:pPr algn="just"/>
            <a:endParaRPr lang="uk-UA" sz="2000" b="1" dirty="0" smtClean="0"/>
          </a:p>
          <a:p>
            <a:pPr algn="just"/>
            <a:endParaRPr lang="uk-UA" sz="2000" b="1" dirty="0"/>
          </a:p>
          <a:p>
            <a:pPr algn="just"/>
            <a:endParaRPr lang="uk-UA" sz="2000" b="1" dirty="0"/>
          </a:p>
        </p:txBody>
      </p:sp>
      <p:sp>
        <p:nvSpPr>
          <p:cNvPr id="9" name="Кільце 8"/>
          <p:cNvSpPr/>
          <p:nvPr/>
        </p:nvSpPr>
        <p:spPr>
          <a:xfrm>
            <a:off x="96031" y="567864"/>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Прямокутник 5"/>
          <p:cNvSpPr/>
          <p:nvPr/>
        </p:nvSpPr>
        <p:spPr>
          <a:xfrm>
            <a:off x="473406" y="388152"/>
            <a:ext cx="11264630" cy="1015663"/>
          </a:xfrm>
          <a:prstGeom prst="rect">
            <a:avLst/>
          </a:prstGeom>
          <a:solidFill>
            <a:schemeClr val="bg1"/>
          </a:solidFill>
          <a:ln>
            <a:solidFill>
              <a:schemeClr val="tx1"/>
            </a:solidFill>
          </a:ln>
        </p:spPr>
        <p:txBody>
          <a:bodyPr wrap="square">
            <a:spAutoFit/>
          </a:bodyPr>
          <a:lstStyle/>
          <a:p>
            <a:pPr algn="just"/>
            <a:endParaRPr lang="uk-UA" sz="2000" b="1" dirty="0" smtClean="0"/>
          </a:p>
          <a:p>
            <a:pPr algn="just"/>
            <a:endParaRPr lang="uk-UA" sz="2000" b="1" dirty="0"/>
          </a:p>
          <a:p>
            <a:pPr algn="just"/>
            <a:endParaRPr lang="uk-UA" sz="2000" b="1" dirty="0"/>
          </a:p>
        </p:txBody>
      </p:sp>
      <p:sp>
        <p:nvSpPr>
          <p:cNvPr id="5" name="Прямокутник 4"/>
          <p:cNvSpPr/>
          <p:nvPr/>
        </p:nvSpPr>
        <p:spPr>
          <a:xfrm>
            <a:off x="415041" y="1521182"/>
            <a:ext cx="11322995" cy="286232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marL="342900" indent="-342900" algn="just">
              <a:buFont typeface="Wingdings" pitchFamily="2" charset="2"/>
              <a:buChar char="ü"/>
            </a:pPr>
            <a:endParaRPr lang="uk-UA" sz="2000" b="1" dirty="0" smtClean="0"/>
          </a:p>
          <a:p>
            <a:pPr marL="342900" indent="-342900" algn="just">
              <a:buFont typeface="Wingdings" pitchFamily="2" charset="2"/>
              <a:buChar char="ü"/>
            </a:pPr>
            <a:endParaRPr lang="uk-UA" sz="2000" b="1" dirty="0"/>
          </a:p>
          <a:p>
            <a:pPr marL="342900" indent="-342900" algn="just">
              <a:buFont typeface="Wingdings" pitchFamily="2" charset="2"/>
              <a:buChar char="ü"/>
            </a:pPr>
            <a:endParaRPr lang="uk-UA" sz="2000" b="1" dirty="0" smtClean="0"/>
          </a:p>
          <a:p>
            <a:pPr marL="342900" indent="-342900" algn="just">
              <a:buFont typeface="Wingdings" pitchFamily="2" charset="2"/>
              <a:buChar char="ü"/>
            </a:pPr>
            <a:endParaRPr lang="uk-UA" sz="2000" b="1" dirty="0"/>
          </a:p>
          <a:p>
            <a:pPr marL="342900" indent="-342900" algn="just">
              <a:buFont typeface="Wingdings" pitchFamily="2" charset="2"/>
              <a:buChar char="ü"/>
            </a:pPr>
            <a:endParaRPr lang="uk-UA" sz="2000" b="1" dirty="0" smtClean="0"/>
          </a:p>
          <a:p>
            <a:pPr marL="342900" indent="-342900" algn="just">
              <a:buFont typeface="Wingdings" pitchFamily="2" charset="2"/>
              <a:buChar char="ü"/>
            </a:pPr>
            <a:endParaRPr lang="uk-UA" sz="2000" b="1" dirty="0"/>
          </a:p>
          <a:p>
            <a:pPr marL="342900" indent="-342900" algn="just">
              <a:buFont typeface="Wingdings" pitchFamily="2" charset="2"/>
              <a:buChar char="ü"/>
            </a:pPr>
            <a:endParaRPr lang="uk-UA" sz="2000" b="1" dirty="0" smtClean="0"/>
          </a:p>
          <a:p>
            <a:pPr marL="342900" indent="-342900" algn="just">
              <a:buFont typeface="Wingdings" pitchFamily="2" charset="2"/>
              <a:buChar char="ü"/>
            </a:pPr>
            <a:endParaRPr lang="uk-UA" sz="2000" b="1" dirty="0"/>
          </a:p>
          <a:p>
            <a:pPr algn="just"/>
            <a:endParaRPr lang="uk-UA" sz="2000" b="1" dirty="0"/>
          </a:p>
        </p:txBody>
      </p:sp>
      <p:sp>
        <p:nvSpPr>
          <p:cNvPr id="3" name="Прямокутник 2"/>
          <p:cNvSpPr/>
          <p:nvPr/>
        </p:nvSpPr>
        <p:spPr>
          <a:xfrm>
            <a:off x="859274" y="388152"/>
            <a:ext cx="10726367" cy="3477875"/>
          </a:xfrm>
          <a:prstGeom prst="rect">
            <a:avLst/>
          </a:prstGeom>
        </p:spPr>
        <p:txBody>
          <a:bodyPr wrap="square">
            <a:spAutoFit/>
          </a:bodyPr>
          <a:lstStyle/>
          <a:p>
            <a:pPr algn="just"/>
            <a:r>
              <a:rPr lang="uk-UA" sz="2000" b="1" dirty="0"/>
              <a:t>Актив чи пасив є чутливим до змін відсоткової ставки, якщо впродовж зафіксованого інтервалу він задовольнятиме принаймні одну з таких умов: </a:t>
            </a:r>
            <a:endParaRPr lang="uk-UA" sz="2000" b="1" dirty="0" smtClean="0"/>
          </a:p>
          <a:p>
            <a:pPr algn="just"/>
            <a:endParaRPr lang="uk-UA" sz="2000" b="1" dirty="0" smtClean="0"/>
          </a:p>
          <a:p>
            <a:pPr algn="just"/>
            <a:endParaRPr lang="uk-UA" sz="2000" b="1" dirty="0"/>
          </a:p>
          <a:p>
            <a:pPr algn="just"/>
            <a:r>
              <a:rPr lang="ru-RU" sz="2000" b="1" dirty="0">
                <a:sym typeface="Symbol"/>
              </a:rPr>
              <a:t></a:t>
            </a:r>
            <a:r>
              <a:rPr lang="uk-UA" sz="2000" b="1" dirty="0"/>
              <a:t>дата перегляду плаваючої відсоткової ставки потрапляє в межі зафіксованого часового інтервалу;</a:t>
            </a:r>
          </a:p>
          <a:p>
            <a:pPr algn="just"/>
            <a:r>
              <a:rPr lang="uk-UA" sz="2000" b="1" dirty="0"/>
              <a:t> </a:t>
            </a:r>
            <a:r>
              <a:rPr lang="ru-RU" sz="2000" b="1" dirty="0">
                <a:sym typeface="Symbol"/>
              </a:rPr>
              <a:t></a:t>
            </a:r>
            <a:r>
              <a:rPr lang="uk-UA" sz="2000" b="1" dirty="0"/>
              <a:t>строк погашення настає в цьому інтервалі; </a:t>
            </a:r>
          </a:p>
          <a:p>
            <a:pPr algn="just"/>
            <a:r>
              <a:rPr lang="ru-RU" sz="2000" b="1" dirty="0">
                <a:sym typeface="Symbol"/>
              </a:rPr>
              <a:t></a:t>
            </a:r>
            <a:r>
              <a:rPr lang="uk-UA" sz="2000" b="1" dirty="0"/>
              <a:t>термін проміжної або часткової виплати основної суми настає в зафіксованому інтервалі; </a:t>
            </a:r>
          </a:p>
          <a:p>
            <a:pPr algn="just"/>
            <a:r>
              <a:rPr lang="ru-RU" sz="2000" b="1" dirty="0">
                <a:sym typeface="Symbol"/>
              </a:rPr>
              <a:t></a:t>
            </a:r>
            <a:r>
              <a:rPr lang="uk-UA" sz="2000" b="1" dirty="0"/>
              <a:t>зміна базової ставки (наприклад, облікової ставки НБУ), покладеної в основу ціноутворення активу чи зобов’язання, можлива або очікується протягом цього самого часового інтервалу і не контролюється банком. </a:t>
            </a:r>
          </a:p>
        </p:txBody>
      </p:sp>
      <p:sp>
        <p:nvSpPr>
          <p:cNvPr id="4" name="Прямокутник 3"/>
          <p:cNvSpPr/>
          <p:nvPr/>
        </p:nvSpPr>
        <p:spPr>
          <a:xfrm>
            <a:off x="763233" y="5033657"/>
            <a:ext cx="10726367" cy="707886"/>
          </a:xfrm>
          <a:prstGeom prst="rect">
            <a:avLst/>
          </a:prstGeom>
        </p:spPr>
        <p:txBody>
          <a:bodyPr wrap="square">
            <a:spAutoFit/>
          </a:bodyPr>
          <a:lstStyle/>
          <a:p>
            <a:pPr algn="just"/>
            <a:r>
              <a:rPr lang="uk-UA" sz="2000" b="1" dirty="0" smtClean="0"/>
              <a:t>До нечутливих активів та зобов’язань належать такі, доходи та витрати за якими впродовж аналізованого періоду не залежать від зміни відсоткових ставок на ринку. </a:t>
            </a:r>
            <a:endParaRPr lang="uk-UA" sz="2000" b="1" dirty="0"/>
          </a:p>
        </p:txBody>
      </p:sp>
    </p:spTree>
    <p:extLst>
      <p:ext uri="{BB962C8B-B14F-4D97-AF65-F5344CB8AC3E}">
        <p14:creationId xmlns:p14="http://schemas.microsoft.com/office/powerpoint/2010/main" val="101333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10119" y="272773"/>
            <a:ext cx="10865795" cy="70788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spAutoFit/>
          </a:bodyPr>
          <a:lstStyle/>
          <a:p>
            <a:pPr algn="just"/>
            <a:r>
              <a:rPr lang="uk-UA" sz="2000" b="1" u="sng" dirty="0"/>
              <a:t>Показник гепу визначається </a:t>
            </a:r>
            <a:r>
              <a:rPr lang="uk-UA" sz="2000" b="1" dirty="0"/>
              <a:t>як різниця між величиною чутливих активів та чутливих зобов’язань банку в кожному із зафіксованих інтервалів:</a:t>
            </a:r>
          </a:p>
        </p:txBody>
      </p:sp>
      <mc:AlternateContent xmlns:mc="http://schemas.openxmlformats.org/markup-compatibility/2006" xmlns:a14="http://schemas.microsoft.com/office/drawing/2010/main">
        <mc:Choice Requires="a14">
          <p:sp>
            <p:nvSpPr>
              <p:cNvPr id="4" name="Прямокутник 3"/>
              <p:cNvSpPr/>
              <p:nvPr/>
            </p:nvSpPr>
            <p:spPr>
              <a:xfrm>
                <a:off x="3048000" y="1227098"/>
                <a:ext cx="6096000" cy="4972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400" b="1" i="1" smtClean="0">
                              <a:solidFill>
                                <a:srgbClr val="FFFF00"/>
                              </a:solidFill>
                              <a:latin typeface="Cambria Math" panose="02040503050406030204" pitchFamily="18" charset="0"/>
                            </a:rPr>
                          </m:ctrlPr>
                        </m:sSubPr>
                        <m:e>
                          <m:r>
                            <a:rPr lang="uk-UA" sz="2400" b="1" i="1">
                              <a:solidFill>
                                <a:srgbClr val="FFFF00"/>
                              </a:solidFill>
                              <a:latin typeface="Cambria Math"/>
                            </a:rPr>
                            <m:t>𝑮𝑨𝑷</m:t>
                          </m:r>
                        </m:e>
                        <m:sub>
                          <m:r>
                            <a:rPr lang="uk-UA" sz="2400" b="1" i="1">
                              <a:solidFill>
                                <a:srgbClr val="FFFF00"/>
                              </a:solidFill>
                              <a:latin typeface="Cambria Math"/>
                            </a:rPr>
                            <m:t>(</m:t>
                          </m:r>
                          <m:r>
                            <a:rPr lang="uk-UA" sz="2400" b="1" i="1">
                              <a:solidFill>
                                <a:srgbClr val="FFFF00"/>
                              </a:solidFill>
                              <a:latin typeface="Cambria Math"/>
                            </a:rPr>
                            <m:t>𝒕</m:t>
                          </m:r>
                          <m:r>
                            <a:rPr lang="uk-UA" sz="2400" b="1" i="1">
                              <a:solidFill>
                                <a:srgbClr val="FFFF00"/>
                              </a:solidFill>
                              <a:latin typeface="Cambria Math"/>
                            </a:rPr>
                            <m:t>)</m:t>
                          </m:r>
                        </m:sub>
                      </m:sSub>
                      <m:r>
                        <a:rPr lang="uk-UA" sz="2400" b="1" i="1">
                          <a:solidFill>
                            <a:srgbClr val="FFFF00"/>
                          </a:solidFill>
                          <a:latin typeface="Cambria Math"/>
                        </a:rPr>
                        <m:t>= </m:t>
                      </m:r>
                      <m:sSub>
                        <m:sSubPr>
                          <m:ctrlPr>
                            <a:rPr lang="uk-UA" sz="2400" b="1" i="1">
                              <a:solidFill>
                                <a:srgbClr val="FFFF00"/>
                              </a:solidFill>
                              <a:latin typeface="Cambria Math" panose="02040503050406030204" pitchFamily="18" charset="0"/>
                            </a:rPr>
                          </m:ctrlPr>
                        </m:sSubPr>
                        <m:e>
                          <m:r>
                            <a:rPr lang="uk-UA" sz="2400" b="1" i="1">
                              <a:solidFill>
                                <a:srgbClr val="FFFF00"/>
                              </a:solidFill>
                              <a:latin typeface="Cambria Math"/>
                            </a:rPr>
                            <m:t>𝑭𝑨</m:t>
                          </m:r>
                        </m:e>
                        <m:sub>
                          <m:r>
                            <a:rPr lang="uk-UA" sz="2400" b="1" i="1">
                              <a:solidFill>
                                <a:srgbClr val="FFFF00"/>
                              </a:solidFill>
                              <a:latin typeface="Cambria Math"/>
                            </a:rPr>
                            <m:t>(</m:t>
                          </m:r>
                          <m:r>
                            <a:rPr lang="uk-UA" sz="2400" b="1" i="1">
                              <a:solidFill>
                                <a:srgbClr val="FFFF00"/>
                              </a:solidFill>
                              <a:latin typeface="Cambria Math"/>
                            </a:rPr>
                            <m:t>𝒕</m:t>
                          </m:r>
                          <m:r>
                            <a:rPr lang="uk-UA" sz="2400" b="1" i="1">
                              <a:solidFill>
                                <a:srgbClr val="FFFF00"/>
                              </a:solidFill>
                              <a:latin typeface="Cambria Math"/>
                            </a:rPr>
                            <m:t>)</m:t>
                          </m:r>
                        </m:sub>
                      </m:sSub>
                      <m:r>
                        <a:rPr lang="uk-UA" sz="2400" b="1" i="1">
                          <a:solidFill>
                            <a:srgbClr val="FFFF00"/>
                          </a:solidFill>
                          <a:latin typeface="Cambria Math"/>
                        </a:rPr>
                        <m:t>− </m:t>
                      </m:r>
                      <m:sSub>
                        <m:sSubPr>
                          <m:ctrlPr>
                            <a:rPr lang="uk-UA" sz="2400" b="1" i="1">
                              <a:solidFill>
                                <a:srgbClr val="FFFF00"/>
                              </a:solidFill>
                              <a:latin typeface="Cambria Math" panose="02040503050406030204" pitchFamily="18" charset="0"/>
                            </a:rPr>
                          </m:ctrlPr>
                        </m:sSubPr>
                        <m:e>
                          <m:r>
                            <a:rPr lang="uk-UA" sz="2400" b="1" i="1">
                              <a:solidFill>
                                <a:srgbClr val="FFFF00"/>
                              </a:solidFill>
                              <a:latin typeface="Cambria Math"/>
                            </a:rPr>
                            <m:t>𝑭𝑳</m:t>
                          </m:r>
                        </m:e>
                        <m:sub>
                          <m:d>
                            <m:dPr>
                              <m:ctrlPr>
                                <a:rPr lang="uk-UA" sz="2400" b="1" i="1">
                                  <a:solidFill>
                                    <a:srgbClr val="FFFF00"/>
                                  </a:solidFill>
                                  <a:latin typeface="Cambria Math" panose="02040503050406030204" pitchFamily="18" charset="0"/>
                                </a:rPr>
                              </m:ctrlPr>
                            </m:dPr>
                            <m:e>
                              <m:r>
                                <a:rPr lang="uk-UA" sz="2400" b="1" i="1">
                                  <a:solidFill>
                                    <a:srgbClr val="FFFF00"/>
                                  </a:solidFill>
                                  <a:latin typeface="Cambria Math"/>
                                </a:rPr>
                                <m:t>𝒕</m:t>
                              </m:r>
                            </m:e>
                          </m:d>
                        </m:sub>
                      </m:sSub>
                    </m:oMath>
                  </m:oMathPara>
                </a14:m>
                <a:endParaRPr lang="uk-UA" b="1" dirty="0">
                  <a:solidFill>
                    <a:srgbClr val="FFFF00"/>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048000" y="1227098"/>
                <a:ext cx="6096000" cy="497252"/>
              </a:xfrm>
              <a:prstGeom prst="rect">
                <a:avLst/>
              </a:prstGeom>
              <a:blipFill rotWithShape="1">
                <a:blip r:embed="rId2"/>
                <a:stretch>
                  <a:fillRect b="-9524"/>
                </a:stretch>
              </a:blipFill>
            </p:spPr>
            <p:txBody>
              <a:bodyPr/>
              <a:lstStyle/>
              <a:p>
                <a:r>
                  <a:rPr lang="uk-UA">
                    <a:noFill/>
                  </a:rPr>
                  <a:t> </a:t>
                </a:r>
              </a:p>
            </p:txBody>
          </p:sp>
        </mc:Fallback>
      </mc:AlternateContent>
      <p:sp>
        <p:nvSpPr>
          <p:cNvPr id="5" name="Прямокутник 4"/>
          <p:cNvSpPr/>
          <p:nvPr/>
        </p:nvSpPr>
        <p:spPr>
          <a:xfrm>
            <a:off x="3048000" y="1724350"/>
            <a:ext cx="6096000" cy="1477328"/>
          </a:xfrm>
          <a:prstGeom prst="rect">
            <a:avLst/>
          </a:prstGeom>
          <a:ln>
            <a:solidFill>
              <a:schemeClr val="tx1"/>
            </a:solidFill>
          </a:ln>
        </p:spPr>
        <p:txBody>
          <a:bodyPr>
            <a:spAutoFit/>
          </a:bodyPr>
          <a:lstStyle/>
          <a:p>
            <a:r>
              <a:rPr lang="uk-UA" dirty="0"/>
              <a:t>де </a:t>
            </a:r>
            <a:r>
              <a:rPr lang="ru-RU" dirty="0"/>
              <a:t>GAP</a:t>
            </a:r>
            <a:r>
              <a:rPr lang="uk-UA" dirty="0"/>
              <a:t>(</a:t>
            </a:r>
            <a:r>
              <a:rPr lang="ru-RU" dirty="0"/>
              <a:t>t</a:t>
            </a:r>
            <a:r>
              <a:rPr lang="uk-UA" dirty="0"/>
              <a:t>) — величина гепу (у грошовому вираженні) в періоді </a:t>
            </a:r>
            <a:r>
              <a:rPr lang="ru-RU" dirty="0"/>
              <a:t>t</a:t>
            </a:r>
            <a:r>
              <a:rPr lang="uk-UA" dirty="0"/>
              <a:t>;</a:t>
            </a:r>
          </a:p>
          <a:p>
            <a:r>
              <a:rPr lang="uk-UA" dirty="0"/>
              <a:t> </a:t>
            </a:r>
            <a:r>
              <a:rPr lang="ru-RU" dirty="0"/>
              <a:t>FA</a:t>
            </a:r>
            <a:r>
              <a:rPr lang="uk-UA" dirty="0"/>
              <a:t>(</a:t>
            </a:r>
            <a:r>
              <a:rPr lang="ru-RU" dirty="0"/>
              <a:t>t</a:t>
            </a:r>
            <a:r>
              <a:rPr lang="uk-UA" dirty="0"/>
              <a:t>) — активи, чутливі до зміни відсоткової ставки в періоді </a:t>
            </a:r>
            <a:r>
              <a:rPr lang="ru-RU" dirty="0"/>
              <a:t>t</a:t>
            </a:r>
            <a:r>
              <a:rPr lang="uk-UA" dirty="0"/>
              <a:t>; </a:t>
            </a:r>
          </a:p>
          <a:p>
            <a:r>
              <a:rPr lang="ru-RU" dirty="0"/>
              <a:t>FL</a:t>
            </a:r>
            <a:r>
              <a:rPr lang="uk-UA" dirty="0"/>
              <a:t>(</a:t>
            </a:r>
            <a:r>
              <a:rPr lang="ru-RU" dirty="0"/>
              <a:t>t</a:t>
            </a:r>
            <a:r>
              <a:rPr lang="uk-UA" dirty="0"/>
              <a:t>) — пасиви, чутливі до зміни ставки в періоді </a:t>
            </a:r>
            <a:r>
              <a:rPr lang="ru-RU" dirty="0"/>
              <a:t>t</a:t>
            </a:r>
            <a:r>
              <a:rPr lang="uk-UA" dirty="0"/>
              <a:t>.</a:t>
            </a:r>
          </a:p>
        </p:txBody>
      </p:sp>
      <p:sp>
        <p:nvSpPr>
          <p:cNvPr id="6" name="Прямокутник 5"/>
          <p:cNvSpPr/>
          <p:nvPr/>
        </p:nvSpPr>
        <p:spPr>
          <a:xfrm>
            <a:off x="361545" y="3549239"/>
            <a:ext cx="11468909" cy="3170099"/>
          </a:xfrm>
          <a:prstGeom prst="rect">
            <a:avLst/>
          </a:prstGeom>
          <a:solidFill>
            <a:schemeClr val="bg1"/>
          </a:solidFill>
        </p:spPr>
        <p:txBody>
          <a:bodyPr wrap="square">
            <a:spAutoFit/>
          </a:bodyPr>
          <a:lstStyle/>
          <a:p>
            <a:pPr marL="342900" indent="-342900" algn="just">
              <a:buFont typeface="Wingdings" pitchFamily="2" charset="2"/>
              <a:buChar char="v"/>
            </a:pPr>
            <a:r>
              <a:rPr lang="uk-UA" sz="2000" b="1" dirty="0" smtClean="0"/>
              <a:t>   Геп </a:t>
            </a:r>
            <a:r>
              <a:rPr lang="uk-UA" sz="2000" b="1" dirty="0"/>
              <a:t>може бути додатним, якщо активи, чутливі до змін ставки, перевищують чутливі зобов’язання (</a:t>
            </a:r>
            <a:r>
              <a:rPr lang="ru-RU" sz="2000" b="1" dirty="0"/>
              <a:t>FA</a:t>
            </a:r>
            <a:r>
              <a:rPr lang="uk-UA" sz="2000" b="1" dirty="0"/>
              <a:t>(</a:t>
            </a:r>
            <a:r>
              <a:rPr lang="ru-RU" sz="2000" b="1" dirty="0"/>
              <a:t>t</a:t>
            </a:r>
            <a:r>
              <a:rPr lang="uk-UA" sz="2000" b="1" dirty="0"/>
              <a:t>) &gt; </a:t>
            </a:r>
            <a:r>
              <a:rPr lang="ru-RU" sz="2000" b="1" dirty="0"/>
              <a:t>FL</a:t>
            </a:r>
            <a:r>
              <a:rPr lang="uk-UA" sz="2000" b="1" dirty="0"/>
              <a:t>(</a:t>
            </a:r>
            <a:r>
              <a:rPr lang="ru-RU" sz="2000" b="1" dirty="0"/>
              <a:t>t</a:t>
            </a:r>
            <a:r>
              <a:rPr lang="uk-UA" sz="2000" b="1" dirty="0"/>
              <a:t>)), або від’ємним, якщо чутливі зобов’язання перевищують чутливі активи (</a:t>
            </a:r>
            <a:r>
              <a:rPr lang="ru-RU" sz="2000" b="1" dirty="0"/>
              <a:t>FA</a:t>
            </a:r>
            <a:r>
              <a:rPr lang="uk-UA" sz="2000" b="1" dirty="0"/>
              <a:t>(</a:t>
            </a:r>
            <a:r>
              <a:rPr lang="ru-RU" sz="2000" b="1" dirty="0"/>
              <a:t>t</a:t>
            </a:r>
            <a:r>
              <a:rPr lang="uk-UA" sz="2000" b="1" dirty="0"/>
              <a:t>) &lt; </a:t>
            </a:r>
            <a:r>
              <a:rPr lang="ru-RU" sz="2000" b="1" dirty="0"/>
              <a:t>FL</a:t>
            </a:r>
            <a:r>
              <a:rPr lang="uk-UA" sz="2000" b="1" dirty="0"/>
              <a:t>(</a:t>
            </a:r>
            <a:r>
              <a:rPr lang="ru-RU" sz="2000" b="1" dirty="0"/>
              <a:t>t</a:t>
            </a:r>
            <a:r>
              <a:rPr lang="uk-UA" sz="2000" b="1" dirty="0"/>
              <a:t>)).</a:t>
            </a:r>
          </a:p>
          <a:p>
            <a:pPr marL="342900" indent="-342900" algn="just">
              <a:buFont typeface="Wingdings" pitchFamily="2" charset="2"/>
              <a:buChar char="v"/>
            </a:pPr>
            <a:r>
              <a:rPr lang="ru-RU" sz="2000" b="1" dirty="0" smtClean="0"/>
              <a:t>   Збалансована </a:t>
            </a:r>
            <a:r>
              <a:rPr lang="ru-RU" sz="2000" b="1" dirty="0"/>
              <a:t>позиція, коли чутливі активи та зобов’язання рівні між собою, означає </a:t>
            </a:r>
            <a:r>
              <a:rPr lang="ru-RU" sz="2000" b="1" u="sng" dirty="0"/>
              <a:t>нульовий геп</a:t>
            </a:r>
            <a:r>
              <a:rPr lang="ru-RU" sz="2000" b="1" dirty="0"/>
              <a:t>. За нульового гепу маржа банку буде стабільною, незалежною від коливань відсоткових ставок, а відсотковий ризик — мінімальним. Проте одержати підвищений прибуток завдяки сприятливій зміні відсоткових ставок на ринку за нульового гепу неможливо. </a:t>
            </a:r>
            <a:endParaRPr lang="uk-UA" sz="2000" b="1" dirty="0"/>
          </a:p>
          <a:p>
            <a:pPr marL="342900" indent="-342900" algn="just">
              <a:buFont typeface="Wingdings" pitchFamily="2" charset="2"/>
              <a:buChar char="v"/>
            </a:pPr>
            <a:r>
              <a:rPr lang="uk-UA" sz="2000" b="1" dirty="0" smtClean="0"/>
              <a:t>   І </a:t>
            </a:r>
            <a:r>
              <a:rPr lang="uk-UA" sz="2000" b="1" dirty="0"/>
              <a:t>додатний, і від’ємний геп надають банку потенційну можливість отримати більшу маржу, ніж у разі нульового гепу.</a:t>
            </a:r>
          </a:p>
        </p:txBody>
      </p:sp>
    </p:spTree>
    <p:extLst>
      <p:ext uri="{BB962C8B-B14F-4D97-AF65-F5344CB8AC3E}">
        <p14:creationId xmlns:p14="http://schemas.microsoft.com/office/powerpoint/2010/main" val="2359907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91182" y="406649"/>
            <a:ext cx="10862553" cy="101566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spAutoFit/>
          </a:bodyPr>
          <a:lstStyle/>
          <a:p>
            <a:pPr algn="just"/>
            <a:r>
              <a:rPr lang="uk-UA" sz="2000" b="1" dirty="0"/>
              <a:t>Для визначення співвідношення чутливих активів і зобов’язань банку використовують коефіцієнт гепу — </a:t>
            </a:r>
            <a:r>
              <a:rPr lang="ru-RU" sz="2000" b="1" dirty="0"/>
              <a:t>FGAP</a:t>
            </a:r>
            <a:r>
              <a:rPr lang="uk-UA" sz="2000" b="1" dirty="0"/>
              <a:t>(</a:t>
            </a:r>
            <a:r>
              <a:rPr lang="ru-RU" sz="2000" b="1" dirty="0"/>
              <a:t>t</a:t>
            </a:r>
            <a:r>
              <a:rPr lang="uk-UA" sz="2000" b="1" dirty="0"/>
              <a:t>), який обчислюється як відношення чутливих активів до чутливих зобов’язань:</a:t>
            </a:r>
          </a:p>
        </p:txBody>
      </p:sp>
      <mc:AlternateContent xmlns:mc="http://schemas.openxmlformats.org/markup-compatibility/2006" xmlns:a14="http://schemas.microsoft.com/office/drawing/2010/main">
        <mc:Choice Requires="a14">
          <p:sp>
            <p:nvSpPr>
              <p:cNvPr id="4" name="Прямокутник 3"/>
              <p:cNvSpPr/>
              <p:nvPr/>
            </p:nvSpPr>
            <p:spPr>
              <a:xfrm>
                <a:off x="3743957" y="1839804"/>
                <a:ext cx="4670468" cy="911403"/>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400" b="1" i="1" smtClean="0">
                              <a:solidFill>
                                <a:srgbClr val="FFFF00"/>
                              </a:solidFill>
                              <a:latin typeface="Cambria Math" panose="02040503050406030204" pitchFamily="18" charset="0"/>
                            </a:rPr>
                          </m:ctrlPr>
                        </m:sSubPr>
                        <m:e>
                          <m:r>
                            <a:rPr lang="uk-UA" sz="2400" b="1" i="1">
                              <a:solidFill>
                                <a:srgbClr val="FFFF00"/>
                              </a:solidFill>
                              <a:latin typeface="Cambria Math"/>
                            </a:rPr>
                            <m:t>𝑭𝑮𝑨𝑷</m:t>
                          </m:r>
                        </m:e>
                        <m:sub>
                          <m:r>
                            <a:rPr lang="uk-UA" sz="2400" b="1" i="1">
                              <a:solidFill>
                                <a:srgbClr val="FFFF00"/>
                              </a:solidFill>
                              <a:latin typeface="Cambria Math"/>
                            </a:rPr>
                            <m:t>(</m:t>
                          </m:r>
                          <m:r>
                            <a:rPr lang="uk-UA" sz="2400" b="1" i="1">
                              <a:solidFill>
                                <a:srgbClr val="FFFF00"/>
                              </a:solidFill>
                              <a:latin typeface="Cambria Math"/>
                            </a:rPr>
                            <m:t>𝒕</m:t>
                          </m:r>
                          <m:r>
                            <a:rPr lang="uk-UA" sz="2400" b="1" i="1">
                              <a:solidFill>
                                <a:srgbClr val="FFFF00"/>
                              </a:solidFill>
                              <a:latin typeface="Cambria Math"/>
                            </a:rPr>
                            <m:t>)</m:t>
                          </m:r>
                        </m:sub>
                      </m:sSub>
                      <m:r>
                        <a:rPr lang="uk-UA" sz="2400" b="1" i="1">
                          <a:solidFill>
                            <a:srgbClr val="FFFF00"/>
                          </a:solidFill>
                          <a:latin typeface="Cambria Math"/>
                        </a:rPr>
                        <m:t>= </m:t>
                      </m:r>
                      <m:f>
                        <m:fPr>
                          <m:ctrlPr>
                            <a:rPr lang="uk-UA" sz="2400" b="1" i="1">
                              <a:solidFill>
                                <a:srgbClr val="FFFF00"/>
                              </a:solidFill>
                              <a:latin typeface="Cambria Math" panose="02040503050406030204" pitchFamily="18" charset="0"/>
                            </a:rPr>
                          </m:ctrlPr>
                        </m:fPr>
                        <m:num>
                          <m:sSub>
                            <m:sSubPr>
                              <m:ctrlPr>
                                <a:rPr lang="uk-UA" sz="2400" b="1" i="1">
                                  <a:solidFill>
                                    <a:srgbClr val="FFFF00"/>
                                  </a:solidFill>
                                  <a:latin typeface="Cambria Math" panose="02040503050406030204" pitchFamily="18" charset="0"/>
                                </a:rPr>
                              </m:ctrlPr>
                            </m:sSubPr>
                            <m:e>
                              <m:r>
                                <a:rPr lang="uk-UA" sz="2400" b="1" i="1">
                                  <a:solidFill>
                                    <a:srgbClr val="FFFF00"/>
                                  </a:solidFill>
                                  <a:latin typeface="Cambria Math"/>
                                </a:rPr>
                                <m:t>𝑭𝑨</m:t>
                              </m:r>
                            </m:e>
                            <m:sub>
                              <m:r>
                                <a:rPr lang="uk-UA" sz="2400" b="1" i="1">
                                  <a:solidFill>
                                    <a:srgbClr val="FFFF00"/>
                                  </a:solidFill>
                                  <a:latin typeface="Cambria Math"/>
                                </a:rPr>
                                <m:t>(</m:t>
                              </m:r>
                              <m:r>
                                <a:rPr lang="uk-UA" sz="2400" b="1" i="1">
                                  <a:solidFill>
                                    <a:srgbClr val="FFFF00"/>
                                  </a:solidFill>
                                  <a:latin typeface="Cambria Math"/>
                                </a:rPr>
                                <m:t>𝒕</m:t>
                              </m:r>
                              <m:r>
                                <a:rPr lang="uk-UA" sz="2400" b="1" i="1">
                                  <a:solidFill>
                                    <a:srgbClr val="FFFF00"/>
                                  </a:solidFill>
                                  <a:latin typeface="Cambria Math"/>
                                </a:rPr>
                                <m:t>)</m:t>
                              </m:r>
                            </m:sub>
                          </m:sSub>
                        </m:num>
                        <m:den>
                          <m:sSub>
                            <m:sSubPr>
                              <m:ctrlPr>
                                <a:rPr lang="uk-UA" sz="2400" b="1" i="1">
                                  <a:solidFill>
                                    <a:srgbClr val="FFFF00"/>
                                  </a:solidFill>
                                  <a:latin typeface="Cambria Math" panose="02040503050406030204" pitchFamily="18" charset="0"/>
                                </a:rPr>
                              </m:ctrlPr>
                            </m:sSubPr>
                            <m:e>
                              <m:r>
                                <a:rPr lang="uk-UA" sz="2400" b="1" i="1">
                                  <a:solidFill>
                                    <a:srgbClr val="FFFF00"/>
                                  </a:solidFill>
                                  <a:latin typeface="Cambria Math"/>
                                </a:rPr>
                                <m:t>𝑭𝑳</m:t>
                              </m:r>
                            </m:e>
                            <m:sub>
                              <m:r>
                                <a:rPr lang="uk-UA" sz="2400" b="1" i="1">
                                  <a:solidFill>
                                    <a:srgbClr val="FFFF00"/>
                                  </a:solidFill>
                                  <a:latin typeface="Cambria Math"/>
                                </a:rPr>
                                <m:t>(</m:t>
                              </m:r>
                              <m:r>
                                <a:rPr lang="uk-UA" sz="2400" b="1" i="1">
                                  <a:solidFill>
                                    <a:srgbClr val="FFFF00"/>
                                  </a:solidFill>
                                  <a:latin typeface="Cambria Math"/>
                                </a:rPr>
                                <m:t>𝒕</m:t>
                              </m:r>
                              <m:r>
                                <a:rPr lang="uk-UA" sz="2400" b="1" i="1">
                                  <a:solidFill>
                                    <a:srgbClr val="FFFF00"/>
                                  </a:solidFill>
                                  <a:latin typeface="Cambria Math"/>
                                </a:rPr>
                                <m:t>)</m:t>
                              </m:r>
                            </m:sub>
                          </m:sSub>
                        </m:den>
                      </m:f>
                      <m:r>
                        <a:rPr lang="uk-UA" sz="2400" b="1" i="1">
                          <a:solidFill>
                            <a:srgbClr val="FFFF00"/>
                          </a:solidFill>
                          <a:latin typeface="Cambria Math"/>
                        </a:rPr>
                        <m:t> </m:t>
                      </m:r>
                    </m:oMath>
                  </m:oMathPara>
                </a14:m>
                <a:endParaRPr lang="uk-UA" sz="2400" b="1" dirty="0">
                  <a:solidFill>
                    <a:srgbClr val="FFFF00"/>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743957" y="1839804"/>
                <a:ext cx="4670468" cy="911403"/>
              </a:xfrm>
              <a:prstGeom prst="rect">
                <a:avLst/>
              </a:prstGeom>
              <a:blipFill rotWithShape="1">
                <a:blip r:embed="rId2"/>
                <a:stretch>
                  <a:fillRect/>
                </a:stretch>
              </a:blipFill>
            </p:spPr>
            <p:txBody>
              <a:bodyPr/>
              <a:lstStyle/>
              <a:p>
                <a:r>
                  <a:rPr lang="uk-UA">
                    <a:noFill/>
                  </a:rPr>
                  <a:t> </a:t>
                </a:r>
              </a:p>
            </p:txBody>
          </p:sp>
        </mc:Fallback>
      </mc:AlternateContent>
      <p:sp>
        <p:nvSpPr>
          <p:cNvPr id="5" name="Прямокутник 4"/>
          <p:cNvSpPr/>
          <p:nvPr/>
        </p:nvSpPr>
        <p:spPr>
          <a:xfrm>
            <a:off x="791181" y="3871608"/>
            <a:ext cx="10862553" cy="707886"/>
          </a:xfrm>
          <a:prstGeom prst="rect">
            <a:avLst/>
          </a:prstGeom>
        </p:spPr>
        <p:txBody>
          <a:bodyPr wrap="square">
            <a:spAutoFit/>
          </a:bodyPr>
          <a:lstStyle/>
          <a:p>
            <a:pPr marL="342900" indent="-342900" algn="just">
              <a:buFont typeface="Wingdings" pitchFamily="2" charset="2"/>
              <a:buChar char="v"/>
            </a:pPr>
            <a:r>
              <a:rPr lang="uk-UA" sz="2000" b="1" dirty="0" smtClean="0"/>
              <a:t>Якщо коефіцієнт гепу більший за одиницю, то це означає, що геп додатний,                                     коли менший — геп від’ємний. Якщо коефіцієнт дорівнює одиниці, то геп нульовий.</a:t>
            </a:r>
            <a:endParaRPr lang="uk-UA" sz="2000" b="1" dirty="0"/>
          </a:p>
        </p:txBody>
      </p:sp>
    </p:spTree>
    <p:extLst>
      <p:ext uri="{BB962C8B-B14F-4D97-AF65-F5344CB8AC3E}">
        <p14:creationId xmlns:p14="http://schemas.microsoft.com/office/powerpoint/2010/main" val="577790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p:pic>
      <p:pic>
        <p:nvPicPr>
          <p:cNvPr id="6" name="图片 5"/>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8405" b="17813"/>
          <a:stretch/>
        </p:blipFill>
        <p:spPr>
          <a:xfrm>
            <a:off x="1" y="1606679"/>
            <a:ext cx="6177064" cy="525132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2" name="Прямокутник 1"/>
          <p:cNvSpPr/>
          <p:nvPr/>
        </p:nvSpPr>
        <p:spPr>
          <a:xfrm>
            <a:off x="2694562" y="815210"/>
            <a:ext cx="9124544" cy="163121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algn="just"/>
            <a:r>
              <a:rPr lang="uk-UA" sz="2000" b="1" dirty="0" smtClean="0"/>
              <a:t>   У </a:t>
            </a:r>
            <a:r>
              <a:rPr lang="uk-UA" sz="2000" b="1" dirty="0"/>
              <a:t>сучасній банківській практиці під управлінням активами і пасивами (УАП) прийнято розуміти інтегрований підхід до управління фінансовими потоками банку, за якого активи, зобов’язання та капітал розглядаються у нерозривній єдності і спрямовуються на досягнення стратегічної мети банківської діяльності</a:t>
            </a:r>
            <a:r>
              <a:rPr lang="uk-UA" sz="2000" b="1" dirty="0" smtClean="0"/>
              <a:t>.</a:t>
            </a:r>
            <a:endParaRPr lang="uk-UA" sz="2000" b="1" dirty="0"/>
          </a:p>
        </p:txBody>
      </p:sp>
      <p:sp>
        <p:nvSpPr>
          <p:cNvPr id="7" name="Прямокутник 6"/>
          <p:cNvSpPr/>
          <p:nvPr/>
        </p:nvSpPr>
        <p:spPr>
          <a:xfrm>
            <a:off x="2694562" y="2780916"/>
            <a:ext cx="9124544" cy="3785652"/>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r>
              <a:rPr lang="ru-RU" sz="2000" b="1" dirty="0" smtClean="0">
                <a:solidFill>
                  <a:srgbClr val="FFFF00"/>
                </a:solidFill>
              </a:rPr>
              <a:t>   Сутність </a:t>
            </a:r>
            <a:r>
              <a:rPr lang="ru-RU" sz="2000" b="1" dirty="0">
                <a:solidFill>
                  <a:srgbClr val="FFFF00"/>
                </a:solidFill>
              </a:rPr>
              <a:t>управління активами і пасивами </a:t>
            </a:r>
            <a:r>
              <a:rPr lang="ru-RU" sz="2000" b="1" dirty="0"/>
              <a:t>полягає у координуванні управлінських рішень щодо проведення активних і пасивних банківських операцій так, що це приводить структуру динамічного банківського балансу у відповідність до обраної банком стратегії і тактики</a:t>
            </a:r>
            <a:r>
              <a:rPr lang="uk-UA" sz="2000" b="1" dirty="0"/>
              <a:t>.</a:t>
            </a:r>
          </a:p>
          <a:p>
            <a:pPr algn="just"/>
            <a:endParaRPr lang="ru-RU" sz="2000" b="1" dirty="0" smtClean="0"/>
          </a:p>
          <a:p>
            <a:pPr algn="just"/>
            <a:r>
              <a:rPr lang="ru-RU" sz="2000" b="1" dirty="0" smtClean="0"/>
              <a:t>   З </a:t>
            </a:r>
            <a:r>
              <a:rPr lang="ru-RU" sz="2000" b="1" dirty="0"/>
              <a:t>огляду на історичний розвиток поглядів на управління фінансовими потоками в комерційному банку розрізняють </a:t>
            </a:r>
            <a:r>
              <a:rPr lang="ru-RU" sz="2000" b="1" dirty="0">
                <a:solidFill>
                  <a:srgbClr val="FFFF00"/>
                </a:solidFill>
              </a:rPr>
              <a:t>три основні підходи</a:t>
            </a:r>
            <a:r>
              <a:rPr lang="ru-RU" sz="2000" b="1" dirty="0" smtClean="0"/>
              <a:t>:</a:t>
            </a:r>
            <a:endParaRPr lang="uk-UA" sz="2000" b="1" dirty="0"/>
          </a:p>
          <a:p>
            <a:pPr algn="just"/>
            <a:r>
              <a:rPr lang="ru-RU" sz="2000" b="1" dirty="0"/>
              <a:t>1) через управління активами; </a:t>
            </a:r>
            <a:endParaRPr lang="uk-UA" sz="2000" b="1" dirty="0"/>
          </a:p>
          <a:p>
            <a:pPr algn="just"/>
            <a:r>
              <a:rPr lang="ru-RU" sz="2000" b="1" dirty="0"/>
              <a:t>2) через управління пасивами; </a:t>
            </a:r>
            <a:endParaRPr lang="uk-UA" sz="2000" b="1" dirty="0"/>
          </a:p>
          <a:p>
            <a:pPr algn="just"/>
            <a:r>
              <a:rPr lang="ru-RU" sz="2000" b="1" dirty="0"/>
              <a:t>3) через управління активами і пасивами (інтегрований підхід).</a:t>
            </a:r>
            <a:endParaRPr lang="uk-UA" sz="2000" b="1" dirty="0"/>
          </a:p>
          <a:p>
            <a:r>
              <a:rPr lang="uk-UA" sz="2000" b="1" dirty="0"/>
              <a:t> </a:t>
            </a:r>
            <a:endParaRPr lang="uk-UA" sz="2000" dirty="0"/>
          </a:p>
          <a:p>
            <a:endParaRPr lang="uk-UA" sz="2000" b="1" dirty="0"/>
          </a:p>
        </p:txBody>
      </p:sp>
      <p:sp>
        <p:nvSpPr>
          <p:cNvPr id="8" name="Прямокутник 7"/>
          <p:cNvSpPr/>
          <p:nvPr/>
        </p:nvSpPr>
        <p:spPr>
          <a:xfrm>
            <a:off x="1459150" y="109477"/>
            <a:ext cx="10622604" cy="954107"/>
          </a:xfrm>
          <a:prstGeom prst="rect">
            <a:avLst/>
          </a:prstGeom>
        </p:spPr>
        <p:txBody>
          <a:bodyPr wrap="square">
            <a:spAutoFit/>
          </a:bodyPr>
          <a:lstStyle/>
          <a:p>
            <a:pPr lvl="0" algn="ctr"/>
            <a:r>
              <a:rPr lang="ru-RU" sz="2800" b="1" dirty="0" smtClean="0">
                <a:solidFill>
                  <a:srgbClr val="3158E7"/>
                </a:solidFill>
              </a:rPr>
              <a:t>1. Розвиток </a:t>
            </a:r>
            <a:r>
              <a:rPr lang="ru-RU" sz="2800" b="1" dirty="0">
                <a:solidFill>
                  <a:srgbClr val="3158E7"/>
                </a:solidFill>
              </a:rPr>
              <a:t>підходів до управління активами і пасивами банку</a:t>
            </a:r>
            <a:r>
              <a:rPr lang="uk-UA" sz="2800" b="1" dirty="0">
                <a:solidFill>
                  <a:srgbClr val="3158E7"/>
                </a:solidFill>
              </a:rPr>
              <a:t>.</a:t>
            </a:r>
            <a:endParaRPr lang="uk-UA" sz="2800" dirty="0">
              <a:solidFill>
                <a:srgbClr val="3158E7"/>
              </a:solidFill>
            </a:endParaRPr>
          </a:p>
          <a:p>
            <a:pPr algn="ctr"/>
            <a:r>
              <a:rPr lang="uk-UA" sz="2800" dirty="0" smtClean="0"/>
              <a:t> </a:t>
            </a:r>
            <a:endParaRPr lang="uk-UA" sz="2800" dirty="0"/>
          </a:p>
        </p:txBody>
      </p:sp>
      <p:pic>
        <p:nvPicPr>
          <p:cNvPr id="15362" name="Picture 2" descr="Office Staff Png - People Business, Transparent Png - 585x818(#171887) -  PngFin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b="52557"/>
          <a:stretch/>
        </p:blipFill>
        <p:spPr bwMode="auto">
          <a:xfrm>
            <a:off x="-1258372" y="4377447"/>
            <a:ext cx="5246712" cy="24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978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Кільце 7"/>
          <p:cNvSpPr/>
          <p:nvPr/>
        </p:nvSpPr>
        <p:spPr>
          <a:xfrm>
            <a:off x="133706" y="4808114"/>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Прямокутник 8"/>
          <p:cNvSpPr/>
          <p:nvPr/>
        </p:nvSpPr>
        <p:spPr>
          <a:xfrm>
            <a:off x="452717" y="4559428"/>
            <a:ext cx="11191291" cy="1323439"/>
          </a:xfrm>
          <a:prstGeom prst="rect">
            <a:avLst/>
          </a:prstGeom>
          <a:solidFill>
            <a:schemeClr val="bg1"/>
          </a:solidFill>
          <a:ln>
            <a:solidFill>
              <a:schemeClr val="tx1"/>
            </a:solidFill>
          </a:ln>
        </p:spPr>
        <p:txBody>
          <a:bodyPr wrap="square">
            <a:spAutoFit/>
          </a:bodyPr>
          <a:lstStyle/>
          <a:p>
            <a:pPr algn="just"/>
            <a:r>
              <a:rPr lang="uk-UA" sz="2000" b="1" dirty="0"/>
              <a:t> </a:t>
            </a:r>
            <a:endParaRPr lang="uk-UA" sz="2000" b="1" dirty="0" smtClean="0"/>
          </a:p>
          <a:p>
            <a:pPr algn="just"/>
            <a:endParaRPr lang="uk-UA" sz="2000" b="1" dirty="0"/>
          </a:p>
          <a:p>
            <a:pPr algn="just"/>
            <a:endParaRPr lang="uk-UA" sz="2000" b="1" dirty="0" smtClean="0"/>
          </a:p>
          <a:p>
            <a:pPr algn="just"/>
            <a:endParaRPr lang="uk-UA" sz="2000" b="1" dirty="0"/>
          </a:p>
        </p:txBody>
      </p:sp>
      <p:sp>
        <p:nvSpPr>
          <p:cNvPr id="6" name="Кільце 5"/>
          <p:cNvSpPr/>
          <p:nvPr/>
        </p:nvSpPr>
        <p:spPr>
          <a:xfrm>
            <a:off x="133707" y="385271"/>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Прямокутник 4"/>
          <p:cNvSpPr/>
          <p:nvPr/>
        </p:nvSpPr>
        <p:spPr>
          <a:xfrm>
            <a:off x="651754" y="1556824"/>
            <a:ext cx="11186807" cy="255454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p:spPr>
        <p:txBody>
          <a:bodyPr wrap="square">
            <a:spAutoFit/>
          </a:bodyPr>
          <a:lstStyle/>
          <a:p>
            <a:pPr algn="just"/>
            <a:endParaRPr lang="uk-UA" sz="2000" b="1" dirty="0" smtClean="0"/>
          </a:p>
          <a:p>
            <a:pPr algn="just"/>
            <a:endParaRPr lang="uk-UA" sz="2000" b="1" dirty="0"/>
          </a:p>
          <a:p>
            <a:pPr algn="just"/>
            <a:endParaRPr lang="uk-UA" sz="2000" b="1" dirty="0" smtClean="0"/>
          </a:p>
          <a:p>
            <a:pPr algn="just"/>
            <a:endParaRPr lang="uk-UA" sz="2000" b="1" dirty="0"/>
          </a:p>
          <a:p>
            <a:pPr algn="just"/>
            <a:endParaRPr lang="uk-UA" sz="2000" b="1" dirty="0" smtClean="0"/>
          </a:p>
          <a:p>
            <a:pPr algn="just"/>
            <a:endParaRPr lang="uk-UA" sz="2000" b="1" dirty="0"/>
          </a:p>
          <a:p>
            <a:pPr algn="just"/>
            <a:endParaRPr lang="uk-UA" sz="2000" b="1" dirty="0" smtClean="0"/>
          </a:p>
          <a:p>
            <a:pPr algn="just"/>
            <a:endParaRPr lang="uk-UA" sz="2000" b="1" dirty="0"/>
          </a:p>
        </p:txBody>
      </p:sp>
      <p:sp>
        <p:nvSpPr>
          <p:cNvPr id="3" name="Прямокутник 2"/>
          <p:cNvSpPr/>
          <p:nvPr/>
        </p:nvSpPr>
        <p:spPr>
          <a:xfrm>
            <a:off x="552234" y="350594"/>
            <a:ext cx="11286327" cy="707886"/>
          </a:xfrm>
          <a:prstGeom prst="rect">
            <a:avLst/>
          </a:prstGeom>
          <a:solidFill>
            <a:schemeClr val="bg1"/>
          </a:solidFill>
          <a:ln>
            <a:solidFill>
              <a:schemeClr val="tx1"/>
            </a:solidFill>
          </a:ln>
        </p:spPr>
        <p:txBody>
          <a:bodyPr wrap="square">
            <a:spAutoFit/>
          </a:bodyPr>
          <a:lstStyle/>
          <a:p>
            <a:pPr algn="just"/>
            <a:r>
              <a:rPr lang="uk-UA" sz="2000" b="1" dirty="0"/>
              <a:t> </a:t>
            </a:r>
            <a:r>
              <a:rPr lang="ru-RU" sz="2000" b="1" u="sng" dirty="0"/>
              <a:t>Головна ідея управління гепом</a:t>
            </a:r>
            <a:r>
              <a:rPr lang="ru-RU" sz="2000" b="1" dirty="0"/>
              <a:t> полягає в тому</a:t>
            </a:r>
            <a:r>
              <a:rPr lang="en-US" sz="2000" b="1" dirty="0"/>
              <a:t>, </a:t>
            </a:r>
            <a:r>
              <a:rPr lang="ru-RU" sz="2000" b="1" dirty="0"/>
              <a:t>що величина та вид</a:t>
            </a:r>
            <a:r>
              <a:rPr lang="en-US" sz="2000" b="1" dirty="0"/>
              <a:t> (</a:t>
            </a:r>
            <a:r>
              <a:rPr lang="ru-RU" sz="2000" b="1" dirty="0"/>
              <a:t>додатний або від</a:t>
            </a:r>
            <a:r>
              <a:rPr lang="en-US" sz="2000" b="1" dirty="0"/>
              <a:t>’</a:t>
            </a:r>
            <a:r>
              <a:rPr lang="ru-RU" sz="2000" b="1" dirty="0"/>
              <a:t>ємний</a:t>
            </a:r>
            <a:r>
              <a:rPr lang="en-US" sz="2000" b="1" dirty="0"/>
              <a:t>) </a:t>
            </a:r>
            <a:r>
              <a:rPr lang="ru-RU" sz="2000" b="1" dirty="0"/>
              <a:t>гепу мають відповідати прогнозам зміни відсоткових ставок</a:t>
            </a:r>
            <a:r>
              <a:rPr lang="en-US" sz="2000" b="1" dirty="0"/>
              <a:t>. </a:t>
            </a:r>
            <a:endParaRPr lang="uk-UA" sz="2000" b="1" dirty="0"/>
          </a:p>
        </p:txBody>
      </p:sp>
      <p:sp>
        <p:nvSpPr>
          <p:cNvPr id="4" name="Прямокутник 3"/>
          <p:cNvSpPr/>
          <p:nvPr/>
        </p:nvSpPr>
        <p:spPr>
          <a:xfrm>
            <a:off x="771727" y="1443841"/>
            <a:ext cx="10872282" cy="4401205"/>
          </a:xfrm>
          <a:prstGeom prst="rect">
            <a:avLst/>
          </a:prstGeom>
        </p:spPr>
        <p:txBody>
          <a:bodyPr wrap="square">
            <a:spAutoFit/>
          </a:bodyPr>
          <a:lstStyle/>
          <a:p>
            <a:r>
              <a:rPr lang="ru-RU" sz="2000" b="1" u="sng" dirty="0"/>
              <a:t>Правило управління гепом</a:t>
            </a:r>
            <a:r>
              <a:rPr lang="en-US" sz="2000" b="1" dirty="0" smtClean="0"/>
              <a:t>:</a:t>
            </a:r>
            <a:endParaRPr lang="uk-UA" sz="2000" b="1" dirty="0" smtClean="0"/>
          </a:p>
          <a:p>
            <a:pPr algn="just"/>
            <a:endParaRPr lang="uk-UA" sz="2000" b="1" dirty="0"/>
          </a:p>
          <a:p>
            <a:pPr algn="just"/>
            <a:r>
              <a:rPr lang="en-US" sz="2000" b="1" dirty="0"/>
              <a:t> </a:t>
            </a:r>
            <a:r>
              <a:rPr lang="ru-RU" sz="2000" b="1" dirty="0">
                <a:sym typeface="Symbol"/>
              </a:rPr>
              <a:t></a:t>
            </a:r>
            <a:r>
              <a:rPr lang="ru-RU" sz="2000" b="1" dirty="0"/>
              <a:t> якщо геп додатний</a:t>
            </a:r>
            <a:r>
              <a:rPr lang="en-US" sz="2000" b="1" dirty="0"/>
              <a:t>, </a:t>
            </a:r>
            <a:r>
              <a:rPr lang="ru-RU" sz="2000" b="1" dirty="0"/>
              <a:t>то зі зростанням відсоткових ставок маржа банку зростатиме і</a:t>
            </a:r>
            <a:r>
              <a:rPr lang="en-US" sz="2000" b="1" dirty="0"/>
              <a:t>, </a:t>
            </a:r>
            <a:r>
              <a:rPr lang="ru-RU" sz="2000" b="1" dirty="0"/>
              <a:t>навпаки</a:t>
            </a:r>
            <a:r>
              <a:rPr lang="en-US" sz="2000" b="1" dirty="0"/>
              <a:t>, </a:t>
            </a:r>
            <a:r>
              <a:rPr lang="ru-RU" sz="2000" b="1" dirty="0"/>
              <a:t>у разі їх зниження маржа зменшуватиметься</a:t>
            </a:r>
            <a:r>
              <a:rPr lang="en-US" sz="2000" b="1" dirty="0"/>
              <a:t>; </a:t>
            </a:r>
            <a:endParaRPr lang="uk-UA" sz="2000" b="1" dirty="0"/>
          </a:p>
          <a:p>
            <a:pPr algn="just"/>
            <a:r>
              <a:rPr lang="ru-RU" sz="2000" b="1" dirty="0">
                <a:sym typeface="Symbol"/>
              </a:rPr>
              <a:t></a:t>
            </a:r>
            <a:r>
              <a:rPr lang="ru-RU" sz="2000" b="1" dirty="0"/>
              <a:t> якщо геп від’ємний, то зі зростанням відсоткових ставок маржа банку зменшуватиметься, </a:t>
            </a:r>
            <a:r>
              <a:rPr lang="ru-RU" sz="2000" b="1" dirty="0" smtClean="0"/>
              <a:t>  а </a:t>
            </a:r>
            <a:r>
              <a:rPr lang="ru-RU" sz="2000" b="1" dirty="0"/>
              <a:t>з їх зниженням — збільшуватиметься</a:t>
            </a:r>
            <a:r>
              <a:rPr lang="uk-UA" sz="2000" b="1" dirty="0"/>
              <a:t>.</a:t>
            </a:r>
          </a:p>
          <a:p>
            <a:pPr algn="just"/>
            <a:endParaRPr lang="ru-RU" sz="2000" b="1" dirty="0" smtClean="0"/>
          </a:p>
          <a:p>
            <a:pPr algn="just"/>
            <a:endParaRPr lang="ru-RU" sz="2000" b="1" dirty="0" smtClean="0"/>
          </a:p>
          <a:p>
            <a:pPr algn="just"/>
            <a:endParaRPr lang="ru-RU" sz="2000" b="1" dirty="0"/>
          </a:p>
          <a:p>
            <a:pPr algn="just"/>
            <a:endParaRPr lang="ru-RU" sz="2000" b="1" dirty="0" smtClean="0"/>
          </a:p>
          <a:p>
            <a:pPr algn="just"/>
            <a:r>
              <a:rPr lang="ru-RU" sz="2000" b="1" dirty="0" smtClean="0"/>
              <a:t>Це </a:t>
            </a:r>
            <a:r>
              <a:rPr lang="ru-RU" sz="2000" b="1" dirty="0"/>
              <a:t>означає, що для банку не так вже й важливо, як змінюються відсоткові ставки на ринку. Головне — щоб геп відповідав тому напряму руху ставок, який забезпечить підвищення прибутку, тобто був додатним за підвищення ставок і від’ємним — за їх зниження.</a:t>
            </a:r>
            <a:endParaRPr lang="uk-UA" sz="2000" b="1" dirty="0"/>
          </a:p>
          <a:p>
            <a:pPr algn="just"/>
            <a:r>
              <a:rPr lang="ru-RU" sz="2000" b="1" dirty="0"/>
              <a:t>Для контролю за рівнем відсоткового ризику використовують індекс відсоткового ризику. </a:t>
            </a:r>
            <a:endParaRPr lang="uk-UA" sz="2000" b="1" dirty="0"/>
          </a:p>
        </p:txBody>
      </p:sp>
    </p:spTree>
    <p:extLst>
      <p:ext uri="{BB962C8B-B14F-4D97-AF65-F5344CB8AC3E}">
        <p14:creationId xmlns:p14="http://schemas.microsoft.com/office/powerpoint/2010/main" val="4076455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29574" y="418688"/>
            <a:ext cx="10603149"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a:spAutoFit/>
          </a:bodyPr>
          <a:lstStyle/>
          <a:p>
            <a:r>
              <a:rPr lang="uk-UA" sz="2000" b="1" u="sng" dirty="0" smtClean="0"/>
              <a:t>Індекс відсоткового ризику </a:t>
            </a:r>
            <a:r>
              <a:rPr lang="uk-UA" sz="2000" b="1" dirty="0" smtClean="0"/>
              <a:t>дорівнює відношенню абсолютної величини гепу до робочих активів і виражається у відсотках:</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968885" y="1634876"/>
                <a:ext cx="5398851" cy="800284"/>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400" b="1" i="1" smtClean="0">
                              <a:solidFill>
                                <a:srgbClr val="FFFF00"/>
                              </a:solidFill>
                              <a:latin typeface="Cambria Math" panose="02040503050406030204" pitchFamily="18" charset="0"/>
                            </a:rPr>
                          </m:ctrlPr>
                        </m:sSubPr>
                        <m:e>
                          <m:r>
                            <a:rPr lang="en-US" sz="2400" b="1" i="1">
                              <a:solidFill>
                                <a:srgbClr val="FFFF00"/>
                              </a:solidFill>
                              <a:latin typeface="Cambria Math"/>
                            </a:rPr>
                            <m:t>𝑰𝑹</m:t>
                          </m:r>
                        </m:e>
                        <m:sub>
                          <m:d>
                            <m:dPr>
                              <m:ctrlPr>
                                <a:rPr lang="uk-UA" sz="2400" b="1" i="1">
                                  <a:solidFill>
                                    <a:srgbClr val="FFFF00"/>
                                  </a:solidFill>
                                  <a:latin typeface="Cambria Math" panose="02040503050406030204" pitchFamily="18" charset="0"/>
                                </a:rPr>
                              </m:ctrlPr>
                            </m:dPr>
                            <m:e>
                              <m:r>
                                <a:rPr lang="en-US" sz="2400" b="1" i="1">
                                  <a:solidFill>
                                    <a:srgbClr val="FFFF00"/>
                                  </a:solidFill>
                                  <a:latin typeface="Cambria Math"/>
                                </a:rPr>
                                <m:t>𝒕</m:t>
                              </m:r>
                            </m:e>
                          </m:d>
                        </m:sub>
                      </m:sSub>
                      <m:r>
                        <a:rPr lang="en-US" sz="2400" b="1" i="1">
                          <a:solidFill>
                            <a:srgbClr val="FFFF00"/>
                          </a:solidFill>
                          <a:latin typeface="Cambria Math"/>
                        </a:rPr>
                        <m:t>= </m:t>
                      </m:r>
                      <m:f>
                        <m:fPr>
                          <m:ctrlPr>
                            <a:rPr lang="uk-UA" sz="2400" b="1" i="1">
                              <a:solidFill>
                                <a:srgbClr val="FFFF00"/>
                              </a:solidFill>
                              <a:latin typeface="Cambria Math" panose="02040503050406030204" pitchFamily="18" charset="0"/>
                            </a:rPr>
                          </m:ctrlPr>
                        </m:fPr>
                        <m:num>
                          <m:sSub>
                            <m:sSubPr>
                              <m:ctrlPr>
                                <a:rPr lang="uk-UA" sz="2400" b="1" i="1">
                                  <a:solidFill>
                                    <a:srgbClr val="FFFF00"/>
                                  </a:solidFill>
                                  <a:latin typeface="Cambria Math" panose="02040503050406030204" pitchFamily="18" charset="0"/>
                                </a:rPr>
                              </m:ctrlPr>
                            </m:sSubPr>
                            <m:e>
                              <m:r>
                                <a:rPr lang="en-US" sz="2400" b="1" i="1">
                                  <a:solidFill>
                                    <a:srgbClr val="FFFF00"/>
                                  </a:solidFill>
                                  <a:latin typeface="Cambria Math"/>
                                </a:rPr>
                                <m:t>𝑮𝑨𝑷</m:t>
                              </m:r>
                            </m:e>
                            <m:sub>
                              <m:r>
                                <a:rPr lang="en-US" sz="2400" b="1" i="1">
                                  <a:solidFill>
                                    <a:srgbClr val="FFFF00"/>
                                  </a:solidFill>
                                  <a:latin typeface="Cambria Math"/>
                                </a:rPr>
                                <m:t>(</m:t>
                              </m:r>
                              <m:r>
                                <a:rPr lang="en-US" sz="2400" b="1" i="1">
                                  <a:solidFill>
                                    <a:srgbClr val="FFFF00"/>
                                  </a:solidFill>
                                  <a:latin typeface="Cambria Math"/>
                                </a:rPr>
                                <m:t>𝒕</m:t>
                              </m:r>
                              <m:r>
                                <a:rPr lang="en-US" sz="2400" b="1" i="1">
                                  <a:solidFill>
                                    <a:srgbClr val="FFFF00"/>
                                  </a:solidFill>
                                  <a:latin typeface="Cambria Math"/>
                                </a:rPr>
                                <m:t>)</m:t>
                              </m:r>
                            </m:sub>
                          </m:sSub>
                        </m:num>
                        <m:den>
                          <m:r>
                            <a:rPr lang="en-US" sz="2400" b="1" i="1">
                              <a:solidFill>
                                <a:srgbClr val="FFFF00"/>
                              </a:solidFill>
                              <a:latin typeface="Cambria Math"/>
                            </a:rPr>
                            <m:t>𝑨</m:t>
                          </m:r>
                        </m:den>
                      </m:f>
                      <m:r>
                        <a:rPr lang="en-US" sz="2400" b="1" i="1">
                          <a:solidFill>
                            <a:srgbClr val="FFFF00"/>
                          </a:solidFill>
                          <a:latin typeface="Cambria Math"/>
                        </a:rPr>
                        <m:t>×</m:t>
                      </m:r>
                      <m:r>
                        <a:rPr lang="en-US" sz="2400" b="1" i="1">
                          <a:solidFill>
                            <a:srgbClr val="FFFF00"/>
                          </a:solidFill>
                          <a:latin typeface="Cambria Math"/>
                        </a:rPr>
                        <m:t>𝟏𝟎𝟎</m:t>
                      </m:r>
                    </m:oMath>
                  </m:oMathPara>
                </a14:m>
                <a:endParaRPr lang="uk-UA" sz="2400" b="1" dirty="0">
                  <a:solidFill>
                    <a:srgbClr val="FFFF00"/>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968885" y="1634876"/>
                <a:ext cx="5398851" cy="800284"/>
              </a:xfrm>
              <a:prstGeom prst="rect">
                <a:avLst/>
              </a:prstGeom>
              <a:blipFill rotWithShape="1">
                <a:blip r:embed="rId2"/>
                <a:stretch>
                  <a:fillRect/>
                </a:stretch>
              </a:blipFill>
            </p:spPr>
            <p:txBody>
              <a:bodyPr/>
              <a:lstStyle/>
              <a:p>
                <a:r>
                  <a:rPr lang="uk-UA">
                    <a:noFill/>
                  </a:rPr>
                  <a:t> </a:t>
                </a:r>
              </a:p>
            </p:txBody>
          </p:sp>
        </mc:Fallback>
      </mc:AlternateContent>
      <p:sp>
        <p:nvSpPr>
          <p:cNvPr id="5" name="Прямокутник 4"/>
          <p:cNvSpPr/>
          <p:nvPr/>
        </p:nvSpPr>
        <p:spPr>
          <a:xfrm>
            <a:off x="3968886" y="2435160"/>
            <a:ext cx="5379396" cy="707886"/>
          </a:xfrm>
          <a:prstGeom prst="rect">
            <a:avLst/>
          </a:prstGeom>
          <a:ln>
            <a:solidFill>
              <a:schemeClr val="tx1"/>
            </a:solidFill>
          </a:ln>
        </p:spPr>
        <p:txBody>
          <a:bodyPr wrap="square">
            <a:spAutoFit/>
          </a:bodyPr>
          <a:lstStyle/>
          <a:p>
            <a:r>
              <a:rPr lang="uk-UA" sz="2000" b="1" dirty="0" smtClean="0"/>
              <a:t>де IR(t) — індекс відсоткового ризику; </a:t>
            </a:r>
          </a:p>
          <a:p>
            <a:r>
              <a:rPr lang="uk-UA" sz="2000" b="1" dirty="0" smtClean="0"/>
              <a:t>    А — робочі активи банку.</a:t>
            </a:r>
            <a:endParaRPr lang="uk-UA" sz="2000" b="1" dirty="0"/>
          </a:p>
        </p:txBody>
      </p:sp>
      <p:sp>
        <p:nvSpPr>
          <p:cNvPr id="6" name="Прямокутник 5"/>
          <p:cNvSpPr/>
          <p:nvPr/>
        </p:nvSpPr>
        <p:spPr>
          <a:xfrm>
            <a:off x="857655" y="3794665"/>
            <a:ext cx="10475068" cy="1631216"/>
          </a:xfrm>
          <a:prstGeom prst="rect">
            <a:avLst/>
          </a:prstGeom>
        </p:spPr>
        <p:txBody>
          <a:bodyPr wrap="square">
            <a:spAutoFit/>
          </a:bodyPr>
          <a:lstStyle/>
          <a:p>
            <a:pPr marL="342900" indent="-342900">
              <a:buFont typeface="Wingdings" pitchFamily="2" charset="2"/>
              <a:buChar char="v"/>
            </a:pPr>
            <a:r>
              <a:rPr lang="uk-UA" sz="2000" b="1" dirty="0"/>
              <a:t>Індекс відсоткового ризику показує, яка частина активів (коли геп додатний) чи пасивів (коли геп від’ємний) може змінити свою вартість у зв’язку зі зміною ринкових ставок, а отже, вплинути на ринкову вартість усієї банківської установи. </a:t>
            </a:r>
            <a:r>
              <a:rPr lang="ru-RU" sz="2000" b="1" dirty="0"/>
              <a:t>Індекс розраховується без урахування знака, оскільки й додатний, і від’ємний геп можуть призвести до збитків</a:t>
            </a:r>
            <a:r>
              <a:rPr lang="uk-UA" sz="2000" b="1" dirty="0"/>
              <a:t>.</a:t>
            </a:r>
          </a:p>
        </p:txBody>
      </p:sp>
    </p:spTree>
    <p:extLst>
      <p:ext uri="{BB962C8B-B14F-4D97-AF65-F5344CB8AC3E}">
        <p14:creationId xmlns:p14="http://schemas.microsoft.com/office/powerpoint/2010/main" val="40447036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29574" y="418688"/>
            <a:ext cx="10603149"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a:spAutoFit/>
          </a:bodyPr>
          <a:lstStyle/>
          <a:p>
            <a:pPr algn="just"/>
            <a:r>
              <a:rPr lang="ru-RU" sz="2000" b="1" dirty="0"/>
              <a:t>Зміну маржі банку залежно від коливань ринкових ставок дозволяє оцінити модель гепу, яка описує залежність між цими показниками</a:t>
            </a:r>
            <a:r>
              <a:rPr lang="ru-RU" sz="2000" b="1" dirty="0" smtClean="0"/>
              <a:t>:</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540867" y="1229556"/>
                <a:ext cx="5807414" cy="523670"/>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r>
                        <a:rPr lang="uk-UA" sz="2400" b="1" i="0" smtClean="0">
                          <a:solidFill>
                            <a:srgbClr val="FFFF00"/>
                          </a:solidFill>
                          <a:latin typeface="Cambria Math"/>
                        </a:rPr>
                        <m:t>∆</m:t>
                      </m:r>
                      <m:sSub>
                        <m:sSubPr>
                          <m:ctrlPr>
                            <a:rPr lang="uk-UA" sz="2400" b="1" i="1">
                              <a:solidFill>
                                <a:srgbClr val="FFFF00"/>
                              </a:solidFill>
                              <a:latin typeface="Cambria Math" panose="02040503050406030204" pitchFamily="18" charset="0"/>
                            </a:rPr>
                          </m:ctrlPr>
                        </m:sSubPr>
                        <m:e>
                          <m:r>
                            <a:rPr lang="en-US" sz="2400" b="1" i="0">
                              <a:solidFill>
                                <a:srgbClr val="FFFF00"/>
                              </a:solidFill>
                              <a:latin typeface="Cambria Math"/>
                            </a:rPr>
                            <m:t>𝐏</m:t>
                          </m:r>
                        </m:e>
                        <m:sub>
                          <m:r>
                            <a:rPr lang="uk-UA" sz="2400" b="1" i="0">
                              <a:solidFill>
                                <a:srgbClr val="FFFF00"/>
                              </a:solidFill>
                              <a:latin typeface="Cambria Math"/>
                            </a:rPr>
                            <m:t>(</m:t>
                          </m:r>
                          <m:r>
                            <a:rPr lang="uk-UA" sz="2400" b="1" i="0">
                              <a:solidFill>
                                <a:srgbClr val="FFFF00"/>
                              </a:solidFill>
                              <a:latin typeface="Cambria Math"/>
                            </a:rPr>
                            <m:t>𝐭</m:t>
                          </m:r>
                          <m:r>
                            <a:rPr lang="uk-UA" sz="2400" b="1" i="0">
                              <a:solidFill>
                                <a:srgbClr val="FFFF00"/>
                              </a:solidFill>
                              <a:latin typeface="Cambria Math"/>
                            </a:rPr>
                            <m:t>)</m:t>
                          </m:r>
                        </m:sub>
                      </m:sSub>
                      <m:r>
                        <a:rPr lang="uk-UA" sz="2400" b="1" i="0">
                          <a:solidFill>
                            <a:srgbClr val="FFFF00"/>
                          </a:solidFill>
                          <a:latin typeface="Cambria Math"/>
                        </a:rPr>
                        <m:t>≈</m:t>
                      </m:r>
                      <m:d>
                        <m:dPr>
                          <m:ctrlPr>
                            <a:rPr lang="uk-UA" sz="2400" b="1" i="1">
                              <a:solidFill>
                                <a:srgbClr val="FFFF00"/>
                              </a:solidFill>
                              <a:latin typeface="Cambria Math" panose="02040503050406030204" pitchFamily="18" charset="0"/>
                            </a:rPr>
                          </m:ctrlPr>
                        </m:dPr>
                        <m:e>
                          <m:sSub>
                            <m:sSubPr>
                              <m:ctrlPr>
                                <a:rPr lang="uk-UA" sz="2400" b="1" i="1">
                                  <a:solidFill>
                                    <a:srgbClr val="FFFF00"/>
                                  </a:solidFill>
                                  <a:latin typeface="Cambria Math" panose="02040503050406030204" pitchFamily="18" charset="0"/>
                                </a:rPr>
                              </m:ctrlPr>
                            </m:sSubPr>
                            <m:e>
                              <m:r>
                                <a:rPr lang="uk-UA" sz="2400" b="1" i="0">
                                  <a:solidFill>
                                    <a:srgbClr val="FFFF00"/>
                                  </a:solidFill>
                                  <a:latin typeface="Cambria Math"/>
                                </a:rPr>
                                <m:t>𝐫</m:t>
                              </m:r>
                            </m:e>
                            <m:sub>
                              <m:r>
                                <a:rPr lang="uk-UA" sz="2400" b="1" i="0">
                                  <a:solidFill>
                                    <a:srgbClr val="FFFF00"/>
                                  </a:solidFill>
                                  <a:latin typeface="Cambria Math"/>
                                </a:rPr>
                                <m:t>𝐩</m:t>
                              </m:r>
                            </m:sub>
                          </m:sSub>
                          <m:r>
                            <a:rPr lang="uk-UA" sz="2400" b="1" i="0">
                              <a:solidFill>
                                <a:srgbClr val="FFFF00"/>
                              </a:solidFill>
                              <a:latin typeface="Cambria Math"/>
                            </a:rPr>
                            <m:t>−</m:t>
                          </m:r>
                          <m:r>
                            <a:rPr lang="uk-UA" sz="2400" b="1" i="0">
                              <a:solidFill>
                                <a:srgbClr val="FFFF00"/>
                              </a:solidFill>
                              <a:latin typeface="Cambria Math"/>
                            </a:rPr>
                            <m:t>𝐫</m:t>
                          </m:r>
                        </m:e>
                      </m:d>
                      <m:r>
                        <a:rPr lang="uk-UA" sz="2400" b="1" i="0">
                          <a:solidFill>
                            <a:srgbClr val="FFFF00"/>
                          </a:solidFill>
                          <a:latin typeface="Cambria Math"/>
                        </a:rPr>
                        <m:t>×</m:t>
                      </m:r>
                      <m:sSub>
                        <m:sSubPr>
                          <m:ctrlPr>
                            <a:rPr lang="uk-UA" sz="2400" b="1" i="1">
                              <a:solidFill>
                                <a:srgbClr val="FFFF00"/>
                              </a:solidFill>
                              <a:latin typeface="Cambria Math" panose="02040503050406030204" pitchFamily="18" charset="0"/>
                            </a:rPr>
                          </m:ctrlPr>
                        </m:sSubPr>
                        <m:e>
                          <m:r>
                            <a:rPr lang="uk-UA" sz="2400" b="1" i="0">
                              <a:solidFill>
                                <a:srgbClr val="FFFF00"/>
                              </a:solidFill>
                              <a:latin typeface="Cambria Math"/>
                            </a:rPr>
                            <m:t>𝐆𝐀𝐏</m:t>
                          </m:r>
                        </m:e>
                        <m:sub>
                          <m:d>
                            <m:dPr>
                              <m:ctrlPr>
                                <a:rPr lang="uk-UA" sz="2400" b="1" i="1">
                                  <a:solidFill>
                                    <a:srgbClr val="FFFF00"/>
                                  </a:solidFill>
                                  <a:latin typeface="Cambria Math" panose="02040503050406030204" pitchFamily="18" charset="0"/>
                                </a:rPr>
                              </m:ctrlPr>
                            </m:dPr>
                            <m:e>
                              <m:r>
                                <a:rPr lang="uk-UA" sz="2400" b="1" i="0">
                                  <a:solidFill>
                                    <a:srgbClr val="FFFF00"/>
                                  </a:solidFill>
                                  <a:latin typeface="Cambria Math"/>
                                </a:rPr>
                                <m:t>𝐭</m:t>
                              </m:r>
                            </m:e>
                          </m:d>
                        </m:sub>
                      </m:sSub>
                    </m:oMath>
                  </m:oMathPara>
                </a14:m>
                <a:endParaRPr lang="uk-UA" b="1" dirty="0"/>
              </a:p>
            </p:txBody>
          </p:sp>
        </mc:Choice>
        <mc:Fallback xmlns="">
          <p:sp>
            <p:nvSpPr>
              <p:cNvPr id="4" name="Прямокутник 3"/>
              <p:cNvSpPr>
                <a:spLocks noRot="1" noChangeAspect="1" noMove="1" noResize="1" noEditPoints="1" noAdjustHandles="1" noChangeArrowheads="1" noChangeShapeType="1" noTextEdit="1"/>
              </p:cNvSpPr>
              <p:nvPr/>
            </p:nvSpPr>
            <p:spPr>
              <a:xfrm>
                <a:off x="3540867" y="1229556"/>
                <a:ext cx="5807414" cy="523670"/>
              </a:xfrm>
              <a:prstGeom prst="rect">
                <a:avLst/>
              </a:prstGeom>
              <a:blipFill rotWithShape="1">
                <a:blip r:embed="rId3"/>
                <a:stretch>
                  <a:fillRect/>
                </a:stretch>
              </a:blipFill>
            </p:spPr>
            <p:txBody>
              <a:bodyPr/>
              <a:lstStyle/>
              <a:p>
                <a:r>
                  <a:rPr lang="uk-UA">
                    <a:noFill/>
                  </a:rPr>
                  <a:t> </a:t>
                </a:r>
              </a:p>
            </p:txBody>
          </p:sp>
        </mc:Fallback>
      </mc:AlternateContent>
      <p:sp>
        <p:nvSpPr>
          <p:cNvPr id="5" name="Прямокутник 4"/>
          <p:cNvSpPr/>
          <p:nvPr/>
        </p:nvSpPr>
        <p:spPr>
          <a:xfrm>
            <a:off x="3540867" y="1716562"/>
            <a:ext cx="5807414" cy="1631216"/>
          </a:xfrm>
          <a:prstGeom prst="rect">
            <a:avLst/>
          </a:prstGeom>
          <a:ln>
            <a:solidFill>
              <a:schemeClr val="tx1"/>
            </a:solidFill>
          </a:ln>
        </p:spPr>
        <p:txBody>
          <a:bodyPr wrap="square">
            <a:spAutoFit/>
          </a:bodyPr>
          <a:lstStyle/>
          <a:p>
            <a:pPr algn="just"/>
            <a:r>
              <a:rPr lang="ru-RU" sz="2000" b="1" dirty="0"/>
              <a:t>де </a:t>
            </a:r>
            <a:r>
              <a:rPr lang="ru-RU" sz="2000" b="1" dirty="0">
                <a:sym typeface="Symbol"/>
              </a:rPr>
              <a:t></a:t>
            </a:r>
            <a:r>
              <a:rPr lang="ru-RU" sz="2000" b="1" dirty="0"/>
              <a:t>P(t) — величина зміни процентної маржі банку (у грошовому вираженні) протягом періоду t; </a:t>
            </a:r>
            <a:endParaRPr lang="uk-UA" sz="2000" b="1" dirty="0"/>
          </a:p>
          <a:p>
            <a:pPr algn="just"/>
            <a:r>
              <a:rPr lang="ru-RU" sz="2000" b="1" dirty="0"/>
              <a:t>rp, r — прогнозована та поточна ринкові ставки відповідно</a:t>
            </a:r>
            <a:r>
              <a:rPr lang="ru-RU" dirty="0"/>
              <a:t>.</a:t>
            </a:r>
            <a:endParaRPr lang="uk-UA" dirty="0"/>
          </a:p>
        </p:txBody>
      </p:sp>
      <p:sp>
        <p:nvSpPr>
          <p:cNvPr id="6" name="Прямокутник 5"/>
          <p:cNvSpPr/>
          <p:nvPr/>
        </p:nvSpPr>
        <p:spPr>
          <a:xfrm>
            <a:off x="455577" y="3528760"/>
            <a:ext cx="11353802" cy="3170099"/>
          </a:xfrm>
          <a:prstGeom prst="rect">
            <a:avLst/>
          </a:prstGeom>
          <a:solidFill>
            <a:schemeClr val="bg1"/>
          </a:solidFill>
        </p:spPr>
        <p:txBody>
          <a:bodyPr wrap="square">
            <a:spAutoFit/>
          </a:bodyPr>
          <a:lstStyle/>
          <a:p>
            <a:pPr marL="342900" indent="-342900" algn="just">
              <a:buFont typeface="Wingdings" pitchFamily="2" charset="2"/>
              <a:buChar char="v"/>
            </a:pPr>
            <a:r>
              <a:rPr lang="ru-RU" sz="2000" b="1" dirty="0" smtClean="0"/>
              <a:t>   Збільшення </a:t>
            </a:r>
            <a:r>
              <a:rPr lang="ru-RU" sz="2000" b="1" dirty="0"/>
              <a:t>чи зменшення процентної маржі залежить від знака гепу («плюс» чи «мінус»), а також від того, зростатимуть чи спадатимуть відсоткові ставки на ринку. </a:t>
            </a:r>
            <a:endParaRPr lang="uk-UA" sz="2000" b="1" dirty="0"/>
          </a:p>
          <a:p>
            <a:pPr marL="342900" indent="-342900" algn="just">
              <a:buFont typeface="Wingdings" pitchFamily="2" charset="2"/>
              <a:buChar char="v"/>
            </a:pPr>
            <a:r>
              <a:rPr lang="ru-RU" sz="2000" b="1" dirty="0" smtClean="0"/>
              <a:t>   Додатне </a:t>
            </a:r>
            <a:r>
              <a:rPr lang="ru-RU" sz="2000" b="1" dirty="0"/>
              <a:t>значення </a:t>
            </a:r>
            <a:r>
              <a:rPr lang="ru-RU" sz="2000" b="1" dirty="0">
                <a:sym typeface="Symbol"/>
              </a:rPr>
              <a:t></a:t>
            </a:r>
            <a:r>
              <a:rPr lang="ru-RU" sz="2000" b="1" dirty="0"/>
              <a:t>P(t) указує на збільшення маржі і буде результатом підвищення ставок за додатного гепу або зниження ставок за від’ємного гепу. </a:t>
            </a:r>
            <a:endParaRPr lang="uk-UA" sz="2000" b="1" dirty="0"/>
          </a:p>
          <a:p>
            <a:pPr marL="342900" indent="-342900" algn="just">
              <a:buFont typeface="Wingdings" pitchFamily="2" charset="2"/>
              <a:buChar char="v"/>
            </a:pPr>
            <a:r>
              <a:rPr lang="ru-RU" sz="2000" b="1" dirty="0" smtClean="0"/>
              <a:t>   Від’ємне </a:t>
            </a:r>
            <a:r>
              <a:rPr lang="ru-RU" sz="2000" b="1" dirty="0"/>
              <a:t>значення </a:t>
            </a:r>
            <a:r>
              <a:rPr lang="ru-RU" sz="2000" b="1" dirty="0">
                <a:sym typeface="Symbol"/>
              </a:rPr>
              <a:t></a:t>
            </a:r>
            <a:r>
              <a:rPr lang="ru-RU" sz="2000" b="1" dirty="0"/>
              <a:t>P(t) свідчить про зменшення маржі банку, зумовлене підвищенням ставок за від’ємного гепу або їх зниженням за додатного гепу. </a:t>
            </a:r>
            <a:endParaRPr lang="uk-UA" sz="2000" b="1" dirty="0"/>
          </a:p>
          <a:p>
            <a:pPr marL="342900" indent="-342900" algn="just">
              <a:buFont typeface="Wingdings" pitchFamily="2" charset="2"/>
              <a:buChar char="v"/>
            </a:pPr>
            <a:r>
              <a:rPr lang="uk-UA" sz="2000" b="1" dirty="0" smtClean="0"/>
              <a:t>   За </a:t>
            </a:r>
            <a:r>
              <a:rPr lang="uk-UA" sz="2000" b="1" dirty="0"/>
              <a:t>нульового гепу маржа банку буде стабільною, незалежною від коливань відсоткових ставок, відсотковий ризик — мінімальним, проте одержати підвищений прибуток завдяки сприятливій зміні відсоткових ставок буде неможливо. </a:t>
            </a:r>
            <a:r>
              <a:rPr lang="ru-RU" sz="2000" b="1" dirty="0"/>
              <a:t>Отже, і додатний, і від’ємний геп дають потенційну можливість отримати більшу маржу, ніж за нульового гепу.</a:t>
            </a:r>
            <a:endParaRPr lang="uk-UA" sz="2000" b="1" dirty="0"/>
          </a:p>
        </p:txBody>
      </p:sp>
    </p:spTree>
    <p:extLst>
      <p:ext uri="{BB962C8B-B14F-4D97-AF65-F5344CB8AC3E}">
        <p14:creationId xmlns:p14="http://schemas.microsoft.com/office/powerpoint/2010/main" val="2474698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Кільце 6"/>
          <p:cNvSpPr/>
          <p:nvPr/>
        </p:nvSpPr>
        <p:spPr>
          <a:xfrm>
            <a:off x="66472" y="3444401"/>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Кільце 4"/>
          <p:cNvSpPr/>
          <p:nvPr/>
        </p:nvSpPr>
        <p:spPr>
          <a:xfrm>
            <a:off x="128462" y="1172947"/>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 name="Прямокутник 2"/>
          <p:cNvSpPr/>
          <p:nvPr/>
        </p:nvSpPr>
        <p:spPr>
          <a:xfrm>
            <a:off x="476655" y="216221"/>
            <a:ext cx="11264630" cy="461665"/>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ctr"/>
            <a:r>
              <a:rPr lang="ru-RU" sz="2400" b="1" dirty="0" smtClean="0"/>
              <a:t>3.3 Метод </a:t>
            </a:r>
            <a:r>
              <a:rPr lang="ru-RU" sz="2400" b="1" dirty="0"/>
              <a:t>кумулятивного </a:t>
            </a:r>
            <a:r>
              <a:rPr lang="ru-RU" sz="2400" b="1" dirty="0" smtClean="0"/>
              <a:t>гепу</a:t>
            </a:r>
            <a:endParaRPr lang="uk-UA" sz="2400" dirty="0"/>
          </a:p>
        </p:txBody>
      </p:sp>
      <p:sp>
        <p:nvSpPr>
          <p:cNvPr id="4" name="Прямокутник 3"/>
          <p:cNvSpPr/>
          <p:nvPr/>
        </p:nvSpPr>
        <p:spPr>
          <a:xfrm>
            <a:off x="510702" y="1071846"/>
            <a:ext cx="11196536" cy="1015663"/>
          </a:xfrm>
          <a:prstGeom prst="rect">
            <a:avLst/>
          </a:prstGeom>
          <a:solidFill>
            <a:schemeClr val="bg1"/>
          </a:solidFill>
          <a:ln>
            <a:solidFill>
              <a:schemeClr val="tx1"/>
            </a:solidFill>
          </a:ln>
        </p:spPr>
        <p:txBody>
          <a:bodyPr wrap="square">
            <a:spAutoFit/>
          </a:bodyPr>
          <a:lstStyle/>
          <a:p>
            <a:pPr algn="just"/>
            <a:r>
              <a:rPr lang="uk-UA" sz="2000" b="1" u="sng" dirty="0" smtClean="0"/>
              <a:t>   Кумулятивний (нагромаджений) геп </a:t>
            </a:r>
            <a:r>
              <a:rPr lang="uk-UA" sz="2000" b="1" dirty="0" smtClean="0"/>
              <a:t>— це алгебраїчна сума (з урахуванням знака) гепів у кожному з часових інтервалів, на які поділено часовий горизонт. </a:t>
            </a:r>
          </a:p>
          <a:p>
            <a:pPr algn="just"/>
            <a:endParaRPr lang="uk-UA" sz="2000" b="1" dirty="0"/>
          </a:p>
        </p:txBody>
      </p:sp>
      <p:sp>
        <p:nvSpPr>
          <p:cNvPr id="6" name="Прямокутник 5"/>
          <p:cNvSpPr/>
          <p:nvPr/>
        </p:nvSpPr>
        <p:spPr>
          <a:xfrm>
            <a:off x="447472" y="2158360"/>
            <a:ext cx="11259765" cy="378565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marL="342900" indent="-342900" algn="just">
              <a:buFont typeface="Wingdings" pitchFamily="2" charset="2"/>
              <a:buChar char="ü"/>
            </a:pPr>
            <a:r>
              <a:rPr lang="uk-UA" sz="2000" b="1" dirty="0" smtClean="0"/>
              <a:t>   Метод </a:t>
            </a:r>
            <a:r>
              <a:rPr lang="uk-UA" sz="2000" b="1" dirty="0"/>
              <a:t>гепу дає можливість банку зважено керувати співвідношенням обсягів активів і зобов’язань банку, проте на практиці виникає необхідність одночасного управління і обсягами, і строками фінансових потоків банку. </a:t>
            </a:r>
            <a:r>
              <a:rPr lang="ru-RU" sz="2000" b="1" dirty="0"/>
              <a:t>Для цього застосовують метод кумулятивного гепу. </a:t>
            </a:r>
            <a:endParaRPr lang="uk-UA" sz="2000" b="1" dirty="0"/>
          </a:p>
          <a:p>
            <a:pPr marL="342900" indent="-342900" algn="just">
              <a:buFont typeface="Wingdings" pitchFamily="2" charset="2"/>
              <a:buChar char="ü"/>
            </a:pPr>
            <a:r>
              <a:rPr lang="ru-RU" sz="2000" b="1" dirty="0" smtClean="0"/>
              <a:t>   Метод </a:t>
            </a:r>
            <a:r>
              <a:rPr lang="ru-RU" sz="2000" b="1" dirty="0"/>
              <a:t>кумулятивного гепу дає змогу управляти співвідношенням чутливих активів і зобов’язань не лише у певний момент часу (статичний аналіз), а й враховувати при цьому часовий компонент (динамічний аналіз). </a:t>
            </a:r>
            <a:endParaRPr lang="uk-UA" sz="2000" b="1" dirty="0"/>
          </a:p>
          <a:p>
            <a:pPr marL="342900" indent="-342900" algn="just">
              <a:buFont typeface="Wingdings" pitchFamily="2" charset="2"/>
              <a:buChar char="ü"/>
            </a:pPr>
            <a:r>
              <a:rPr lang="uk-UA" sz="2000" b="1" dirty="0" smtClean="0"/>
              <a:t>   Зміст </a:t>
            </a:r>
            <a:r>
              <a:rPr lang="uk-UA" sz="2000" b="1" dirty="0"/>
              <a:t>методу полягає в тому, що в кожному з інтервалів, на які поділено досліджуваний період (часовий горизонт), зіставляються чутливі активи та зобов’язання й обчислюється геп. </a:t>
            </a:r>
            <a:r>
              <a:rPr lang="ru-RU" sz="2000" b="1" dirty="0"/>
              <a:t>Оскільки показник гепу тісно пов’язаний з конкретним часовим інтервалом, то показників гепу буде стільки, скільки й часових інтервалів. </a:t>
            </a:r>
            <a:endParaRPr lang="uk-UA" sz="2000" b="1" dirty="0"/>
          </a:p>
          <a:p>
            <a:pPr algn="just"/>
            <a:endParaRPr lang="uk-UA" sz="2000" b="1" dirty="0"/>
          </a:p>
        </p:txBody>
      </p:sp>
    </p:spTree>
    <p:extLst>
      <p:ext uri="{BB962C8B-B14F-4D97-AF65-F5344CB8AC3E}">
        <p14:creationId xmlns:p14="http://schemas.microsoft.com/office/powerpoint/2010/main" val="9583541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514350" y="271760"/>
            <a:ext cx="11334750" cy="707886"/>
          </a:xfrm>
          <a:prstGeom prst="rect">
            <a:avLst/>
          </a:prstGeom>
          <a:gradFill flip="none" rotWithShape="1">
            <a:gsLst>
              <a:gs pos="0">
                <a:srgbClr val="3158E7">
                  <a:tint val="66000"/>
                  <a:satMod val="160000"/>
                </a:srgbClr>
              </a:gs>
              <a:gs pos="50000">
                <a:srgbClr val="3158E7">
                  <a:tint val="44500"/>
                  <a:satMod val="160000"/>
                </a:srgbClr>
              </a:gs>
              <a:gs pos="100000">
                <a:srgbClr val="3158E7">
                  <a:tint val="23500"/>
                  <a:satMod val="160000"/>
                </a:srgbClr>
              </a:gs>
            </a:gsLst>
            <a:lin ang="2700000" scaled="1"/>
            <a:tileRect/>
          </a:gradFill>
        </p:spPr>
        <p:txBody>
          <a:bodyPr wrap="square">
            <a:spAutoFit/>
          </a:bodyPr>
          <a:lstStyle/>
          <a:p>
            <a:pPr algn="just"/>
            <a:r>
              <a:rPr lang="uk-UA" sz="2000" b="1" dirty="0" smtClean="0"/>
              <a:t>Для обчислення показника кумулятивного гепу в кожному з інтервалів знаходять алгебраїчну суму гепів за попередні періоди:</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609975" y="1400175"/>
                <a:ext cx="5429250" cy="963854"/>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000" b="1" i="1" smtClean="0">
                              <a:solidFill>
                                <a:srgbClr val="FFFF00"/>
                              </a:solidFill>
                              <a:latin typeface="Cambria Math" panose="02040503050406030204" pitchFamily="18" charset="0"/>
                            </a:rPr>
                          </m:ctrlPr>
                        </m:sSubPr>
                        <m:e>
                          <m:r>
                            <a:rPr lang="uk-UA" sz="2000" b="1" i="1">
                              <a:solidFill>
                                <a:srgbClr val="FFFF00"/>
                              </a:solidFill>
                              <a:latin typeface="Cambria Math"/>
                            </a:rPr>
                            <m:t>𝑲𝑮𝑨𝑷</m:t>
                          </m:r>
                        </m:e>
                        <m:sub>
                          <m:d>
                            <m:dPr>
                              <m:ctrlPr>
                                <a:rPr lang="uk-UA" sz="2000" b="1" i="1">
                                  <a:solidFill>
                                    <a:srgbClr val="FFFF00"/>
                                  </a:solidFill>
                                  <a:latin typeface="Cambria Math" panose="02040503050406030204" pitchFamily="18" charset="0"/>
                                </a:rPr>
                              </m:ctrlPr>
                            </m:dPr>
                            <m:e>
                              <m:r>
                                <a:rPr lang="uk-UA" sz="2000" b="1" i="1">
                                  <a:solidFill>
                                    <a:srgbClr val="FFFF00"/>
                                  </a:solidFill>
                                  <a:latin typeface="Cambria Math"/>
                                </a:rPr>
                                <m:t>𝒕</m:t>
                              </m:r>
                            </m:e>
                          </m:d>
                        </m:sub>
                      </m:sSub>
                      <m:r>
                        <a:rPr lang="uk-UA" sz="2000" b="1" i="1">
                          <a:solidFill>
                            <a:srgbClr val="FFFF00"/>
                          </a:solidFill>
                          <a:latin typeface="Cambria Math"/>
                        </a:rPr>
                        <m:t>= </m:t>
                      </m:r>
                      <m:nary>
                        <m:naryPr>
                          <m:chr m:val="∑"/>
                          <m:limLoc m:val="undOvr"/>
                          <m:ctrlPr>
                            <a:rPr lang="uk-UA" sz="2000" b="1" i="1">
                              <a:solidFill>
                                <a:srgbClr val="FFFF00"/>
                              </a:solidFill>
                              <a:latin typeface="Cambria Math" panose="02040503050406030204" pitchFamily="18" charset="0"/>
                            </a:rPr>
                          </m:ctrlPr>
                        </m:naryPr>
                        <m:sub>
                          <m:r>
                            <a:rPr lang="uk-UA" sz="2000" b="1" i="1">
                              <a:solidFill>
                                <a:srgbClr val="FFFF00"/>
                              </a:solidFill>
                              <a:latin typeface="Cambria Math"/>
                            </a:rPr>
                            <m:t>𝒊</m:t>
                          </m:r>
                          <m:r>
                            <a:rPr lang="uk-UA" sz="2000" b="1" i="1">
                              <a:solidFill>
                                <a:srgbClr val="FFFF00"/>
                              </a:solidFill>
                              <a:latin typeface="Cambria Math"/>
                            </a:rPr>
                            <m:t>=</m:t>
                          </m:r>
                          <m:r>
                            <a:rPr lang="uk-UA" sz="2000" b="1" i="1">
                              <a:solidFill>
                                <a:srgbClr val="FFFF00"/>
                              </a:solidFill>
                              <a:latin typeface="Cambria Math"/>
                            </a:rPr>
                            <m:t>𝟏</m:t>
                          </m:r>
                        </m:sub>
                        <m:sup>
                          <m:r>
                            <a:rPr lang="uk-UA" sz="2000" b="1" i="1">
                              <a:solidFill>
                                <a:srgbClr val="FFFF00"/>
                              </a:solidFill>
                              <a:latin typeface="Cambria Math"/>
                            </a:rPr>
                            <m:t>𝑻</m:t>
                          </m:r>
                        </m:sup>
                        <m:e>
                          <m:sSub>
                            <m:sSubPr>
                              <m:ctrlPr>
                                <a:rPr lang="uk-UA" sz="2000" b="1" i="1">
                                  <a:solidFill>
                                    <a:srgbClr val="FFFF00"/>
                                  </a:solidFill>
                                  <a:latin typeface="Cambria Math" panose="02040503050406030204" pitchFamily="18" charset="0"/>
                                </a:rPr>
                              </m:ctrlPr>
                            </m:sSubPr>
                            <m:e>
                              <m:r>
                                <a:rPr lang="uk-UA" sz="2000" b="1" i="1">
                                  <a:solidFill>
                                    <a:srgbClr val="FFFF00"/>
                                  </a:solidFill>
                                  <a:latin typeface="Cambria Math"/>
                                </a:rPr>
                                <m:t>𝑮𝑨𝑷</m:t>
                              </m:r>
                            </m:e>
                            <m:sub>
                              <m:r>
                                <a:rPr lang="uk-UA" sz="2000" b="1" i="1">
                                  <a:solidFill>
                                    <a:srgbClr val="FFFF00"/>
                                  </a:solidFill>
                                  <a:latin typeface="Cambria Math"/>
                                </a:rPr>
                                <m:t>𝒊</m:t>
                              </m:r>
                            </m:sub>
                          </m:sSub>
                        </m:e>
                      </m:nary>
                      <m:d>
                        <m:dPr>
                          <m:ctrlPr>
                            <a:rPr lang="uk-UA" sz="2000" b="1" i="1">
                              <a:solidFill>
                                <a:srgbClr val="FFFF00"/>
                              </a:solidFill>
                              <a:latin typeface="Cambria Math" panose="02040503050406030204" pitchFamily="18" charset="0"/>
                            </a:rPr>
                          </m:ctrlPr>
                        </m:dPr>
                        <m:e>
                          <m:r>
                            <a:rPr lang="uk-UA" sz="2000" b="1" i="1">
                              <a:solidFill>
                                <a:srgbClr val="FFFF00"/>
                              </a:solidFill>
                              <a:latin typeface="Cambria Math"/>
                            </a:rPr>
                            <m:t>𝒕</m:t>
                          </m:r>
                        </m:e>
                      </m:d>
                      <m:r>
                        <a:rPr lang="uk-UA" sz="2000" b="1" i="1">
                          <a:solidFill>
                            <a:srgbClr val="FFFF00"/>
                          </a:solidFill>
                          <a:latin typeface="Cambria Math"/>
                        </a:rPr>
                        <m:t>,</m:t>
                      </m:r>
                      <m:r>
                        <a:rPr lang="uk-UA" sz="2000" b="1" i="1">
                          <a:solidFill>
                            <a:schemeClr val="bg1"/>
                          </a:solidFill>
                          <a:latin typeface="Cambria Math"/>
                        </a:rPr>
                        <m:t> </m:t>
                      </m:r>
                    </m:oMath>
                  </m:oMathPara>
                </a14:m>
                <a:endParaRPr lang="uk-UA" sz="2000" b="1" dirty="0">
                  <a:solidFill>
                    <a:schemeClr val="bg1"/>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609975" y="1400175"/>
                <a:ext cx="5429250" cy="963854"/>
              </a:xfrm>
              <a:prstGeom prst="rect">
                <a:avLst/>
              </a:prstGeom>
              <a:blipFill rotWithShape="1">
                <a:blip r:embed="rId2"/>
                <a:stretch>
                  <a:fillRect/>
                </a:stretch>
              </a:blipFill>
            </p:spPr>
            <p:txBody>
              <a:bodyPr/>
              <a:lstStyle/>
              <a:p>
                <a:r>
                  <a:rPr lang="uk-UA">
                    <a:noFill/>
                  </a:rPr>
                  <a:t> </a:t>
                </a:r>
              </a:p>
            </p:txBody>
          </p:sp>
        </mc:Fallback>
      </mc:AlternateContent>
      <p:sp>
        <p:nvSpPr>
          <p:cNvPr id="5" name="Прямокутник 4"/>
          <p:cNvSpPr/>
          <p:nvPr/>
        </p:nvSpPr>
        <p:spPr>
          <a:xfrm>
            <a:off x="3609975" y="2364029"/>
            <a:ext cx="5429250" cy="707886"/>
          </a:xfrm>
          <a:prstGeom prst="rect">
            <a:avLst/>
          </a:prstGeom>
          <a:ln>
            <a:solidFill>
              <a:schemeClr val="tx1"/>
            </a:solidFill>
          </a:ln>
        </p:spPr>
        <p:txBody>
          <a:bodyPr wrap="square">
            <a:spAutoFit/>
          </a:bodyPr>
          <a:lstStyle/>
          <a:p>
            <a:r>
              <a:rPr lang="ru-RU" sz="2000" b="1" dirty="0"/>
              <a:t>де KGAP(T) — кумулятивний геп; </a:t>
            </a:r>
            <a:endParaRPr lang="uk-UA" sz="2000" b="1" dirty="0"/>
          </a:p>
          <a:p>
            <a:r>
              <a:rPr lang="ru-RU" sz="2000" b="1" dirty="0"/>
              <a:t>T — часовий горизонт; </a:t>
            </a:r>
            <a:r>
              <a:rPr lang="ru-RU" sz="2000" b="1" dirty="0" smtClean="0"/>
              <a:t>i=1,T.</a:t>
            </a:r>
            <a:endParaRPr lang="uk-UA" sz="2000" b="1" dirty="0"/>
          </a:p>
        </p:txBody>
      </p:sp>
      <p:sp>
        <p:nvSpPr>
          <p:cNvPr id="6" name="Прямокутник 5"/>
          <p:cNvSpPr/>
          <p:nvPr/>
        </p:nvSpPr>
        <p:spPr>
          <a:xfrm>
            <a:off x="733425" y="3579763"/>
            <a:ext cx="11010900" cy="1631216"/>
          </a:xfrm>
          <a:prstGeom prst="rect">
            <a:avLst/>
          </a:prstGeom>
        </p:spPr>
        <p:txBody>
          <a:bodyPr wrap="square">
            <a:spAutoFit/>
          </a:bodyPr>
          <a:lstStyle/>
          <a:p>
            <a:pPr marL="342900" indent="-342900" algn="just">
              <a:buFont typeface="Wingdings" pitchFamily="2" charset="2"/>
              <a:buChar char="v"/>
            </a:pPr>
            <a:r>
              <a:rPr lang="ru-RU" sz="2000" b="1" dirty="0"/>
              <a:t>За економічним змістом кумулятивний геп — це інтегральний показник, що відбиває рівень ризику відсоткових ставок, на який наражається банк упродовж розглянутого часового горизонту. Банк може управляти цим ризиком, установлюючи ліміт кумулятивного гепу як максимально допустиму його величину та приводячи структуру чутливих активів і зобов’язань у відповідність з установленим лімітом</a:t>
            </a:r>
            <a:r>
              <a:rPr lang="uk-UA" sz="2000" b="1" dirty="0"/>
              <a:t>.</a:t>
            </a:r>
          </a:p>
        </p:txBody>
      </p:sp>
    </p:spTree>
    <p:extLst>
      <p:ext uri="{BB962C8B-B14F-4D97-AF65-F5344CB8AC3E}">
        <p14:creationId xmlns:p14="http://schemas.microsoft.com/office/powerpoint/2010/main" val="2250491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33424" y="319385"/>
            <a:ext cx="10829925" cy="70788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txBody>
          <a:bodyPr wrap="square">
            <a:spAutoFit/>
          </a:bodyPr>
          <a:lstStyle/>
          <a:p>
            <a:r>
              <a:rPr lang="uk-UA" sz="2000" b="1" dirty="0" smtClean="0"/>
              <a:t>Таким чином, </a:t>
            </a:r>
            <a:r>
              <a:rPr lang="uk-UA" sz="2000" b="1" u="sng" dirty="0" smtClean="0"/>
              <a:t>індекс відсоткового ризику </a:t>
            </a:r>
            <a:r>
              <a:rPr lang="uk-UA" sz="2000" b="1" dirty="0" smtClean="0"/>
              <a:t>дорівнює відношенню абсолютної величини кумулятивного гепу (в кожному з періодів) до робочих активів (у відсотках):</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586161" y="1279051"/>
                <a:ext cx="5124449" cy="800284"/>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400" b="1" i="1" smtClean="0">
                              <a:solidFill>
                                <a:srgbClr val="FFFF00"/>
                              </a:solidFill>
                              <a:latin typeface="Cambria Math" panose="02040503050406030204" pitchFamily="18" charset="0"/>
                            </a:rPr>
                          </m:ctrlPr>
                        </m:sSubPr>
                        <m:e>
                          <m:r>
                            <a:rPr lang="en-US" sz="2400" b="1" i="1">
                              <a:solidFill>
                                <a:srgbClr val="FFFF00"/>
                              </a:solidFill>
                              <a:latin typeface="Cambria Math"/>
                            </a:rPr>
                            <m:t>𝑰𝑹</m:t>
                          </m:r>
                        </m:e>
                        <m:sub>
                          <m:d>
                            <m:dPr>
                              <m:ctrlPr>
                                <a:rPr lang="uk-UA" sz="2400" b="1" i="1">
                                  <a:solidFill>
                                    <a:srgbClr val="FFFF00"/>
                                  </a:solidFill>
                                  <a:latin typeface="Cambria Math" panose="02040503050406030204" pitchFamily="18" charset="0"/>
                                </a:rPr>
                              </m:ctrlPr>
                            </m:dPr>
                            <m:e>
                              <m:r>
                                <a:rPr lang="en-US" sz="2400" b="1" i="1">
                                  <a:solidFill>
                                    <a:srgbClr val="FFFF00"/>
                                  </a:solidFill>
                                  <a:latin typeface="Cambria Math"/>
                                </a:rPr>
                                <m:t>𝒕</m:t>
                              </m:r>
                            </m:e>
                          </m:d>
                        </m:sub>
                      </m:sSub>
                      <m:r>
                        <a:rPr lang="en-US" sz="2400" b="1" i="1">
                          <a:solidFill>
                            <a:srgbClr val="FFFF00"/>
                          </a:solidFill>
                          <a:latin typeface="Cambria Math"/>
                        </a:rPr>
                        <m:t>= </m:t>
                      </m:r>
                      <m:f>
                        <m:fPr>
                          <m:ctrlPr>
                            <a:rPr lang="uk-UA" sz="2400" b="1" i="1">
                              <a:solidFill>
                                <a:srgbClr val="FFFF00"/>
                              </a:solidFill>
                              <a:latin typeface="Cambria Math" panose="02040503050406030204" pitchFamily="18" charset="0"/>
                            </a:rPr>
                          </m:ctrlPr>
                        </m:fPr>
                        <m:num>
                          <m:sSub>
                            <m:sSubPr>
                              <m:ctrlPr>
                                <a:rPr lang="uk-UA" sz="2400" b="1" i="1">
                                  <a:solidFill>
                                    <a:srgbClr val="FFFF00"/>
                                  </a:solidFill>
                                  <a:latin typeface="Cambria Math" panose="02040503050406030204" pitchFamily="18" charset="0"/>
                                </a:rPr>
                              </m:ctrlPr>
                            </m:sSubPr>
                            <m:e>
                              <m:r>
                                <a:rPr lang="en-US" sz="2400" b="1" i="1">
                                  <a:solidFill>
                                    <a:srgbClr val="FFFF00"/>
                                  </a:solidFill>
                                  <a:latin typeface="Cambria Math"/>
                                </a:rPr>
                                <m:t>𝑲𝑮𝑨𝑷</m:t>
                              </m:r>
                            </m:e>
                            <m:sub>
                              <m:r>
                                <a:rPr lang="en-US" sz="2400" b="1" i="1">
                                  <a:solidFill>
                                    <a:srgbClr val="FFFF00"/>
                                  </a:solidFill>
                                  <a:latin typeface="Cambria Math"/>
                                </a:rPr>
                                <m:t>(</m:t>
                              </m:r>
                              <m:r>
                                <a:rPr lang="en-US" sz="2400" b="1" i="1">
                                  <a:solidFill>
                                    <a:srgbClr val="FFFF00"/>
                                  </a:solidFill>
                                  <a:latin typeface="Cambria Math"/>
                                </a:rPr>
                                <m:t>𝑻</m:t>
                              </m:r>
                              <m:r>
                                <a:rPr lang="en-US" sz="2400" b="1" i="1">
                                  <a:solidFill>
                                    <a:srgbClr val="FFFF00"/>
                                  </a:solidFill>
                                  <a:latin typeface="Cambria Math"/>
                                </a:rPr>
                                <m:t>)</m:t>
                              </m:r>
                            </m:sub>
                          </m:sSub>
                        </m:num>
                        <m:den>
                          <m:r>
                            <a:rPr lang="en-US" sz="2400" b="1" i="1">
                              <a:solidFill>
                                <a:srgbClr val="FFFF00"/>
                              </a:solidFill>
                              <a:latin typeface="Cambria Math"/>
                            </a:rPr>
                            <m:t>𝑨</m:t>
                          </m:r>
                        </m:den>
                      </m:f>
                      <m:r>
                        <a:rPr lang="en-US" sz="2400" b="1" i="1">
                          <a:solidFill>
                            <a:srgbClr val="FFFF00"/>
                          </a:solidFill>
                          <a:latin typeface="Cambria Math"/>
                        </a:rPr>
                        <m:t>×</m:t>
                      </m:r>
                      <m:r>
                        <a:rPr lang="en-US" sz="2400" b="1" i="1">
                          <a:solidFill>
                            <a:srgbClr val="FFFF00"/>
                          </a:solidFill>
                          <a:latin typeface="Cambria Math"/>
                        </a:rPr>
                        <m:t>𝟏𝟎𝟎</m:t>
                      </m:r>
                      <m:r>
                        <a:rPr lang="en-US" sz="2400" b="1" i="1">
                          <a:solidFill>
                            <a:srgbClr val="FFFF00"/>
                          </a:solidFill>
                          <a:latin typeface="Cambria Math"/>
                        </a:rPr>
                        <m:t>, </m:t>
                      </m:r>
                    </m:oMath>
                  </m:oMathPara>
                </a14:m>
                <a:endParaRPr lang="uk-UA" sz="2400" b="1" dirty="0">
                  <a:solidFill>
                    <a:srgbClr val="FFFF00"/>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586161" y="1279051"/>
                <a:ext cx="5124449" cy="800284"/>
              </a:xfrm>
              <a:prstGeom prst="rect">
                <a:avLst/>
              </a:prstGeom>
              <a:blipFill rotWithShape="1">
                <a:blip r:embed="rId2"/>
                <a:stretch>
                  <a:fillRect/>
                </a:stretch>
              </a:blipFill>
            </p:spPr>
            <p:txBody>
              <a:bodyPr/>
              <a:lstStyle/>
              <a:p>
                <a:r>
                  <a:rPr lang="uk-UA">
                    <a:noFill/>
                  </a:rPr>
                  <a:t> </a:t>
                </a:r>
              </a:p>
            </p:txBody>
          </p:sp>
        </mc:Fallback>
      </mc:AlternateContent>
      <p:sp>
        <p:nvSpPr>
          <p:cNvPr id="5" name="Прямокутник 4"/>
          <p:cNvSpPr/>
          <p:nvPr/>
        </p:nvSpPr>
        <p:spPr>
          <a:xfrm>
            <a:off x="3586161" y="2079335"/>
            <a:ext cx="5124449" cy="707886"/>
          </a:xfrm>
          <a:prstGeom prst="rect">
            <a:avLst/>
          </a:prstGeom>
          <a:ln>
            <a:solidFill>
              <a:schemeClr val="tx1"/>
            </a:solidFill>
          </a:ln>
        </p:spPr>
        <p:txBody>
          <a:bodyPr wrap="square">
            <a:spAutoFit/>
          </a:bodyPr>
          <a:lstStyle/>
          <a:p>
            <a:r>
              <a:rPr lang="ru-RU" sz="2000" b="1" dirty="0"/>
              <a:t>де IR(t) — індекс відсоткового ризику; </a:t>
            </a:r>
            <a:endParaRPr lang="ru-RU" sz="2000" b="1" dirty="0" smtClean="0"/>
          </a:p>
          <a:p>
            <a:r>
              <a:rPr lang="ru-RU" sz="2000" b="1" dirty="0" smtClean="0"/>
              <a:t>А </a:t>
            </a:r>
            <a:r>
              <a:rPr lang="ru-RU" sz="2000" b="1" dirty="0"/>
              <a:t>— робочі активи банку. </a:t>
            </a:r>
            <a:endParaRPr lang="uk-UA" sz="2000" b="1" dirty="0"/>
          </a:p>
        </p:txBody>
      </p:sp>
      <p:sp>
        <p:nvSpPr>
          <p:cNvPr id="6" name="Прямокутник 5"/>
          <p:cNvSpPr/>
          <p:nvPr/>
        </p:nvSpPr>
        <p:spPr>
          <a:xfrm>
            <a:off x="925059" y="3244334"/>
            <a:ext cx="10866891" cy="40011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lgn="ctr"/>
            <a:r>
              <a:rPr lang="ru-RU" sz="2000" b="1" dirty="0"/>
              <a:t>Модель кумулятивного гепу має вигляд:</a:t>
            </a:r>
            <a:endParaRPr lang="uk-UA" sz="2000" b="1" dirty="0"/>
          </a:p>
        </p:txBody>
      </p:sp>
      <mc:AlternateContent xmlns:mc="http://schemas.openxmlformats.org/markup-compatibility/2006" xmlns:a14="http://schemas.microsoft.com/office/drawing/2010/main">
        <mc:Choice Requires="a14">
          <p:sp>
            <p:nvSpPr>
              <p:cNvPr id="7" name="Прямокутник 6"/>
              <p:cNvSpPr/>
              <p:nvPr/>
            </p:nvSpPr>
            <p:spPr>
              <a:xfrm>
                <a:off x="925059" y="3931960"/>
                <a:ext cx="5591175" cy="449739"/>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r>
                        <a:rPr lang="uk-UA" sz="2000" b="1" i="1" smtClean="0">
                          <a:solidFill>
                            <a:srgbClr val="FFFF00"/>
                          </a:solidFill>
                          <a:latin typeface="Cambria Math"/>
                        </a:rPr>
                        <m:t>∆</m:t>
                      </m:r>
                      <m:r>
                        <a:rPr lang="uk-UA" sz="2000" b="1" i="1" smtClean="0">
                          <a:solidFill>
                            <a:srgbClr val="FFFF00"/>
                          </a:solidFill>
                          <a:latin typeface="Cambria Math"/>
                        </a:rPr>
                        <m:t>𝑷</m:t>
                      </m:r>
                      <m:d>
                        <m:dPr>
                          <m:ctrlPr>
                            <a:rPr lang="uk-UA" sz="2000" b="1" i="1">
                              <a:solidFill>
                                <a:srgbClr val="FFFF00"/>
                              </a:solidFill>
                              <a:latin typeface="Cambria Math" panose="02040503050406030204" pitchFamily="18" charset="0"/>
                            </a:rPr>
                          </m:ctrlPr>
                        </m:dPr>
                        <m:e>
                          <m:r>
                            <a:rPr lang="uk-UA" sz="2000" b="1" i="1">
                              <a:solidFill>
                                <a:srgbClr val="FFFF00"/>
                              </a:solidFill>
                              <a:latin typeface="Cambria Math"/>
                            </a:rPr>
                            <m:t>𝑻</m:t>
                          </m:r>
                        </m:e>
                      </m:d>
                      <m:r>
                        <a:rPr lang="uk-UA" sz="2000" b="1" i="1">
                          <a:solidFill>
                            <a:srgbClr val="FFFF00"/>
                          </a:solidFill>
                          <a:latin typeface="Cambria Math"/>
                        </a:rPr>
                        <m:t>≈</m:t>
                      </m:r>
                      <m:d>
                        <m:dPr>
                          <m:ctrlPr>
                            <a:rPr lang="uk-UA" sz="2000" b="1" i="1">
                              <a:solidFill>
                                <a:srgbClr val="FFFF00"/>
                              </a:solidFill>
                              <a:latin typeface="Cambria Math" panose="02040503050406030204" pitchFamily="18" charset="0"/>
                            </a:rPr>
                          </m:ctrlPr>
                        </m:dPr>
                        <m:e>
                          <m:sSub>
                            <m:sSubPr>
                              <m:ctrlPr>
                                <a:rPr lang="uk-UA" sz="2000" b="1" i="1">
                                  <a:solidFill>
                                    <a:srgbClr val="FFFF00"/>
                                  </a:solidFill>
                                  <a:latin typeface="Cambria Math" panose="02040503050406030204" pitchFamily="18" charset="0"/>
                                </a:rPr>
                              </m:ctrlPr>
                            </m:sSubPr>
                            <m:e>
                              <m:r>
                                <a:rPr lang="uk-UA" sz="2000" b="1" i="1">
                                  <a:solidFill>
                                    <a:srgbClr val="FFFF00"/>
                                  </a:solidFill>
                                  <a:latin typeface="Cambria Math"/>
                                </a:rPr>
                                <m:t>𝒓</m:t>
                              </m:r>
                            </m:e>
                            <m:sub>
                              <m:r>
                                <a:rPr lang="uk-UA" sz="2000" b="1" i="1">
                                  <a:solidFill>
                                    <a:srgbClr val="FFFF00"/>
                                  </a:solidFill>
                                  <a:latin typeface="Cambria Math"/>
                                </a:rPr>
                                <m:t>𝒑</m:t>
                              </m:r>
                            </m:sub>
                          </m:sSub>
                          <m:r>
                            <a:rPr lang="uk-UA" sz="2000" b="1" i="1">
                              <a:solidFill>
                                <a:srgbClr val="FFFF00"/>
                              </a:solidFill>
                              <a:latin typeface="Cambria Math"/>
                            </a:rPr>
                            <m:t>−</m:t>
                          </m:r>
                          <m:r>
                            <a:rPr lang="uk-UA" sz="2000" b="1" i="1">
                              <a:solidFill>
                                <a:srgbClr val="FFFF00"/>
                              </a:solidFill>
                              <a:latin typeface="Cambria Math"/>
                            </a:rPr>
                            <m:t>𝒓</m:t>
                          </m:r>
                        </m:e>
                      </m:d>
                      <m:r>
                        <a:rPr lang="uk-UA" sz="2000" b="1" i="1">
                          <a:solidFill>
                            <a:srgbClr val="FFFF00"/>
                          </a:solidFill>
                          <a:latin typeface="Cambria Math"/>
                        </a:rPr>
                        <m:t>×</m:t>
                      </m:r>
                      <m:r>
                        <a:rPr lang="uk-UA" sz="2000" b="1" i="1">
                          <a:solidFill>
                            <a:srgbClr val="FFFF00"/>
                          </a:solidFill>
                          <a:latin typeface="Cambria Math"/>
                        </a:rPr>
                        <m:t>𝑲𝑮𝑨𝑷</m:t>
                      </m:r>
                      <m:d>
                        <m:dPr>
                          <m:ctrlPr>
                            <a:rPr lang="uk-UA" sz="2000" b="1" i="1">
                              <a:solidFill>
                                <a:srgbClr val="FFFF00"/>
                              </a:solidFill>
                              <a:latin typeface="Cambria Math" panose="02040503050406030204" pitchFamily="18" charset="0"/>
                            </a:rPr>
                          </m:ctrlPr>
                        </m:dPr>
                        <m:e>
                          <m:r>
                            <a:rPr lang="uk-UA" sz="2000" b="1" i="1">
                              <a:solidFill>
                                <a:srgbClr val="FFFF00"/>
                              </a:solidFill>
                              <a:latin typeface="Cambria Math"/>
                            </a:rPr>
                            <m:t>𝑻</m:t>
                          </m:r>
                        </m:e>
                      </m:d>
                    </m:oMath>
                  </m:oMathPara>
                </a14:m>
                <a:endParaRPr lang="uk-UA" b="1" dirty="0"/>
              </a:p>
            </p:txBody>
          </p:sp>
        </mc:Choice>
        <mc:Fallback xmlns="">
          <p:sp>
            <p:nvSpPr>
              <p:cNvPr id="7" name="Прямокутник 6"/>
              <p:cNvSpPr>
                <a:spLocks noRot="1" noChangeAspect="1" noMove="1" noResize="1" noEditPoints="1" noAdjustHandles="1" noChangeArrowheads="1" noChangeShapeType="1" noTextEdit="1"/>
              </p:cNvSpPr>
              <p:nvPr/>
            </p:nvSpPr>
            <p:spPr>
              <a:xfrm>
                <a:off x="925059" y="3931960"/>
                <a:ext cx="5591175" cy="449739"/>
              </a:xfrm>
              <a:prstGeom prst="rect">
                <a:avLst/>
              </a:prstGeom>
              <a:blipFill rotWithShape="1">
                <a:blip r:embed="rId3"/>
                <a:stretch>
                  <a:fillRect b="-5405"/>
                </a:stretch>
              </a:blipFill>
            </p:spPr>
            <p:txBody>
              <a:bodyPr/>
              <a:lstStyle/>
              <a:p>
                <a:r>
                  <a:rPr lang="uk-UA">
                    <a:noFill/>
                  </a:rPr>
                  <a:t> </a:t>
                </a:r>
              </a:p>
            </p:txBody>
          </p:sp>
        </mc:Fallback>
      </mc:AlternateContent>
      <p:sp>
        <p:nvSpPr>
          <p:cNvPr id="8" name="Прямокутник 7"/>
          <p:cNvSpPr/>
          <p:nvPr/>
        </p:nvSpPr>
        <p:spPr>
          <a:xfrm>
            <a:off x="925060" y="4381700"/>
            <a:ext cx="5591174" cy="1323439"/>
          </a:xfrm>
          <a:prstGeom prst="rect">
            <a:avLst/>
          </a:prstGeom>
          <a:ln>
            <a:solidFill>
              <a:schemeClr val="tx1"/>
            </a:solidFill>
          </a:ln>
        </p:spPr>
        <p:txBody>
          <a:bodyPr wrap="square">
            <a:spAutoFit/>
          </a:bodyPr>
          <a:lstStyle/>
          <a:p>
            <a:r>
              <a:rPr lang="uk-UA" sz="2000" b="1" dirty="0"/>
              <a:t>де </a:t>
            </a:r>
            <a:r>
              <a:rPr lang="ru-RU" sz="2000" b="1" dirty="0">
                <a:sym typeface="Symbol"/>
              </a:rPr>
              <a:t></a:t>
            </a:r>
            <a:r>
              <a:rPr lang="ru-RU" sz="2000" b="1" dirty="0"/>
              <a:t>P</a:t>
            </a:r>
            <a:r>
              <a:rPr lang="uk-UA" sz="2000" b="1" dirty="0"/>
              <a:t>(</a:t>
            </a:r>
            <a:r>
              <a:rPr lang="ru-RU" sz="2000" b="1" dirty="0"/>
              <a:t>T</a:t>
            </a:r>
            <a:r>
              <a:rPr lang="uk-UA" sz="2000" b="1" dirty="0"/>
              <a:t>) — величина зміни маржі банку (у грошовому вираженні) протягом періоду </a:t>
            </a:r>
            <a:r>
              <a:rPr lang="ru-RU" sz="2000" b="1" dirty="0"/>
              <a:t>T</a:t>
            </a:r>
            <a:r>
              <a:rPr lang="uk-UA" sz="2000" b="1" dirty="0"/>
              <a:t>; </a:t>
            </a:r>
          </a:p>
          <a:p>
            <a:r>
              <a:rPr lang="ru-RU" sz="2000" b="1" dirty="0"/>
              <a:t>rp</a:t>
            </a:r>
            <a:r>
              <a:rPr lang="uk-UA" sz="2000" b="1" dirty="0"/>
              <a:t>, </a:t>
            </a:r>
            <a:r>
              <a:rPr lang="ru-RU" sz="2000" b="1" dirty="0"/>
              <a:t>r</a:t>
            </a:r>
            <a:r>
              <a:rPr lang="uk-UA" sz="2000" b="1" dirty="0"/>
              <a:t> — прогнозована та поточна ринкові ставки відповідно.</a:t>
            </a:r>
          </a:p>
        </p:txBody>
      </p:sp>
      <p:sp>
        <p:nvSpPr>
          <p:cNvPr id="9" name="Прямокутник 8"/>
          <p:cNvSpPr/>
          <p:nvPr/>
        </p:nvSpPr>
        <p:spPr>
          <a:xfrm>
            <a:off x="6591300" y="3822264"/>
            <a:ext cx="5486400" cy="2308324"/>
          </a:xfrm>
          <a:prstGeom prst="rect">
            <a:avLst/>
          </a:prstGeom>
        </p:spPr>
        <p:txBody>
          <a:bodyPr wrap="square">
            <a:spAutoFit/>
          </a:bodyPr>
          <a:lstStyle/>
          <a:p>
            <a:pPr algn="just"/>
            <a:r>
              <a:rPr lang="uk-UA" sz="1600" b="1" dirty="0"/>
              <a:t>Якщо</a:t>
            </a:r>
            <a:r>
              <a:rPr lang="ru-RU" sz="1600" b="1" dirty="0"/>
              <a:t> величина залучених коштів залежить не лише від банку і не завжди піддається прогнозуванню. У такому разі використовують коефіцієнт ризику, обчислений як відношення кумулятивного гепу до капіталу банку. Як відомо, капітал банку є стабільнішою величиною, ніж робочі активи. Крім того, оскільки геп є індикатором відсоткового ризику банку, а всі ризики мають відшкодовуватися за рахунок його власних коштів, то цілком логічно зіставляти геп саме з капіталом. </a:t>
            </a:r>
            <a:endParaRPr lang="uk-UA" sz="1600" b="1" dirty="0"/>
          </a:p>
        </p:txBody>
      </p:sp>
    </p:spTree>
    <p:extLst>
      <p:ext uri="{BB962C8B-B14F-4D97-AF65-F5344CB8AC3E}">
        <p14:creationId xmlns:p14="http://schemas.microsoft.com/office/powerpoint/2010/main" val="1941691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2666999" y="-2666999"/>
            <a:ext cx="6858000" cy="121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占位符 16"/>
          <p:cNvPicPr>
            <a:picLocks noChangeAspect="1"/>
          </p:cNvPicPr>
          <p:nvPr/>
        </p:nvPicPr>
        <p:blipFill rotWithShape="1">
          <a:blip r:embed="rId3" cstate="print">
            <a:extLst>
              <a:ext uri="{28A0092B-C50C-407E-A947-70E740481C1C}">
                <a14:useLocalDpi xmlns:a14="http://schemas.microsoft.com/office/drawing/2010/main" val="0"/>
              </a:ext>
            </a:extLst>
          </a:blip>
          <a:srcRect l="18704" r="31534"/>
          <a:stretch/>
        </p:blipFill>
        <p:spPr>
          <a:xfrm>
            <a:off x="1" y="0"/>
            <a:ext cx="3735420"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3" name="Прямокутник 2"/>
          <p:cNvSpPr/>
          <p:nvPr/>
        </p:nvSpPr>
        <p:spPr>
          <a:xfrm>
            <a:off x="466928" y="155888"/>
            <a:ext cx="11420271" cy="830997"/>
          </a:xfrm>
          <a:prstGeom prst="rect">
            <a:avLst/>
          </a:prstGeom>
          <a:solidFill>
            <a:srgbClr val="002060"/>
          </a:solidFill>
        </p:spPr>
        <p:txBody>
          <a:bodyPr wrap="square">
            <a:spAutoFit/>
          </a:bodyPr>
          <a:lstStyle/>
          <a:p>
            <a:pPr algn="ctr"/>
            <a:r>
              <a:rPr lang="uk-UA" sz="2400" b="1" dirty="0">
                <a:solidFill>
                  <a:schemeClr val="bg1"/>
                </a:solidFill>
              </a:rPr>
              <a:t>Стратегій управління відсотковим ризиком існує дві: </a:t>
            </a:r>
            <a:r>
              <a:rPr lang="uk-UA" sz="2400" b="1" dirty="0" smtClean="0">
                <a:solidFill>
                  <a:schemeClr val="bg1"/>
                </a:solidFill>
              </a:rPr>
              <a:t>                                                       спреду </a:t>
            </a:r>
            <a:r>
              <a:rPr lang="uk-UA" sz="2400" b="1" dirty="0">
                <a:solidFill>
                  <a:schemeClr val="bg1"/>
                </a:solidFill>
              </a:rPr>
              <a:t>та управління </a:t>
            </a:r>
            <a:r>
              <a:rPr lang="uk-UA" sz="2400" b="1" dirty="0" smtClean="0">
                <a:solidFill>
                  <a:schemeClr val="bg1"/>
                </a:solidFill>
              </a:rPr>
              <a:t>гепом</a:t>
            </a:r>
            <a:endParaRPr lang="uk-UA" sz="2400" b="1" dirty="0">
              <a:solidFill>
                <a:schemeClr val="bg1"/>
              </a:solidFill>
            </a:endParaRPr>
          </a:p>
        </p:txBody>
      </p:sp>
      <p:sp>
        <p:nvSpPr>
          <p:cNvPr id="4" name="Прямокутник 3"/>
          <p:cNvSpPr/>
          <p:nvPr/>
        </p:nvSpPr>
        <p:spPr>
          <a:xfrm>
            <a:off x="3552825" y="1285518"/>
            <a:ext cx="8334373" cy="4708981"/>
          </a:xfrm>
          <a:prstGeom prst="rect">
            <a:avLst/>
          </a:prstGeom>
        </p:spPr>
        <p:txBody>
          <a:bodyPr wrap="square">
            <a:spAutoFit/>
          </a:bodyPr>
          <a:lstStyle/>
          <a:p>
            <a:pPr marL="285750" indent="-285750" algn="just">
              <a:buFont typeface="Wingdings" pitchFamily="2" charset="2"/>
              <a:buChar char="ü"/>
            </a:pPr>
            <a:r>
              <a:rPr lang="ru-RU" sz="2000" b="1" u="sng" dirty="0"/>
              <a:t>Стратегія фіксації спреду </a:t>
            </a:r>
            <a:r>
              <a:rPr lang="ru-RU" sz="2000" b="1" dirty="0"/>
              <a:t>передбачає максимальну збалансованість позицій за чутливими активами та зобов’язаннями, тобто нульовий геп. У такому разі маржа банку залишається стабільною, незалежною від коливань відсоткових ставок на ринку. У разі застосування стратегії фіксації спреду одержати підвищені прибутки завдяки сприятливій кон’юнктурі ринку неможливо, тоді як і додатний, і від’ємний геп дають таку потенційну можливість. Зате ця стратегія є найпростішою та досить надійною, адже вона не потребує ні точних прогнозів, ані складного аналітичного забезпечення. </a:t>
            </a:r>
            <a:endParaRPr lang="uk-UA" sz="2000" b="1" dirty="0"/>
          </a:p>
          <a:p>
            <a:pPr marL="285750" indent="-285750" algn="just">
              <a:buFont typeface="Wingdings" pitchFamily="2" charset="2"/>
              <a:buChar char="ü"/>
            </a:pPr>
            <a:r>
              <a:rPr lang="uk-UA" sz="2000" b="1" u="sng" dirty="0"/>
              <a:t>Стратегія управління гепом </a:t>
            </a:r>
            <a:r>
              <a:rPr lang="uk-UA" sz="2000" b="1" dirty="0"/>
              <a:t>має на меті отримання підвищених прибутків і передбачає свідоме прийняття банком ризику, а тому характеризується як більш агресивна. </a:t>
            </a:r>
            <a:r>
              <a:rPr lang="ru-RU" sz="2000" b="1" dirty="0"/>
              <a:t>У разі реалізації ризику маржа банку знизиться, що буде зумовлене підвищенням ставок за від’ємного гепу або зниженням ставок за додатного гепу.</a:t>
            </a:r>
            <a:endParaRPr lang="uk-UA" sz="2000" b="1" dirty="0"/>
          </a:p>
        </p:txBody>
      </p:sp>
    </p:spTree>
    <p:extLst>
      <p:ext uri="{BB962C8B-B14F-4D97-AF65-F5344CB8AC3E}">
        <p14:creationId xmlns:p14="http://schemas.microsoft.com/office/powerpoint/2010/main" val="5354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1238250" y="248335"/>
            <a:ext cx="10058400" cy="707886"/>
          </a:xfrm>
          <a:prstGeom prst="rect">
            <a:avLst/>
          </a:prstGeom>
          <a:solidFill>
            <a:srgbClr val="006600"/>
          </a:solidFill>
        </p:spPr>
        <p:txBody>
          <a:bodyPr wrap="square">
            <a:spAutoFit/>
          </a:bodyPr>
          <a:lstStyle/>
          <a:p>
            <a:pPr algn="ctr"/>
            <a:r>
              <a:rPr lang="uk-UA" sz="2000" b="1" dirty="0">
                <a:solidFill>
                  <a:schemeClr val="bg1"/>
                </a:solidFill>
              </a:rPr>
              <a:t>П</a:t>
            </a:r>
            <a:r>
              <a:rPr lang="ru-RU" sz="2000" b="1" dirty="0">
                <a:solidFill>
                  <a:schemeClr val="bg1"/>
                </a:solidFill>
              </a:rPr>
              <a:t>рактичне застосування геп-менеджменту </a:t>
            </a:r>
            <a:r>
              <a:rPr lang="ru-RU" sz="2000" b="1" dirty="0" smtClean="0">
                <a:solidFill>
                  <a:schemeClr val="bg1"/>
                </a:solidFill>
              </a:rPr>
              <a:t>                                                                            засвідчило </a:t>
            </a:r>
            <a:r>
              <a:rPr lang="ru-RU" sz="2000" b="1" dirty="0">
                <a:solidFill>
                  <a:schemeClr val="bg1"/>
                </a:solidFill>
              </a:rPr>
              <a:t>низку істотних недоліків цього підходу</a:t>
            </a:r>
            <a:r>
              <a:rPr lang="ru-RU" dirty="0">
                <a:solidFill>
                  <a:schemeClr val="bg1"/>
                </a:solidFill>
              </a:rPr>
              <a:t>.</a:t>
            </a:r>
            <a:endParaRPr lang="uk-UA" dirty="0">
              <a:solidFill>
                <a:schemeClr val="bg1"/>
              </a:solidFill>
            </a:endParaRPr>
          </a:p>
        </p:txBody>
      </p:sp>
      <p:graphicFrame>
        <p:nvGraphicFramePr>
          <p:cNvPr id="5" name="Схема 4"/>
          <p:cNvGraphicFramePr/>
          <p:nvPr>
            <p:extLst>
              <p:ext uri="{D42A27DB-BD31-4B8C-83A1-F6EECF244321}">
                <p14:modId xmlns:p14="http://schemas.microsoft.com/office/powerpoint/2010/main" val="886285861"/>
              </p:ext>
            </p:extLst>
          </p:nvPr>
        </p:nvGraphicFramePr>
        <p:xfrm>
          <a:off x="1771650" y="1272391"/>
          <a:ext cx="9525000" cy="4471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0716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Кільце 6"/>
          <p:cNvSpPr/>
          <p:nvPr/>
        </p:nvSpPr>
        <p:spPr>
          <a:xfrm>
            <a:off x="66472" y="3444401"/>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Кільце 4"/>
          <p:cNvSpPr/>
          <p:nvPr/>
        </p:nvSpPr>
        <p:spPr>
          <a:xfrm>
            <a:off x="128462" y="1172947"/>
            <a:ext cx="638020" cy="606785"/>
          </a:xfrm>
          <a:prstGeom prst="donut">
            <a:avLst>
              <a:gd name="adj" fmla="val 20000"/>
            </a:avLst>
          </a:pr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 name="Прямокутник 2"/>
          <p:cNvSpPr/>
          <p:nvPr/>
        </p:nvSpPr>
        <p:spPr>
          <a:xfrm>
            <a:off x="476655" y="216221"/>
            <a:ext cx="11264630" cy="461665"/>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ctr"/>
            <a:r>
              <a:rPr lang="ru-RU" sz="2400" b="1" dirty="0" smtClean="0"/>
              <a:t>3.4 Імунізація балансу банку</a:t>
            </a:r>
            <a:endParaRPr lang="uk-UA" sz="2400" dirty="0"/>
          </a:p>
        </p:txBody>
      </p:sp>
      <p:sp>
        <p:nvSpPr>
          <p:cNvPr id="4" name="Прямокутник 3"/>
          <p:cNvSpPr/>
          <p:nvPr/>
        </p:nvSpPr>
        <p:spPr>
          <a:xfrm>
            <a:off x="510702" y="1071846"/>
            <a:ext cx="11196536" cy="707886"/>
          </a:xfrm>
          <a:prstGeom prst="rect">
            <a:avLst/>
          </a:prstGeom>
          <a:solidFill>
            <a:schemeClr val="bg1"/>
          </a:solidFill>
          <a:ln>
            <a:solidFill>
              <a:schemeClr val="tx1"/>
            </a:solidFill>
          </a:ln>
        </p:spPr>
        <p:txBody>
          <a:bodyPr wrap="square">
            <a:spAutoFit/>
          </a:bodyPr>
          <a:lstStyle/>
          <a:p>
            <a:pPr algn="just"/>
            <a:r>
              <a:rPr lang="uk-UA" sz="2000" b="1" u="sng" dirty="0" smtClean="0"/>
              <a:t>   Метою </a:t>
            </a:r>
            <a:r>
              <a:rPr lang="uk-UA" sz="2000" b="1" u="sng" dirty="0"/>
              <a:t>імунізації </a:t>
            </a:r>
            <a:r>
              <a:rPr lang="uk-UA" sz="2000" b="1" dirty="0"/>
              <a:t>є захист балансу банку від будь-яких змін ринкових відсоткових ставок протягом певного зафіксованого періоду (планового горизонту).</a:t>
            </a:r>
          </a:p>
        </p:txBody>
      </p:sp>
      <p:sp>
        <p:nvSpPr>
          <p:cNvPr id="6" name="Прямокутник 5"/>
          <p:cNvSpPr/>
          <p:nvPr/>
        </p:nvSpPr>
        <p:spPr>
          <a:xfrm>
            <a:off x="447472" y="2158360"/>
            <a:ext cx="11259765" cy="409342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marL="342900" indent="-342900">
              <a:buFont typeface="Wingdings" pitchFamily="2" charset="2"/>
              <a:buChar char="ü"/>
            </a:pPr>
            <a:r>
              <a:rPr lang="uk-UA" sz="2000" b="1" dirty="0" smtClean="0"/>
              <a:t>   </a:t>
            </a:r>
            <a:r>
              <a:rPr lang="uk-UA" sz="2000" b="1" u="sng" dirty="0" smtClean="0"/>
              <a:t>Головне </a:t>
            </a:r>
            <a:r>
              <a:rPr lang="uk-UA" sz="2000" b="1" u="sng" dirty="0"/>
              <a:t>завдання </a:t>
            </a:r>
            <a:r>
              <a:rPr lang="uk-UA" sz="2000" b="1" dirty="0"/>
              <a:t>в процесі імунізації банківського балансу полягає в підборі такої комбінації активів і пасивів, яка робить баланс нечутливим до змін ринкових ставок. При цьому окремі статті балансу залишаються чутливими до зміни параметрів ринку, але результати переоцінки активів та зобов’язань взаємно погашаються. Дібравши склад та структуру балансових статей так, аби середній строк погашення активів приблизно збігався із середнім строком погашення зобов’язань, банк може захиститися від негативного впливу ризику зміни відсоткових ставок.</a:t>
            </a:r>
          </a:p>
          <a:p>
            <a:pPr marL="342900" indent="-342900">
              <a:buFont typeface="Wingdings" pitchFamily="2" charset="2"/>
              <a:buChar char="ü"/>
            </a:pPr>
            <a:endParaRPr lang="uk-UA" sz="2000" b="1" dirty="0" smtClean="0"/>
          </a:p>
          <a:p>
            <a:pPr marL="342900" indent="-342900">
              <a:buFont typeface="Wingdings" pitchFamily="2" charset="2"/>
              <a:buChar char="ü"/>
            </a:pPr>
            <a:r>
              <a:rPr lang="uk-UA" sz="2000" b="1" dirty="0"/>
              <a:t> </a:t>
            </a:r>
            <a:r>
              <a:rPr lang="uk-UA" sz="2000" b="1" dirty="0" smtClean="0"/>
              <a:t>  Оскільки </a:t>
            </a:r>
            <a:r>
              <a:rPr lang="uk-UA" sz="2000" b="1" dirty="0"/>
              <a:t>методика портфельної імунізації передбачає зниження чутливості фінансових інструментів до впливу відсоткового ризику, то виникає потреба у вимірюванні такої характеристики як чутливість. Показником, який найчастіше застосовується для цього, є середньозважений строк погашення фінансового інструмента - </a:t>
            </a:r>
            <a:r>
              <a:rPr lang="uk-UA" sz="2000" b="1" u="sng" dirty="0"/>
              <a:t>дюрація</a:t>
            </a:r>
            <a:r>
              <a:rPr lang="uk-UA" sz="2000" b="1" dirty="0"/>
              <a:t>.</a:t>
            </a:r>
          </a:p>
          <a:p>
            <a:pPr algn="just"/>
            <a:endParaRPr lang="uk-UA" sz="2000" b="1" dirty="0"/>
          </a:p>
        </p:txBody>
      </p:sp>
    </p:spTree>
    <p:extLst>
      <p:ext uri="{BB962C8B-B14F-4D97-AF65-F5344CB8AC3E}">
        <p14:creationId xmlns:p14="http://schemas.microsoft.com/office/powerpoint/2010/main" val="183889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29574" y="186349"/>
            <a:ext cx="10603149" cy="101566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txBody>
          <a:bodyPr wrap="square">
            <a:spAutoFit/>
          </a:bodyPr>
          <a:lstStyle/>
          <a:p>
            <a:pPr algn="just"/>
            <a:r>
              <a:rPr lang="uk-UA" sz="2000" b="1" dirty="0" smtClean="0"/>
              <a:t>   Оскільки </a:t>
            </a:r>
            <a:r>
              <a:rPr lang="uk-UA" sz="2000" b="1" dirty="0"/>
              <a:t>вартість активів перевищує вартість зобов’язань на величину капіталу банку, то співвідношення між дюрацією активів та зобов’язань банку описується за допомогою моделі</a:t>
            </a:r>
            <a:r>
              <a:rPr lang="uk-UA" sz="2000" b="1" dirty="0" smtClean="0"/>
              <a:t>:</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511279" y="1373874"/>
                <a:ext cx="5837002" cy="781368"/>
              </a:xfrm>
              <a:prstGeom prst="rect">
                <a:avLst/>
              </a:prstGeom>
              <a:solidFill>
                <a:schemeClr val="tx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400" b="1" i="1" smtClean="0">
                              <a:solidFill>
                                <a:srgbClr val="FFFF00"/>
                              </a:solidFill>
                              <a:latin typeface="Cambria Math" panose="02040503050406030204" pitchFamily="18" charset="0"/>
                            </a:rPr>
                          </m:ctrlPr>
                        </m:sSubPr>
                        <m:e>
                          <m:r>
                            <a:rPr lang="uk-UA" sz="2400" b="1" i="1">
                              <a:solidFill>
                                <a:srgbClr val="FFFF00"/>
                              </a:solidFill>
                              <a:latin typeface="Cambria Math"/>
                            </a:rPr>
                            <m:t>𝑫</m:t>
                          </m:r>
                        </m:e>
                        <m:sub>
                          <m:r>
                            <a:rPr lang="uk-UA" sz="2400" b="1" i="1">
                              <a:solidFill>
                                <a:srgbClr val="FFFF00"/>
                              </a:solidFill>
                              <a:latin typeface="Cambria Math"/>
                            </a:rPr>
                            <m:t>𝑨</m:t>
                          </m:r>
                        </m:sub>
                      </m:sSub>
                      <m:r>
                        <a:rPr lang="uk-UA" sz="2400" b="1" i="1">
                          <a:solidFill>
                            <a:srgbClr val="FFFF00"/>
                          </a:solidFill>
                          <a:latin typeface="Cambria Math"/>
                        </a:rPr>
                        <m:t>= </m:t>
                      </m:r>
                      <m:sSub>
                        <m:sSubPr>
                          <m:ctrlPr>
                            <a:rPr lang="uk-UA" sz="2400" b="1" i="1">
                              <a:solidFill>
                                <a:srgbClr val="FFFF00"/>
                              </a:solidFill>
                              <a:latin typeface="Cambria Math" panose="02040503050406030204" pitchFamily="18" charset="0"/>
                            </a:rPr>
                          </m:ctrlPr>
                        </m:sSubPr>
                        <m:e>
                          <m:r>
                            <a:rPr lang="uk-UA" sz="2400" b="1" i="1">
                              <a:solidFill>
                                <a:srgbClr val="FFFF00"/>
                              </a:solidFill>
                              <a:latin typeface="Cambria Math"/>
                            </a:rPr>
                            <m:t>𝑫</m:t>
                          </m:r>
                        </m:e>
                        <m:sub>
                          <m:r>
                            <a:rPr lang="uk-UA" sz="2400" b="1" i="1">
                              <a:solidFill>
                                <a:srgbClr val="FFFF00"/>
                              </a:solidFill>
                              <a:latin typeface="Cambria Math"/>
                            </a:rPr>
                            <m:t>𝑳</m:t>
                          </m:r>
                        </m:sub>
                      </m:sSub>
                      <m:r>
                        <a:rPr lang="uk-UA" sz="2400" b="1" i="1">
                          <a:solidFill>
                            <a:srgbClr val="FFFF00"/>
                          </a:solidFill>
                          <a:latin typeface="Cambria Math"/>
                        </a:rPr>
                        <m:t>×</m:t>
                      </m:r>
                      <m:f>
                        <m:fPr>
                          <m:ctrlPr>
                            <a:rPr lang="uk-UA" sz="2400" b="1" i="1">
                              <a:solidFill>
                                <a:srgbClr val="FFFF00"/>
                              </a:solidFill>
                              <a:latin typeface="Cambria Math" panose="02040503050406030204" pitchFamily="18" charset="0"/>
                            </a:rPr>
                          </m:ctrlPr>
                        </m:fPr>
                        <m:num>
                          <m:r>
                            <a:rPr lang="uk-UA" sz="2400" b="1" i="1">
                              <a:solidFill>
                                <a:srgbClr val="FFFF00"/>
                              </a:solidFill>
                              <a:latin typeface="Cambria Math"/>
                            </a:rPr>
                            <m:t>𝑳</m:t>
                          </m:r>
                        </m:num>
                        <m:den>
                          <m:r>
                            <a:rPr lang="uk-UA" sz="2400" b="1" i="1">
                              <a:solidFill>
                                <a:srgbClr val="FFFF00"/>
                              </a:solidFill>
                              <a:latin typeface="Cambria Math"/>
                            </a:rPr>
                            <m:t>𝑨</m:t>
                          </m:r>
                        </m:den>
                      </m:f>
                    </m:oMath>
                  </m:oMathPara>
                </a14:m>
                <a:endParaRPr lang="uk-UA" b="1" dirty="0"/>
              </a:p>
            </p:txBody>
          </p:sp>
        </mc:Choice>
        <mc:Fallback xmlns="">
          <p:sp>
            <p:nvSpPr>
              <p:cNvPr id="4" name="Прямокутник 3"/>
              <p:cNvSpPr>
                <a:spLocks noRot="1" noChangeAspect="1" noMove="1" noResize="1" noEditPoints="1" noAdjustHandles="1" noChangeArrowheads="1" noChangeShapeType="1" noTextEdit="1"/>
              </p:cNvSpPr>
              <p:nvPr/>
            </p:nvSpPr>
            <p:spPr>
              <a:xfrm>
                <a:off x="3511279" y="1373874"/>
                <a:ext cx="5837002" cy="781368"/>
              </a:xfrm>
              <a:prstGeom prst="rect">
                <a:avLst/>
              </a:prstGeom>
              <a:blipFill rotWithShape="1">
                <a:blip r:embed="rId3"/>
                <a:stretch>
                  <a:fillRect/>
                </a:stretch>
              </a:blipFill>
            </p:spPr>
            <p:txBody>
              <a:bodyPr/>
              <a:lstStyle/>
              <a:p>
                <a:r>
                  <a:rPr lang="uk-UA">
                    <a:noFill/>
                  </a:rPr>
                  <a:t> </a:t>
                </a:r>
              </a:p>
            </p:txBody>
          </p:sp>
        </mc:Fallback>
      </mc:AlternateContent>
      <p:sp>
        <p:nvSpPr>
          <p:cNvPr id="5" name="Прямокутник 4"/>
          <p:cNvSpPr/>
          <p:nvPr/>
        </p:nvSpPr>
        <p:spPr>
          <a:xfrm>
            <a:off x="3511279" y="2145909"/>
            <a:ext cx="5807414" cy="1631216"/>
          </a:xfrm>
          <a:prstGeom prst="rect">
            <a:avLst/>
          </a:prstGeom>
          <a:ln>
            <a:solidFill>
              <a:schemeClr val="tx1"/>
            </a:solidFill>
          </a:ln>
        </p:spPr>
        <p:txBody>
          <a:bodyPr wrap="square">
            <a:spAutoFit/>
          </a:bodyPr>
          <a:lstStyle/>
          <a:p>
            <a:r>
              <a:rPr lang="ru-RU" sz="2000" b="1" dirty="0"/>
              <a:t>де DА — зважений за вартістю надходжень строк погашення (дюрація) активів; </a:t>
            </a:r>
            <a:endParaRPr lang="uk-UA" sz="2000" b="1" dirty="0"/>
          </a:p>
          <a:p>
            <a:r>
              <a:rPr lang="ru-RU" sz="2000" b="1" dirty="0"/>
              <a:t>DL — дюрація зобов’язань;</a:t>
            </a:r>
            <a:endParaRPr lang="uk-UA" sz="2000" b="1" dirty="0"/>
          </a:p>
          <a:p>
            <a:r>
              <a:rPr lang="ru-RU" sz="2000" b="1" dirty="0"/>
              <a:t> L — загальний обсяг зобов’язань; </a:t>
            </a:r>
            <a:endParaRPr lang="uk-UA" sz="2000" b="1" dirty="0"/>
          </a:p>
          <a:p>
            <a:r>
              <a:rPr lang="ru-RU" sz="2000" b="1" dirty="0"/>
              <a:t>А — обсяг активів</a:t>
            </a:r>
            <a:r>
              <a:rPr lang="ru-RU" sz="2000" b="1" dirty="0" smtClean="0"/>
              <a:t>.</a:t>
            </a:r>
            <a:endParaRPr lang="uk-UA" sz="2000" b="1" dirty="0"/>
          </a:p>
        </p:txBody>
      </p:sp>
      <p:sp>
        <p:nvSpPr>
          <p:cNvPr id="6" name="Прямокутник 5"/>
          <p:cNvSpPr/>
          <p:nvPr/>
        </p:nvSpPr>
        <p:spPr>
          <a:xfrm>
            <a:off x="455577" y="3900235"/>
            <a:ext cx="11353802" cy="2862322"/>
          </a:xfrm>
          <a:prstGeom prst="rect">
            <a:avLst/>
          </a:prstGeom>
          <a:solidFill>
            <a:schemeClr val="bg1"/>
          </a:solidFill>
        </p:spPr>
        <p:txBody>
          <a:bodyPr wrap="square">
            <a:spAutoFit/>
          </a:bodyPr>
          <a:lstStyle/>
          <a:p>
            <a:pPr marL="342900" indent="-342900" algn="just">
              <a:buFont typeface="Wingdings" pitchFamily="2" charset="2"/>
              <a:buChar char="q"/>
            </a:pPr>
            <a:r>
              <a:rPr lang="uk-UA" sz="2000" b="1" dirty="0"/>
              <a:t>Відношення зобов’язань до активів має бути меншим за одиницю, тому із </a:t>
            </a:r>
            <a:r>
              <a:rPr lang="uk-UA" sz="2000" b="1" dirty="0" smtClean="0"/>
              <a:t>співвідношення </a:t>
            </a:r>
            <a:r>
              <a:rPr lang="uk-UA" sz="2000" b="1" dirty="0"/>
              <a:t>випливає, що дюрація портфеля активів має бути коротшою за дюрацію портфеля зобов’язань. Це означає, що незалежно від напряму зміни відсоткових ставок активи банку мають переоцінюватися швидше, ніж зобов’язання.</a:t>
            </a:r>
          </a:p>
          <a:p>
            <a:pPr marL="342900" indent="-342900" algn="just">
              <a:buFont typeface="Wingdings" pitchFamily="2" charset="2"/>
              <a:buChar char="q"/>
            </a:pPr>
            <a:r>
              <a:rPr lang="uk-UA" sz="2000" b="1" dirty="0"/>
              <a:t>Чим більша різниця між дюрацією активів та дюрацією зобов’язань банку, тим чутливішою до коливань відсоткових ставок на ринку буде чиста вартість банківської установи, тобто величина акціонерного капіталу. За умови, коли дюрація зобов’язань істотно коротша порівняно з дюрацією портфеля активів, капітал банку зростатиме зі зниженням ринкових ставок і зменшуватиметься з їх підвищенням</a:t>
            </a:r>
            <a:r>
              <a:rPr lang="uk-UA" sz="2000" b="1" dirty="0" smtClean="0"/>
              <a:t>.</a:t>
            </a:r>
            <a:endParaRPr lang="uk-UA" sz="2000" b="1" dirty="0"/>
          </a:p>
        </p:txBody>
      </p:sp>
    </p:spTree>
    <p:extLst>
      <p:ext uri="{BB962C8B-B14F-4D97-AF65-F5344CB8AC3E}">
        <p14:creationId xmlns:p14="http://schemas.microsoft.com/office/powerpoint/2010/main" val="2916553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duotone>
              <a:prstClr val="black"/>
              <a:srgbClr val="00B050">
                <a:tint val="45000"/>
                <a:satMod val="400000"/>
              </a:srgb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1"/>
            <a:ext cx="3032516" cy="1138136"/>
          </a:xfrm>
          <a:prstGeom prst="rect">
            <a:avLst/>
          </a:prstGeom>
        </p:spPr>
      </p:pic>
      <p:sp>
        <p:nvSpPr>
          <p:cNvPr id="2" name="Прямокутник 1"/>
          <p:cNvSpPr/>
          <p:nvPr/>
        </p:nvSpPr>
        <p:spPr>
          <a:xfrm>
            <a:off x="226977" y="193522"/>
            <a:ext cx="11611583" cy="523220"/>
          </a:xfrm>
          <a:prstGeom prst="rect">
            <a:avLst/>
          </a:prstGeom>
          <a:solidFill>
            <a:srgbClr val="339933"/>
          </a:solidFill>
        </p:spPr>
        <p:txBody>
          <a:bodyPr wrap="square">
            <a:spAutoFit/>
          </a:bodyPr>
          <a:lstStyle/>
          <a:p>
            <a:pPr algn="ctr"/>
            <a:r>
              <a:rPr lang="uk-UA" sz="2800" b="1" dirty="0">
                <a:solidFill>
                  <a:schemeClr val="bg1"/>
                </a:solidFill>
              </a:rPr>
              <a:t>Управління банком через </a:t>
            </a:r>
            <a:r>
              <a:rPr lang="uk-UA" sz="2800" b="1" dirty="0" smtClean="0">
                <a:solidFill>
                  <a:schemeClr val="bg1"/>
                </a:solidFill>
              </a:rPr>
              <a:t>активи</a:t>
            </a:r>
            <a:endParaRPr lang="uk-UA" sz="2800" dirty="0">
              <a:solidFill>
                <a:schemeClr val="bg1"/>
              </a:solidFill>
            </a:endParaRPr>
          </a:p>
        </p:txBody>
      </p:sp>
      <p:sp>
        <p:nvSpPr>
          <p:cNvPr id="5" name="Прямокутник 4"/>
          <p:cNvSpPr/>
          <p:nvPr/>
        </p:nvSpPr>
        <p:spPr>
          <a:xfrm>
            <a:off x="518807" y="1278471"/>
            <a:ext cx="7448145" cy="400110"/>
          </a:xfrm>
          <a:prstGeom prst="rect">
            <a:avLst/>
          </a:prstGeom>
          <a:ln>
            <a:noFill/>
          </a:ln>
        </p:spPr>
        <p:txBody>
          <a:bodyPr wrap="square">
            <a:spAutoFit/>
          </a:bodyPr>
          <a:lstStyle/>
          <a:p>
            <a:pPr algn="just"/>
            <a:r>
              <a:rPr lang="uk-UA" sz="2000" b="1" dirty="0" smtClean="0"/>
              <a:t>   </a:t>
            </a:r>
            <a:endParaRPr lang="uk-UA" sz="2000" b="1" dirty="0"/>
          </a:p>
        </p:txBody>
      </p:sp>
      <p:sp>
        <p:nvSpPr>
          <p:cNvPr id="8" name="Прямокутник 7"/>
          <p:cNvSpPr/>
          <p:nvPr/>
        </p:nvSpPr>
        <p:spPr>
          <a:xfrm>
            <a:off x="311285" y="1375748"/>
            <a:ext cx="7859949" cy="440120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algn="just"/>
            <a:r>
              <a:rPr lang="uk-UA" sz="2000" b="1" dirty="0" smtClean="0"/>
              <a:t>   За </a:t>
            </a:r>
            <a:r>
              <a:rPr lang="uk-UA" sz="2000" b="1" dirty="0"/>
              <a:t>такого підходу банкіри сприймали джерела формування ресурсів — зобов’язання і капітал — як такі, що не залежать від їхньої діяльності, а визначаються, головно, можливостями та потребами клієнтів і акціонерів банку. Вважалося, що банк не може вплинути на обсяги, вартість та структуру залучених коштів, оскільки клієнти банку нібито самі визначають кількісне співвідношення між депозитами, вкладами та поточними рахунками, які вони мають намір відкрити в банківській установі. </a:t>
            </a:r>
            <a:r>
              <a:rPr lang="ru-RU" sz="2000" b="1" dirty="0"/>
              <a:t>В такому разі ключова сфера прийняття рішень керівництвом банку пов’язується не із залученням коштів, а із розміщенням активів. Управлінські рішення здебільшого стосуються того, кому надавати обмежені обсяги наявних кредитних ресурсів і якими мають бути умови позички.</a:t>
            </a:r>
            <a:endParaRPr lang="uk-UA" sz="2000" b="1" dirty="0"/>
          </a:p>
          <a:p>
            <a:pPr algn="just"/>
            <a:endParaRPr lang="uk-UA" sz="2000" b="1" dirty="0"/>
          </a:p>
        </p:txBody>
      </p:sp>
      <p:pic>
        <p:nvPicPr>
          <p:cNvPr id="11" name="Picture 9"/>
          <p:cNvPicPr>
            <a:picLocks noChangeAspect="1"/>
          </p:cNvPicPr>
          <p:nvPr/>
        </p:nvPicPr>
        <p:blipFill>
          <a:blip r:embed="rId5"/>
          <a:srcRect t="3439" b="3439"/>
          <a:stretch>
            <a:fillRect/>
          </a:stretch>
        </p:blipFill>
        <p:spPr>
          <a:xfrm>
            <a:off x="8568130" y="1375748"/>
            <a:ext cx="3134243" cy="4401205"/>
          </a:xfrm>
          <a:prstGeom prst="rect">
            <a:avLst/>
          </a:prstGeom>
        </p:spPr>
      </p:pic>
    </p:spTree>
    <p:extLst>
      <p:ext uri="{BB962C8B-B14F-4D97-AF65-F5344CB8AC3E}">
        <p14:creationId xmlns:p14="http://schemas.microsoft.com/office/powerpoint/2010/main" val="136473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rot="5400000">
            <a:off x="2666999" y="-2666999"/>
            <a:ext cx="6858000" cy="121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占位符 16"/>
          <p:cNvPicPr>
            <a:picLocks noChangeAspect="1"/>
          </p:cNvPicPr>
          <p:nvPr/>
        </p:nvPicPr>
        <p:blipFill rotWithShape="1">
          <a:blip r:embed="rId3" cstate="print">
            <a:extLst>
              <a:ext uri="{28A0092B-C50C-407E-A947-70E740481C1C}">
                <a14:useLocalDpi xmlns:a14="http://schemas.microsoft.com/office/drawing/2010/main" val="0"/>
              </a:ext>
            </a:extLst>
          </a:blip>
          <a:srcRect l="18704" r="31534"/>
          <a:stretch/>
        </p:blipFill>
        <p:spPr>
          <a:xfrm>
            <a:off x="1" y="0"/>
            <a:ext cx="3735420" cy="6858001"/>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pic>
      <p:sp>
        <p:nvSpPr>
          <p:cNvPr id="4" name="Прямокутник 3"/>
          <p:cNvSpPr/>
          <p:nvPr/>
        </p:nvSpPr>
        <p:spPr>
          <a:xfrm>
            <a:off x="2552699" y="666393"/>
            <a:ext cx="8896351" cy="4093428"/>
          </a:xfrm>
          <a:prstGeom prst="rect">
            <a:avLst/>
          </a:prstGeom>
        </p:spPr>
        <p:txBody>
          <a:bodyPr wrap="square">
            <a:spAutoFit/>
          </a:bodyPr>
          <a:lstStyle/>
          <a:p>
            <a:r>
              <a:rPr lang="uk-UA" sz="2400" b="1" dirty="0" smtClean="0"/>
              <a:t>   Отже</a:t>
            </a:r>
            <a:r>
              <a:rPr lang="uk-UA" sz="2400" b="1" dirty="0"/>
              <a:t>, </a:t>
            </a:r>
            <a:r>
              <a:rPr lang="uk-UA" sz="2400" b="1" u="sng" dirty="0"/>
              <a:t>загальне правило управління відсотковим ризиком </a:t>
            </a:r>
            <a:r>
              <a:rPr lang="uk-UA" sz="2400" b="1" dirty="0"/>
              <a:t>залишається незмінним: </a:t>
            </a:r>
            <a:endParaRPr lang="uk-UA" sz="2400" b="1" dirty="0" smtClean="0"/>
          </a:p>
          <a:p>
            <a:endParaRPr lang="uk-UA" sz="2400" b="1" dirty="0"/>
          </a:p>
          <a:p>
            <a:pPr algn="just"/>
            <a:r>
              <a:rPr lang="ru-RU" sz="2400" b="1" dirty="0">
                <a:sym typeface="Symbol"/>
              </a:rPr>
              <a:t></a:t>
            </a:r>
            <a:r>
              <a:rPr lang="uk-UA" sz="2400" b="1" dirty="0"/>
              <a:t> за додатного розриву між дюраціями активів і зобов’язань (</a:t>
            </a:r>
            <a:r>
              <a:rPr lang="ru-RU" sz="2400" b="1" dirty="0"/>
              <a:t>D</a:t>
            </a:r>
            <a:r>
              <a:rPr lang="uk-UA" sz="2400" b="1" dirty="0"/>
              <a:t>А &gt; </a:t>
            </a:r>
            <a:r>
              <a:rPr lang="ru-RU" sz="2400" b="1" dirty="0"/>
              <a:t>DL</a:t>
            </a:r>
            <a:r>
              <a:rPr lang="uk-UA" sz="2400" b="1" dirty="0"/>
              <a:t>) вартість капіталу зростатиме в разі підвищення ставок на ринку і зменшуватиметься зі зниженням відсоткових ставок; </a:t>
            </a:r>
          </a:p>
          <a:p>
            <a:pPr algn="just"/>
            <a:r>
              <a:rPr lang="ru-RU" sz="2400" b="1" dirty="0">
                <a:sym typeface="Symbol"/>
              </a:rPr>
              <a:t></a:t>
            </a:r>
            <a:r>
              <a:rPr lang="uk-UA" sz="2400" b="1" dirty="0"/>
              <a:t> якщо розрив від’ємний (</a:t>
            </a:r>
            <a:r>
              <a:rPr lang="ru-RU" sz="2400" b="1" dirty="0"/>
              <a:t>D</a:t>
            </a:r>
            <a:r>
              <a:rPr lang="uk-UA" sz="2400" b="1" dirty="0"/>
              <a:t>А &lt; </a:t>
            </a:r>
            <a:r>
              <a:rPr lang="ru-RU" sz="2400" b="1" dirty="0"/>
              <a:t>DL</a:t>
            </a:r>
            <a:r>
              <a:rPr lang="uk-UA" sz="2400" b="1" dirty="0"/>
              <a:t> ), то підвищення ставок призведе до скорочення капіталу, а їх зниження — до збільшення капіталу.</a:t>
            </a:r>
          </a:p>
          <a:p>
            <a:pPr marL="285750" indent="-285750" algn="just">
              <a:buFont typeface="Wingdings" pitchFamily="2" charset="2"/>
              <a:buChar char="ü"/>
            </a:pPr>
            <a:endParaRPr lang="uk-UA" sz="2000" b="1" dirty="0"/>
          </a:p>
        </p:txBody>
      </p:sp>
    </p:spTree>
    <p:extLst>
      <p:ext uri="{BB962C8B-B14F-4D97-AF65-F5344CB8AC3E}">
        <p14:creationId xmlns:p14="http://schemas.microsoft.com/office/powerpoint/2010/main" val="316369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p:pic>
      <p:pic>
        <p:nvPicPr>
          <p:cNvPr id="6" name="图片 5"/>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8405" b="17813"/>
          <a:stretch/>
        </p:blipFill>
        <p:spPr>
          <a:xfrm>
            <a:off x="30802" y="1606679"/>
            <a:ext cx="6177064" cy="5251322"/>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10" name="Прямокутник 9"/>
          <p:cNvSpPr/>
          <p:nvPr/>
        </p:nvSpPr>
        <p:spPr>
          <a:xfrm>
            <a:off x="3005032" y="1677795"/>
            <a:ext cx="8612223" cy="255454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5400000" scaled="1"/>
            <a:tileRect/>
          </a:gradFill>
        </p:spPr>
        <p:txBody>
          <a:bodyPr wrap="square">
            <a:spAutoFit/>
          </a:bodyPr>
          <a:lstStyle/>
          <a:p>
            <a:pPr lvl="0" algn="just">
              <a:lnSpc>
                <a:spcPct val="150000"/>
              </a:lnSpc>
            </a:pPr>
            <a:r>
              <a:rPr lang="uk-UA" sz="2000" b="1" dirty="0" smtClean="0"/>
              <a:t>1. </a:t>
            </a:r>
            <a:r>
              <a:rPr lang="ru-RU" sz="2000" b="1" dirty="0"/>
              <a:t>Валютні операції та валютний ризик </a:t>
            </a:r>
            <a:r>
              <a:rPr lang="ru-RU" sz="2000" b="1" dirty="0" smtClean="0"/>
              <a:t>банку.</a:t>
            </a:r>
          </a:p>
          <a:p>
            <a:pPr algn="just">
              <a:lnSpc>
                <a:spcPct val="150000"/>
              </a:lnSpc>
            </a:pPr>
            <a:r>
              <a:rPr lang="uk-UA" sz="2000" b="1" dirty="0"/>
              <a:t>2.</a:t>
            </a:r>
            <a:r>
              <a:rPr lang="ru-RU" sz="2000" b="1" dirty="0"/>
              <a:t>Визначення валютної позиції </a:t>
            </a:r>
            <a:r>
              <a:rPr lang="ru-RU" sz="2000" b="1" dirty="0" smtClean="0"/>
              <a:t>банку.</a:t>
            </a:r>
          </a:p>
          <a:p>
            <a:pPr algn="just">
              <a:lnSpc>
                <a:spcPct val="150000"/>
              </a:lnSpc>
            </a:pPr>
            <a:r>
              <a:rPr lang="uk-UA" sz="2000" b="1" dirty="0"/>
              <a:t>3.</a:t>
            </a:r>
            <a:r>
              <a:rPr lang="ru-RU" sz="2000" b="1" dirty="0"/>
              <a:t>Стратегії управління валютним ризиком банку</a:t>
            </a:r>
            <a:endParaRPr lang="uk-UA" sz="2000" dirty="0"/>
          </a:p>
          <a:p>
            <a:pPr algn="just">
              <a:lnSpc>
                <a:spcPct val="150000"/>
              </a:lnSpc>
            </a:pPr>
            <a:r>
              <a:rPr lang="uk-UA" sz="2000" b="1" dirty="0"/>
              <a:t>4.</a:t>
            </a:r>
            <a:r>
              <a:rPr lang="ru-RU" sz="2000" b="1" dirty="0"/>
              <a:t>Методи управління валютним ризиком </a:t>
            </a:r>
            <a:r>
              <a:rPr lang="ru-RU" sz="2000" b="1" dirty="0" smtClean="0"/>
              <a:t>банку</a:t>
            </a:r>
            <a:endParaRPr lang="uk-UA" sz="2000" dirty="0"/>
          </a:p>
          <a:p>
            <a:pPr lvl="0" algn="just"/>
            <a:endParaRPr lang="uk-UA" sz="2000" dirty="0">
              <a:solidFill>
                <a:schemeClr val="bg1"/>
              </a:solidFill>
            </a:endParaRPr>
          </a:p>
          <a:p>
            <a:pPr algn="just"/>
            <a:endParaRPr lang="uk-UA" sz="2000" b="1" dirty="0">
              <a:solidFill>
                <a:schemeClr val="bg1"/>
              </a:solidFill>
            </a:endParaRPr>
          </a:p>
        </p:txBody>
      </p:sp>
      <p:pic>
        <p:nvPicPr>
          <p:cNvPr id="5122" name="Picture 2" descr="Office Business People Png, Transparent Png - 855x850 PNG - DLF.P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b="17792"/>
          <a:stretch/>
        </p:blipFill>
        <p:spPr bwMode="auto">
          <a:xfrm>
            <a:off x="2414620" y="3485807"/>
            <a:ext cx="3793246" cy="33721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653702" y="255630"/>
            <a:ext cx="10379413" cy="954107"/>
          </a:xfrm>
          <a:prstGeom prst="rect">
            <a:avLst/>
          </a:prstGeom>
        </p:spPr>
        <p:txBody>
          <a:bodyPr wrap="square">
            <a:spAutoFit/>
          </a:bodyPr>
          <a:lstStyle/>
          <a:p>
            <a:pPr algn="ctr"/>
            <a:r>
              <a:rPr lang="uk-UA" sz="2800" b="1" dirty="0" smtClean="0">
                <a:solidFill>
                  <a:srgbClr val="3158E7"/>
                </a:solidFill>
              </a:rPr>
              <a:t>      5</a:t>
            </a:r>
            <a:r>
              <a:rPr lang="ru-RU" sz="2800" b="1" dirty="0" smtClean="0">
                <a:solidFill>
                  <a:srgbClr val="3158E7"/>
                </a:solidFill>
              </a:rPr>
              <a:t>. Управління </a:t>
            </a:r>
            <a:r>
              <a:rPr lang="ru-RU" sz="2800" b="1" dirty="0">
                <a:solidFill>
                  <a:srgbClr val="3158E7"/>
                </a:solidFill>
              </a:rPr>
              <a:t>валютним ризиком банку</a:t>
            </a:r>
            <a:endParaRPr lang="uk-UA" sz="2800" dirty="0">
              <a:solidFill>
                <a:srgbClr val="3158E7"/>
              </a:solidFill>
            </a:endParaRPr>
          </a:p>
          <a:p>
            <a:endParaRPr lang="uk-UA" sz="2800" dirty="0">
              <a:solidFill>
                <a:srgbClr val="3158E7"/>
              </a:solidFill>
            </a:endParaRPr>
          </a:p>
        </p:txBody>
      </p:sp>
    </p:spTree>
    <p:extLst>
      <p:ext uri="{BB962C8B-B14F-4D97-AF65-F5344CB8AC3E}">
        <p14:creationId xmlns:p14="http://schemas.microsoft.com/office/powerpoint/2010/main" val="2467364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463685" y="287797"/>
            <a:ext cx="11264629" cy="400110"/>
          </a:xfrm>
          <a:prstGeom prst="rect">
            <a:avLst/>
          </a:prstGeom>
          <a:solidFill>
            <a:srgbClr val="002060"/>
          </a:solidFill>
        </p:spPr>
        <p:txBody>
          <a:bodyPr wrap="square">
            <a:spAutoFit/>
          </a:bodyPr>
          <a:lstStyle/>
          <a:p>
            <a:pPr lvl="0" algn="ctr"/>
            <a:r>
              <a:rPr lang="uk-UA" sz="2000" b="1" dirty="0" smtClean="0">
                <a:solidFill>
                  <a:schemeClr val="bg1"/>
                </a:solidFill>
              </a:rPr>
              <a:t>5.1 </a:t>
            </a:r>
            <a:r>
              <a:rPr lang="ru-RU" sz="2000" b="1" dirty="0" smtClean="0">
                <a:solidFill>
                  <a:schemeClr val="bg1"/>
                </a:solidFill>
              </a:rPr>
              <a:t>Валютні </a:t>
            </a:r>
            <a:r>
              <a:rPr lang="ru-RU" sz="2000" b="1" dirty="0">
                <a:solidFill>
                  <a:schemeClr val="bg1"/>
                </a:solidFill>
              </a:rPr>
              <a:t>операції та валютний ризик </a:t>
            </a:r>
            <a:r>
              <a:rPr lang="ru-RU" sz="2000" b="1" dirty="0" smtClean="0">
                <a:solidFill>
                  <a:schemeClr val="bg1"/>
                </a:solidFill>
              </a:rPr>
              <a:t>банку</a:t>
            </a:r>
            <a:endParaRPr lang="uk-UA" sz="2000" dirty="0">
              <a:solidFill>
                <a:schemeClr val="bg1"/>
              </a:solidFill>
            </a:endParaRPr>
          </a:p>
        </p:txBody>
      </p:sp>
      <p:sp>
        <p:nvSpPr>
          <p:cNvPr id="2" name="Прямокутник 1"/>
          <p:cNvSpPr/>
          <p:nvPr/>
        </p:nvSpPr>
        <p:spPr>
          <a:xfrm>
            <a:off x="463684" y="1181011"/>
            <a:ext cx="11264629" cy="400110"/>
          </a:xfrm>
          <a:prstGeom prst="rect">
            <a:avLst/>
          </a:prstGeom>
          <a:ln>
            <a:solidFill>
              <a:schemeClr val="tx1"/>
            </a:solidFill>
          </a:ln>
        </p:spPr>
        <p:txBody>
          <a:bodyPr wrap="square">
            <a:spAutoFit/>
          </a:bodyPr>
          <a:lstStyle/>
          <a:p>
            <a:pPr algn="ctr"/>
            <a:r>
              <a:rPr lang="uk-UA" sz="2000" dirty="0"/>
              <a:t>Валютні операції поділяються на </a:t>
            </a:r>
            <a:r>
              <a:rPr lang="uk-UA" sz="2000" b="1" dirty="0"/>
              <a:t>спотові</a:t>
            </a:r>
            <a:r>
              <a:rPr lang="uk-UA" sz="2000" dirty="0"/>
              <a:t> (касові, готівкові) та </a:t>
            </a:r>
            <a:r>
              <a:rPr lang="uk-UA" sz="2000" b="1" dirty="0"/>
              <a:t>строкові</a:t>
            </a:r>
            <a:r>
              <a:rPr lang="uk-UA" sz="2000" dirty="0"/>
              <a:t> (форвардні). </a:t>
            </a:r>
            <a:endParaRPr lang="uk-UA" sz="2000" b="1" dirty="0"/>
          </a:p>
        </p:txBody>
      </p:sp>
      <p:sp>
        <p:nvSpPr>
          <p:cNvPr id="6" name="Прямокутник 5"/>
          <p:cNvSpPr/>
          <p:nvPr/>
        </p:nvSpPr>
        <p:spPr>
          <a:xfrm>
            <a:off x="463685" y="1746320"/>
            <a:ext cx="11264628" cy="1938992"/>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p:spPr>
        <p:txBody>
          <a:bodyPr wrap="square">
            <a:spAutoFit/>
          </a:bodyPr>
          <a:lstStyle/>
          <a:p>
            <a:pPr algn="just"/>
            <a:r>
              <a:rPr lang="ru-RU" sz="2000" b="1" dirty="0"/>
              <a:t>До </a:t>
            </a:r>
            <a:r>
              <a:rPr lang="ru-RU" sz="2000" b="1" u="sng" dirty="0"/>
              <a:t>спотових операцій </a:t>
            </a:r>
            <a:r>
              <a:rPr lang="ru-RU" sz="2000" b="1" dirty="0"/>
              <a:t>належать угоди типу «овернайт» (overnight), коли куплена валюта має бути надана в розпорядження покупця в день укладання угоди або наступного дня, та угоди спот (spot), якими передбачається поставляння валюти через два робочі дні від дати угоди. </a:t>
            </a:r>
            <a:endParaRPr lang="uk-UA" sz="2000" b="1" dirty="0"/>
          </a:p>
          <a:p>
            <a:pPr algn="just"/>
            <a:r>
              <a:rPr lang="ru-RU" sz="2000" b="1" dirty="0"/>
              <a:t>Якщо період від дати укладання валютної угоди до дати проведення реального обміну валютами — дати валютування, становить понад два робочі дні, то операція називається </a:t>
            </a:r>
            <a:r>
              <a:rPr lang="ru-RU" sz="2000" b="1" u="sng" dirty="0"/>
              <a:t>строковою</a:t>
            </a:r>
            <a:r>
              <a:rPr lang="ru-RU" sz="2000" b="1" dirty="0"/>
              <a:t>, або форвардною</a:t>
            </a:r>
            <a:r>
              <a:rPr lang="ru-RU" sz="2000" b="1" dirty="0" smtClean="0"/>
              <a:t>.</a:t>
            </a:r>
            <a:endParaRPr lang="uk-UA" sz="2000" b="1" dirty="0"/>
          </a:p>
        </p:txBody>
      </p:sp>
      <p:sp>
        <p:nvSpPr>
          <p:cNvPr id="7" name="Прямокутник 6"/>
          <p:cNvSpPr/>
          <p:nvPr/>
        </p:nvSpPr>
        <p:spPr>
          <a:xfrm>
            <a:off x="533399" y="3837711"/>
            <a:ext cx="11115675" cy="132343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p:spPr>
        <p:txBody>
          <a:bodyPr wrap="square">
            <a:spAutoFit/>
          </a:bodyPr>
          <a:lstStyle/>
          <a:p>
            <a:pPr algn="just"/>
            <a:r>
              <a:rPr lang="uk-UA" sz="2000" b="1" u="sng" dirty="0" smtClean="0"/>
              <a:t>Строкові операції</a:t>
            </a:r>
            <a:r>
              <a:rPr lang="uk-UA" sz="2000" b="1" dirty="0" smtClean="0"/>
              <a:t>. Метою проведення строкових операцій з валютою може бути хеджування валютного ризику або одержання спекулятивних прибутків. Строковими угодами передбачається фіксація всіх умов, у тому числі й форвардного валютного курсу, у момент підписання контракту.</a:t>
            </a:r>
            <a:endParaRPr lang="uk-UA" sz="2000" b="1" dirty="0"/>
          </a:p>
        </p:txBody>
      </p:sp>
    </p:spTree>
    <p:extLst>
      <p:ext uri="{BB962C8B-B14F-4D97-AF65-F5344CB8AC3E}">
        <p14:creationId xmlns:p14="http://schemas.microsoft.com/office/powerpoint/2010/main" val="3552128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463685" y="287797"/>
            <a:ext cx="11264629" cy="400110"/>
          </a:xfrm>
          <a:prstGeom prst="rect">
            <a:avLst/>
          </a:prstGeom>
          <a:solidFill>
            <a:srgbClr val="002060"/>
          </a:solidFill>
        </p:spPr>
        <p:txBody>
          <a:bodyPr wrap="square">
            <a:spAutoFit/>
          </a:bodyPr>
          <a:lstStyle/>
          <a:p>
            <a:pPr algn="ctr"/>
            <a:r>
              <a:rPr lang="uk-UA" sz="2000" b="1" dirty="0" smtClean="0">
                <a:solidFill>
                  <a:schemeClr val="bg1"/>
                </a:solidFill>
              </a:rPr>
              <a:t>5.2 </a:t>
            </a:r>
            <a:r>
              <a:rPr lang="ru-RU" sz="2000" b="1" dirty="0" smtClean="0">
                <a:solidFill>
                  <a:schemeClr val="bg1"/>
                </a:solidFill>
              </a:rPr>
              <a:t>Методи </a:t>
            </a:r>
            <a:r>
              <a:rPr lang="ru-RU" sz="2000" b="1" dirty="0">
                <a:solidFill>
                  <a:schemeClr val="bg1"/>
                </a:solidFill>
              </a:rPr>
              <a:t>управління валютним ризиком </a:t>
            </a:r>
            <a:r>
              <a:rPr lang="ru-RU" sz="2000" b="1" dirty="0" smtClean="0">
                <a:solidFill>
                  <a:schemeClr val="bg1"/>
                </a:solidFill>
              </a:rPr>
              <a:t>банку</a:t>
            </a:r>
          </a:p>
        </p:txBody>
      </p:sp>
      <p:sp>
        <p:nvSpPr>
          <p:cNvPr id="2" name="Прямокутник 1"/>
          <p:cNvSpPr/>
          <p:nvPr/>
        </p:nvSpPr>
        <p:spPr>
          <a:xfrm>
            <a:off x="463684" y="1181011"/>
            <a:ext cx="11264629" cy="1323439"/>
          </a:xfrm>
          <a:prstGeom prst="rect">
            <a:avLst/>
          </a:prstGeom>
        </p:spPr>
        <p:txBody>
          <a:bodyPr wrap="square">
            <a:spAutoFit/>
          </a:bodyPr>
          <a:lstStyle/>
          <a:p>
            <a:r>
              <a:rPr lang="uk-UA" sz="2000" b="1" u="sng" dirty="0"/>
              <a:t>Валютна позиція </a:t>
            </a:r>
            <a:r>
              <a:rPr lang="uk-UA" sz="2000" b="1" dirty="0"/>
              <a:t>називається </a:t>
            </a:r>
            <a:r>
              <a:rPr lang="uk-UA" sz="2000" b="1" u="sng" dirty="0"/>
              <a:t>відкритою</a:t>
            </a:r>
            <a:r>
              <a:rPr lang="uk-UA" sz="2000" b="1" dirty="0"/>
              <a:t>, якщо сума активів в іноземній валюті не збігається з сумою пасивів в тій самій валюті. </a:t>
            </a:r>
            <a:endParaRPr lang="uk-UA" sz="2000" b="1" dirty="0" smtClean="0"/>
          </a:p>
          <a:p>
            <a:endParaRPr lang="uk-UA" sz="2000" b="1" dirty="0"/>
          </a:p>
          <a:p>
            <a:pPr algn="ctr"/>
            <a:r>
              <a:rPr lang="uk-UA" sz="2000" b="1" dirty="0"/>
              <a:t>Існують два види відкритої позиції</a:t>
            </a:r>
            <a:r>
              <a:rPr lang="uk-UA" dirty="0"/>
              <a:t>:</a:t>
            </a:r>
          </a:p>
        </p:txBody>
      </p:sp>
      <p:sp>
        <p:nvSpPr>
          <p:cNvPr id="3" name="Прямокутник 2"/>
          <p:cNvSpPr/>
          <p:nvPr/>
        </p:nvSpPr>
        <p:spPr>
          <a:xfrm>
            <a:off x="463685" y="2814280"/>
            <a:ext cx="11264628" cy="2862322"/>
          </a:xfrm>
          <a:prstGeom prst="rect">
            <a:avLst/>
          </a:prstGeom>
          <a:gradFill flip="none" rotWithShape="1">
            <a:gsLst>
              <a:gs pos="0">
                <a:srgbClr val="3158E7">
                  <a:tint val="66000"/>
                  <a:satMod val="160000"/>
                </a:srgbClr>
              </a:gs>
              <a:gs pos="50000">
                <a:srgbClr val="3158E7">
                  <a:tint val="44500"/>
                  <a:satMod val="160000"/>
                </a:srgbClr>
              </a:gs>
              <a:gs pos="100000">
                <a:srgbClr val="3158E7">
                  <a:tint val="23500"/>
                  <a:satMod val="160000"/>
                </a:srgbClr>
              </a:gs>
            </a:gsLst>
            <a:lin ang="2700000" scaled="1"/>
            <a:tileRect/>
          </a:gradFill>
        </p:spPr>
        <p:txBody>
          <a:bodyPr wrap="square">
            <a:spAutoFit/>
          </a:bodyPr>
          <a:lstStyle/>
          <a:p>
            <a:pPr algn="just"/>
            <a:r>
              <a:rPr lang="ru-RU" sz="2000" dirty="0">
                <a:sym typeface="Symbol"/>
              </a:rPr>
              <a:t></a:t>
            </a:r>
            <a:r>
              <a:rPr lang="uk-UA" sz="2000" dirty="0"/>
              <a:t> чиста довга валютна позиція (А</a:t>
            </a:r>
            <a:r>
              <a:rPr lang="ru-RU" sz="2000" dirty="0"/>
              <a:t>V</a:t>
            </a:r>
            <a:r>
              <a:rPr lang="uk-UA" sz="2000" dirty="0"/>
              <a:t>&gt;</a:t>
            </a:r>
            <a:r>
              <a:rPr lang="ru-RU" sz="2000" dirty="0"/>
              <a:t>LV</a:t>
            </a:r>
            <a:r>
              <a:rPr lang="uk-UA" sz="2000" dirty="0"/>
              <a:t>) — сума активів в іноземній валюті перевищує суму відповідних пасивів (показник валютної позиції має знак «плюс»); </a:t>
            </a:r>
          </a:p>
          <a:p>
            <a:pPr algn="just"/>
            <a:r>
              <a:rPr lang="ru-RU" sz="2000" dirty="0">
                <a:sym typeface="Symbol"/>
              </a:rPr>
              <a:t></a:t>
            </a:r>
            <a:r>
              <a:rPr lang="ru-RU" sz="2000" dirty="0"/>
              <a:t> </a:t>
            </a:r>
            <a:r>
              <a:rPr lang="uk-UA" sz="2000" dirty="0"/>
              <a:t>чиста коротка валютна позиція (А</a:t>
            </a:r>
            <a:r>
              <a:rPr lang="ru-RU" sz="2000" dirty="0"/>
              <a:t>V</a:t>
            </a:r>
            <a:r>
              <a:rPr lang="uk-UA" sz="2000" dirty="0"/>
              <a:t>&lt;</a:t>
            </a:r>
            <a:r>
              <a:rPr lang="ru-RU" sz="2000" dirty="0"/>
              <a:t>LV</a:t>
            </a:r>
            <a:r>
              <a:rPr lang="uk-UA" sz="2000" dirty="0"/>
              <a:t>) — сума зобов’язань перевищує суму активів у одній і тій самій іноземній валюті (показник валютної позиції зі знаком «мінус»).</a:t>
            </a:r>
          </a:p>
          <a:p>
            <a:pPr algn="just"/>
            <a:r>
              <a:rPr lang="uk-UA" sz="2000" dirty="0"/>
              <a:t>Якщо сума активів в іноземній валюті врівноважена сумою пасивів у тій самій іноземній валюті </a:t>
            </a:r>
            <a:r>
              <a:rPr lang="uk-UA" sz="2000" dirty="0" smtClean="0"/>
              <a:t>                 (</a:t>
            </a:r>
            <a:r>
              <a:rPr lang="uk-UA" sz="2000" dirty="0"/>
              <a:t>А</a:t>
            </a:r>
            <a:r>
              <a:rPr lang="ru-RU" sz="2000" dirty="0"/>
              <a:t>V</a:t>
            </a:r>
            <a:r>
              <a:rPr lang="uk-UA" sz="2000" dirty="0"/>
              <a:t> = </a:t>
            </a:r>
            <a:r>
              <a:rPr lang="ru-RU" sz="2000" dirty="0"/>
              <a:t>LV</a:t>
            </a:r>
            <a:r>
              <a:rPr lang="uk-UA" sz="2000" dirty="0"/>
              <a:t>), то така позиція називається </a:t>
            </a:r>
            <a:r>
              <a:rPr lang="uk-UA" sz="2000" b="1" dirty="0"/>
              <a:t>закритою</a:t>
            </a:r>
            <a:r>
              <a:rPr lang="uk-UA" sz="2000" dirty="0"/>
              <a:t>, або позицією зведення чи відповідності. У такому разі валютного ризику майже немає, адже зміна курсу однієї валюти щодо іншої однаково позначається як на вартості активів, так і на вартості пасивів, а це не потягне за собою ні втрат, ні доходів внаслідок зміни валютного курсу. </a:t>
            </a:r>
          </a:p>
        </p:txBody>
      </p:sp>
    </p:spTree>
    <p:extLst>
      <p:ext uri="{BB962C8B-B14F-4D97-AF65-F5344CB8AC3E}">
        <p14:creationId xmlns:p14="http://schemas.microsoft.com/office/powerpoint/2010/main" val="1093747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463685" y="287797"/>
            <a:ext cx="11423515" cy="400110"/>
          </a:xfrm>
          <a:prstGeom prst="rect">
            <a:avLst/>
          </a:prstGeom>
          <a:solidFill>
            <a:srgbClr val="002060"/>
          </a:solidFill>
        </p:spPr>
        <p:txBody>
          <a:bodyPr wrap="square">
            <a:spAutoFit/>
          </a:bodyPr>
          <a:lstStyle/>
          <a:p>
            <a:pPr algn="ctr"/>
            <a:r>
              <a:rPr lang="uk-UA" sz="2000" b="1" dirty="0" smtClean="0">
                <a:solidFill>
                  <a:schemeClr val="bg1"/>
                </a:solidFill>
              </a:rPr>
              <a:t>5.3 </a:t>
            </a:r>
            <a:r>
              <a:rPr lang="ru-RU" sz="2000" b="1" dirty="0" smtClean="0">
                <a:solidFill>
                  <a:schemeClr val="bg1"/>
                </a:solidFill>
              </a:rPr>
              <a:t>Стратегії </a:t>
            </a:r>
            <a:r>
              <a:rPr lang="ru-RU" sz="2000" b="1" dirty="0">
                <a:solidFill>
                  <a:schemeClr val="bg1"/>
                </a:solidFill>
              </a:rPr>
              <a:t>управління валютним ризиком банку</a:t>
            </a:r>
            <a:endParaRPr lang="ru-RU" sz="2000" b="1" dirty="0" smtClean="0">
              <a:solidFill>
                <a:schemeClr val="bg1"/>
              </a:solidFill>
            </a:endParaRPr>
          </a:p>
        </p:txBody>
      </p:sp>
      <p:sp>
        <p:nvSpPr>
          <p:cNvPr id="2" name="Прямокутник 1"/>
          <p:cNvSpPr/>
          <p:nvPr/>
        </p:nvSpPr>
        <p:spPr>
          <a:xfrm>
            <a:off x="390526" y="1028343"/>
            <a:ext cx="7924800" cy="5016758"/>
          </a:xfrm>
          <a:prstGeom prst="rect">
            <a:avLst/>
          </a:prstGeom>
        </p:spPr>
        <p:txBody>
          <a:bodyPr wrap="square">
            <a:spAutoFit/>
          </a:bodyPr>
          <a:lstStyle/>
          <a:p>
            <a:pPr marL="342900" indent="-342900" algn="just">
              <a:buFont typeface="Wingdings" pitchFamily="2" charset="2"/>
              <a:buChar char="ü"/>
            </a:pPr>
            <a:r>
              <a:rPr lang="ru-RU" sz="2000" b="1" dirty="0" smtClean="0"/>
              <a:t>   Банки </a:t>
            </a:r>
            <a:r>
              <a:rPr lang="ru-RU" sz="2000" b="1" dirty="0"/>
              <a:t>мають можливість зупинити вибір на альтернативній стратегії — </a:t>
            </a:r>
            <a:r>
              <a:rPr lang="ru-RU" sz="2000" b="1" u="sng" dirty="0"/>
              <a:t>максимізації прибутку</a:t>
            </a:r>
            <a:r>
              <a:rPr lang="ru-RU" sz="2000" b="1" dirty="0"/>
              <a:t>. Суть її зводиться до того, що учасники ринку «грають» на валютних курсах для отримання прибутків спекулятивного характеру, залишаючи валютну позицію відкритою та свідомо наражаючись на підвищений ризик. У такому разі управління валютною позицією здійснюється з огляду на закономірність: довга валютна позиція приносить прибутки за підвищення курсу іноземної валюти і завдає збитків за його зниження, а коротка — навпаки. Чим вищий ризик бере на себе учасник, тим більший прибуток він може отримати від «гри» на валютних курсах, але за несприятливих змін на валютному ринку втрати через узятий валютний ризик також будуть значними.</a:t>
            </a:r>
            <a:endParaRPr lang="uk-UA" sz="2000" b="1" dirty="0"/>
          </a:p>
          <a:p>
            <a:pPr marL="342900" indent="-342900" algn="just">
              <a:buFont typeface="Wingdings" pitchFamily="2" charset="2"/>
              <a:buChar char="ü"/>
            </a:pPr>
            <a:r>
              <a:rPr lang="ru-RU" sz="2000" b="1" dirty="0" smtClean="0"/>
              <a:t>   Якщо </a:t>
            </a:r>
            <a:r>
              <a:rPr lang="ru-RU" sz="2000" b="1" dirty="0"/>
              <a:t>банк обрав стратегію максимізації прибутку, то виникає потреба оцінити валютний ризик та можливі наслідки прийнятих управлінських рішень. </a:t>
            </a:r>
            <a:endParaRPr lang="uk-UA" sz="2000" b="1" dirty="0"/>
          </a:p>
        </p:txBody>
      </p:sp>
      <p:pic>
        <p:nvPicPr>
          <p:cNvPr id="12290" name="Picture 2" descr="Українські топ-менеджери назвали головні бар'єри для бізнесу"/>
          <p:cNvPicPr>
            <a:picLocks noChangeAspect="1" noChangeArrowheads="1"/>
          </p:cNvPicPr>
          <p:nvPr/>
        </p:nvPicPr>
        <p:blipFill rotWithShape="1">
          <a:blip r:embed="rId3">
            <a:extLst>
              <a:ext uri="{28A0092B-C50C-407E-A947-70E740481C1C}">
                <a14:useLocalDpi xmlns:a14="http://schemas.microsoft.com/office/drawing/2010/main" val="0"/>
              </a:ext>
            </a:extLst>
          </a:blip>
          <a:srcRect r="40056"/>
          <a:stretch/>
        </p:blipFill>
        <p:spPr bwMode="auto">
          <a:xfrm>
            <a:off x="8448675" y="1190625"/>
            <a:ext cx="3438525"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225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10119" y="272773"/>
            <a:ext cx="10865795" cy="101566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spAutoFit/>
          </a:bodyPr>
          <a:lstStyle/>
          <a:p>
            <a:pPr algn="just"/>
            <a:r>
              <a:rPr lang="uk-UA" sz="2000" b="1" dirty="0" smtClean="0"/>
              <a:t>   Залежність між величиною прибутків (збитків), одержаних у результаті утримання банком відкритої валютної позиції, та змінами валютних курсів на ринку, описується аналітичною моделлю:</a:t>
            </a:r>
            <a:endParaRPr lang="uk-UA" sz="2000" b="1" dirty="0"/>
          </a:p>
        </p:txBody>
      </p:sp>
      <mc:AlternateContent xmlns:mc="http://schemas.openxmlformats.org/markup-compatibility/2006" xmlns:a14="http://schemas.microsoft.com/office/drawing/2010/main">
        <mc:Choice Requires="a14">
          <p:sp>
            <p:nvSpPr>
              <p:cNvPr id="4" name="Прямокутник 3"/>
              <p:cNvSpPr/>
              <p:nvPr/>
            </p:nvSpPr>
            <p:spPr>
              <a:xfrm>
                <a:off x="3048000" y="1341398"/>
                <a:ext cx="6096000" cy="52116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FF00"/>
                          </a:solidFill>
                          <a:latin typeface="Cambria Math"/>
                        </a:rPr>
                        <m:t>∆</m:t>
                      </m:r>
                      <m:sSub>
                        <m:sSubPr>
                          <m:ctrlPr>
                            <a:rPr lang="uk-UA" sz="2400" b="1" i="1">
                              <a:solidFill>
                                <a:srgbClr val="FFFF00"/>
                              </a:solidFill>
                              <a:latin typeface="Cambria Math" panose="02040503050406030204" pitchFamily="18" charset="0"/>
                            </a:rPr>
                          </m:ctrlPr>
                        </m:sSubPr>
                        <m:e>
                          <m:r>
                            <a:rPr lang="en-US" sz="2400" b="1" i="1">
                              <a:solidFill>
                                <a:srgbClr val="FFFF00"/>
                              </a:solidFill>
                              <a:latin typeface="Cambria Math"/>
                            </a:rPr>
                            <m:t>𝑷</m:t>
                          </m:r>
                        </m:e>
                        <m:sub>
                          <m:r>
                            <a:rPr lang="en-US" sz="2400" b="1" i="1">
                              <a:solidFill>
                                <a:srgbClr val="FFFF00"/>
                              </a:solidFill>
                              <a:latin typeface="Cambria Math"/>
                            </a:rPr>
                            <m:t>𝑽</m:t>
                          </m:r>
                        </m:sub>
                      </m:sSub>
                      <m:r>
                        <a:rPr lang="en-US" sz="2400" b="1" i="1">
                          <a:solidFill>
                            <a:srgbClr val="FFFF00"/>
                          </a:solidFill>
                          <a:latin typeface="Cambria Math"/>
                        </a:rPr>
                        <m:t>= </m:t>
                      </m:r>
                      <m:d>
                        <m:dPr>
                          <m:ctrlPr>
                            <a:rPr lang="uk-UA" sz="2400" b="1" i="1">
                              <a:solidFill>
                                <a:srgbClr val="FFFF00"/>
                              </a:solidFill>
                              <a:latin typeface="Cambria Math" panose="02040503050406030204" pitchFamily="18" charset="0"/>
                            </a:rPr>
                          </m:ctrlPr>
                        </m:dPr>
                        <m:e>
                          <m:sSub>
                            <m:sSubPr>
                              <m:ctrlPr>
                                <a:rPr lang="uk-UA" sz="2400" b="1" i="1">
                                  <a:solidFill>
                                    <a:srgbClr val="FFFF00"/>
                                  </a:solidFill>
                                  <a:latin typeface="Cambria Math" panose="02040503050406030204" pitchFamily="18" charset="0"/>
                                </a:rPr>
                              </m:ctrlPr>
                            </m:sSubPr>
                            <m:e>
                              <m:r>
                                <a:rPr lang="en-US" sz="2400" b="1" i="1">
                                  <a:solidFill>
                                    <a:srgbClr val="FFFF00"/>
                                  </a:solidFill>
                                  <a:latin typeface="Cambria Math"/>
                                </a:rPr>
                                <m:t>𝒔</m:t>
                              </m:r>
                            </m:e>
                            <m:sub>
                              <m:r>
                                <a:rPr lang="en-US" sz="2400" b="1" i="1">
                                  <a:solidFill>
                                    <a:srgbClr val="FFFF00"/>
                                  </a:solidFill>
                                  <a:latin typeface="Cambria Math"/>
                                </a:rPr>
                                <m:t>𝒑</m:t>
                              </m:r>
                            </m:sub>
                          </m:sSub>
                          <m:r>
                            <a:rPr lang="en-US" sz="2400" b="1" i="1">
                              <a:solidFill>
                                <a:srgbClr val="FFFF00"/>
                              </a:solidFill>
                              <a:latin typeface="Cambria Math"/>
                            </a:rPr>
                            <m:t>−</m:t>
                          </m:r>
                          <m:r>
                            <a:rPr lang="en-US" sz="2400" b="1" i="1">
                              <a:solidFill>
                                <a:srgbClr val="FFFF00"/>
                              </a:solidFill>
                              <a:latin typeface="Cambria Math"/>
                            </a:rPr>
                            <m:t>𝒔</m:t>
                          </m:r>
                        </m:e>
                      </m:d>
                      <m:r>
                        <a:rPr lang="en-US" sz="2400" b="1" i="1">
                          <a:solidFill>
                            <a:srgbClr val="FFFF00"/>
                          </a:solidFill>
                          <a:latin typeface="Cambria Math"/>
                        </a:rPr>
                        <m:t>×</m:t>
                      </m:r>
                      <m:r>
                        <a:rPr lang="en-US" sz="2400" b="1" i="1">
                          <a:solidFill>
                            <a:srgbClr val="FFFF00"/>
                          </a:solidFill>
                          <a:latin typeface="Cambria Math"/>
                        </a:rPr>
                        <m:t>𝑽𝑷</m:t>
                      </m:r>
                    </m:oMath>
                  </m:oMathPara>
                </a14:m>
                <a:endParaRPr lang="uk-UA" sz="2400" b="1" dirty="0">
                  <a:solidFill>
                    <a:srgbClr val="FFFF00"/>
                  </a:solidFill>
                </a:endParaRPr>
              </a:p>
            </p:txBody>
          </p:sp>
        </mc:Choice>
        <mc:Fallback xmlns="">
          <p:sp>
            <p:nvSpPr>
              <p:cNvPr id="4" name="Прямокутник 3"/>
              <p:cNvSpPr>
                <a:spLocks noRot="1" noChangeAspect="1" noMove="1" noResize="1" noEditPoints="1" noAdjustHandles="1" noChangeArrowheads="1" noChangeShapeType="1" noTextEdit="1"/>
              </p:cNvSpPr>
              <p:nvPr/>
            </p:nvSpPr>
            <p:spPr>
              <a:xfrm>
                <a:off x="3048000" y="1341398"/>
                <a:ext cx="6096000" cy="521168"/>
              </a:xfrm>
              <a:prstGeom prst="rect">
                <a:avLst/>
              </a:prstGeom>
              <a:blipFill rotWithShape="1">
                <a:blip r:embed="rId2"/>
                <a:stretch>
                  <a:fillRect/>
                </a:stretch>
              </a:blipFill>
            </p:spPr>
            <p:txBody>
              <a:bodyPr/>
              <a:lstStyle/>
              <a:p>
                <a:r>
                  <a:rPr lang="uk-UA">
                    <a:noFill/>
                  </a:rPr>
                  <a:t> </a:t>
                </a:r>
              </a:p>
            </p:txBody>
          </p:sp>
        </mc:Fallback>
      </mc:AlternateContent>
      <p:sp>
        <p:nvSpPr>
          <p:cNvPr id="5" name="Прямокутник 4"/>
          <p:cNvSpPr/>
          <p:nvPr/>
        </p:nvSpPr>
        <p:spPr>
          <a:xfrm>
            <a:off x="3048000" y="1838650"/>
            <a:ext cx="6096000" cy="1938992"/>
          </a:xfrm>
          <a:prstGeom prst="rect">
            <a:avLst/>
          </a:prstGeom>
          <a:ln>
            <a:solidFill>
              <a:schemeClr val="tx1"/>
            </a:solidFill>
          </a:ln>
        </p:spPr>
        <p:txBody>
          <a:bodyPr>
            <a:spAutoFit/>
          </a:bodyPr>
          <a:lstStyle/>
          <a:p>
            <a:r>
              <a:rPr lang="uk-UA" sz="2000" b="1" dirty="0"/>
              <a:t>де </a:t>
            </a:r>
            <a:r>
              <a:rPr lang="ru-RU" sz="2000" b="1" dirty="0">
                <a:sym typeface="Symbol"/>
              </a:rPr>
              <a:t></a:t>
            </a:r>
            <a:r>
              <a:rPr lang="ru-RU" sz="2000" b="1" dirty="0"/>
              <a:t>PV</a:t>
            </a:r>
            <a:r>
              <a:rPr lang="uk-UA" sz="2000" b="1" dirty="0"/>
              <a:t> — прибуток (збиток) від переоцінювання валютних коштів у зв’язку зі зміною валютного курсу; </a:t>
            </a:r>
          </a:p>
          <a:p>
            <a:r>
              <a:rPr lang="ru-RU" sz="2000" b="1" dirty="0"/>
              <a:t>VP</a:t>
            </a:r>
            <a:r>
              <a:rPr lang="uk-UA" sz="2000" b="1" dirty="0"/>
              <a:t> — валютна позиція банку; </a:t>
            </a:r>
          </a:p>
          <a:p>
            <a:r>
              <a:rPr lang="ru-RU" sz="2000" b="1" dirty="0"/>
              <a:t>sp</a:t>
            </a:r>
            <a:r>
              <a:rPr lang="uk-UA" sz="2000" b="1" dirty="0"/>
              <a:t>, </a:t>
            </a:r>
            <a:r>
              <a:rPr lang="ru-RU" sz="2000" b="1" dirty="0"/>
              <a:t>s</a:t>
            </a:r>
            <a:r>
              <a:rPr lang="uk-UA" sz="2000" b="1" dirty="0"/>
              <a:t> — прогнозований та поточний валютний курс відповідно</a:t>
            </a:r>
            <a:r>
              <a:rPr lang="uk-UA" sz="2000" b="1" dirty="0" smtClean="0"/>
              <a:t>.</a:t>
            </a:r>
            <a:endParaRPr lang="uk-UA" sz="2000" b="1" dirty="0"/>
          </a:p>
        </p:txBody>
      </p:sp>
      <p:sp>
        <p:nvSpPr>
          <p:cNvPr id="6" name="Прямокутник 5"/>
          <p:cNvSpPr/>
          <p:nvPr/>
        </p:nvSpPr>
        <p:spPr>
          <a:xfrm>
            <a:off x="361545" y="3901664"/>
            <a:ext cx="11468909" cy="2862322"/>
          </a:xfrm>
          <a:prstGeom prst="rect">
            <a:avLst/>
          </a:prstGeom>
          <a:solidFill>
            <a:schemeClr val="bg1"/>
          </a:solidFill>
        </p:spPr>
        <p:txBody>
          <a:bodyPr wrap="square">
            <a:spAutoFit/>
          </a:bodyPr>
          <a:lstStyle/>
          <a:p>
            <a:pPr marL="342900" indent="-342900" algn="just">
              <a:buFont typeface="Wingdings" pitchFamily="2" charset="2"/>
              <a:buChar char="ü"/>
            </a:pPr>
            <a:r>
              <a:rPr lang="uk-UA" sz="2000" b="1" dirty="0" smtClean="0"/>
              <a:t>   </a:t>
            </a:r>
            <a:r>
              <a:rPr lang="ru-RU" sz="2000" b="1" dirty="0"/>
              <a:t>Особливість моделі полягає в наявності чинника невизначеності, зумовленого прогнозами очікуваних значень валютного курсу (sp).</a:t>
            </a:r>
            <a:endParaRPr lang="uk-UA" sz="2000" b="1" dirty="0"/>
          </a:p>
          <a:p>
            <a:pPr marL="342900" indent="-342900" algn="just">
              <a:buFont typeface="Wingdings" pitchFamily="2" charset="2"/>
              <a:buChar char="ü"/>
            </a:pPr>
            <a:r>
              <a:rPr lang="ru-RU" sz="2000" b="1" dirty="0" smtClean="0"/>
              <a:t>   Прогнозування </a:t>
            </a:r>
            <a:r>
              <a:rPr lang="ru-RU" sz="2000" b="1" dirty="0"/>
              <a:t>валютного курсу — це складний процес, який потребує застосування сучасних технологій, кількісних методів аналізу, високого рівня підготовки кадрів. Отже, рівень валютного ризику банку залежить не тільки від власної позиції банку, яка може бути обчислена досить точно, але й від ринкової кон’юнктури, прогнозування якої є серйозною проблемою. Зарубіжний досвід свідчить, що навіть у відносно благополучних країнах банкіри останнім часом віддають перевагу стратегіям мінімізації ризиків</a:t>
            </a:r>
            <a:r>
              <a:rPr lang="uk-UA" sz="2000" b="1" dirty="0"/>
              <a:t>.</a:t>
            </a:r>
          </a:p>
          <a:p>
            <a:pPr marL="342900" indent="-342900" algn="just">
              <a:buFont typeface="Wingdings" pitchFamily="2" charset="2"/>
              <a:buChar char="v"/>
            </a:pPr>
            <a:endParaRPr lang="uk-UA" sz="2000" b="1" dirty="0"/>
          </a:p>
        </p:txBody>
      </p:sp>
    </p:spTree>
    <p:extLst>
      <p:ext uri="{BB962C8B-B14F-4D97-AF65-F5344CB8AC3E}">
        <p14:creationId xmlns:p14="http://schemas.microsoft.com/office/powerpoint/2010/main" val="2893480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7" t="48085" r="12155" b="13475"/>
          <a:stretch/>
        </p:blipFill>
        <p:spPr bwMode="auto">
          <a:xfrm>
            <a:off x="0" y="2256816"/>
            <a:ext cx="12192000" cy="46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463685" y="287797"/>
            <a:ext cx="11264629" cy="400110"/>
          </a:xfrm>
          <a:prstGeom prst="rect">
            <a:avLst/>
          </a:prstGeom>
          <a:solidFill>
            <a:srgbClr val="002060"/>
          </a:solidFill>
        </p:spPr>
        <p:txBody>
          <a:bodyPr wrap="square">
            <a:spAutoFit/>
          </a:bodyPr>
          <a:lstStyle/>
          <a:p>
            <a:pPr algn="ctr"/>
            <a:r>
              <a:rPr lang="uk-UA" sz="2000" b="1" dirty="0" smtClean="0">
                <a:solidFill>
                  <a:schemeClr val="bg1"/>
                </a:solidFill>
              </a:rPr>
              <a:t>5.4 </a:t>
            </a:r>
            <a:r>
              <a:rPr lang="ru-RU" sz="2000" b="1" dirty="0" smtClean="0">
                <a:solidFill>
                  <a:schemeClr val="bg1"/>
                </a:solidFill>
              </a:rPr>
              <a:t>Методи </a:t>
            </a:r>
            <a:r>
              <a:rPr lang="ru-RU" sz="2000" b="1" dirty="0">
                <a:solidFill>
                  <a:schemeClr val="bg1"/>
                </a:solidFill>
              </a:rPr>
              <a:t>управління валютним ризиком </a:t>
            </a:r>
            <a:r>
              <a:rPr lang="ru-RU" sz="2000" b="1" dirty="0" smtClean="0">
                <a:solidFill>
                  <a:schemeClr val="bg1"/>
                </a:solidFill>
              </a:rPr>
              <a:t>банку</a:t>
            </a:r>
          </a:p>
        </p:txBody>
      </p:sp>
      <p:grpSp>
        <p:nvGrpSpPr>
          <p:cNvPr id="6" name="Полотно 1"/>
          <p:cNvGrpSpPr/>
          <p:nvPr/>
        </p:nvGrpSpPr>
        <p:grpSpPr>
          <a:xfrm>
            <a:off x="1600199" y="903447"/>
            <a:ext cx="8896349" cy="5686425"/>
            <a:chOff x="0" y="0"/>
            <a:chExt cx="6134100" cy="5276850"/>
          </a:xfrm>
        </p:grpSpPr>
        <p:sp>
          <p:nvSpPr>
            <p:cNvPr id="7" name="Прямокутник 6"/>
            <p:cNvSpPr/>
            <p:nvPr/>
          </p:nvSpPr>
          <p:spPr>
            <a:xfrm>
              <a:off x="0" y="0"/>
              <a:ext cx="6134100" cy="5276850"/>
            </a:xfrm>
            <a:prstGeom prst="rect">
              <a:avLst/>
            </a:prstGeom>
          </p:spPr>
        </p:sp>
        <p:sp>
          <p:nvSpPr>
            <p:cNvPr id="8" name="Прямоугольник 2"/>
            <p:cNvSpPr/>
            <p:nvPr/>
          </p:nvSpPr>
          <p:spPr>
            <a:xfrm>
              <a:off x="1904999" y="104742"/>
              <a:ext cx="2362201" cy="514383"/>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a:effectLst/>
                  <a:latin typeface="Times New Roman"/>
                  <a:ea typeface="Calibri"/>
                </a:rPr>
                <a:t>Методи управління</a:t>
              </a:r>
              <a:endParaRPr lang="uk-UA" dirty="0">
                <a:effectLst/>
                <a:latin typeface="Times New Roman"/>
                <a:ea typeface="Calibri"/>
              </a:endParaRPr>
            </a:p>
          </p:txBody>
        </p:sp>
        <p:sp>
          <p:nvSpPr>
            <p:cNvPr id="9" name="Прямоугольник 3"/>
            <p:cNvSpPr/>
            <p:nvPr/>
          </p:nvSpPr>
          <p:spPr>
            <a:xfrm>
              <a:off x="1152524" y="866775"/>
              <a:ext cx="1666875" cy="76200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a:effectLst/>
                  <a:latin typeface="Times New Roman"/>
                  <a:ea typeface="Calibri"/>
                </a:rPr>
                <a:t>Управління валютною структурою балансу</a:t>
              </a:r>
              <a:endParaRPr lang="uk-UA" b="1" dirty="0">
                <a:effectLst/>
                <a:latin typeface="Times New Roman"/>
                <a:ea typeface="Calibri"/>
              </a:endParaRPr>
            </a:p>
          </p:txBody>
        </p:sp>
        <p:sp>
          <p:nvSpPr>
            <p:cNvPr id="10" name="Прямоугольник 4"/>
            <p:cNvSpPr/>
            <p:nvPr/>
          </p:nvSpPr>
          <p:spPr>
            <a:xfrm>
              <a:off x="3219449" y="866890"/>
              <a:ext cx="2085975" cy="761885"/>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a:effectLst/>
                  <a:latin typeface="Times New Roman"/>
                  <a:ea typeface="Calibri"/>
                </a:rPr>
                <a:t>Хеджування валютного ризику</a:t>
              </a:r>
              <a:endParaRPr lang="uk-UA" b="1" dirty="0">
                <a:effectLst/>
                <a:latin typeface="Times New Roman"/>
                <a:ea typeface="Calibri"/>
              </a:endParaRPr>
            </a:p>
          </p:txBody>
        </p:sp>
        <p:sp>
          <p:nvSpPr>
            <p:cNvPr id="11" name="Прямоугольник 5"/>
            <p:cNvSpPr/>
            <p:nvPr/>
          </p:nvSpPr>
          <p:spPr>
            <a:xfrm>
              <a:off x="666750" y="1943100"/>
              <a:ext cx="2124075" cy="55245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Структурне балансування за обсягами та строками</a:t>
              </a:r>
              <a:endParaRPr lang="uk-UA" b="1" dirty="0">
                <a:effectLst/>
                <a:latin typeface="Times New Roman"/>
                <a:ea typeface="Calibri"/>
              </a:endParaRPr>
            </a:p>
          </p:txBody>
        </p:sp>
        <p:sp>
          <p:nvSpPr>
            <p:cNvPr id="12" name="Прямоугольник 6"/>
            <p:cNvSpPr/>
            <p:nvPr/>
          </p:nvSpPr>
          <p:spPr>
            <a:xfrm>
              <a:off x="666750" y="2638425"/>
              <a:ext cx="2124075" cy="57150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Конверсійні операції</a:t>
              </a:r>
              <a:endParaRPr lang="uk-UA" b="1" dirty="0">
                <a:effectLst/>
                <a:latin typeface="Times New Roman"/>
                <a:ea typeface="Calibri"/>
              </a:endParaRPr>
            </a:p>
          </p:txBody>
        </p:sp>
        <p:sp>
          <p:nvSpPr>
            <p:cNvPr id="13" name="Прямоугольник 7"/>
            <p:cNvSpPr/>
            <p:nvPr/>
          </p:nvSpPr>
          <p:spPr>
            <a:xfrm>
              <a:off x="666750" y="3333750"/>
              <a:ext cx="2124075" cy="59055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Випередження та відставання</a:t>
              </a:r>
              <a:endParaRPr lang="uk-UA" b="1" dirty="0">
                <a:effectLst/>
                <a:latin typeface="Times New Roman"/>
                <a:ea typeface="Calibri"/>
              </a:endParaRPr>
            </a:p>
          </p:txBody>
        </p:sp>
        <p:sp>
          <p:nvSpPr>
            <p:cNvPr id="14" name="Прямоугольник 8"/>
            <p:cNvSpPr/>
            <p:nvPr/>
          </p:nvSpPr>
          <p:spPr>
            <a:xfrm>
              <a:off x="666750" y="4086225"/>
              <a:ext cx="2124075" cy="742949"/>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Дисконтування платіжних вимог (форфейтинг)</a:t>
              </a:r>
              <a:endParaRPr lang="uk-UA" b="1" dirty="0">
                <a:effectLst/>
                <a:latin typeface="Times New Roman"/>
                <a:ea typeface="Calibri"/>
              </a:endParaRPr>
            </a:p>
          </p:txBody>
        </p:sp>
        <p:sp>
          <p:nvSpPr>
            <p:cNvPr id="15" name="Прямоугольник 9"/>
            <p:cNvSpPr/>
            <p:nvPr/>
          </p:nvSpPr>
          <p:spPr>
            <a:xfrm>
              <a:off x="3219450" y="1971675"/>
              <a:ext cx="1990725" cy="523875"/>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Форвардні контракти</a:t>
              </a:r>
              <a:endParaRPr lang="uk-UA" b="1" dirty="0">
                <a:effectLst/>
                <a:latin typeface="Times New Roman"/>
                <a:ea typeface="Calibri"/>
              </a:endParaRPr>
            </a:p>
          </p:txBody>
        </p:sp>
        <p:sp>
          <p:nvSpPr>
            <p:cNvPr id="16" name="Прямоугольник 10"/>
            <p:cNvSpPr/>
            <p:nvPr/>
          </p:nvSpPr>
          <p:spPr>
            <a:xfrm>
              <a:off x="3219450" y="2638425"/>
              <a:ext cx="1990725" cy="485775"/>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Валютні ф’ючерси</a:t>
              </a:r>
              <a:endParaRPr lang="uk-UA" b="1" dirty="0">
                <a:effectLst/>
                <a:latin typeface="Times New Roman"/>
                <a:ea typeface="Calibri"/>
              </a:endParaRPr>
            </a:p>
          </p:txBody>
        </p:sp>
        <p:sp>
          <p:nvSpPr>
            <p:cNvPr id="17" name="Прямоугольник 11"/>
            <p:cNvSpPr/>
            <p:nvPr/>
          </p:nvSpPr>
          <p:spPr>
            <a:xfrm>
              <a:off x="3219450" y="3333750"/>
              <a:ext cx="2038350" cy="47625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Валютні опціони</a:t>
              </a:r>
              <a:endParaRPr lang="uk-UA" b="1" dirty="0">
                <a:effectLst/>
                <a:latin typeface="Times New Roman"/>
                <a:ea typeface="Calibri"/>
              </a:endParaRPr>
            </a:p>
          </p:txBody>
        </p:sp>
        <p:sp>
          <p:nvSpPr>
            <p:cNvPr id="18" name="Прямоугольник 12"/>
            <p:cNvSpPr/>
            <p:nvPr/>
          </p:nvSpPr>
          <p:spPr>
            <a:xfrm>
              <a:off x="3219450" y="4000500"/>
              <a:ext cx="2085975" cy="476250"/>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Своп-контракти</a:t>
              </a:r>
              <a:endParaRPr lang="uk-UA" b="1" dirty="0">
                <a:effectLst/>
                <a:latin typeface="Times New Roman"/>
                <a:ea typeface="Calibri"/>
              </a:endParaRPr>
            </a:p>
          </p:txBody>
        </p:sp>
        <p:sp>
          <p:nvSpPr>
            <p:cNvPr id="19" name="Прямоугольник 13"/>
            <p:cNvSpPr/>
            <p:nvPr/>
          </p:nvSpPr>
          <p:spPr>
            <a:xfrm>
              <a:off x="3219450" y="4619625"/>
              <a:ext cx="2133111" cy="586514"/>
            </a:xfrm>
            <a:prstGeom prst="rect">
              <a:avLst/>
            </a:prstGeom>
            <a:solidFill>
              <a:srgbClr val="CCECFF"/>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1600" b="1" dirty="0" smtClean="0">
                  <a:effectLst/>
                  <a:latin typeface="Times New Roman"/>
                  <a:ea typeface="Calibri"/>
                </a:rPr>
                <a:t>Валютні операції своп, подвійний форвард</a:t>
              </a:r>
              <a:endParaRPr lang="uk-UA" b="1" dirty="0">
                <a:effectLst/>
                <a:latin typeface="Times New Roman"/>
                <a:ea typeface="Calibri"/>
              </a:endParaRPr>
            </a:p>
          </p:txBody>
        </p:sp>
        <p:cxnSp>
          <p:nvCxnSpPr>
            <p:cNvPr id="20" name="Прямая со стрелкой 14"/>
            <p:cNvCxnSpPr/>
            <p:nvPr/>
          </p:nvCxnSpPr>
          <p:spPr>
            <a:xfrm flipH="1">
              <a:off x="1838325" y="619125"/>
              <a:ext cx="1266825" cy="247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Прямая со стрелкой 15"/>
            <p:cNvCxnSpPr>
              <a:stCxn id="8" idx="2"/>
              <a:endCxn id="10" idx="0"/>
            </p:cNvCxnSpPr>
            <p:nvPr/>
          </p:nvCxnSpPr>
          <p:spPr>
            <a:xfrm>
              <a:off x="3086100" y="619125"/>
              <a:ext cx="1176337" cy="2477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16"/>
            <p:cNvCxnSpPr/>
            <p:nvPr/>
          </p:nvCxnSpPr>
          <p:spPr>
            <a:xfrm flipH="1">
              <a:off x="419100" y="1200150"/>
              <a:ext cx="733424" cy="0"/>
            </a:xfrm>
            <a:prstGeom prst="line">
              <a:avLst/>
            </a:prstGeom>
          </p:spPr>
          <p:style>
            <a:lnRef idx="1">
              <a:schemeClr val="dk1"/>
            </a:lnRef>
            <a:fillRef idx="0">
              <a:schemeClr val="dk1"/>
            </a:fillRef>
            <a:effectRef idx="0">
              <a:schemeClr val="dk1"/>
            </a:effectRef>
            <a:fontRef idx="minor">
              <a:schemeClr val="tx1"/>
            </a:fontRef>
          </p:style>
        </p:cxnSp>
        <p:cxnSp>
          <p:nvCxnSpPr>
            <p:cNvPr id="23" name="Прямая соединительная линия 17"/>
            <p:cNvCxnSpPr/>
            <p:nvPr/>
          </p:nvCxnSpPr>
          <p:spPr>
            <a:xfrm>
              <a:off x="419100" y="1200150"/>
              <a:ext cx="0" cy="3133725"/>
            </a:xfrm>
            <a:prstGeom prst="line">
              <a:avLst/>
            </a:prstGeom>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18"/>
            <p:cNvCxnSpPr>
              <a:endCxn id="11" idx="1"/>
            </p:cNvCxnSpPr>
            <p:nvPr/>
          </p:nvCxnSpPr>
          <p:spPr>
            <a:xfrm>
              <a:off x="419100" y="2219325"/>
              <a:ext cx="247650" cy="0"/>
            </a:xfrm>
            <a:prstGeom prst="line">
              <a:avLst/>
            </a:prstGeom>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19"/>
            <p:cNvCxnSpPr/>
            <p:nvPr/>
          </p:nvCxnSpPr>
          <p:spPr>
            <a:xfrm flipV="1">
              <a:off x="419100" y="2857500"/>
              <a:ext cx="247650" cy="9525"/>
            </a:xfrm>
            <a:prstGeom prst="line">
              <a:avLst/>
            </a:prstGeom>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0"/>
            <p:cNvCxnSpPr/>
            <p:nvPr/>
          </p:nvCxnSpPr>
          <p:spPr>
            <a:xfrm flipV="1">
              <a:off x="419100" y="3600450"/>
              <a:ext cx="247650" cy="1"/>
            </a:xfrm>
            <a:prstGeom prst="line">
              <a:avLst/>
            </a:prstGeom>
          </p:spPr>
          <p:style>
            <a:lnRef idx="1">
              <a:schemeClr val="dk1"/>
            </a:lnRef>
            <a:fillRef idx="0">
              <a:schemeClr val="dk1"/>
            </a:fillRef>
            <a:effectRef idx="0">
              <a:schemeClr val="dk1"/>
            </a:effectRef>
            <a:fontRef idx="minor">
              <a:schemeClr val="tx1"/>
            </a:fontRef>
          </p:style>
        </p:cxnSp>
        <p:cxnSp>
          <p:nvCxnSpPr>
            <p:cNvPr id="27" name="Прямая соединительная линия 21"/>
            <p:cNvCxnSpPr/>
            <p:nvPr/>
          </p:nvCxnSpPr>
          <p:spPr>
            <a:xfrm>
              <a:off x="419100" y="4333875"/>
              <a:ext cx="247650" cy="0"/>
            </a:xfrm>
            <a:prstGeom prst="line">
              <a:avLst/>
            </a:prstGeom>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2"/>
            <p:cNvCxnSpPr>
              <a:stCxn id="10" idx="3"/>
            </p:cNvCxnSpPr>
            <p:nvPr/>
          </p:nvCxnSpPr>
          <p:spPr>
            <a:xfrm>
              <a:off x="5305424" y="1247833"/>
              <a:ext cx="304801" cy="0"/>
            </a:xfrm>
            <a:prstGeom prst="line">
              <a:avLst/>
            </a:prstGeom>
          </p:spPr>
          <p:style>
            <a:lnRef idx="1">
              <a:schemeClr val="dk1"/>
            </a:lnRef>
            <a:fillRef idx="0">
              <a:schemeClr val="dk1"/>
            </a:fillRef>
            <a:effectRef idx="0">
              <a:schemeClr val="dk1"/>
            </a:effectRef>
            <a:fontRef idx="minor">
              <a:schemeClr val="tx1"/>
            </a:fontRef>
          </p:style>
        </p:cxnSp>
        <p:cxnSp>
          <p:nvCxnSpPr>
            <p:cNvPr id="29" name="Прямая соединительная линия 23"/>
            <p:cNvCxnSpPr/>
            <p:nvPr/>
          </p:nvCxnSpPr>
          <p:spPr>
            <a:xfrm>
              <a:off x="5610225" y="1247833"/>
              <a:ext cx="0" cy="3581342"/>
            </a:xfrm>
            <a:prstGeom prst="line">
              <a:avLst/>
            </a:prstGeom>
          </p:spPr>
          <p:style>
            <a:lnRef idx="1">
              <a:schemeClr val="dk1"/>
            </a:lnRef>
            <a:fillRef idx="0">
              <a:schemeClr val="dk1"/>
            </a:fillRef>
            <a:effectRef idx="0">
              <a:schemeClr val="dk1"/>
            </a:effectRef>
            <a:fontRef idx="minor">
              <a:schemeClr val="tx1"/>
            </a:fontRef>
          </p:style>
        </p:cxnSp>
        <p:cxnSp>
          <p:nvCxnSpPr>
            <p:cNvPr id="30" name="Прямая соединительная линия 24"/>
            <p:cNvCxnSpPr/>
            <p:nvPr/>
          </p:nvCxnSpPr>
          <p:spPr>
            <a:xfrm flipH="1">
              <a:off x="5305425" y="4829175"/>
              <a:ext cx="304801" cy="0"/>
            </a:xfrm>
            <a:prstGeom prst="line">
              <a:avLst/>
            </a:prstGeom>
          </p:spPr>
          <p:style>
            <a:lnRef idx="1">
              <a:schemeClr val="dk1"/>
            </a:lnRef>
            <a:fillRef idx="0">
              <a:schemeClr val="dk1"/>
            </a:fillRef>
            <a:effectRef idx="0">
              <a:schemeClr val="dk1"/>
            </a:effectRef>
            <a:fontRef idx="minor">
              <a:schemeClr val="tx1"/>
            </a:fontRef>
          </p:style>
        </p:cxnSp>
        <p:cxnSp>
          <p:nvCxnSpPr>
            <p:cNvPr id="31" name="Прямая соединительная линия 25"/>
            <p:cNvCxnSpPr/>
            <p:nvPr/>
          </p:nvCxnSpPr>
          <p:spPr>
            <a:xfrm>
              <a:off x="5210175" y="2276475"/>
              <a:ext cx="400050" cy="0"/>
            </a:xfrm>
            <a:prstGeom prst="line">
              <a:avLst/>
            </a:prstGeom>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26"/>
            <p:cNvCxnSpPr>
              <a:stCxn id="16" idx="3"/>
            </p:cNvCxnSpPr>
            <p:nvPr/>
          </p:nvCxnSpPr>
          <p:spPr>
            <a:xfrm>
              <a:off x="5210175" y="2881313"/>
              <a:ext cx="400050" cy="0"/>
            </a:xfrm>
            <a:prstGeom prst="line">
              <a:avLst/>
            </a:prstGeom>
          </p:spPr>
          <p:style>
            <a:lnRef idx="1">
              <a:schemeClr val="dk1"/>
            </a:lnRef>
            <a:fillRef idx="0">
              <a:schemeClr val="dk1"/>
            </a:fillRef>
            <a:effectRef idx="0">
              <a:schemeClr val="dk1"/>
            </a:effectRef>
            <a:fontRef idx="minor">
              <a:schemeClr val="tx1"/>
            </a:fontRef>
          </p:style>
        </p:cxnSp>
        <p:cxnSp>
          <p:nvCxnSpPr>
            <p:cNvPr id="33" name="Прямая соединительная линия 27"/>
            <p:cNvCxnSpPr/>
            <p:nvPr/>
          </p:nvCxnSpPr>
          <p:spPr>
            <a:xfrm>
              <a:off x="5305425" y="3552825"/>
              <a:ext cx="304800" cy="0"/>
            </a:xfrm>
            <a:prstGeom prst="line">
              <a:avLst/>
            </a:prstGeom>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28"/>
            <p:cNvCxnSpPr/>
            <p:nvPr/>
          </p:nvCxnSpPr>
          <p:spPr>
            <a:xfrm>
              <a:off x="5305425" y="4238625"/>
              <a:ext cx="3048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139701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p:pic>
      <p:sp>
        <p:nvSpPr>
          <p:cNvPr id="8" name="Прямокутник 7"/>
          <p:cNvSpPr/>
          <p:nvPr/>
        </p:nvSpPr>
        <p:spPr>
          <a:xfrm>
            <a:off x="2356782" y="1499907"/>
            <a:ext cx="7483395" cy="1015663"/>
          </a:xfrm>
          <a:prstGeom prst="rect">
            <a:avLst/>
          </a:prstGeom>
        </p:spPr>
        <p:txBody>
          <a:bodyPr wrap="none">
            <a:spAutoFit/>
          </a:bodyPr>
          <a:lstStyle/>
          <a:p>
            <a:r>
              <a:rPr lang="uk-UA" sz="6000" b="1" dirty="0" smtClean="0">
                <a:effectLst>
                  <a:outerShdw blurRad="38100" dist="38100" dir="2700000" algn="tl">
                    <a:srgbClr val="000000">
                      <a:alpha val="43137"/>
                    </a:srgbClr>
                  </a:outerShdw>
                </a:effectLst>
              </a:rPr>
              <a:t>ДЯКУЮ ЗА УВАГУ!</a:t>
            </a:r>
            <a:endParaRPr lang="uk-UA"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501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rotWithShape="1">
          <a:blip r:embed="rId3" cstate="print">
            <a:duotone>
              <a:prstClr val="black"/>
              <a:srgbClr val="00B050">
                <a:tint val="45000"/>
                <a:satMod val="400000"/>
              </a:srgbClr>
            </a:duotone>
            <a:extLst>
              <a:ext uri="{28A0092B-C50C-407E-A947-70E740481C1C}">
                <a14:useLocalDpi xmlns:a14="http://schemas.microsoft.com/office/drawing/2010/main" val="0"/>
              </a:ext>
            </a:extLst>
          </a:blip>
          <a:srcRect l="57672" t="278" r="313" b="1"/>
          <a:stretch/>
        </p:blipFill>
        <p:spPr>
          <a:xfrm rot="5400000" flipV="1">
            <a:off x="8470951" y="3136951"/>
            <a:ext cx="3187700"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pic>
        <p:nvPicPr>
          <p:cNvPr id="12" name="图片 11"/>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9296" t="278" r="313" b="1"/>
          <a:stretch/>
        </p:blipFill>
        <p:spPr>
          <a:xfrm rot="16200000" flipV="1">
            <a:off x="-1301802" y="1301800"/>
            <a:ext cx="6857999"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sp>
        <p:nvSpPr>
          <p:cNvPr id="3" name="Rectangle 2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4" name="Прямокутник 3"/>
          <p:cNvSpPr/>
          <p:nvPr/>
        </p:nvSpPr>
        <p:spPr>
          <a:xfrm>
            <a:off x="2600527" y="772154"/>
            <a:ext cx="8741923" cy="2523768"/>
          </a:xfrm>
          <a:prstGeom prst="rect">
            <a:avLst/>
          </a:prstGeom>
        </p:spPr>
        <p:txBody>
          <a:bodyPr wrap="square">
            <a:spAutoFit/>
          </a:bodyPr>
          <a:lstStyle/>
          <a:p>
            <a:pPr algn="just"/>
            <a:r>
              <a:rPr lang="uk-UA" sz="2000" b="1" dirty="0">
                <a:solidFill>
                  <a:schemeClr val="bg1"/>
                </a:solidFill>
              </a:rPr>
              <a:t>Загалом, за аналізом активних операцій можемо зробити висновок про те, що банк дещо обмежив обсяги кредитування як головного інструмента забезпечення дохідності діяльності банку, проте наростив обсяги із державними цінними паперами та депозитними сертифікатами НБУ. В цілому така політика є дійсно доцільною під час надскладної економічної ситуації в країні, оскільки це дозволить банку мінімізувати ризики діяльності та стабілізувати діяльність в поточних умовах.</a:t>
            </a:r>
          </a:p>
          <a:p>
            <a:pPr algn="ctr"/>
            <a:r>
              <a:rPr lang="uk-UA" b="1" dirty="0">
                <a:solidFill>
                  <a:schemeClr val="bg1"/>
                </a:solidFill>
              </a:rPr>
              <a:t> </a:t>
            </a:r>
          </a:p>
        </p:txBody>
      </p:sp>
      <p:grpSp>
        <p:nvGrpSpPr>
          <p:cNvPr id="15" name="组合 12"/>
          <p:cNvGrpSpPr>
            <a:grpSpLocks/>
          </p:cNvGrpSpPr>
          <p:nvPr/>
        </p:nvGrpSpPr>
        <p:grpSpPr bwMode="auto">
          <a:xfrm>
            <a:off x="244771" y="3295922"/>
            <a:ext cx="1240328" cy="3556930"/>
            <a:chOff x="0" y="0"/>
            <a:chExt cx="1419622" cy="4922540"/>
          </a:xfrm>
          <a:solidFill>
            <a:schemeClr val="tx1"/>
          </a:solidFill>
        </p:grpSpPr>
        <p:sp>
          <p:nvSpPr>
            <p:cNvPr id="16" name="Freeform 13"/>
            <p:cNvSpPr>
              <a:spLocks/>
            </p:cNvSpPr>
            <p:nvPr/>
          </p:nvSpPr>
          <p:spPr bwMode="auto">
            <a:xfrm>
              <a:off x="0" y="0"/>
              <a:ext cx="1419622" cy="4922540"/>
            </a:xfrm>
            <a:custGeom>
              <a:avLst/>
              <a:gdLst>
                <a:gd name="T0" fmla="*/ 2147483646 w 246"/>
                <a:gd name="T1" fmla="*/ 0 h 843"/>
                <a:gd name="T2" fmla="*/ 2147483646 w 246"/>
                <a:gd name="T3" fmla="*/ 2147483646 h 843"/>
                <a:gd name="T4" fmla="*/ 2147483646 w 246"/>
                <a:gd name="T5" fmla="*/ 2147483646 h 843"/>
                <a:gd name="T6" fmla="*/ 2147483646 w 246"/>
                <a:gd name="T7" fmla="*/ 2147483646 h 843"/>
                <a:gd name="T8" fmla="*/ 2147483646 w 246"/>
                <a:gd name="T9" fmla="*/ 2147483646 h 843"/>
                <a:gd name="T10" fmla="*/ 2147483646 w 246"/>
                <a:gd name="T11" fmla="*/ 2147483646 h 843"/>
                <a:gd name="T12" fmla="*/ 2147483646 w 246"/>
                <a:gd name="T13" fmla="*/ 2147483646 h 843"/>
                <a:gd name="T14" fmla="*/ 2147483646 w 246"/>
                <a:gd name="T15" fmla="*/ 2147483646 h 843"/>
                <a:gd name="T16" fmla="*/ 2147483646 w 246"/>
                <a:gd name="T17" fmla="*/ 2147483646 h 843"/>
                <a:gd name="T18" fmla="*/ 2147483646 w 246"/>
                <a:gd name="T19" fmla="*/ 2147483646 h 843"/>
                <a:gd name="T20" fmla="*/ 2147483646 w 246"/>
                <a:gd name="T21" fmla="*/ 2147483646 h 843"/>
                <a:gd name="T22" fmla="*/ 2147483646 w 246"/>
                <a:gd name="T23" fmla="*/ 2147483646 h 843"/>
                <a:gd name="T24" fmla="*/ 2147483646 w 246"/>
                <a:gd name="T25" fmla="*/ 2147483646 h 843"/>
                <a:gd name="T26" fmla="*/ 2147483646 w 246"/>
                <a:gd name="T27" fmla="*/ 2147483646 h 843"/>
                <a:gd name="T28" fmla="*/ 2147483646 w 246"/>
                <a:gd name="T29" fmla="*/ 2147483646 h 843"/>
                <a:gd name="T30" fmla="*/ 2147483646 w 246"/>
                <a:gd name="T31" fmla="*/ 2147483646 h 843"/>
                <a:gd name="T32" fmla="*/ 2147483646 w 246"/>
                <a:gd name="T33" fmla="*/ 2147483646 h 843"/>
                <a:gd name="T34" fmla="*/ 2147483646 w 246"/>
                <a:gd name="T35" fmla="*/ 2147483646 h 843"/>
                <a:gd name="T36" fmla="*/ 2147483646 w 246"/>
                <a:gd name="T37" fmla="*/ 2147483646 h 843"/>
                <a:gd name="T38" fmla="*/ 2147483646 w 246"/>
                <a:gd name="T39" fmla="*/ 2147483646 h 843"/>
                <a:gd name="T40" fmla="*/ 2147483646 w 246"/>
                <a:gd name="T41" fmla="*/ 2147483646 h 843"/>
                <a:gd name="T42" fmla="*/ 2147483646 w 246"/>
                <a:gd name="T43" fmla="*/ 2147483646 h 843"/>
                <a:gd name="T44" fmla="*/ 2147483646 w 246"/>
                <a:gd name="T45" fmla="*/ 2147483646 h 843"/>
                <a:gd name="T46" fmla="*/ 2147483646 w 246"/>
                <a:gd name="T47" fmla="*/ 2147483646 h 843"/>
                <a:gd name="T48" fmla="*/ 2147483646 w 246"/>
                <a:gd name="T49" fmla="*/ 2147483646 h 843"/>
                <a:gd name="T50" fmla="*/ 2147483646 w 246"/>
                <a:gd name="T51" fmla="*/ 2147483646 h 843"/>
                <a:gd name="T52" fmla="*/ 2147483646 w 246"/>
                <a:gd name="T53" fmla="*/ 2147483646 h 843"/>
                <a:gd name="T54" fmla="*/ 2147483646 w 246"/>
                <a:gd name="T55" fmla="*/ 2147483646 h 843"/>
                <a:gd name="T56" fmla="*/ 2147483646 w 246"/>
                <a:gd name="T57" fmla="*/ 2147483646 h 843"/>
                <a:gd name="T58" fmla="*/ 2147483646 w 246"/>
                <a:gd name="T59" fmla="*/ 2147483646 h 843"/>
                <a:gd name="T60" fmla="*/ 2147483646 w 246"/>
                <a:gd name="T61" fmla="*/ 2147483646 h 843"/>
                <a:gd name="T62" fmla="*/ 2147483646 w 246"/>
                <a:gd name="T63" fmla="*/ 2147483646 h 843"/>
                <a:gd name="T64" fmla="*/ 2147483646 w 246"/>
                <a:gd name="T65" fmla="*/ 2147483646 h 843"/>
                <a:gd name="T66" fmla="*/ 2147483646 w 246"/>
                <a:gd name="T67" fmla="*/ 2147483646 h 843"/>
                <a:gd name="T68" fmla="*/ 2147483646 w 246"/>
                <a:gd name="T69" fmla="*/ 2147483646 h 843"/>
                <a:gd name="T70" fmla="*/ 2147483646 w 246"/>
                <a:gd name="T71" fmla="*/ 2147483646 h 843"/>
                <a:gd name="T72" fmla="*/ 2147483646 w 246"/>
                <a:gd name="T73" fmla="*/ 2147483646 h 843"/>
                <a:gd name="T74" fmla="*/ 2147483646 w 246"/>
                <a:gd name="T75" fmla="*/ 2147483646 h 843"/>
                <a:gd name="T76" fmla="*/ 2147483646 w 246"/>
                <a:gd name="T77" fmla="*/ 2147483646 h 843"/>
                <a:gd name="T78" fmla="*/ 2147483646 w 246"/>
                <a:gd name="T79" fmla="*/ 2147483646 h 843"/>
                <a:gd name="T80" fmla="*/ 2147483646 w 246"/>
                <a:gd name="T81" fmla="*/ 2147483646 h 843"/>
                <a:gd name="T82" fmla="*/ 2147483646 w 246"/>
                <a:gd name="T83" fmla="*/ 2147483646 h 843"/>
                <a:gd name="T84" fmla="*/ 2147483646 w 246"/>
                <a:gd name="T85" fmla="*/ 2147483646 h 843"/>
                <a:gd name="T86" fmla="*/ 2147483646 w 246"/>
                <a:gd name="T87" fmla="*/ 2147483646 h 843"/>
                <a:gd name="T88" fmla="*/ 2147483646 w 246"/>
                <a:gd name="T89" fmla="*/ 2147483646 h 843"/>
                <a:gd name="T90" fmla="*/ 2147483646 w 246"/>
                <a:gd name="T91" fmla="*/ 2147483646 h 843"/>
                <a:gd name="T92" fmla="*/ 2147483646 w 246"/>
                <a:gd name="T93" fmla="*/ 2147483646 h 843"/>
                <a:gd name="T94" fmla="*/ 2147483646 w 246"/>
                <a:gd name="T95" fmla="*/ 2147483646 h 843"/>
                <a:gd name="T96" fmla="*/ 2147483646 w 246"/>
                <a:gd name="T97" fmla="*/ 2147483646 h 843"/>
                <a:gd name="T98" fmla="*/ 2147483646 w 246"/>
                <a:gd name="T99" fmla="*/ 2147483646 h 843"/>
                <a:gd name="T100" fmla="*/ 2147483646 w 246"/>
                <a:gd name="T101" fmla="*/ 2147483646 h 843"/>
                <a:gd name="T102" fmla="*/ 2147483646 w 246"/>
                <a:gd name="T103" fmla="*/ 2147483646 h 843"/>
                <a:gd name="T104" fmla="*/ 2147483646 w 246"/>
                <a:gd name="T105" fmla="*/ 2147483646 h 843"/>
                <a:gd name="T106" fmla="*/ 2147483646 w 246"/>
                <a:gd name="T107" fmla="*/ 2147483646 h 843"/>
                <a:gd name="T108" fmla="*/ 2147483646 w 246"/>
                <a:gd name="T109" fmla="*/ 2147483646 h 843"/>
                <a:gd name="T110" fmla="*/ 2147483646 w 246"/>
                <a:gd name="T111" fmla="*/ 2147483646 h 843"/>
                <a:gd name="T112" fmla="*/ 2147483646 w 246"/>
                <a:gd name="T113" fmla="*/ 2147483646 h 843"/>
                <a:gd name="T114" fmla="*/ 2147483646 w 246"/>
                <a:gd name="T115" fmla="*/ 0 h 8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7" name="Freeform 14"/>
            <p:cNvSpPr>
              <a:spLocks/>
            </p:cNvSpPr>
            <p:nvPr/>
          </p:nvSpPr>
          <p:spPr bwMode="auto">
            <a:xfrm>
              <a:off x="396264" y="637172"/>
              <a:ext cx="353943" cy="271964"/>
            </a:xfrm>
            <a:custGeom>
              <a:avLst/>
              <a:gdLst>
                <a:gd name="T0" fmla="*/ 2147483646 w 61"/>
                <a:gd name="T1" fmla="*/ 2147483646 h 47"/>
                <a:gd name="T2" fmla="*/ 2147483646 w 61"/>
                <a:gd name="T3" fmla="*/ 2147483646 h 47"/>
                <a:gd name="T4" fmla="*/ 2147483646 w 61"/>
                <a:gd name="T5" fmla="*/ 2147483646 h 47"/>
                <a:gd name="T6" fmla="*/ 2147483646 w 61"/>
                <a:gd name="T7" fmla="*/ 2147483646 h 47"/>
                <a:gd name="T8" fmla="*/ 2147483646 w 61"/>
                <a:gd name="T9" fmla="*/ 2147483646 h 47"/>
                <a:gd name="T10" fmla="*/ 2147483646 w 61"/>
                <a:gd name="T11" fmla="*/ 2147483646 h 47"/>
                <a:gd name="T12" fmla="*/ 0 w 61"/>
                <a:gd name="T13" fmla="*/ 2147483646 h 47"/>
                <a:gd name="T14" fmla="*/ 2147483646 w 61"/>
                <a:gd name="T15" fmla="*/ 0 h 47"/>
                <a:gd name="T16" fmla="*/ 2147483646 w 61"/>
                <a:gd name="T17" fmla="*/ 2147483646 h 47"/>
                <a:gd name="T18" fmla="*/ 2147483646 w 61"/>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8" name="Freeform 15"/>
            <p:cNvSpPr>
              <a:spLocks/>
            </p:cNvSpPr>
            <p:nvPr/>
          </p:nvSpPr>
          <p:spPr bwMode="auto">
            <a:xfrm>
              <a:off x="761748" y="1371472"/>
              <a:ext cx="161583" cy="205914"/>
            </a:xfrm>
            <a:custGeom>
              <a:avLst/>
              <a:gdLst>
                <a:gd name="T0" fmla="*/ 2147483646 w 28"/>
                <a:gd name="T1" fmla="*/ 2147483646 h 35"/>
                <a:gd name="T2" fmla="*/ 0 w 28"/>
                <a:gd name="T3" fmla="*/ 0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2147483646 w 28"/>
                <a:gd name="T13" fmla="*/ 214748364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9" name="Freeform 16"/>
            <p:cNvSpPr>
              <a:spLocks/>
            </p:cNvSpPr>
            <p:nvPr/>
          </p:nvSpPr>
          <p:spPr bwMode="auto">
            <a:xfrm flipH="1">
              <a:off x="1141492" y="1577385"/>
              <a:ext cx="58972" cy="281612"/>
            </a:xfrm>
            <a:custGeom>
              <a:avLst/>
              <a:gdLst>
                <a:gd name="T0" fmla="*/ 2147483646 w 11"/>
                <a:gd name="T1" fmla="*/ 0 h 31"/>
                <a:gd name="T2" fmla="*/ 0 w 11"/>
                <a:gd name="T3" fmla="*/ 2147483646 h 31"/>
                <a:gd name="T4" fmla="*/ 0 w 11"/>
                <a:gd name="T5" fmla="*/ 2147483646 h 31"/>
                <a:gd name="T6" fmla="*/ 2147483646 w 11"/>
                <a:gd name="T7" fmla="*/ 2147483646 h 31"/>
                <a:gd name="T8" fmla="*/ 2147483646 w 1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grpSp>
      <p:graphicFrame>
        <p:nvGraphicFramePr>
          <p:cNvPr id="5" name="Схема 4"/>
          <p:cNvGraphicFramePr/>
          <p:nvPr>
            <p:extLst>
              <p:ext uri="{D42A27DB-BD31-4B8C-83A1-F6EECF244321}">
                <p14:modId xmlns:p14="http://schemas.microsoft.com/office/powerpoint/2010/main" val="3791979158"/>
              </p:ext>
            </p:extLst>
          </p:nvPr>
        </p:nvGraphicFramePr>
        <p:xfrm>
          <a:off x="1611465" y="476655"/>
          <a:ext cx="9730986" cy="4597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Пряма сполучна лінія 8"/>
          <p:cNvCxnSpPr/>
          <p:nvPr/>
        </p:nvCxnSpPr>
        <p:spPr>
          <a:xfrm flipV="1">
            <a:off x="1293620" y="3577157"/>
            <a:ext cx="182990" cy="7841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4415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duotone>
              <a:prstClr val="black"/>
              <a:srgbClr val="00B050">
                <a:tint val="45000"/>
                <a:satMod val="400000"/>
              </a:srgb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1"/>
            <a:ext cx="3032516" cy="1138136"/>
          </a:xfrm>
          <a:prstGeom prst="rect">
            <a:avLst/>
          </a:prstGeom>
        </p:spPr>
      </p:pic>
      <p:sp>
        <p:nvSpPr>
          <p:cNvPr id="2" name="Прямокутник 1"/>
          <p:cNvSpPr/>
          <p:nvPr/>
        </p:nvSpPr>
        <p:spPr>
          <a:xfrm>
            <a:off x="226977" y="193522"/>
            <a:ext cx="11611583" cy="523220"/>
          </a:xfrm>
          <a:prstGeom prst="rect">
            <a:avLst/>
          </a:prstGeom>
          <a:solidFill>
            <a:srgbClr val="339933"/>
          </a:solidFill>
        </p:spPr>
        <p:txBody>
          <a:bodyPr wrap="square">
            <a:spAutoFit/>
          </a:bodyPr>
          <a:lstStyle/>
          <a:p>
            <a:pPr algn="ctr"/>
            <a:r>
              <a:rPr lang="uk-UA" sz="2800" b="1" dirty="0">
                <a:solidFill>
                  <a:schemeClr val="bg1"/>
                </a:solidFill>
              </a:rPr>
              <a:t>Управління банком через </a:t>
            </a:r>
            <a:r>
              <a:rPr lang="uk-UA" sz="2800" b="1" dirty="0" smtClean="0">
                <a:solidFill>
                  <a:schemeClr val="bg1"/>
                </a:solidFill>
              </a:rPr>
              <a:t>пасиви</a:t>
            </a:r>
            <a:endParaRPr lang="uk-UA" sz="2800" dirty="0">
              <a:solidFill>
                <a:schemeClr val="bg1"/>
              </a:solidFill>
            </a:endParaRPr>
          </a:p>
        </p:txBody>
      </p:sp>
      <p:sp>
        <p:nvSpPr>
          <p:cNvPr id="5" name="Прямокутник 4"/>
          <p:cNvSpPr/>
          <p:nvPr/>
        </p:nvSpPr>
        <p:spPr>
          <a:xfrm>
            <a:off x="518807" y="1278471"/>
            <a:ext cx="7448145" cy="400110"/>
          </a:xfrm>
          <a:prstGeom prst="rect">
            <a:avLst/>
          </a:prstGeom>
          <a:ln>
            <a:noFill/>
          </a:ln>
        </p:spPr>
        <p:txBody>
          <a:bodyPr wrap="square">
            <a:spAutoFit/>
          </a:bodyPr>
          <a:lstStyle/>
          <a:p>
            <a:pPr algn="just"/>
            <a:r>
              <a:rPr lang="uk-UA" sz="2000" b="1" dirty="0" smtClean="0"/>
              <a:t>   </a:t>
            </a:r>
            <a:endParaRPr lang="uk-UA" sz="2000" b="1" dirty="0"/>
          </a:p>
        </p:txBody>
      </p:sp>
      <p:sp>
        <p:nvSpPr>
          <p:cNvPr id="6" name="Прямокутник 5"/>
          <p:cNvSpPr/>
          <p:nvPr/>
        </p:nvSpPr>
        <p:spPr>
          <a:xfrm>
            <a:off x="312904" y="1138137"/>
            <a:ext cx="7859949" cy="532453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19050">
            <a:noFill/>
          </a:ln>
        </p:spPr>
        <p:txBody>
          <a:bodyPr wrap="square">
            <a:spAutoFit/>
          </a:bodyPr>
          <a:lstStyle/>
          <a:p>
            <a:pPr algn="just"/>
            <a:r>
              <a:rPr lang="uk-UA" sz="2000" b="1" dirty="0" smtClean="0"/>
              <a:t>   Управління </a:t>
            </a:r>
            <a:r>
              <a:rPr lang="uk-UA" sz="2000" b="1" dirty="0"/>
              <a:t>банком через пасиви уможливило поступову реструктуризацію банківських балансів в напрямі мінімізації витрат за залученими коштами і, в підсумку, збільшення прибутку і капіталу. Вибір оптимальних співвідношень між обсягами різних видів депозитних джерел та капіталом, які забезпечували бажаний рівень стабільності фондів, дозволяв банкам надавати довгострокові кредити, які є високодохідними, але більш ризиковими і потребують довгострокових інвестицій. </a:t>
            </a:r>
            <a:r>
              <a:rPr lang="ru-RU" sz="2000" b="1" dirty="0"/>
              <a:t>Для забезпечення бажаного обсягу, структури та рівня витрат за пасивами банки почали застосовувати як цінові, так і нецінові методи управління залученими коштами. </a:t>
            </a:r>
            <a:endParaRPr lang="uk-UA" sz="2000" b="1" dirty="0"/>
          </a:p>
          <a:p>
            <a:pPr algn="just"/>
            <a:r>
              <a:rPr lang="ru-RU" sz="2000" b="1" dirty="0"/>
              <a:t>   </a:t>
            </a:r>
            <a:r>
              <a:rPr lang="ru-RU" sz="2000" b="1" dirty="0" smtClean="0"/>
              <a:t>Слід </a:t>
            </a:r>
            <a:r>
              <a:rPr lang="ru-RU" sz="2000" b="1" dirty="0"/>
              <a:t>підкреслити, що управління фінансовими потоками банку через пасиви не виключає паралельного управління активами, однак проблема полягає у розмежуванні та автономному застосуванні кожного із цих підходів</a:t>
            </a:r>
            <a:r>
              <a:rPr lang="uk-UA" sz="2000" b="1" dirty="0"/>
              <a:t>.</a:t>
            </a:r>
          </a:p>
          <a:p>
            <a:pPr algn="just"/>
            <a:endParaRPr lang="uk-UA" sz="2000" b="1" dirty="0"/>
          </a:p>
          <a:p>
            <a:pPr algn="just"/>
            <a:endParaRPr lang="uk-UA" sz="2000" b="1" dirty="0"/>
          </a:p>
        </p:txBody>
      </p:sp>
      <p:pic>
        <p:nvPicPr>
          <p:cNvPr id="7" name="Picture 3"/>
          <p:cNvPicPr>
            <a:picLocks noChangeAspect="1"/>
          </p:cNvPicPr>
          <p:nvPr/>
        </p:nvPicPr>
        <p:blipFill>
          <a:blip r:embed="rId5"/>
          <a:srcRect l="5544" r="5544"/>
          <a:stretch>
            <a:fillRect/>
          </a:stretch>
        </p:blipFill>
        <p:spPr>
          <a:xfrm>
            <a:off x="8651764" y="1138136"/>
            <a:ext cx="3186796" cy="5324535"/>
          </a:xfrm>
          <a:prstGeom prst="rect">
            <a:avLst/>
          </a:prstGeom>
        </p:spPr>
      </p:pic>
    </p:spTree>
    <p:extLst>
      <p:ext uri="{BB962C8B-B14F-4D97-AF65-F5344CB8AC3E}">
        <p14:creationId xmlns:p14="http://schemas.microsoft.com/office/powerpoint/2010/main" val="192529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rotWithShape="1">
          <a:blip r:embed="rId3" cstate="print">
            <a:duotone>
              <a:prstClr val="black"/>
              <a:srgbClr val="00B050">
                <a:tint val="45000"/>
                <a:satMod val="400000"/>
              </a:srgbClr>
            </a:duotone>
            <a:extLst>
              <a:ext uri="{28A0092B-C50C-407E-A947-70E740481C1C}">
                <a14:useLocalDpi xmlns:a14="http://schemas.microsoft.com/office/drawing/2010/main" val="0"/>
              </a:ext>
            </a:extLst>
          </a:blip>
          <a:srcRect l="57672" t="278" r="313" b="1"/>
          <a:stretch/>
        </p:blipFill>
        <p:spPr>
          <a:xfrm rot="5400000" flipV="1">
            <a:off x="8470951" y="3136951"/>
            <a:ext cx="3187700"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pic>
        <p:nvPicPr>
          <p:cNvPr id="12" name="图片 11"/>
          <p:cNvPicPr>
            <a:picLocks noChangeAspect="1"/>
          </p:cNvPicPr>
          <p:nvPr/>
        </p:nvPicPr>
        <p:blipFill rotWithShape="1">
          <a:blip r:embed="rId4" cstate="print">
            <a:duotone>
              <a:prstClr val="black"/>
              <a:srgbClr val="00B05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9296" t="278" r="313" b="1"/>
          <a:stretch/>
        </p:blipFill>
        <p:spPr>
          <a:xfrm rot="16200000" flipV="1">
            <a:off x="-1301802" y="1301800"/>
            <a:ext cx="6857999"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sp>
        <p:nvSpPr>
          <p:cNvPr id="3" name="Rectangle 2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4" name="Прямокутник 3"/>
          <p:cNvSpPr/>
          <p:nvPr/>
        </p:nvSpPr>
        <p:spPr>
          <a:xfrm>
            <a:off x="2600527" y="772154"/>
            <a:ext cx="8741923" cy="2523768"/>
          </a:xfrm>
          <a:prstGeom prst="rect">
            <a:avLst/>
          </a:prstGeom>
        </p:spPr>
        <p:txBody>
          <a:bodyPr wrap="square">
            <a:spAutoFit/>
          </a:bodyPr>
          <a:lstStyle/>
          <a:p>
            <a:pPr algn="just"/>
            <a:r>
              <a:rPr lang="uk-UA" sz="2000" b="1" dirty="0">
                <a:solidFill>
                  <a:schemeClr val="bg1"/>
                </a:solidFill>
              </a:rPr>
              <a:t>Загалом, за аналізом активних операцій можемо зробити висновок про те, що банк дещо обмежив обсяги кредитування як головного інструмента забезпечення дохідності діяльності банку, проте наростив обсяги із державними цінними паперами та депозитними сертифікатами НБУ. В цілому така політика є дійсно доцільною під час надскладної економічної ситуації в країні, оскільки це дозволить банку мінімізувати ризики діяльності та стабілізувати діяльність в поточних умовах.</a:t>
            </a:r>
          </a:p>
          <a:p>
            <a:pPr algn="ctr"/>
            <a:r>
              <a:rPr lang="uk-UA" b="1" dirty="0">
                <a:solidFill>
                  <a:schemeClr val="bg1"/>
                </a:solidFill>
              </a:rPr>
              <a:t> </a:t>
            </a:r>
          </a:p>
        </p:txBody>
      </p:sp>
      <p:grpSp>
        <p:nvGrpSpPr>
          <p:cNvPr id="15" name="组合 12"/>
          <p:cNvGrpSpPr>
            <a:grpSpLocks/>
          </p:cNvGrpSpPr>
          <p:nvPr/>
        </p:nvGrpSpPr>
        <p:grpSpPr bwMode="auto">
          <a:xfrm>
            <a:off x="244771" y="3295922"/>
            <a:ext cx="1240328" cy="3556930"/>
            <a:chOff x="0" y="0"/>
            <a:chExt cx="1419622" cy="4922540"/>
          </a:xfrm>
          <a:solidFill>
            <a:schemeClr val="tx1"/>
          </a:solidFill>
        </p:grpSpPr>
        <p:sp>
          <p:nvSpPr>
            <p:cNvPr id="16" name="Freeform 13"/>
            <p:cNvSpPr>
              <a:spLocks/>
            </p:cNvSpPr>
            <p:nvPr/>
          </p:nvSpPr>
          <p:spPr bwMode="auto">
            <a:xfrm>
              <a:off x="0" y="0"/>
              <a:ext cx="1419622" cy="4922540"/>
            </a:xfrm>
            <a:custGeom>
              <a:avLst/>
              <a:gdLst>
                <a:gd name="T0" fmla="*/ 2147483646 w 246"/>
                <a:gd name="T1" fmla="*/ 0 h 843"/>
                <a:gd name="T2" fmla="*/ 2147483646 w 246"/>
                <a:gd name="T3" fmla="*/ 2147483646 h 843"/>
                <a:gd name="T4" fmla="*/ 2147483646 w 246"/>
                <a:gd name="T5" fmla="*/ 2147483646 h 843"/>
                <a:gd name="T6" fmla="*/ 2147483646 w 246"/>
                <a:gd name="T7" fmla="*/ 2147483646 h 843"/>
                <a:gd name="T8" fmla="*/ 2147483646 w 246"/>
                <a:gd name="T9" fmla="*/ 2147483646 h 843"/>
                <a:gd name="T10" fmla="*/ 2147483646 w 246"/>
                <a:gd name="T11" fmla="*/ 2147483646 h 843"/>
                <a:gd name="T12" fmla="*/ 2147483646 w 246"/>
                <a:gd name="T13" fmla="*/ 2147483646 h 843"/>
                <a:gd name="T14" fmla="*/ 2147483646 w 246"/>
                <a:gd name="T15" fmla="*/ 2147483646 h 843"/>
                <a:gd name="T16" fmla="*/ 2147483646 w 246"/>
                <a:gd name="T17" fmla="*/ 2147483646 h 843"/>
                <a:gd name="T18" fmla="*/ 2147483646 w 246"/>
                <a:gd name="T19" fmla="*/ 2147483646 h 843"/>
                <a:gd name="T20" fmla="*/ 2147483646 w 246"/>
                <a:gd name="T21" fmla="*/ 2147483646 h 843"/>
                <a:gd name="T22" fmla="*/ 2147483646 w 246"/>
                <a:gd name="T23" fmla="*/ 2147483646 h 843"/>
                <a:gd name="T24" fmla="*/ 2147483646 w 246"/>
                <a:gd name="T25" fmla="*/ 2147483646 h 843"/>
                <a:gd name="T26" fmla="*/ 2147483646 w 246"/>
                <a:gd name="T27" fmla="*/ 2147483646 h 843"/>
                <a:gd name="T28" fmla="*/ 2147483646 w 246"/>
                <a:gd name="T29" fmla="*/ 2147483646 h 843"/>
                <a:gd name="T30" fmla="*/ 2147483646 w 246"/>
                <a:gd name="T31" fmla="*/ 2147483646 h 843"/>
                <a:gd name="T32" fmla="*/ 2147483646 w 246"/>
                <a:gd name="T33" fmla="*/ 2147483646 h 843"/>
                <a:gd name="T34" fmla="*/ 2147483646 w 246"/>
                <a:gd name="T35" fmla="*/ 2147483646 h 843"/>
                <a:gd name="T36" fmla="*/ 2147483646 w 246"/>
                <a:gd name="T37" fmla="*/ 2147483646 h 843"/>
                <a:gd name="T38" fmla="*/ 2147483646 w 246"/>
                <a:gd name="T39" fmla="*/ 2147483646 h 843"/>
                <a:gd name="T40" fmla="*/ 2147483646 w 246"/>
                <a:gd name="T41" fmla="*/ 2147483646 h 843"/>
                <a:gd name="T42" fmla="*/ 2147483646 w 246"/>
                <a:gd name="T43" fmla="*/ 2147483646 h 843"/>
                <a:gd name="T44" fmla="*/ 2147483646 w 246"/>
                <a:gd name="T45" fmla="*/ 2147483646 h 843"/>
                <a:gd name="T46" fmla="*/ 2147483646 w 246"/>
                <a:gd name="T47" fmla="*/ 2147483646 h 843"/>
                <a:gd name="T48" fmla="*/ 2147483646 w 246"/>
                <a:gd name="T49" fmla="*/ 2147483646 h 843"/>
                <a:gd name="T50" fmla="*/ 2147483646 w 246"/>
                <a:gd name="T51" fmla="*/ 2147483646 h 843"/>
                <a:gd name="T52" fmla="*/ 2147483646 w 246"/>
                <a:gd name="T53" fmla="*/ 2147483646 h 843"/>
                <a:gd name="T54" fmla="*/ 2147483646 w 246"/>
                <a:gd name="T55" fmla="*/ 2147483646 h 843"/>
                <a:gd name="T56" fmla="*/ 2147483646 w 246"/>
                <a:gd name="T57" fmla="*/ 2147483646 h 843"/>
                <a:gd name="T58" fmla="*/ 2147483646 w 246"/>
                <a:gd name="T59" fmla="*/ 2147483646 h 843"/>
                <a:gd name="T60" fmla="*/ 2147483646 w 246"/>
                <a:gd name="T61" fmla="*/ 2147483646 h 843"/>
                <a:gd name="T62" fmla="*/ 2147483646 w 246"/>
                <a:gd name="T63" fmla="*/ 2147483646 h 843"/>
                <a:gd name="T64" fmla="*/ 2147483646 w 246"/>
                <a:gd name="T65" fmla="*/ 2147483646 h 843"/>
                <a:gd name="T66" fmla="*/ 2147483646 w 246"/>
                <a:gd name="T67" fmla="*/ 2147483646 h 843"/>
                <a:gd name="T68" fmla="*/ 2147483646 w 246"/>
                <a:gd name="T69" fmla="*/ 2147483646 h 843"/>
                <a:gd name="T70" fmla="*/ 2147483646 w 246"/>
                <a:gd name="T71" fmla="*/ 2147483646 h 843"/>
                <a:gd name="T72" fmla="*/ 2147483646 w 246"/>
                <a:gd name="T73" fmla="*/ 2147483646 h 843"/>
                <a:gd name="T74" fmla="*/ 2147483646 w 246"/>
                <a:gd name="T75" fmla="*/ 2147483646 h 843"/>
                <a:gd name="T76" fmla="*/ 2147483646 w 246"/>
                <a:gd name="T77" fmla="*/ 2147483646 h 843"/>
                <a:gd name="T78" fmla="*/ 2147483646 w 246"/>
                <a:gd name="T79" fmla="*/ 2147483646 h 843"/>
                <a:gd name="T80" fmla="*/ 2147483646 w 246"/>
                <a:gd name="T81" fmla="*/ 2147483646 h 843"/>
                <a:gd name="T82" fmla="*/ 2147483646 w 246"/>
                <a:gd name="T83" fmla="*/ 2147483646 h 843"/>
                <a:gd name="T84" fmla="*/ 2147483646 w 246"/>
                <a:gd name="T85" fmla="*/ 2147483646 h 843"/>
                <a:gd name="T86" fmla="*/ 2147483646 w 246"/>
                <a:gd name="T87" fmla="*/ 2147483646 h 843"/>
                <a:gd name="T88" fmla="*/ 2147483646 w 246"/>
                <a:gd name="T89" fmla="*/ 2147483646 h 843"/>
                <a:gd name="T90" fmla="*/ 2147483646 w 246"/>
                <a:gd name="T91" fmla="*/ 2147483646 h 843"/>
                <a:gd name="T92" fmla="*/ 2147483646 w 246"/>
                <a:gd name="T93" fmla="*/ 2147483646 h 843"/>
                <a:gd name="T94" fmla="*/ 2147483646 w 246"/>
                <a:gd name="T95" fmla="*/ 2147483646 h 843"/>
                <a:gd name="T96" fmla="*/ 2147483646 w 246"/>
                <a:gd name="T97" fmla="*/ 2147483646 h 843"/>
                <a:gd name="T98" fmla="*/ 2147483646 w 246"/>
                <a:gd name="T99" fmla="*/ 2147483646 h 843"/>
                <a:gd name="T100" fmla="*/ 2147483646 w 246"/>
                <a:gd name="T101" fmla="*/ 2147483646 h 843"/>
                <a:gd name="T102" fmla="*/ 2147483646 w 246"/>
                <a:gd name="T103" fmla="*/ 2147483646 h 843"/>
                <a:gd name="T104" fmla="*/ 2147483646 w 246"/>
                <a:gd name="T105" fmla="*/ 2147483646 h 843"/>
                <a:gd name="T106" fmla="*/ 2147483646 w 246"/>
                <a:gd name="T107" fmla="*/ 2147483646 h 843"/>
                <a:gd name="T108" fmla="*/ 2147483646 w 246"/>
                <a:gd name="T109" fmla="*/ 2147483646 h 843"/>
                <a:gd name="T110" fmla="*/ 2147483646 w 246"/>
                <a:gd name="T111" fmla="*/ 2147483646 h 843"/>
                <a:gd name="T112" fmla="*/ 2147483646 w 246"/>
                <a:gd name="T113" fmla="*/ 2147483646 h 843"/>
                <a:gd name="T114" fmla="*/ 2147483646 w 246"/>
                <a:gd name="T115" fmla="*/ 0 h 8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7" name="Freeform 14"/>
            <p:cNvSpPr>
              <a:spLocks/>
            </p:cNvSpPr>
            <p:nvPr/>
          </p:nvSpPr>
          <p:spPr bwMode="auto">
            <a:xfrm>
              <a:off x="396264" y="637172"/>
              <a:ext cx="353943" cy="271964"/>
            </a:xfrm>
            <a:custGeom>
              <a:avLst/>
              <a:gdLst>
                <a:gd name="T0" fmla="*/ 2147483646 w 61"/>
                <a:gd name="T1" fmla="*/ 2147483646 h 47"/>
                <a:gd name="T2" fmla="*/ 2147483646 w 61"/>
                <a:gd name="T3" fmla="*/ 2147483646 h 47"/>
                <a:gd name="T4" fmla="*/ 2147483646 w 61"/>
                <a:gd name="T5" fmla="*/ 2147483646 h 47"/>
                <a:gd name="T6" fmla="*/ 2147483646 w 61"/>
                <a:gd name="T7" fmla="*/ 2147483646 h 47"/>
                <a:gd name="T8" fmla="*/ 2147483646 w 61"/>
                <a:gd name="T9" fmla="*/ 2147483646 h 47"/>
                <a:gd name="T10" fmla="*/ 2147483646 w 61"/>
                <a:gd name="T11" fmla="*/ 2147483646 h 47"/>
                <a:gd name="T12" fmla="*/ 0 w 61"/>
                <a:gd name="T13" fmla="*/ 2147483646 h 47"/>
                <a:gd name="T14" fmla="*/ 2147483646 w 61"/>
                <a:gd name="T15" fmla="*/ 0 h 47"/>
                <a:gd name="T16" fmla="*/ 2147483646 w 61"/>
                <a:gd name="T17" fmla="*/ 2147483646 h 47"/>
                <a:gd name="T18" fmla="*/ 2147483646 w 61"/>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8" name="Freeform 15"/>
            <p:cNvSpPr>
              <a:spLocks/>
            </p:cNvSpPr>
            <p:nvPr/>
          </p:nvSpPr>
          <p:spPr bwMode="auto">
            <a:xfrm>
              <a:off x="761748" y="1371472"/>
              <a:ext cx="161583" cy="205914"/>
            </a:xfrm>
            <a:custGeom>
              <a:avLst/>
              <a:gdLst>
                <a:gd name="T0" fmla="*/ 2147483646 w 28"/>
                <a:gd name="T1" fmla="*/ 2147483646 h 35"/>
                <a:gd name="T2" fmla="*/ 0 w 28"/>
                <a:gd name="T3" fmla="*/ 0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2147483646 w 28"/>
                <a:gd name="T13" fmla="*/ 214748364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sp>
          <p:nvSpPr>
            <p:cNvPr id="19" name="Freeform 16"/>
            <p:cNvSpPr>
              <a:spLocks/>
            </p:cNvSpPr>
            <p:nvPr/>
          </p:nvSpPr>
          <p:spPr bwMode="auto">
            <a:xfrm flipH="1">
              <a:off x="1141492" y="1577385"/>
              <a:ext cx="58972" cy="281612"/>
            </a:xfrm>
            <a:custGeom>
              <a:avLst/>
              <a:gdLst>
                <a:gd name="T0" fmla="*/ 2147483646 w 11"/>
                <a:gd name="T1" fmla="*/ 0 h 31"/>
                <a:gd name="T2" fmla="*/ 0 w 11"/>
                <a:gd name="T3" fmla="*/ 2147483646 h 31"/>
                <a:gd name="T4" fmla="*/ 0 w 11"/>
                <a:gd name="T5" fmla="*/ 2147483646 h 31"/>
                <a:gd name="T6" fmla="*/ 2147483646 w 11"/>
                <a:gd name="T7" fmla="*/ 2147483646 h 31"/>
                <a:gd name="T8" fmla="*/ 2147483646 w 1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uk-UA" dirty="0"/>
            </a:p>
          </p:txBody>
        </p:sp>
      </p:grpSp>
      <p:graphicFrame>
        <p:nvGraphicFramePr>
          <p:cNvPr id="5" name="Схема 4"/>
          <p:cNvGraphicFramePr/>
          <p:nvPr>
            <p:extLst>
              <p:ext uri="{D42A27DB-BD31-4B8C-83A1-F6EECF244321}">
                <p14:modId xmlns:p14="http://schemas.microsoft.com/office/powerpoint/2010/main" val="2736158537"/>
              </p:ext>
            </p:extLst>
          </p:nvPr>
        </p:nvGraphicFramePr>
        <p:xfrm>
          <a:off x="1728196" y="720273"/>
          <a:ext cx="9983905" cy="41730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Пряма сполучна лінія 8"/>
          <p:cNvCxnSpPr/>
          <p:nvPr/>
        </p:nvCxnSpPr>
        <p:spPr>
          <a:xfrm flipV="1">
            <a:off x="1293620" y="3577157"/>
            <a:ext cx="182990" cy="7841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04495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a:xfrm>
            <a:off x="0" y="1750117"/>
            <a:ext cx="4795735" cy="5107883"/>
          </a:xfrm>
        </p:spPr>
      </p:pic>
      <p:sp>
        <p:nvSpPr>
          <p:cNvPr id="3" name="Прямокутник 2"/>
          <p:cNvSpPr/>
          <p:nvPr/>
        </p:nvSpPr>
        <p:spPr>
          <a:xfrm>
            <a:off x="466928" y="155888"/>
            <a:ext cx="11420271" cy="461665"/>
          </a:xfrm>
          <a:prstGeom prst="rect">
            <a:avLst/>
          </a:prstGeom>
          <a:solidFill>
            <a:srgbClr val="002060"/>
          </a:solidFill>
        </p:spPr>
        <p:txBody>
          <a:bodyPr wrap="square">
            <a:spAutoFit/>
          </a:bodyPr>
          <a:lstStyle/>
          <a:p>
            <a:pPr algn="ctr"/>
            <a:r>
              <a:rPr lang="uk-UA" sz="2400" b="1" dirty="0" smtClean="0">
                <a:solidFill>
                  <a:schemeClr val="bg1"/>
                </a:solidFill>
              </a:rPr>
              <a:t>Інтегрований підхід до управління активами і пасивами</a:t>
            </a:r>
            <a:endParaRPr lang="uk-UA" sz="2400" dirty="0">
              <a:solidFill>
                <a:schemeClr val="bg1"/>
              </a:solidFill>
            </a:endParaRPr>
          </a:p>
        </p:txBody>
      </p:sp>
      <p:sp>
        <p:nvSpPr>
          <p:cNvPr id="30" name="Прямокутник 29"/>
          <p:cNvSpPr/>
          <p:nvPr/>
        </p:nvSpPr>
        <p:spPr>
          <a:xfrm>
            <a:off x="321014" y="1076776"/>
            <a:ext cx="11420271" cy="440120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txBody>
          <a:bodyPr wrap="square">
            <a:spAutoFit/>
          </a:bodyPr>
          <a:lstStyle/>
          <a:p>
            <a:pPr algn="just"/>
            <a:r>
              <a:rPr lang="uk-UA" sz="2000" b="1" dirty="0" smtClean="0"/>
              <a:t>   Якщо </a:t>
            </a:r>
            <a:r>
              <a:rPr lang="uk-UA" sz="2000" b="1" dirty="0"/>
              <a:t>раніше головним банківським ризиком був кредитний, то поступово ризиком номер один у банківській сфері став ризик зміни відсоткової ставки, що й зумовило розвиток інтегрованого підходу до управління активами та пасивами, який переважає нині у світовій банківській практиці. У цей період ціна ресурсів піднялася і банки й ощадні установи змушені були виплачувати вкладникам вищі відсотки, ніж передбачалося раніше. </a:t>
            </a:r>
            <a:r>
              <a:rPr lang="ru-RU" sz="2000" b="1" dirty="0"/>
              <a:t>При цьому серед банківських активів переважали довгострокові, зокрема житлові іпотеки. За таких обставин різниця між доходами та витратами швидко скорочувалася, а це був прямий шлях до банкрутства. Деякі банки проігнорували нові обставини в надії на те, що ставки повернуться до попереднього рівня, але цього не відбулося</a:t>
            </a:r>
            <a:r>
              <a:rPr lang="uk-UA" sz="2000" b="1" dirty="0"/>
              <a:t>.</a:t>
            </a:r>
          </a:p>
          <a:p>
            <a:pPr algn="just"/>
            <a:r>
              <a:rPr lang="uk-UA" sz="2000" b="1" dirty="0" smtClean="0"/>
              <a:t>   Традиційні </a:t>
            </a:r>
            <a:r>
              <a:rPr lang="uk-UA" sz="2000" b="1" dirty="0"/>
              <a:t>погляди, згідно з якими увесь дохід банку генерують активи — кредити та інвестиції, поступилися місцем ідеї одночасного інтегрованого управління активами і пасивами (надалі — УАП). </a:t>
            </a:r>
            <a:r>
              <a:rPr lang="ru-RU" sz="2000" b="1" dirty="0"/>
              <a:t>Зміст нового підходу полягає в розумінні того, що і доходи, і витрати стосуються обох сторін банківського балансу.</a:t>
            </a:r>
            <a:endParaRPr lang="uk-UA" sz="2000" b="1" dirty="0"/>
          </a:p>
          <a:p>
            <a:pPr marL="342900" indent="-342900" algn="just">
              <a:buFont typeface="Wingdings" pitchFamily="2" charset="2"/>
              <a:buChar char="ü"/>
            </a:pPr>
            <a:endParaRPr lang="uk-UA" sz="2000" b="1" dirty="0"/>
          </a:p>
        </p:txBody>
      </p:sp>
    </p:spTree>
    <p:extLst>
      <p:ext uri="{BB962C8B-B14F-4D97-AF65-F5344CB8AC3E}">
        <p14:creationId xmlns:p14="http://schemas.microsoft.com/office/powerpoint/2010/main" val="386918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6"/>
          <p:cNvSpPr/>
          <p:nvPr/>
        </p:nvSpPr>
        <p:spPr>
          <a:xfrm>
            <a:off x="466922" y="191666"/>
            <a:ext cx="11420271" cy="369332"/>
          </a:xfrm>
          <a:prstGeom prst="rect">
            <a:avLst/>
          </a:prstGeom>
          <a:solidFill>
            <a:srgbClr val="0070C0"/>
          </a:solidFill>
        </p:spPr>
        <p:txBody>
          <a:bodyPr wrap="square">
            <a:spAutoFit/>
          </a:bodyPr>
          <a:lstStyle/>
          <a:p>
            <a:r>
              <a:rPr lang="uk-UA" b="1" dirty="0">
                <a:solidFill>
                  <a:schemeClr val="bg1"/>
                </a:solidFill>
              </a:rPr>
              <a:t> </a:t>
            </a:r>
            <a:endParaRPr lang="uk-UA" dirty="0">
              <a:solidFill>
                <a:schemeClr val="bg1"/>
              </a:solidFill>
            </a:endParaRPr>
          </a:p>
        </p:txBody>
      </p:sp>
      <p:pic>
        <p:nvPicPr>
          <p:cNvPr id="8" name="图片占位符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704" r="18704"/>
          <a:stretch>
            <a:fillRect/>
          </a:stretch>
        </p:blipFill>
        <p:spPr>
          <a:xfrm>
            <a:off x="0" y="1750117"/>
            <a:ext cx="4795735" cy="5107883"/>
          </a:xfrm>
        </p:spPr>
      </p:pic>
      <p:sp>
        <p:nvSpPr>
          <p:cNvPr id="30" name="Прямокутник 29"/>
          <p:cNvSpPr/>
          <p:nvPr/>
        </p:nvSpPr>
        <p:spPr>
          <a:xfrm>
            <a:off x="466920" y="444478"/>
            <a:ext cx="11420271" cy="378565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txBody>
          <a:bodyPr wrap="square">
            <a:spAutoFit/>
          </a:bodyPr>
          <a:lstStyle/>
          <a:p>
            <a:pPr algn="just"/>
            <a:r>
              <a:rPr lang="uk-UA" sz="2000" b="1" dirty="0" smtClean="0"/>
              <a:t>   </a:t>
            </a:r>
            <a:r>
              <a:rPr lang="uk-UA" sz="2000" b="1" u="sng" dirty="0" smtClean="0"/>
              <a:t>Сутність </a:t>
            </a:r>
            <a:r>
              <a:rPr lang="uk-UA" sz="2000" b="1" u="sng" dirty="0"/>
              <a:t>УАП </a:t>
            </a:r>
            <a:r>
              <a:rPr lang="uk-UA" sz="2000" b="1" dirty="0"/>
              <a:t>полягає в скоординованому управлінні фінансами банку, в процесі якого через узгодження управлінських рішень та досягнення певних пропорцій між активними і пасивними операціями досягається кілька цілей, таких як підвищення прибутку, зниження ризиків, аналіз і контроль за ліквідністю, управління спредом.</a:t>
            </a:r>
          </a:p>
          <a:p>
            <a:pPr algn="just"/>
            <a:r>
              <a:rPr lang="uk-UA" sz="2000" b="1" dirty="0" smtClean="0"/>
              <a:t>   Найважливіша </a:t>
            </a:r>
            <a:r>
              <a:rPr lang="uk-UA" sz="2000" b="1" dirty="0"/>
              <a:t>особливість цього підходу — це внутрішня єдність всіх аспектів фінансової діяльності банку, коли жодна мета, наприклад, зниження ризику чи підвищення прибутків, жодна фінансова операція банку не може реалізуватися ізольовано, оскільки є елементом інтегрованої системи управління. </a:t>
            </a:r>
            <a:r>
              <a:rPr lang="ru-RU" sz="2000" b="1" dirty="0"/>
              <a:t>За інтегрованого підходу банки розглядають свої активи і пасиви як одне ціле, визначаючи роль сукупного портфеля в одержанні високого прибутку за прийнятного рівня ризику. Спільне управління активами і пасивами дає банку інструментарій для формування оптимальної структури балансу та створення захисту від ризиків, спричинених значними коливаннями параметрів фінансових ринків. </a:t>
            </a:r>
            <a:endParaRPr lang="uk-UA" sz="2000" b="1" dirty="0"/>
          </a:p>
        </p:txBody>
      </p:sp>
      <p:sp>
        <p:nvSpPr>
          <p:cNvPr id="2" name="Прямокутник 1"/>
          <p:cNvSpPr/>
          <p:nvPr/>
        </p:nvSpPr>
        <p:spPr>
          <a:xfrm>
            <a:off x="466921" y="4416713"/>
            <a:ext cx="11420271" cy="369332"/>
          </a:xfrm>
          <a:prstGeom prst="rect">
            <a:avLst/>
          </a:prstGeom>
          <a:solidFill>
            <a:srgbClr val="0070C0"/>
          </a:solidFill>
        </p:spPr>
        <p:txBody>
          <a:bodyPr wrap="square">
            <a:spAutoFit/>
          </a:bodyPr>
          <a:lstStyle/>
          <a:p>
            <a:r>
              <a:rPr lang="uk-UA" b="1" dirty="0">
                <a:solidFill>
                  <a:schemeClr val="bg1"/>
                </a:solidFill>
              </a:rPr>
              <a:t> </a:t>
            </a:r>
            <a:endParaRPr lang="uk-UA" dirty="0">
              <a:solidFill>
                <a:schemeClr val="bg1"/>
              </a:solidFill>
            </a:endParaRPr>
          </a:p>
        </p:txBody>
      </p:sp>
      <p:sp>
        <p:nvSpPr>
          <p:cNvPr id="6" name="Прямокутник 5"/>
          <p:cNvSpPr/>
          <p:nvPr/>
        </p:nvSpPr>
        <p:spPr>
          <a:xfrm>
            <a:off x="466922" y="4737725"/>
            <a:ext cx="11420271" cy="193899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txBody>
          <a:bodyPr wrap="square">
            <a:spAutoFit/>
          </a:bodyPr>
          <a:lstStyle/>
          <a:p>
            <a:r>
              <a:rPr lang="uk-UA" sz="2000" b="1" dirty="0"/>
              <a:t> </a:t>
            </a:r>
            <a:r>
              <a:rPr lang="uk-UA" sz="2000" b="1" dirty="0" smtClean="0"/>
              <a:t> Отже</a:t>
            </a:r>
            <a:r>
              <a:rPr lang="uk-UA" sz="2000" b="1" dirty="0"/>
              <a:t>, основна ідея УАП полягає в розумінні нерозривної єдності активів, зобов’язань і капіталу банку та пріоритетної ролі сукупного портфеля (балансу) в одержанні високого прибутку за прийнятного рівня ризику.</a:t>
            </a:r>
          </a:p>
          <a:p>
            <a:r>
              <a:rPr lang="uk-UA" sz="2000" b="1" u="sng" dirty="0"/>
              <a:t>   Перевагою інтегрованого підходу </a:t>
            </a:r>
            <a:r>
              <a:rPr lang="uk-UA" sz="2000" b="1" dirty="0"/>
              <a:t>є можливість максимізації прибутку за прийнятного рівня ризику, а також реалізація зваженого підходу до управління ліквідністю завдяки точнішому визначенню потреби в ліквідних коштах. </a:t>
            </a:r>
          </a:p>
        </p:txBody>
      </p:sp>
    </p:spTree>
    <p:extLst>
      <p:ext uri="{BB962C8B-B14F-4D97-AF65-F5344CB8AC3E}">
        <p14:creationId xmlns:p14="http://schemas.microsoft.com/office/powerpoint/2010/main" val="322930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156">
      <a:dk1>
        <a:sysClr val="windowText" lastClr="000000"/>
      </a:dk1>
      <a:lt1>
        <a:sysClr val="window" lastClr="FFFFFF"/>
      </a:lt1>
      <a:dk2>
        <a:srgbClr val="44546A"/>
      </a:dk2>
      <a:lt2>
        <a:srgbClr val="E7E6E6"/>
      </a:lt2>
      <a:accent1>
        <a:srgbClr val="EE464C"/>
      </a:accent1>
      <a:accent2>
        <a:srgbClr val="EE464C"/>
      </a:accent2>
      <a:accent3>
        <a:srgbClr val="EE464C"/>
      </a:accent3>
      <a:accent4>
        <a:srgbClr val="EE464C"/>
      </a:accent4>
      <a:accent5>
        <a:srgbClr val="EE464C"/>
      </a:accent5>
      <a:accent6>
        <a:srgbClr val="EE464C"/>
      </a:accent6>
      <a:hlink>
        <a:srgbClr val="0563C1"/>
      </a:hlink>
      <a:folHlink>
        <a:srgbClr val="954F72"/>
      </a:folHlink>
    </a:clrScheme>
    <a:fontScheme name="Тверда обкладинка">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1676</TotalTime>
  <Words>5433</Words>
  <Application>Microsoft Office PowerPoint</Application>
  <PresentationFormat>Широкоэкранный</PresentationFormat>
  <Paragraphs>286</Paragraphs>
  <Slides>47</Slides>
  <Notes>15</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47</vt:i4>
      </vt:variant>
    </vt:vector>
  </HeadingPairs>
  <TitlesOfParts>
    <vt:vector size="58" baseType="lpstr">
      <vt:lpstr>微软雅黑</vt:lpstr>
      <vt:lpstr>宋体</vt:lpstr>
      <vt:lpstr>Arial</vt:lpstr>
      <vt:lpstr>Book Antiqua</vt:lpstr>
      <vt:lpstr>Calibri</vt:lpstr>
      <vt:lpstr>Cambria Math</vt:lpstr>
      <vt:lpstr>等线</vt:lpstr>
      <vt:lpstr>Symbol</vt:lpstr>
      <vt:lpstr>Times New Roman</vt:lpstr>
      <vt:lpstr>Wingdings</vt:lpstr>
      <vt:lpstr>包图主题2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keywords>user</cp:keywords>
  <dc:description>http://www.ypppt.com/</dc:description>
  <cp:lastModifiedBy>Инна</cp:lastModifiedBy>
  <cp:revision>134</cp:revision>
  <dcterms:created xsi:type="dcterms:W3CDTF">2017-09-05T03:25:57Z</dcterms:created>
  <dcterms:modified xsi:type="dcterms:W3CDTF">2023-02-20T12:49:28Z</dcterms:modified>
</cp:coreProperties>
</file>