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18" autoAdjust="0"/>
  </p:normalViewPr>
  <p:slideViewPr>
    <p:cSldViewPr snapToGrid="0">
      <p:cViewPr varScale="1">
        <p:scale>
          <a:sx n="76" d="100"/>
          <a:sy n="76" d="100"/>
        </p:scale>
        <p:origin x="126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C17A20-8C62-4B12-AEC4-71B4D9A394A9}" type="datetimeFigureOut">
              <a:rPr lang="uk-UA" smtClean="0"/>
              <a:t>01.10.2024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16F344-DC17-4A7D-B00C-8DAE92A5814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3676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69F021-295A-46C2-AA44-9AD4510FF0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6CE614-AF9A-4274-BEAC-4B6D955FF7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88604A-55A9-4419-846C-018212142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D1FA4-7C1C-4659-96E8-9DFCE7C817F4}" type="datetime1">
              <a:rPr lang="ru-RU" smtClean="0"/>
              <a:t>01.10.2024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8A792A-8047-4F05-820E-036969A0E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061CF20-D190-42B2-B712-11A75584C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4F9F-B62A-4EC1-B512-6C5ECBB7A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480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D8DDFF-7F26-4529-A7B0-6D8749FAF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2BF87AC-79DE-42EB-965F-DCF11943FE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CBA0C3-3BAB-4ED7-8B55-DF6ACD422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C8B5D-0EEE-4F9F-A7BB-5B5EF0F927FF}" type="datetime1">
              <a:rPr lang="ru-RU" smtClean="0"/>
              <a:t>01.10.2024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61968A-D406-4BFC-8D66-4CE715C4C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7D2D2B4-A1EF-43E8-A887-F8CFE043D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4F9F-B62A-4EC1-B512-6C5ECBB7A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784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93AD401-C4D7-40D9-AF9A-F7F89506F3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D2453A6-AD7D-47F7-BCCF-16349F6D96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A39030-2481-434B-ABB0-41E20E697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83E7-C023-4638-B1F1-0E83369F90E9}" type="datetime1">
              <a:rPr lang="ru-RU" smtClean="0"/>
              <a:t>01.10.2024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520C96-3947-4A0E-AA62-79C5D6270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A837B2-8A4E-42C3-AADE-90FA9987C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4F9F-B62A-4EC1-B512-6C5ECBB7A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98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DDE199-B089-45E1-AECF-6D2594F5A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CBE291-C16E-4F42-A2C4-325BA0E2F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069B17-8B3E-4699-8D22-190B6D29F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73C2B-6C2E-492A-B934-DB1E01E59F52}" type="datetime1">
              <a:rPr lang="ru-RU" smtClean="0"/>
              <a:t>01.10.2024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3871A4-2B96-4B53-91B5-3CE8C4653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19959F-979F-44B7-A97C-75D71EE73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4F9F-B62A-4EC1-B512-6C5ECBB7A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321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EE1821-A84A-4F29-876F-38599EA50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5B7F4B-AAE9-47BA-A682-F5748373C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41A92A-14F4-4579-A447-04A540FC2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ADDC-00D1-4C8F-B2C3-FF82D7825D2B}" type="datetime1">
              <a:rPr lang="ru-RU" smtClean="0"/>
              <a:t>01.10.2024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F584CD4-5A2A-4E52-BC5F-A0E7FD322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45171B-2586-4EBB-9CD2-618E33AEF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4F9F-B62A-4EC1-B512-6C5ECBB7A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516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515F2F-F2D8-4D91-AA94-39476F127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14CFCD-3546-4FB0-8EC6-2070738B45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BA002C1-7AF4-4C3F-975A-2BA82B09DB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6AB1ED2-179D-4C86-87CF-45A166575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7D5F4-21ED-4508-B69B-4A0AF3CD1245}" type="datetime1">
              <a:rPr lang="ru-RU" smtClean="0"/>
              <a:t>01.10.2024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D416187-C5F3-439A-97D9-B0ECFB9D5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E1DBF8-7CEE-42B8-B49F-BE4C96042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4F9F-B62A-4EC1-B512-6C5ECBB7A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956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2250C7-0FA6-45D6-AF9D-80D6A1A7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853AB85-345D-4E9C-A18E-9ABBEE862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2233DAA-A584-4D51-AD3C-83019334D1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1B0F2ED-2379-4E0D-945D-1C309B2165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1A3CFBD-07BF-456A-AF1E-5B0599072C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73C0CBD-663C-4B9B-9AEE-2F2BE5881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4252-6EFA-4E9E-971F-92050EFF041E}" type="datetime1">
              <a:rPr lang="ru-RU" smtClean="0"/>
              <a:t>01.10.2024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6D6814F-5DA4-4C07-ACB1-F61ADAC9D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1FBE1BF-D146-49C0-852A-2939D25F9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4F9F-B62A-4EC1-B512-6C5ECBB7A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900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52EC52-4D82-4393-9D87-7372BB722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733CB6E-D778-4E87-9697-9D693E437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F042-5E22-4B05-B2A5-74173A26C98E}" type="datetime1">
              <a:rPr lang="ru-RU" smtClean="0"/>
              <a:t>01.10.2024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22F875A-7831-4065-B8D6-A2F285CA8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6281E89-14BE-4DE8-A5E8-E8128FABC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4F9F-B62A-4EC1-B512-6C5ECBB7A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74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05FF55F-0737-4D76-B552-32F8B5798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1A11-1107-456F-B1C2-FCEE54D843E2}" type="datetime1">
              <a:rPr lang="ru-RU" smtClean="0"/>
              <a:t>01.10.2024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E8AEE0D-B853-4989-8473-387A7F6EB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C2C27F1-45A0-49AA-9ABE-B6BF80CE3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4F9F-B62A-4EC1-B512-6C5ECBB7A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150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5AC6FA-E6E8-400A-A158-6AC53D3EB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5CE494-10BE-4435-A216-2F092DA54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B5FB079-55EA-4E3A-8A21-D99B8FC18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7B84AF2-C12A-4CFA-8DF4-2908BF66F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97788-954A-443D-8EF6-37DA80528E23}" type="datetime1">
              <a:rPr lang="ru-RU" smtClean="0"/>
              <a:t>01.10.2024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921A1A-0226-4A1B-ADC7-582ED8E25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52708FD-E881-4D53-9112-0C4AD74C5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4F9F-B62A-4EC1-B512-6C5ECBB7A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925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23DF2D-A0A4-489B-B459-46383514B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F2056F7-BB66-4AEB-A876-53E44B3417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10B360-BF24-4CD8-9ED2-CA1E007B5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FEDD12-E857-48CB-9012-1BECFDCF8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3DEA-9A28-487B-A396-491F3499AAAD}" type="datetime1">
              <a:rPr lang="ru-RU" smtClean="0"/>
              <a:t>01.10.2024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E740A6D-9233-4109-9E3D-FA63A3627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6C0DF41-EF18-48EA-8E5C-DD671B1FC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4F9F-B62A-4EC1-B512-6C5ECBB7A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05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1E9C0B-6F23-4007-A391-897EB41B4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5D983D2-3FE7-4684-A39C-53F773E63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0D3464-02D1-4209-8360-D1DB94597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7057F-E11B-48FE-944D-4BD2461C667F}" type="datetime1">
              <a:rPr lang="ru-RU" smtClean="0"/>
              <a:t>01.10.2024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9B69E8-9F92-42CC-9A1B-6D36301C45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2FD3F6-0D48-4217-854E-45D9C5FE6C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F4F9F-B62A-4EC1-B512-6C5ECBB7A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361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1DD9C867-33FD-465D-9618-4A818B9A9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00" y="1676400"/>
            <a:ext cx="10841893" cy="238760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1. Поняття та генезис рішення задач штучного інтелекту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446510-BC3C-4CA7-A8A1-58528E55A738}"/>
              </a:ext>
            </a:extLst>
          </p:cNvPr>
          <p:cNvSpPr txBox="1"/>
          <p:nvPr/>
        </p:nvSpPr>
        <p:spPr>
          <a:xfrm>
            <a:off x="1875693" y="254949"/>
            <a:ext cx="9829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Штучний інтелект та інтелектуальні технології у маркетингу</a:t>
            </a:r>
          </a:p>
        </p:txBody>
      </p:sp>
    </p:spTree>
    <p:extLst>
      <p:ext uri="{BB962C8B-B14F-4D97-AF65-F5344CB8AC3E}">
        <p14:creationId xmlns:p14="http://schemas.microsoft.com/office/powerpoint/2010/main" val="49721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800E8C-4054-4EA2-A704-6F5E188ED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2308" y="1472956"/>
            <a:ext cx="10515600" cy="3063875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Генезис та зародження штучного інтелекту.</a:t>
            </a:r>
            <a:b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штучного інтелекту та пов’язаних з ним понять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Напрямки </a:t>
            </a:r>
            <a:r>
              <a:rPr lang="ru-RU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штучного </a:t>
            </a:r>
            <a:r>
              <a:rPr lang="ru-RU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3FFFEE1-BA9B-45CE-9D08-0EA2266E1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18984" y="5820509"/>
            <a:ext cx="592015" cy="496520"/>
          </a:xfrm>
        </p:spPr>
        <p:txBody>
          <a:bodyPr/>
          <a:lstStyle/>
          <a:p>
            <a:fld id="{336F4F9F-B62A-4EC1-B512-6C5ECBB7AA13}" type="slidenum">
              <a:rPr lang="ru-RU" sz="2400" smtClean="0">
                <a:solidFill>
                  <a:srgbClr val="FFFF00"/>
                </a:solidFill>
              </a:rPr>
              <a:t>2</a:t>
            </a:fld>
            <a:endParaRPr lang="ru-RU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750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14301F-FCAD-475B-AF15-87383BFB8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rgbClr val="FFFF00"/>
                </a:solidFill>
              </a:rPr>
              <a:t>1.1. </a:t>
            </a:r>
            <a:r>
              <a:rPr lang="uk-UA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Генезис та зародження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штучного </a:t>
            </a:r>
            <a:r>
              <a:rPr lang="uk-UA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</a:t>
            </a:r>
            <a:r>
              <a:rPr lang="uk-UA" dirty="0"/>
              <a:t>.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F9E187-F5F5-4C2A-970A-E52F4C8F9C4A}"/>
              </a:ext>
            </a:extLst>
          </p:cNvPr>
          <p:cNvSpPr txBox="1"/>
          <p:nvPr/>
        </p:nvSpPr>
        <p:spPr>
          <a:xfrm>
            <a:off x="372208" y="2130303"/>
            <a:ext cx="1144758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Передумови щодо виникнення науки штучного інтелекту.</a:t>
            </a:r>
          </a:p>
          <a:p>
            <a:endParaRPr lang="uk-UA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Технологічні передумови </a:t>
            </a:r>
            <a:r>
              <a:rPr lang="ru-RU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науки </a:t>
            </a:r>
            <a:r>
              <a:rPr lang="uk-UA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штучного інтелекту</a:t>
            </a:r>
            <a:r>
              <a:rPr lang="ru-RU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Уявлення про штучний інтелект.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3B311C-B02E-4212-99A6-51239F3E9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92507" y="5715000"/>
            <a:ext cx="1251437" cy="777875"/>
          </a:xfrm>
        </p:spPr>
        <p:txBody>
          <a:bodyPr/>
          <a:lstStyle/>
          <a:p>
            <a:fld id="{336F4F9F-B62A-4EC1-B512-6C5ECBB7AA13}" type="slidenum">
              <a:rPr lang="ru-RU" sz="24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ru-RU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856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603D35-0FBE-4C8A-AFCA-5A53773D0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1.2.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штучного інтелекту та пов’язаних з ним понять</a:t>
            </a:r>
            <a:r>
              <a:rPr lang="ru-RU" dirty="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B28011-D79D-4BEA-BCA9-58C4515AA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507" y="250666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Інтелектом </a:t>
            </a:r>
            <a:r>
              <a:rPr lang="uk-UA" sz="3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сьгодні</a:t>
            </a:r>
            <a:r>
              <a:rPr lang="uk-UA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вважається спроможність мозку до </a:t>
            </a:r>
            <a:r>
              <a:rPr lang="uk-UA" sz="3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мисленєвої</a:t>
            </a:r>
            <a:r>
              <a:rPr lang="uk-UA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діяльності, тобто до оперування знаннями для прийняття певних рішень стосовно конкретної задачі.</a:t>
            </a:r>
          </a:p>
          <a:p>
            <a:pPr marL="0" indent="0">
              <a:buNone/>
            </a:pPr>
            <a:endParaRPr lang="uk-UA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633D851-7F9E-4BF7-83F3-F0CC4964E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2107" y="5697416"/>
            <a:ext cx="896816" cy="746858"/>
          </a:xfrm>
        </p:spPr>
        <p:txBody>
          <a:bodyPr/>
          <a:lstStyle/>
          <a:p>
            <a:fld id="{336F4F9F-B62A-4EC1-B512-6C5ECBB7AA13}" type="slidenum">
              <a:rPr lang="ru-RU" sz="20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ru-RU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946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DADCEE8-B5D5-4D1B-ABE0-9CC9EF5AA8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711" y="-299070"/>
            <a:ext cx="8249097" cy="482174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EF72806-65A3-4416-BB77-AD68FED51170}"/>
              </a:ext>
            </a:extLst>
          </p:cNvPr>
          <p:cNvSpPr txBox="1"/>
          <p:nvPr/>
        </p:nvSpPr>
        <p:spPr>
          <a:xfrm>
            <a:off x="2677258" y="6210300"/>
            <a:ext cx="86511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FF00"/>
                </a:solidFill>
              </a:rPr>
              <a:t>Рис. </a:t>
            </a:r>
            <a:r>
              <a:rPr lang="uk-UA" sz="2400" dirty="0">
                <a:solidFill>
                  <a:srgbClr val="FFFF00"/>
                </a:solidFill>
              </a:rPr>
              <a:t>1. Умовна система штучного  інтелекту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4EED00-E867-4485-BCA0-41DC031EC860}"/>
              </a:ext>
            </a:extLst>
          </p:cNvPr>
          <p:cNvSpPr txBox="1"/>
          <p:nvPr/>
        </p:nvSpPr>
        <p:spPr>
          <a:xfrm>
            <a:off x="257908" y="4852878"/>
            <a:ext cx="1143293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FF00"/>
                </a:solidFill>
              </a:rPr>
              <a:t>П – </a:t>
            </a:r>
            <a:r>
              <a:rPr lang="uk-UA" sz="2400" dirty="0">
                <a:solidFill>
                  <a:srgbClr val="FFFF00"/>
                </a:solidFill>
              </a:rPr>
              <a:t>природа; Т – техніка; ЗМ – зовнішні моделі; С – суспільство. «Входи» та «Виходи»: І – інформація, сигнали; </a:t>
            </a:r>
            <a:r>
              <a:rPr lang="uk-UA" sz="2400" dirty="0" err="1">
                <a:solidFill>
                  <a:srgbClr val="FFFF00"/>
                </a:solidFill>
              </a:rPr>
              <a:t>Ен</a:t>
            </a:r>
            <a:r>
              <a:rPr lang="uk-UA" sz="2400" dirty="0">
                <a:solidFill>
                  <a:srgbClr val="FFFF00"/>
                </a:solidFill>
              </a:rPr>
              <a:t> – енергія; ТП – технічний пристрій; </a:t>
            </a:r>
            <a:r>
              <a:rPr lang="uk-UA" sz="2400" dirty="0" err="1">
                <a:solidFill>
                  <a:srgbClr val="FFFF00"/>
                </a:solidFill>
              </a:rPr>
              <a:t>Рц</a:t>
            </a:r>
            <a:r>
              <a:rPr lang="uk-UA" sz="2400" dirty="0">
                <a:solidFill>
                  <a:srgbClr val="FFFF00"/>
                </a:solidFill>
              </a:rPr>
              <a:t> – рецептори; </a:t>
            </a:r>
            <a:r>
              <a:rPr lang="uk-UA" sz="2400" dirty="0" err="1">
                <a:solidFill>
                  <a:srgbClr val="FFFF00"/>
                </a:solidFill>
              </a:rPr>
              <a:t>Рце</a:t>
            </a:r>
            <a:r>
              <a:rPr lang="uk-UA" sz="2400" dirty="0">
                <a:solidFill>
                  <a:srgbClr val="FFFF00"/>
                </a:solidFill>
              </a:rPr>
              <a:t> – рецептори органів впливу; Н – настройка рецепторів; </a:t>
            </a:r>
            <a:r>
              <a:rPr lang="uk-UA" sz="2400" dirty="0" err="1">
                <a:solidFill>
                  <a:srgbClr val="FFFF00"/>
                </a:solidFill>
              </a:rPr>
              <a:t>Рцт</a:t>
            </a:r>
            <a:r>
              <a:rPr lang="uk-UA" sz="2400" dirty="0">
                <a:solidFill>
                  <a:srgbClr val="FFFF00"/>
                </a:solidFill>
              </a:rPr>
              <a:t> – рецептори «Тіла»; МУ – моделююча установка «Мозок»; МД – моделі дій; Е – </a:t>
            </a:r>
            <a:r>
              <a:rPr lang="uk-UA" sz="2400" dirty="0" err="1">
                <a:solidFill>
                  <a:srgbClr val="FFFF00"/>
                </a:solidFill>
              </a:rPr>
              <a:t>ефектори</a:t>
            </a:r>
            <a:endParaRPr lang="uk-UA" sz="2400" dirty="0">
              <a:solidFill>
                <a:srgbClr val="FFFF00"/>
              </a:solidFill>
            </a:endParaRP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8B0C7114-6533-4409-AA4E-D7AFDAA7F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2754" y="5837764"/>
            <a:ext cx="451338" cy="584774"/>
          </a:xfrm>
        </p:spPr>
        <p:txBody>
          <a:bodyPr/>
          <a:lstStyle/>
          <a:p>
            <a:fld id="{336F4F9F-B62A-4EC1-B512-6C5ECBB7AA13}" type="slidenum">
              <a:rPr lang="ru-RU" sz="20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ru-RU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299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F8D092-CFFD-44EC-8CC4-6CA36A0FD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3192"/>
            <a:ext cx="10515600" cy="1325563"/>
          </a:xfrm>
        </p:spPr>
        <p:txBody>
          <a:bodyPr/>
          <a:lstStyle/>
          <a:p>
            <a:r>
              <a:rPr lang="uk-UA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1.3. Напрямки використання штучного інтелекту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1A31E4-4049-49B4-9BC3-B71FF361D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323" y="1478755"/>
            <a:ext cx="1171135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 знань і розробка систем, заснованих на знаннях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knowledge-based systems). </a:t>
            </a:r>
            <a:r>
              <a:rPr lang="ru-RU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напрямок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штучного </a:t>
            </a:r>
            <a:r>
              <a:rPr lang="ru-RU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пов’язаний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uk-UA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розробкою моделей представлення знань, створенням баз знань, які складають ядро експертних систем. Останнім часом цей напрям включає в себе моделі і методи добування та структурування знань, поєднуючись з інженерією знань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 забезпечення систем ШІ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engineering for AI). </a:t>
            </a:r>
            <a:r>
              <a:rPr lang="uk-UA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межах цього напрямку розробляються спеціальні мови для вирішення інтелектуальних завдань, в яких традиційно увага приділяється логічній та символьній обробці даних над обчислювальними процедурами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6FF88A0-67CD-451B-9224-739845674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83815" y="5644663"/>
            <a:ext cx="627184" cy="742706"/>
          </a:xfrm>
        </p:spPr>
        <p:txBody>
          <a:bodyPr/>
          <a:lstStyle/>
          <a:p>
            <a:fld id="{336F4F9F-B62A-4EC1-B512-6C5ECBB7AA13}" type="slidenum">
              <a:rPr lang="ru-RU" sz="20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ru-RU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842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BAA3F6-8487-4D32-971E-A3082AA7DFE0}"/>
              </a:ext>
            </a:extLst>
          </p:cNvPr>
          <p:cNvSpPr txBox="1"/>
          <p:nvPr/>
        </p:nvSpPr>
        <p:spPr>
          <a:xfrm>
            <a:off x="392723" y="117693"/>
            <a:ext cx="11406553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Розуміння природної мови і рішення задач. Програма 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Proverb –</a:t>
            </a:r>
            <a:r>
              <a:rPr lang="ru-RU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комп’ютерна програма, яка вирішує кросворди набагато краще, ніж більшість людей; в ній використовуються обмеження, що визначають склад можливих наповнювачів слів, велика база з даними про існуючі кросворди, а також безліч різних джерел інформації, зокрема словники та оперативні бази даних, такі як перелік кінофільмів і акторів, які грали в цих фільмах4. Розпізнавання образів (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pattern recognition). </a:t>
            </a:r>
            <a:r>
              <a:rPr lang="uk-UA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один з напрямків штучного інтелекту, який почав розвиватися ще на початку його розвитку, але в даний час практично виділився у самостійну науку. Цей напрям включає розробку методів представлення інформації про зорові образи. Її основний підхід полягає в описі класів об’єктів через визначення значень значущих ознак. Кожному об’єкту ставиться у відповідність матриця ознак, по якій відбувається його розпізнавання. Процедура розпізнавання найчастіше використовує спеціальні математичні процедури і функції, що розділяють об’єкти на класи. Цей напрямок близький до машинного навчання та тісно пов’язаний з нейрокібернетикою.</a:t>
            </a:r>
          </a:p>
          <a:p>
            <a:r>
              <a:rPr lang="uk-UA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Розробка природно-</a:t>
            </a:r>
            <a:r>
              <a:rPr lang="uk-UA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мовних</a:t>
            </a:r>
            <a:r>
              <a:rPr lang="uk-UA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інтерфейсів і машинний переклад (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 language processing). </a:t>
            </a:r>
            <a:r>
              <a:rPr lang="uk-UA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цьому напрямі основна складність полягає у тому, що текст можна перекласти тільки на основі розуміння його сенсу та в конкретному контексті </a:t>
            </a:r>
            <a:r>
              <a:rPr lang="uk-UA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попередньої інформації.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954119-80E7-412F-9C0E-AEA339F6E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521" y="5892094"/>
            <a:ext cx="574431" cy="619613"/>
          </a:xfrm>
        </p:spPr>
        <p:txBody>
          <a:bodyPr/>
          <a:lstStyle/>
          <a:p>
            <a:fld id="{336F4F9F-B62A-4EC1-B512-6C5ECBB7AA13}" type="slidenum">
              <a:rPr lang="ru-RU" sz="20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ru-RU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173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F137F57-D892-47BE-85B1-05EDCF81F9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3936" y="0"/>
            <a:ext cx="6743879" cy="6845207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FD73BF8-5936-4F5D-95DC-56A85FE10DB0}"/>
              </a:ext>
            </a:extLst>
          </p:cNvPr>
          <p:cNvSpPr txBox="1"/>
          <p:nvPr/>
        </p:nvSpPr>
        <p:spPr>
          <a:xfrm>
            <a:off x="9554308" y="5073134"/>
            <a:ext cx="263769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Рис.2. Напрямки використання штучного інтелекту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46E08511-17FC-4023-BF55-114CA4B50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3154" y="5857964"/>
            <a:ext cx="1119554" cy="813044"/>
          </a:xfrm>
        </p:spPr>
        <p:txBody>
          <a:bodyPr/>
          <a:lstStyle/>
          <a:p>
            <a:fld id="{336F4F9F-B62A-4EC1-B512-6C5ECBB7AA13}" type="slidenum">
              <a:rPr lang="ru-RU" sz="20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ru-RU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2435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526</Words>
  <Application>Microsoft Office PowerPoint</Application>
  <PresentationFormat>Широкоэкранный</PresentationFormat>
  <Paragraphs>26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Лекція 1. Поняття та генезис рішення задач штучного інтелекту</vt:lpstr>
      <vt:lpstr>Питання: 1. Генезис та зародження штучного інтелекту. 2. Визначення штучного інтелекту та пов’язаних з ним понять. 3. Напрямки використання штучного інтелекту.</vt:lpstr>
      <vt:lpstr>1.1. Генезис та зародження штучного інтелекту.</vt:lpstr>
      <vt:lpstr>1.2. Визначення штучного інтелекту та пов’язаних з ним понять.</vt:lpstr>
      <vt:lpstr>Презентация PowerPoint</vt:lpstr>
      <vt:lpstr>1.3. Напрямки використання штучного інтелекту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ЗАГАЛЬНІ ПОНЯТТЯ ПРО ШТУЧНИЙ ІНТЕЛЕКТ</dc:title>
  <dc:creator>M Ivanov</dc:creator>
  <cp:lastModifiedBy>M Ivanov</cp:lastModifiedBy>
  <cp:revision>21</cp:revision>
  <dcterms:created xsi:type="dcterms:W3CDTF">2024-09-02T12:00:04Z</dcterms:created>
  <dcterms:modified xsi:type="dcterms:W3CDTF">2024-10-01T09:50:51Z</dcterms:modified>
</cp:coreProperties>
</file>