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>
        <p:scale>
          <a:sx n="53" d="100"/>
          <a:sy n="53" d="100"/>
        </p:scale>
        <p:origin x="-2544" y="-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t>15.12.2020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6168F1-F037-49CF-9C25-A8D7A79186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370" y="3731177"/>
            <a:ext cx="11003806" cy="2894706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l">
              <a:spcBef>
                <a:spcPts val="0"/>
              </a:spcBef>
            </a:pPr>
            <a:r>
              <a:rPr lang="uk-UA" sz="2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Чейлитко Андрій Олександрович</a:t>
            </a:r>
            <a:endParaRPr lang="uk-UA" sz="24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доктор технічних наук, доцент, академік Європейської науково-освітньої</a:t>
            </a:r>
            <a:r>
              <a:rPr lang="ru-RU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академії, провідний науковий співробітник</a:t>
            </a:r>
            <a:r>
              <a:rPr lang="ru-RU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завідувач кафедри теплоенергетики та гідроенергетики</a:t>
            </a:r>
          </a:p>
          <a:p>
            <a:pPr algn="l">
              <a:spcBef>
                <a:spcPts val="0"/>
              </a:spcBef>
            </a:pPr>
            <a:r>
              <a:rPr lang="uk-UA" sz="24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Інженерний </a:t>
            </a: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навчально-науковИЙ інститут</a:t>
            </a:r>
          </a:p>
          <a:p>
            <a:pPr algn="l">
              <a:spcBef>
                <a:spcPts val="0"/>
              </a:spcBef>
            </a:pPr>
            <a:r>
              <a:rPr lang="uk-UA" sz="2400" i="1" dirty="0">
                <a:solidFill>
                  <a:schemeClr val="tx1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spcBef>
                <a:spcPts val="0"/>
              </a:spcBef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dirty="0">
              <a:latin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endParaRPr lang="ru-RU" sz="2400" dirty="0">
              <a:latin typeface="Cambria" panose="020405030504060302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617" y="386303"/>
            <a:ext cx="5971748" cy="2930638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3200" b="1" i="1" dirty="0">
                <a:solidFill>
                  <a:schemeClr val="accent2"/>
                </a:solidFill>
                <a:latin typeface="Cambria" panose="02040503050406030204" pitchFamily="18" charset="0"/>
              </a:rPr>
              <a:t>ДИСЦИПЛІНА ЗА ВИБОРОМ СТУДЕНТА: </a:t>
            </a: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Методи</a:t>
            </a:r>
            <a:r>
              <a:rPr lang="ru-RU" sz="3200" i="1" dirty="0">
                <a:solidFill>
                  <a:srgbClr val="FF0000"/>
                </a:solidFill>
                <a:latin typeface="Cambria" panose="02040503050406030204" pitchFamily="18" charset="0"/>
              </a:rPr>
              <a:t> та </a:t>
            </a:r>
            <a:r>
              <a:rPr lang="ru-RU" sz="32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засоби</a:t>
            </a:r>
            <a:r>
              <a:rPr lang="ru-RU" sz="3200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комп’ютерного</a:t>
            </a:r>
            <a:r>
              <a:rPr lang="ru-RU" sz="3200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32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моделювання</a:t>
            </a:r>
            <a:r>
              <a:rPr lang="ru-RU" sz="3200" i="1" dirty="0">
                <a:solidFill>
                  <a:srgbClr val="FF0000"/>
                </a:solidFill>
                <a:latin typeface="Cambria" panose="02040503050406030204" pitchFamily="18" charset="0"/>
              </a:rPr>
              <a:t> у </a:t>
            </a:r>
            <a:r>
              <a:rPr lang="ru-RU" sz="32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теплофізиці</a:t>
            </a:r>
            <a:endParaRPr lang="ru-RU" sz="3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 descr="D:\my\Фотки\я\НА сайт – копі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459" y="476717"/>
            <a:ext cx="4643717" cy="360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248" y="235526"/>
            <a:ext cx="10668000" cy="72459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х</a:t>
            </a:r>
            <a:r>
              <a:rPr lang="ru-RU" sz="2800" b="1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арактеристика </a:t>
            </a:r>
            <a:r>
              <a:rPr lang="uk-UA" sz="2800" b="1" i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викладача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878541"/>
            <a:ext cx="12012705" cy="597945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sz="1800" dirty="0" smtClean="0"/>
              <a:t>	Чейлитко </a:t>
            </a:r>
            <a:r>
              <a:rPr lang="uk-UA" sz="1800" dirty="0"/>
              <a:t>Андрій Олександрович є відомим молодим вченим з великим практичним досвідом роботи у сфері енергоефективності. Так, в 2020 році наукова робота «Науково-методологічні засади забезпечення енергоефективності будівель шляхом впровадження ефективних систем теплопостачання й теплового захисту» авторів Чейлитко А.О., </a:t>
            </a:r>
            <a:r>
              <a:rPr lang="uk-UA" sz="1800" dirty="0" err="1"/>
              <a:t>Кошлак</a:t>
            </a:r>
            <a:r>
              <a:rPr lang="uk-UA" sz="1800" dirty="0"/>
              <a:t> Г.В., Недбайло О.М., Білоус І.Ю. здобула премію Президента України для молодих вчених 2020 року. Робота отримала 27 позитивних коментаря, в тому числі з Польщі, Іспанії, Ізраїлю </a:t>
            </a:r>
            <a:endParaRPr lang="uk-UA" sz="1800" dirty="0" smtClean="0"/>
          </a:p>
          <a:p>
            <a:pPr marL="45720" indent="0">
              <a:buNone/>
            </a:pPr>
            <a:r>
              <a:rPr lang="uk-UA" sz="1800" dirty="0" smtClean="0"/>
              <a:t>	Чейлитко </a:t>
            </a:r>
            <a:r>
              <a:rPr lang="uk-UA" sz="1800" dirty="0"/>
              <a:t>А.О. стипендіат Кабінету Міністрів України для молодих вчених (рішення колегії Міністерства освіти і науки України від 24.10.2018 протокол №10/1-13) та був керівником проекту держбюджетної теми науково-технічної розробки 8-1Д/2017  «Формування теплофізичних властивостей елементів конструкції теплового захисту енергетичного обладнання шляхом створення прогнозованих  пористих структур для промисловості України» (з 2017 по 2019 роки). </a:t>
            </a:r>
          </a:p>
          <a:p>
            <a:pPr marL="45720" indent="0">
              <a:buNone/>
            </a:pPr>
            <a:r>
              <a:rPr lang="uk-UA" sz="1800" dirty="0"/>
              <a:t>Є кваліфікованим (сертифікат про навчання та успішний іспит за методикою ЮНІДО з РЕЧВ від 2017 року) та атестованим </a:t>
            </a:r>
            <a:r>
              <a:rPr lang="uk-UA" sz="1800" dirty="0" err="1"/>
              <a:t>енергоаудитором</a:t>
            </a:r>
            <a:r>
              <a:rPr lang="uk-UA" sz="1800" dirty="0"/>
              <a:t> із сертифікації енергетичної ефективності будівель  (атестат ЕА 02070766/3-19), та має атестат з енергетичної сертифікації будівель та обстеження інженерних систем будівель (атестат ІС 02070766/3-19).</a:t>
            </a:r>
          </a:p>
          <a:p>
            <a:pPr marL="45720" indent="0">
              <a:buNone/>
            </a:pPr>
            <a:r>
              <a:rPr lang="uk-UA" sz="1800" dirty="0" smtClean="0"/>
              <a:t>	Чейлитко </a:t>
            </a:r>
            <a:r>
              <a:rPr lang="uk-UA" sz="1800" dirty="0"/>
              <a:t>А.О. веде активну громадську діяльність, зокрема є членом редакційної колегії фахового збірника «</a:t>
            </a:r>
            <a:r>
              <a:rPr lang="uk-UA" sz="1800" dirty="0" err="1"/>
              <a:t>Металлургія</a:t>
            </a:r>
            <a:r>
              <a:rPr lang="uk-UA" sz="1800" dirty="0"/>
              <a:t>», рецензент міжнародного журналу </a:t>
            </a:r>
            <a:r>
              <a:rPr lang="uk-UA" sz="1800" dirty="0" err="1"/>
              <a:t>Rocznik</a:t>
            </a:r>
            <a:r>
              <a:rPr lang="uk-UA" sz="1800" dirty="0"/>
              <a:t> </a:t>
            </a:r>
            <a:r>
              <a:rPr lang="uk-UA" sz="1800" dirty="0" err="1"/>
              <a:t>Ochrona</a:t>
            </a:r>
            <a:r>
              <a:rPr lang="uk-UA" sz="1800" dirty="0"/>
              <a:t> </a:t>
            </a:r>
            <a:r>
              <a:rPr lang="uk-UA" sz="1800" dirty="0" err="1"/>
              <a:t>Środowiska</a:t>
            </a:r>
            <a:r>
              <a:rPr lang="uk-UA" sz="1800" dirty="0"/>
              <a:t> (</a:t>
            </a:r>
            <a:r>
              <a:rPr lang="uk-UA" sz="1800" dirty="0" err="1"/>
              <a:t>Annual</a:t>
            </a:r>
            <a:r>
              <a:rPr lang="uk-UA" sz="1800" dirty="0"/>
              <a:t> </a:t>
            </a:r>
            <a:r>
              <a:rPr lang="uk-UA" sz="1800" dirty="0" err="1"/>
              <a:t>Set</a:t>
            </a:r>
            <a:r>
              <a:rPr lang="uk-UA" sz="1800" dirty="0"/>
              <a:t> </a:t>
            </a:r>
            <a:r>
              <a:rPr lang="uk-UA" sz="1800" dirty="0" err="1"/>
              <a:t>the</a:t>
            </a:r>
            <a:r>
              <a:rPr lang="uk-UA" sz="1800" dirty="0"/>
              <a:t> </a:t>
            </a:r>
            <a:r>
              <a:rPr lang="uk-UA" sz="1800" dirty="0" err="1"/>
              <a:t>Environment</a:t>
            </a:r>
            <a:r>
              <a:rPr lang="uk-UA" sz="1800" dirty="0"/>
              <a:t> </a:t>
            </a:r>
            <a:r>
              <a:rPr lang="uk-UA" sz="1800" dirty="0" err="1" smtClean="0"/>
              <a:t>Protection</a:t>
            </a:r>
            <a:r>
              <a:rPr lang="uk-UA" sz="1800" dirty="0" smtClean="0"/>
              <a:t>, 2020, експерт якості освіти НАЗЯВО, а </a:t>
            </a:r>
            <a:r>
              <a:rPr lang="uk-UA" sz="1800" dirty="0"/>
              <a:t>також є  членом проектної групи Запорізького національного університету. Користується заслуженою повагою й авторитетом серед викладачів і студентів університету.</a:t>
            </a: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6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C6FB0BB8-7B58-4245-AF72-4FBE4F6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39" y="296594"/>
            <a:ext cx="10343858" cy="7866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Наукові напрями </a:t>
            </a:r>
            <a:r>
              <a:rPr lang="uk-UA" sz="32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досліджень  </a:t>
            </a:r>
            <a:r>
              <a:rPr lang="uk-UA" sz="32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Чейлитко А.О. </a:t>
            </a:r>
            <a:endParaRPr lang="x-none" sz="32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C3D2C69-7154-4132-B0AE-DE1001374F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65760" y="1280160"/>
            <a:ext cx="11240085" cy="541606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Розвиток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теоретичних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основ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формування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теплофізичних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властивостей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теплоізоляційних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матеріалів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шляхом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управління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процесами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тепломасообміну в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пористих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структурах</a:t>
            </a:r>
            <a:endParaRPr lang="en-US" sz="28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8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Формування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теплофізичних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властивостей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елементів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конструкції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теплового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захисту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енергетичного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обладнання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шляхом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створення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прогнозованих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пористих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структур для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промисловості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України</a:t>
            </a:r>
            <a:endParaRPr lang="en-US" sz="28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8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Розробка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динамічної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моделі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підвищення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енергоекфективності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будівлі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«</a:t>
            </a:r>
            <a:r>
              <a:rPr lang="en-US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Smart </a:t>
            </a:r>
            <a:r>
              <a:rPr lang="en-US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Termal</a:t>
            </a:r>
            <a:r>
              <a:rPr lang="en-US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Power Engineering</a:t>
            </a:r>
            <a:r>
              <a:rPr lang="uk-UA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  <a:endParaRPr lang="en-US" sz="2800" i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8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800" i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Підвищення</a:t>
            </a:r>
            <a:r>
              <a:rPr lang="ru-RU" sz="28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енергетичної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ефективності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теплотехнологій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та </a:t>
            </a:r>
            <a:r>
              <a:rPr lang="ru-RU" sz="2800" i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гідроенергетичних</a:t>
            </a:r>
            <a:r>
              <a:rPr lang="ru-RU" sz="28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систем</a:t>
            </a:r>
            <a:endParaRPr lang="uk-UA" sz="28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x-none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18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3236"/>
            <a:ext cx="9163352" cy="620167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Публікації</a:t>
            </a:r>
            <a:endParaRPr lang="uk-UA" sz="2800" b="1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2513" y="1012874"/>
            <a:ext cx="10839100" cy="5314604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 smtClean="0">
                <a:latin typeface="Times New Roman"/>
                <a:ea typeface="Times New Roman"/>
              </a:rPr>
              <a:t>	</a:t>
            </a: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400" dirty="0" smtClean="0">
              <a:latin typeface="Times New Roman"/>
              <a:ea typeface="Times New Roman"/>
            </a:endParaRP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800" dirty="0">
                <a:latin typeface="Times New Roman"/>
                <a:ea typeface="Times New Roman"/>
              </a:rPr>
              <a:t>	</a:t>
            </a:r>
            <a:r>
              <a:rPr lang="uk-UA" sz="2800" dirty="0" smtClean="0">
                <a:latin typeface="Times New Roman"/>
                <a:ea typeface="Times New Roman"/>
              </a:rPr>
              <a:t>За </a:t>
            </a:r>
            <a:r>
              <a:rPr lang="uk-UA" sz="2800" dirty="0">
                <a:latin typeface="Times New Roman"/>
                <a:ea typeface="Times New Roman"/>
              </a:rPr>
              <a:t>результатами наукової роботи Чейлитко Андрія Олександровича за останні п’ять років опубліковано 59 наукові праці, в тому числі: 9 монографіях; 35 статтях в спеціалізованих журналах (22 у фахових; 10 міжнародних виданнях; 1 в електронному ресурсі), з них 7 статей входять до бази SCOPUS; 4 патентів; 10 у матеріалах і працях міжнародних наукових конференцій.  Загальна кількість посилань на публікації автора згідно баз даних: SCOPUS – 8, h-індекс – 2; </a:t>
            </a:r>
            <a:r>
              <a:rPr lang="uk-UA" sz="2800" dirty="0" err="1">
                <a:latin typeface="Times New Roman"/>
                <a:ea typeface="Times New Roman"/>
              </a:rPr>
              <a:t>Google</a:t>
            </a:r>
            <a:r>
              <a:rPr lang="uk-UA" sz="2800" dirty="0">
                <a:latin typeface="Times New Roman"/>
                <a:ea typeface="Times New Roman"/>
              </a:rPr>
              <a:t> </a:t>
            </a:r>
            <a:r>
              <a:rPr lang="uk-UA" sz="2800" dirty="0" err="1">
                <a:latin typeface="Times New Roman"/>
                <a:ea typeface="Times New Roman"/>
              </a:rPr>
              <a:t>Shcolar</a:t>
            </a:r>
            <a:r>
              <a:rPr lang="uk-UA" sz="2800" dirty="0">
                <a:latin typeface="Times New Roman"/>
                <a:ea typeface="Times New Roman"/>
              </a:rPr>
              <a:t> – 113, h-індекс – 5.</a:t>
            </a:r>
            <a:endParaRPr lang="uk-UA" sz="2800" i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3050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1353</TotalTime>
  <Words>101</Words>
  <Application>Microsoft Office PowerPoint</Application>
  <PresentationFormat>Произвольный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ДИСЦИПЛІНА ЗА ВИБОРОМ СТУДЕНТА:  Методи та засоби комп’ютерного моделювання у теплофізиці</vt:lpstr>
      <vt:lpstr>Професійна характеристика викладача</vt:lpstr>
      <vt:lpstr>Наукові напрями досліджень  Чейлитко А.О. </vt:lpstr>
      <vt:lpstr>Публікації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 </dc:title>
  <dc:creator>Buh</dc:creator>
  <cp:lastModifiedBy>Користувач Windows</cp:lastModifiedBy>
  <cp:revision>109</cp:revision>
  <dcterms:created xsi:type="dcterms:W3CDTF">2019-11-02T14:16:53Z</dcterms:created>
  <dcterms:modified xsi:type="dcterms:W3CDTF">2020-12-15T11:54:23Z</dcterms:modified>
</cp:coreProperties>
</file>