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1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32656"/>
            <a:ext cx="8280920" cy="1512168"/>
          </a:xfrm>
          <a:noFill/>
        </p:spPr>
        <p:txBody>
          <a:bodyPr/>
          <a:lstStyle/>
          <a:p>
            <a:pPr algn="ctr"/>
            <a:r>
              <a:rPr lang="uk-UA" sz="3600" dirty="0">
                <a:solidFill>
                  <a:srgbClr val="E1D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КОМУНІКАЦІЯ У СОЦІАЛЬНІЙ СЛУЖБІ </a:t>
            </a:r>
            <a:endParaRPr lang="ru-RU" sz="3600" dirty="0">
              <a:solidFill>
                <a:srgbClr val="E1D4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4" y="6093296"/>
            <a:ext cx="3024336" cy="4320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 smtClean="0">
                <a:solidFill>
                  <a:srgbClr val="E1D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Широбокова О.О.</a:t>
            </a:r>
            <a:endParaRPr lang="uk-UA" sz="2000" dirty="0">
              <a:solidFill>
                <a:srgbClr val="E1D4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78" y="2115256"/>
            <a:ext cx="4145550" cy="2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6790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chemeClr val="accent6"/>
                </a:solidFill>
              </a:rPr>
              <a:t>Феномени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агресивної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комунікації</a:t>
            </a:r>
            <a:r>
              <a:rPr lang="ru-RU" sz="3200" b="1" dirty="0" smtClean="0">
                <a:solidFill>
                  <a:schemeClr val="accent6"/>
                </a:solidFill>
              </a:rPr>
              <a:t> в </a:t>
            </a:r>
            <a:r>
              <a:rPr lang="ru-RU" sz="3200" b="1" dirty="0" err="1" smtClean="0">
                <a:solidFill>
                  <a:schemeClr val="accent6"/>
                </a:solidFill>
              </a:rPr>
              <a:t>сучасному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суспільстві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4067689" cy="271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301208"/>
            <a:ext cx="64087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расизм, </a:t>
            </a:r>
            <a:r>
              <a:rPr lang="ru-RU" dirty="0" err="1" smtClean="0">
                <a:solidFill>
                  <a:schemeClr val="tx1"/>
                </a:solidFill>
              </a:rPr>
              <a:t>ксенофобія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міжнаціональна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ворожнеча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 smtClean="0">
                <a:solidFill>
                  <a:schemeClr val="tx1"/>
                </a:solidFill>
              </a:rPr>
              <a:t>нетерпимість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гомофобія</a:t>
            </a:r>
            <a:r>
              <a:rPr lang="ru-RU" dirty="0" smtClean="0">
                <a:solidFill>
                  <a:schemeClr val="tx1"/>
                </a:solidFill>
              </a:rPr>
              <a:t>, сексизм.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83277"/>
            <a:ext cx="3275856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76672"/>
            <a:ext cx="5512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chemeClr val="accent6"/>
                </a:solidFill>
              </a:rPr>
              <a:t>Комунікація</a:t>
            </a:r>
            <a:r>
              <a:rPr lang="ru-RU" sz="3200" b="1" dirty="0" smtClean="0">
                <a:solidFill>
                  <a:schemeClr val="accent6"/>
                </a:solidFill>
              </a:rPr>
              <a:t> – </a:t>
            </a:r>
            <a:r>
              <a:rPr lang="ru-RU" sz="3200" b="1" dirty="0" err="1" smtClean="0">
                <a:solidFill>
                  <a:schemeClr val="accent6"/>
                </a:solidFill>
              </a:rPr>
              <a:t>це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організоване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спілкування</a:t>
            </a:r>
            <a:r>
              <a:rPr lang="ru-RU" sz="3200" b="1" dirty="0" smtClean="0">
                <a:solidFill>
                  <a:schemeClr val="accent6"/>
                </a:solidFill>
              </a:rPr>
              <a:t>!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організованого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виникнути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 </a:t>
            </a:r>
            <a:r>
              <a:rPr lang="ru-RU" sz="2400" dirty="0" err="1"/>
              <a:t>мовця</a:t>
            </a:r>
            <a:r>
              <a:rPr lang="ru-RU" sz="2400" dirty="0"/>
              <a:t> (</a:t>
            </a:r>
            <a:r>
              <a:rPr lang="ru-RU" sz="2400" dirty="0" err="1"/>
              <a:t>комуніканта</a:t>
            </a:r>
            <a:r>
              <a:rPr lang="ru-RU" sz="2400" dirty="0"/>
              <a:t>) за свою "</a:t>
            </a:r>
            <a:r>
              <a:rPr lang="ru-RU" sz="2400" dirty="0" err="1"/>
              <a:t>словесну</a:t>
            </a:r>
            <a:r>
              <a:rPr lang="ru-RU" sz="2400" dirty="0"/>
              <a:t> роботу". </a:t>
            </a:r>
            <a:endParaRPr lang="ru-RU" sz="2400" dirty="0" smtClean="0"/>
          </a:p>
          <a:p>
            <a:pPr lvl="0"/>
            <a:r>
              <a:rPr lang="ru-RU" sz="2400" dirty="0"/>
              <a:t>Таким чином,</a:t>
            </a:r>
            <a:r>
              <a:rPr lang="ru-RU" sz="2400" b="1" dirty="0"/>
              <a:t> </a:t>
            </a:r>
            <a:r>
              <a:rPr lang="ru-RU" sz="2400" b="1" dirty="0" err="1"/>
              <a:t>організоване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, </a:t>
            </a:r>
            <a:r>
              <a:rPr lang="ru-RU" sz="2400" b="1" dirty="0" err="1"/>
              <a:t>яким</a:t>
            </a:r>
            <a:r>
              <a:rPr lang="ru-RU" sz="2400" b="1" dirty="0"/>
              <a:t> є </a:t>
            </a:r>
            <a:r>
              <a:rPr lang="ru-RU" sz="2400" b="1" dirty="0" err="1"/>
              <a:t>масова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комунікація</a:t>
            </a:r>
            <a:r>
              <a:rPr lang="ru-RU" sz="2400" b="1" dirty="0"/>
              <a:t>, давним-давно </a:t>
            </a:r>
            <a:r>
              <a:rPr lang="ru-RU" sz="2400" b="1" dirty="0" err="1"/>
              <a:t>набуло</a:t>
            </a:r>
            <a:r>
              <a:rPr lang="ru-RU" sz="2400" b="1" dirty="0"/>
              <a:t> </a:t>
            </a:r>
            <a:r>
              <a:rPr lang="ru-RU" sz="2400" b="1" dirty="0" err="1"/>
              <a:t>ознак</a:t>
            </a:r>
            <a:r>
              <a:rPr lang="ru-RU" sz="2400" b="1" dirty="0"/>
              <a:t> </a:t>
            </a:r>
            <a:r>
              <a:rPr lang="ru-RU" sz="2400" b="1" dirty="0" err="1"/>
              <a:t>професіональної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й </a:t>
            </a:r>
            <a:r>
              <a:rPr lang="ru-RU" sz="2400" b="1" dirty="0" err="1"/>
              <a:t>поставлене</a:t>
            </a:r>
            <a:r>
              <a:rPr lang="ru-RU" sz="2400" b="1" dirty="0"/>
              <a:t> у </a:t>
            </a:r>
            <a:r>
              <a:rPr lang="ru-RU" sz="2400" b="1" dirty="0" err="1"/>
              <a:t>виробничі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поряд</a:t>
            </a:r>
            <a:r>
              <a:rPr lang="ru-RU" sz="2400" b="1" dirty="0"/>
              <a:t> з </a:t>
            </a:r>
            <a:r>
              <a:rPr lang="ru-RU" sz="2400" b="1" dirty="0" err="1"/>
              <a:t>розвитком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</a:t>
            </a:r>
            <a:r>
              <a:rPr lang="ru-RU" sz="2400" b="1" dirty="0" err="1"/>
              <a:t>масової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dirty="0"/>
              <a:t>, без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ефективний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 з </a:t>
            </a:r>
            <a:r>
              <a:rPr lang="ru-RU" sz="2400" dirty="0" err="1"/>
              <a:t>масами</a:t>
            </a:r>
            <a:r>
              <a:rPr lang="ru-RU" sz="2400" dirty="0"/>
              <a:t> </a:t>
            </a:r>
            <a:r>
              <a:rPr lang="ru-RU" sz="2400" dirty="0" err="1"/>
              <a:t>неможливий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поряд</a:t>
            </a:r>
            <a:r>
              <a:rPr lang="ru-RU" sz="2400" dirty="0"/>
              <a:t> з </a:t>
            </a:r>
            <a:r>
              <a:rPr lang="ru-RU" sz="2400" dirty="0" err="1"/>
              <a:t>виникненням</a:t>
            </a:r>
            <a:r>
              <a:rPr lang="ru-RU" sz="2400" dirty="0"/>
              <a:t> </a:t>
            </a:r>
            <a:r>
              <a:rPr lang="ru-RU" sz="2400" dirty="0" err="1"/>
              <a:t>індустрії</a:t>
            </a:r>
            <a:r>
              <a:rPr lang="ru-RU" sz="2400" dirty="0"/>
              <a:t> </a:t>
            </a:r>
            <a:r>
              <a:rPr lang="ru-RU" sz="2400" dirty="0" err="1"/>
              <a:t>мас-медіа</a:t>
            </a:r>
            <a:r>
              <a:rPr lang="ru-RU" sz="2400" dirty="0"/>
              <a:t>.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47" y="4152072"/>
            <a:ext cx="3865612" cy="27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638" cy="5400600"/>
          </a:xfrm>
        </p:spPr>
        <p:txBody>
          <a:bodyPr/>
          <a:lstStyle/>
          <a:p>
            <a:r>
              <a:rPr lang="ru-RU" sz="2400" b="1" dirty="0" err="1"/>
              <a:t>Професіональна</a:t>
            </a:r>
            <a:r>
              <a:rPr lang="ru-RU" sz="2400" b="1" dirty="0"/>
              <a:t> </a:t>
            </a:r>
            <a:r>
              <a:rPr lang="ru-RU" sz="2400" b="1" dirty="0" err="1"/>
              <a:t>масова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комунікація</a:t>
            </a:r>
            <a:r>
              <a:rPr lang="ru-RU" sz="2400" dirty="0"/>
              <a:t> 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майстерно</a:t>
            </a:r>
            <a:r>
              <a:rPr lang="ru-RU" sz="2400" dirty="0"/>
              <a:t> </a:t>
            </a:r>
            <a:r>
              <a:rPr lang="ru-RU" sz="2400" dirty="0" err="1"/>
              <a:t>організоване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суспільно-культурної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учасниками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є, з одного боку, </a:t>
            </a:r>
            <a:r>
              <a:rPr lang="ru-RU" sz="2400" dirty="0" err="1"/>
              <a:t>професіональні</a:t>
            </a:r>
            <a:r>
              <a:rPr lang="ru-RU" sz="2400" dirty="0"/>
              <a:t> </a:t>
            </a:r>
            <a:r>
              <a:rPr lang="ru-RU" sz="2400" dirty="0" err="1"/>
              <a:t>мовці</a:t>
            </a:r>
            <a:r>
              <a:rPr lang="ru-RU" sz="2400" dirty="0"/>
              <a:t> (</a:t>
            </a:r>
            <a:r>
              <a:rPr lang="ru-RU" sz="2400" dirty="0" err="1"/>
              <a:t>комунікатори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комуніканти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чинять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суспільно-етичними</a:t>
            </a:r>
            <a:r>
              <a:rPr lang="ru-RU" sz="2400" dirty="0"/>
              <a:t> нормами, законами </a:t>
            </a:r>
            <a:r>
              <a:rPr lang="ru-RU" sz="2400" dirty="0" err="1"/>
              <a:t>держави</a:t>
            </a:r>
            <a:r>
              <a:rPr lang="ru-RU" sz="2400" dirty="0"/>
              <a:t>, </a:t>
            </a:r>
            <a:r>
              <a:rPr lang="ru-RU" sz="2400" dirty="0" smtClean="0"/>
              <a:t>і</a:t>
            </a:r>
            <a:r>
              <a:rPr lang="ru-RU" sz="2400" dirty="0"/>
              <a:t>, з </a:t>
            </a:r>
            <a:r>
              <a:rPr lang="ru-RU" sz="2400" dirty="0" err="1"/>
              <a:t>іншого</a:t>
            </a:r>
            <a:r>
              <a:rPr lang="ru-RU" sz="2400" dirty="0"/>
              <a:t> боку, </a:t>
            </a:r>
            <a:r>
              <a:rPr lang="ru-RU" sz="2400" dirty="0" err="1"/>
              <a:t>маса</a:t>
            </a:r>
            <a:r>
              <a:rPr lang="ru-RU" sz="2400" dirty="0"/>
              <a:t> людей (</a:t>
            </a:r>
            <a:r>
              <a:rPr lang="ru-RU" sz="2400" dirty="0" err="1"/>
              <a:t>маси</a:t>
            </a:r>
            <a:r>
              <a:rPr lang="ru-RU" sz="2400" dirty="0"/>
              <a:t>, </a:t>
            </a:r>
            <a:r>
              <a:rPr lang="ru-RU" sz="2400" dirty="0" err="1"/>
              <a:t>комунікат</a:t>
            </a:r>
            <a:r>
              <a:rPr lang="ru-RU" sz="2400" dirty="0"/>
              <a:t>), на яку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уплив</a:t>
            </a:r>
            <a:r>
              <a:rPr lang="ru-RU" sz="2400" dirty="0"/>
              <a:t> </a:t>
            </a:r>
            <a:r>
              <a:rPr lang="ru-RU" sz="2400" dirty="0" err="1"/>
              <a:t>професіональні</a:t>
            </a:r>
            <a:r>
              <a:rPr lang="ru-RU" sz="2400" dirty="0"/>
              <a:t> </a:t>
            </a:r>
            <a:r>
              <a:rPr lang="ru-RU" sz="2400" dirty="0" err="1"/>
              <a:t>мовці</a:t>
            </a:r>
            <a:r>
              <a:rPr lang="ru-RU" sz="2400" dirty="0"/>
              <a:t> через </a:t>
            </a:r>
            <a:r>
              <a:rPr lang="ru-RU" sz="2400" dirty="0" smtClean="0"/>
              <a:t>ЗМІ, </a:t>
            </a:r>
            <a:r>
              <a:rPr lang="ru-RU" sz="2400" dirty="0" err="1"/>
              <a:t>що</a:t>
            </a:r>
            <a:r>
              <a:rPr lang="ru-RU" sz="2400" dirty="0"/>
              <a:t> є продуктом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масовоінформаційної</a:t>
            </a:r>
            <a:r>
              <a:rPr lang="ru-RU" sz="2400" dirty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7056462" cy="3816424"/>
          </a:xfrm>
        </p:spPr>
        <p:txBody>
          <a:bodyPr/>
          <a:lstStyle/>
          <a:p>
            <a:r>
              <a:rPr lang="ru-RU" sz="2400" b="1" dirty="0" err="1"/>
              <a:t>Комунікабельність</a:t>
            </a:r>
            <a:r>
              <a:rPr lang="ru-RU" sz="2400" dirty="0"/>
              <a:t> (</a:t>
            </a:r>
            <a:r>
              <a:rPr lang="ru-RU" sz="2400" dirty="0" err="1"/>
              <a:t>комунікативність</a:t>
            </a:r>
            <a:r>
              <a:rPr lang="ru-RU" sz="2400" dirty="0"/>
              <a:t>)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схильність</a:t>
            </a:r>
            <a:r>
              <a:rPr lang="ru-RU" sz="2400" dirty="0"/>
              <a:t>, </a:t>
            </a: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комунікацій</a:t>
            </a:r>
            <a:r>
              <a:rPr lang="ru-RU" sz="2400" dirty="0"/>
              <a:t>,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і </a:t>
            </a:r>
            <a:r>
              <a:rPr lang="ru-RU" sz="2400" dirty="0" err="1"/>
              <a:t>зв’язків</a:t>
            </a:r>
            <a:r>
              <a:rPr lang="ru-RU" sz="2400" dirty="0"/>
              <a:t>,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взаєморозуміння</a:t>
            </a:r>
            <a:r>
              <a:rPr lang="ru-RU" sz="24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06278"/>
            <a:ext cx="4494579" cy="347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68952" cy="4176464"/>
          </a:xfrm>
        </p:spPr>
        <p:txBody>
          <a:bodyPr/>
          <a:lstStyle/>
          <a:p>
            <a:r>
              <a:rPr lang="uk-UA" sz="2400" b="1" dirty="0" smtClean="0"/>
              <a:t>Інформаційна </a:t>
            </a:r>
            <a:r>
              <a:rPr lang="uk-UA" sz="2400" b="1" dirty="0"/>
              <a:t>функція </a:t>
            </a:r>
            <a:r>
              <a:rPr lang="uk-UA" sz="2400" dirty="0"/>
              <a:t>означає, що завдяки комунікації в суспільстві передається інформація про предмети, їх властивості, явища, дії та процеси.</a:t>
            </a:r>
            <a:endParaRPr lang="ru-RU" sz="2400" dirty="0"/>
          </a:p>
          <a:p>
            <a:r>
              <a:rPr lang="ru-RU" sz="2400" b="1" dirty="0" err="1"/>
              <a:t>Експресивна</a:t>
            </a:r>
            <a:r>
              <a:rPr lang="ru-RU" sz="2400" b="1" dirty="0"/>
              <a:t> </a:t>
            </a:r>
            <a:r>
              <a:rPr lang="ru-RU" sz="2400" b="1" dirty="0" err="1"/>
              <a:t>функція</a:t>
            </a:r>
            <a:r>
              <a:rPr lang="ru-RU" sz="2400" b="1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</a:t>
            </a:r>
            <a:r>
              <a:rPr lang="ru-RU" sz="2400" dirty="0" err="1"/>
              <a:t>передавати</a:t>
            </a:r>
            <a:r>
              <a:rPr lang="ru-RU" sz="2400" dirty="0"/>
              <a:t> </a:t>
            </a:r>
            <a:r>
              <a:rPr lang="ru-RU" sz="2400" dirty="0" err="1"/>
              <a:t>оціночну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предмети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.</a:t>
            </a:r>
          </a:p>
          <a:p>
            <a:r>
              <a:rPr lang="ru-RU" sz="2400" b="1" dirty="0"/>
              <a:t>Прагматична </a:t>
            </a:r>
            <a:r>
              <a:rPr lang="ru-RU" sz="2400" b="1" dirty="0" err="1"/>
              <a:t>функція</a:t>
            </a:r>
            <a:r>
              <a:rPr lang="ru-RU" sz="2400" b="1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комунікація</a:t>
            </a:r>
            <a:r>
              <a:rPr lang="ru-RU" sz="2400" dirty="0"/>
              <a:t> є </a:t>
            </a:r>
            <a:r>
              <a:rPr lang="ru-RU" sz="2400" dirty="0" err="1"/>
              <a:t>засобом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спонукає</a:t>
            </a:r>
            <a:r>
              <a:rPr lang="ru-RU" sz="2400" dirty="0"/>
              <a:t> </a:t>
            </a:r>
            <a:r>
              <a:rPr lang="ru-RU" sz="2400" dirty="0" err="1"/>
              <a:t>людину</a:t>
            </a:r>
            <a:r>
              <a:rPr lang="ru-RU" sz="2400" dirty="0"/>
              <a:t> до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та </a:t>
            </a:r>
            <a:r>
              <a:rPr lang="ru-RU" sz="2400" dirty="0" err="1"/>
              <a:t>реакції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620688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chemeClr val="accent6"/>
                </a:solidFill>
              </a:rPr>
              <a:t>Базові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функції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соціальної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комунікації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66" y="4968438"/>
            <a:ext cx="2710830" cy="18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4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9001000" cy="4464496"/>
          </a:xfrm>
        </p:spPr>
        <p:txBody>
          <a:bodyPr/>
          <a:lstStyle/>
          <a:p>
            <a:r>
              <a:rPr lang="ru-RU" sz="2400" dirty="0" smtClean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: </a:t>
            </a:r>
            <a:r>
              <a:rPr lang="ru-RU" sz="2400" dirty="0" err="1"/>
              <a:t>вербальні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невербальні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: </a:t>
            </a:r>
            <a:r>
              <a:rPr lang="ru-RU" sz="2400" dirty="0" err="1" smtClean="0"/>
              <a:t>комунікації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здійснювані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і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 і </a:t>
            </a:r>
            <a:r>
              <a:rPr lang="ru-RU" sz="2400" dirty="0" err="1"/>
              <a:t>міжособистісні</a:t>
            </a:r>
            <a:r>
              <a:rPr lang="ru-RU" sz="2400" dirty="0"/>
              <a:t> </a:t>
            </a:r>
            <a:r>
              <a:rPr lang="ru-RU" sz="2400" dirty="0" err="1" smtClean="0"/>
              <a:t>комунікації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виду каналу </a:t>
            </a:r>
            <a:r>
              <a:rPr lang="ru-RU" sz="2400" dirty="0" err="1"/>
              <a:t>спілкування</a:t>
            </a:r>
            <a:r>
              <a:rPr lang="ru-RU" sz="2400" dirty="0"/>
              <a:t>: </a:t>
            </a:r>
            <a:r>
              <a:rPr lang="ru-RU" sz="2400" dirty="0" err="1"/>
              <a:t>формальні</a:t>
            </a:r>
            <a:r>
              <a:rPr lang="ru-RU" sz="2400" dirty="0"/>
              <a:t> і </a:t>
            </a:r>
            <a:r>
              <a:rPr lang="ru-RU" sz="2400" dirty="0" err="1"/>
              <a:t>неформальні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просторового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каналів</a:t>
            </a:r>
            <a:r>
              <a:rPr lang="ru-RU" sz="2400" dirty="0"/>
              <a:t>: </a:t>
            </a:r>
            <a:r>
              <a:rPr lang="ru-RU" sz="2400" dirty="0" err="1"/>
              <a:t>вертикальні</a:t>
            </a:r>
            <a:r>
              <a:rPr lang="ru-RU" sz="2400" dirty="0"/>
              <a:t>, </a:t>
            </a:r>
            <a:r>
              <a:rPr lang="ru-RU" sz="2400" dirty="0" err="1"/>
              <a:t>горизонтальні</a:t>
            </a:r>
            <a:r>
              <a:rPr lang="ru-RU" sz="2400" dirty="0"/>
              <a:t> і </a:t>
            </a:r>
            <a:r>
              <a:rPr lang="ru-RU" sz="2400" dirty="0" err="1"/>
              <a:t>діагональні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спрямованості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: </a:t>
            </a:r>
            <a:r>
              <a:rPr lang="ru-RU" sz="2400" dirty="0" err="1"/>
              <a:t>спадні</a:t>
            </a:r>
            <a:r>
              <a:rPr lang="ru-RU" sz="2400" dirty="0"/>
              <a:t> і </a:t>
            </a:r>
            <a:r>
              <a:rPr lang="ru-RU" sz="2400" dirty="0" err="1"/>
              <a:t>висхідні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188640"/>
            <a:ext cx="493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chemeClr val="accent6"/>
                </a:solidFill>
              </a:rPr>
              <a:t>Класифікація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соціальних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коммунікацій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18" y="4941168"/>
            <a:ext cx="3600400" cy="205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7" y="1625898"/>
            <a:ext cx="9108504" cy="4251374"/>
          </a:xfrm>
        </p:spPr>
        <p:txBody>
          <a:bodyPr/>
          <a:lstStyle/>
          <a:p>
            <a:r>
              <a:rPr lang="ru-RU" sz="2400" b="1" dirty="0" err="1" smtClean="0"/>
              <a:t>Вербальні</a:t>
            </a:r>
            <a:r>
              <a:rPr lang="ru-RU" sz="2400" b="1" dirty="0" smtClean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здійснювані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усного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як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кодування</a:t>
            </a:r>
            <a:r>
              <a:rPr lang="ru-RU" sz="2400" dirty="0"/>
              <a:t>.</a:t>
            </a:r>
          </a:p>
          <a:p>
            <a:r>
              <a:rPr lang="ru-RU" sz="2400" b="1" dirty="0" err="1" smtClean="0"/>
              <a:t>Невербальні</a:t>
            </a:r>
            <a:r>
              <a:rPr lang="ru-RU" sz="2400" b="1" dirty="0" smtClean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повідомлення</a:t>
            </a:r>
            <a:r>
              <a:rPr lang="ru-RU" sz="2400" dirty="0"/>
              <a:t>, </a:t>
            </a:r>
            <a:r>
              <a:rPr lang="ru-RU" sz="2400" dirty="0" err="1"/>
              <a:t>надіслані</a:t>
            </a:r>
            <a:r>
              <a:rPr lang="ru-RU" sz="2400" dirty="0"/>
              <a:t> </a:t>
            </a:r>
            <a:r>
              <a:rPr lang="ru-RU" sz="2400" dirty="0" err="1"/>
              <a:t>відправником</a:t>
            </a:r>
            <a:r>
              <a:rPr lang="ru-RU" sz="2400" dirty="0"/>
              <a:t> без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усного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як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кодування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жестів</a:t>
            </a:r>
            <a:r>
              <a:rPr lang="ru-RU" sz="2400" dirty="0"/>
              <a:t>, </a:t>
            </a:r>
            <a:r>
              <a:rPr lang="ru-RU" sz="2400" dirty="0" err="1"/>
              <a:t>міміки</a:t>
            </a:r>
            <a:r>
              <a:rPr lang="ru-RU" sz="2400" dirty="0"/>
              <a:t>, поз, </a:t>
            </a:r>
            <a:r>
              <a:rPr lang="ru-RU" sz="2400" dirty="0" err="1"/>
              <a:t>погляду</a:t>
            </a:r>
            <a:r>
              <a:rPr lang="ru-RU" sz="2400" dirty="0"/>
              <a:t>, манер. Вони </a:t>
            </a:r>
            <a:r>
              <a:rPr lang="ru-RU" sz="2400" dirty="0" err="1"/>
              <a:t>виступають</a:t>
            </a:r>
            <a:r>
              <a:rPr lang="ru-RU" sz="2400" dirty="0"/>
              <a:t> як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в </a:t>
            </a:r>
            <a:r>
              <a:rPr lang="ru-RU" sz="2400" dirty="0" err="1"/>
              <a:t>тій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інтерпретовано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400" dirty="0" smtClean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вербальних</a:t>
            </a:r>
            <a:r>
              <a:rPr lang="ru-RU" sz="2400" dirty="0"/>
              <a:t> </a:t>
            </a:r>
            <a:r>
              <a:rPr lang="ru-RU" sz="2400" dirty="0" err="1"/>
              <a:t>комунікацій</a:t>
            </a:r>
            <a:r>
              <a:rPr lang="ru-RU" sz="2400" dirty="0"/>
              <a:t> </a:t>
            </a:r>
            <a:r>
              <a:rPr lang="ru-RU" sz="2400" dirty="0" err="1"/>
              <a:t>передається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, а </a:t>
            </a:r>
            <a:r>
              <a:rPr lang="ru-RU" sz="2400" dirty="0" err="1"/>
              <a:t>невербальні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</a:t>
            </a:r>
            <a:r>
              <a:rPr lang="ru-RU" sz="2400" dirty="0" err="1"/>
              <a:t>передають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партнера за </a:t>
            </a:r>
            <a:r>
              <a:rPr lang="ru-RU" sz="2400" dirty="0" err="1"/>
              <a:t>повідомленням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за формою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5898"/>
            <a:ext cx="8964488" cy="4755430"/>
          </a:xfrm>
        </p:spPr>
        <p:txBody>
          <a:bodyPr/>
          <a:lstStyle/>
          <a:p>
            <a:r>
              <a:rPr lang="ru-RU" sz="2400" b="1" dirty="0" err="1"/>
              <a:t>формальні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i="1" dirty="0"/>
              <a:t> 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упорядковувати</a:t>
            </a:r>
            <a:r>
              <a:rPr lang="ru-RU" sz="2400" dirty="0"/>
              <a:t> і </a:t>
            </a:r>
            <a:r>
              <a:rPr lang="ru-RU" sz="2400" dirty="0" err="1"/>
              <a:t>обмежувати</a:t>
            </a:r>
            <a:r>
              <a:rPr lang="ru-RU" sz="2400" dirty="0"/>
              <a:t> </a:t>
            </a:r>
            <a:r>
              <a:rPr lang="ru-RU" sz="2400" dirty="0" err="1"/>
              <a:t>інформаційні</a:t>
            </a:r>
            <a:r>
              <a:rPr lang="ru-RU" sz="2400" dirty="0"/>
              <a:t> потоки. Вони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/>
              <a:t>існуючими</a:t>
            </a:r>
            <a:r>
              <a:rPr lang="ru-RU" sz="2400" dirty="0"/>
              <a:t> регламентами: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dirty="0" err="1"/>
              <a:t>Організаційними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схемою </a:t>
            </a:r>
            <a:r>
              <a:rPr lang="ru-RU" sz="2400" dirty="0" err="1"/>
              <a:t>організаційної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);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dirty="0" err="1"/>
              <a:t>Функціональними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положенням</a:t>
            </a:r>
            <a:r>
              <a:rPr lang="ru-RU" sz="2400" dirty="0"/>
              <a:t> про </a:t>
            </a:r>
            <a:r>
              <a:rPr lang="ru-RU" sz="2400" dirty="0" err="1"/>
              <a:t>відділи</a:t>
            </a:r>
            <a:r>
              <a:rPr lang="ru-RU" sz="2400" dirty="0"/>
              <a:t> та </a:t>
            </a:r>
            <a:r>
              <a:rPr lang="ru-RU" sz="2400" dirty="0" err="1"/>
              <a:t>служби</a:t>
            </a:r>
            <a:r>
              <a:rPr lang="ru-RU" sz="2400" dirty="0"/>
              <a:t>).</a:t>
            </a:r>
          </a:p>
          <a:p>
            <a:r>
              <a:rPr lang="ru-RU" sz="2400" b="1" dirty="0" err="1" smtClean="0"/>
              <a:t>Неформальні</a:t>
            </a:r>
            <a:r>
              <a:rPr lang="ru-RU" sz="2400" b="1" dirty="0" smtClean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людьми,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відображають</a:t>
            </a:r>
            <a:r>
              <a:rPr lang="ru-RU" sz="2400" dirty="0"/>
              <a:t> </a:t>
            </a:r>
            <a:r>
              <a:rPr lang="ru-RU" sz="2400" dirty="0" err="1"/>
              <a:t>вираз</a:t>
            </a:r>
            <a:r>
              <a:rPr lang="ru-RU" sz="2400" dirty="0"/>
              <a:t> </a:t>
            </a:r>
            <a:r>
              <a:rPr lang="ru-RU" sz="2400" dirty="0" err="1"/>
              <a:t>людської</a:t>
            </a:r>
            <a:r>
              <a:rPr lang="ru-RU" sz="2400" dirty="0"/>
              <a:t> потреби в </a:t>
            </a:r>
            <a:r>
              <a:rPr lang="ru-RU" sz="2400" dirty="0" err="1"/>
              <a:t>спілкуванні</a:t>
            </a:r>
            <a:r>
              <a:rPr lang="ru-RU" sz="2400" dirty="0"/>
              <a:t>. Вони </a:t>
            </a:r>
            <a:r>
              <a:rPr lang="ru-RU" sz="2400" dirty="0" err="1"/>
              <a:t>доповнюють</a:t>
            </a:r>
            <a:r>
              <a:rPr lang="ru-RU" sz="2400" dirty="0"/>
              <a:t> </a:t>
            </a:r>
            <a:r>
              <a:rPr lang="ru-RU" sz="2400" dirty="0" err="1"/>
              <a:t>формальні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Неформальну</a:t>
            </a:r>
            <a:r>
              <a:rPr lang="ru-RU" sz="2400" dirty="0"/>
              <a:t> систему </a:t>
            </a:r>
            <a:r>
              <a:rPr lang="ru-RU" sz="2400" dirty="0" err="1"/>
              <a:t>комунікацій</a:t>
            </a:r>
            <a:r>
              <a:rPr lang="ru-RU" sz="2400" dirty="0"/>
              <a:t> часто </a:t>
            </a:r>
            <a:r>
              <a:rPr lang="ru-RU" sz="2400" dirty="0" err="1"/>
              <a:t>називають</a:t>
            </a:r>
            <a:r>
              <a:rPr lang="ru-RU" sz="2400" dirty="0"/>
              <a:t> «виноградною лозою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за </a:t>
            </a:r>
            <a:r>
              <a:rPr lang="ru-RU" sz="3200" b="1" dirty="0" smtClean="0">
                <a:solidFill>
                  <a:schemeClr val="accent6"/>
                </a:solidFill>
              </a:rPr>
              <a:t>видом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57284"/>
            <a:ext cx="3201144" cy="200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5898"/>
            <a:ext cx="8964488" cy="3819326"/>
          </a:xfrm>
        </p:spPr>
        <p:txBody>
          <a:bodyPr/>
          <a:lstStyle/>
          <a:p>
            <a:r>
              <a:rPr lang="ru-RU" sz="2400" b="1" dirty="0" err="1"/>
              <a:t>спадні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i="1" dirty="0"/>
              <a:t> </a:t>
            </a:r>
            <a:r>
              <a:rPr lang="ru-RU" sz="2400" dirty="0"/>
              <a:t>-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</a:t>
            </a:r>
            <a:r>
              <a:rPr lang="ru-RU" sz="2400" dirty="0" err="1"/>
              <a:t>зверху</a:t>
            </a:r>
            <a:r>
              <a:rPr lang="ru-RU" sz="2400" dirty="0"/>
              <a:t> вниз -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керівника</a:t>
            </a:r>
            <a:r>
              <a:rPr lang="ru-RU" sz="2400" dirty="0"/>
              <a:t> до </a:t>
            </a:r>
            <a:r>
              <a:rPr lang="ru-RU" sz="2400" dirty="0" err="1"/>
              <a:t>підлеглих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Висхідні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</a:t>
            </a:r>
            <a:r>
              <a:rPr lang="ru-RU" sz="2400" dirty="0" err="1"/>
              <a:t>знизу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 -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підлеглих</a:t>
            </a:r>
            <a:r>
              <a:rPr lang="ru-RU" sz="2400" dirty="0"/>
              <a:t> до </a:t>
            </a:r>
            <a:r>
              <a:rPr lang="ru-RU" sz="2400" dirty="0" err="1"/>
              <a:t>керівника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Горизонтальні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i="1" dirty="0"/>
              <a:t> - 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координацію</a:t>
            </a:r>
            <a:r>
              <a:rPr lang="ru-RU" sz="2400" dirty="0"/>
              <a:t> і </a:t>
            </a:r>
            <a:r>
              <a:rPr lang="ru-RU" sz="2400" dirty="0" err="1"/>
              <a:t>інтеграцію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співробітників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відділів</a:t>
            </a:r>
            <a:r>
              <a:rPr lang="ru-RU" sz="2400" dirty="0"/>
              <a:t> і </a:t>
            </a:r>
            <a:r>
              <a:rPr lang="ru-RU" sz="2400" dirty="0" err="1"/>
              <a:t>підрозділів</a:t>
            </a:r>
            <a:r>
              <a:rPr lang="ru-RU" sz="2400" dirty="0"/>
              <a:t> на одних і тих же </a:t>
            </a:r>
            <a:r>
              <a:rPr lang="ru-RU" sz="2400" dirty="0" err="1"/>
              <a:t>рівнях</a:t>
            </a:r>
            <a:r>
              <a:rPr lang="ru-RU" sz="2400" dirty="0"/>
              <a:t> </a:t>
            </a:r>
            <a:r>
              <a:rPr lang="ru-RU" sz="2400" dirty="0" err="1"/>
              <a:t>ієрархії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 err="1" smtClean="0"/>
              <a:t>Діагональні</a:t>
            </a:r>
            <a:r>
              <a:rPr lang="ru-RU" sz="2400" b="1" dirty="0" smtClean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 smtClean="0"/>
              <a:t>здійснюються</a:t>
            </a:r>
            <a:r>
              <a:rPr lang="ru-RU" sz="2400" dirty="0" smtClean="0"/>
              <a:t> </a:t>
            </a:r>
            <a:r>
              <a:rPr lang="ru-RU" sz="2400" dirty="0" err="1"/>
              <a:t>працівниками</a:t>
            </a:r>
            <a:r>
              <a:rPr lang="ru-RU" sz="2400" dirty="0"/>
              <a:t> </a:t>
            </a:r>
            <a:r>
              <a:rPr lang="ru-RU" sz="2400" dirty="0" err="1"/>
              <a:t>відділів</a:t>
            </a:r>
            <a:r>
              <a:rPr lang="ru-RU" sz="2400" dirty="0"/>
              <a:t> і </a:t>
            </a:r>
            <a:r>
              <a:rPr lang="ru-RU" sz="2400" dirty="0" err="1"/>
              <a:t>підрозділів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рівнів</a:t>
            </a:r>
            <a:r>
              <a:rPr lang="ru-RU" sz="2400" dirty="0"/>
              <a:t> </a:t>
            </a:r>
            <a:r>
              <a:rPr lang="ru-RU" sz="2400" dirty="0" err="1"/>
              <a:t>ієрархії</a:t>
            </a:r>
            <a:r>
              <a:rPr lang="ru-RU" sz="24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за </a:t>
            </a:r>
            <a:r>
              <a:rPr lang="ru-RU" sz="3200" b="1" dirty="0" smtClean="0">
                <a:solidFill>
                  <a:schemeClr val="accent6"/>
                </a:solidFill>
              </a:rPr>
              <a:t>типом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7741"/>
            <a:ext cx="2520894" cy="210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5898"/>
            <a:ext cx="8964488" cy="3819326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/>
              <a:t>Теоретичні питання:</a:t>
            </a:r>
            <a:endParaRPr lang="uk-UA" sz="2400" b="1" dirty="0" smtClean="0"/>
          </a:p>
          <a:p>
            <a:pPr marL="0" indent="0">
              <a:buNone/>
            </a:pPr>
            <a:r>
              <a:rPr lang="uk-UA" sz="2400" dirty="0" smtClean="0"/>
              <a:t>Комунікативна </a:t>
            </a:r>
            <a:r>
              <a:rPr lang="uk-UA" sz="2400" dirty="0"/>
              <a:t>компетентність у системі професійної підготовки спеціаліста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Навести приклади: в яких ситуаціях комунікація може знадобиться в роботі соціального працівника (можна театралізовано)</a:t>
            </a:r>
          </a:p>
          <a:p>
            <a:pPr marL="0" indent="0">
              <a:buNone/>
            </a:pPr>
            <a:r>
              <a:rPr lang="uk-UA" sz="2400" b="1" dirty="0" smtClean="0"/>
              <a:t>Творче завдання:</a:t>
            </a:r>
            <a:endParaRPr lang="uk-UA" sz="2400" b="1" dirty="0"/>
          </a:p>
          <a:p>
            <a:pPr marL="0" indent="0"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Приклади агресивної комунікації (знайти реальні ситуації в сучасних реаліях: фото, відео вітається).</a:t>
            </a: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chemeClr val="accent6"/>
                </a:solidFill>
              </a:rPr>
              <a:t>Питання</a:t>
            </a:r>
            <a:r>
              <a:rPr lang="ru-RU" sz="3200" b="1" dirty="0" smtClean="0">
                <a:solidFill>
                  <a:schemeClr val="accent6"/>
                </a:solidFill>
              </a:rPr>
              <a:t> на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семінарське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заняття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45" y="4077072"/>
            <a:ext cx="3182561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40768"/>
            <a:ext cx="8856984" cy="936104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6"/>
                </a:solidFill>
              </a:rPr>
              <a:t>Лекція 1. Теорія </a:t>
            </a:r>
            <a:r>
              <a:rPr lang="uk-UA" sz="3200" b="1" dirty="0">
                <a:solidFill>
                  <a:schemeClr val="accent6"/>
                </a:solidFill>
              </a:rPr>
              <a:t>комунікації як наука і навчальна дисципліна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08920"/>
            <a:ext cx="7920732" cy="388798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 smtClean="0"/>
              <a:t>Поняття </a:t>
            </a:r>
            <a:r>
              <a:rPr lang="uk-UA" sz="2400" dirty="0"/>
              <a:t>комунікації, її сутність та </a:t>
            </a:r>
            <a:r>
              <a:rPr lang="uk-UA" sz="2400" dirty="0" smtClean="0"/>
              <a:t>структура.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Учасники і ознаки спілкування.</a:t>
            </a:r>
          </a:p>
          <a:p>
            <a:pPr marL="457200" indent="-457200">
              <a:buFontTx/>
              <a:buAutoNum type="arabicPeriod"/>
            </a:pPr>
            <a:r>
              <a:rPr lang="uk-UA" sz="2400" dirty="0" smtClean="0"/>
              <a:t>Функції </a:t>
            </a:r>
            <a:r>
              <a:rPr lang="uk-UA" sz="2400" dirty="0"/>
              <a:t>комунікації </a:t>
            </a:r>
            <a:endParaRPr lang="uk-UA" sz="2400" dirty="0" smtClean="0"/>
          </a:p>
          <a:p>
            <a:pPr marL="457200" indent="-457200">
              <a:buFontTx/>
              <a:buAutoNum type="arabicPeriod"/>
            </a:pPr>
            <a:r>
              <a:rPr lang="uk-UA" sz="2400" dirty="0" smtClean="0"/>
              <a:t>Види комунікацій, </a:t>
            </a:r>
            <a:r>
              <a:rPr lang="uk-UA" sz="2400" dirty="0"/>
              <a:t>їх характеристика. </a:t>
            </a:r>
            <a:endParaRPr lang="uk-UA" sz="2400" dirty="0" smtClean="0"/>
          </a:p>
          <a:p>
            <a:pPr marL="457200" indent="-457200">
              <a:buFontTx/>
              <a:buAutoNum type="arabicPeriod"/>
            </a:pPr>
            <a:r>
              <a:rPr lang="uk-UA" sz="2400" dirty="0" smtClean="0"/>
              <a:t>Класифікація комунікацій.</a:t>
            </a:r>
            <a:endParaRPr lang="uk-UA" sz="2400" dirty="0"/>
          </a:p>
          <a:p>
            <a:pPr>
              <a:lnSpc>
                <a:spcPct val="90000"/>
              </a:lnSpc>
            </a:pP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0" y="3717032"/>
            <a:ext cx="5145550" cy="29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16632"/>
            <a:ext cx="7056462" cy="3816424"/>
          </a:xfrm>
        </p:spPr>
        <p:txBody>
          <a:bodyPr/>
          <a:lstStyle/>
          <a:p>
            <a:r>
              <a:rPr lang="ru-RU" sz="2400" dirty="0"/>
              <a:t>Слово </a:t>
            </a:r>
            <a:r>
              <a:rPr lang="ru-RU" sz="2400" b="1" dirty="0" err="1"/>
              <a:t>комунікація</a:t>
            </a:r>
            <a:r>
              <a:rPr lang="ru-RU" sz="2400" b="1" dirty="0"/>
              <a:t> </a:t>
            </a:r>
            <a:r>
              <a:rPr lang="ru-RU" sz="2400" dirty="0" err="1"/>
              <a:t>прийшло</a:t>
            </a:r>
            <a:r>
              <a:rPr lang="ru-RU" sz="2400" dirty="0"/>
              <a:t> до нас через </a:t>
            </a:r>
            <a:r>
              <a:rPr lang="ru-RU" sz="2400" dirty="0" err="1"/>
              <a:t>англійську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 (</a:t>
            </a:r>
            <a:r>
              <a:rPr lang="ru-RU" sz="2400" dirty="0" err="1"/>
              <a:t>communication</a:t>
            </a:r>
            <a:r>
              <a:rPr lang="ru-RU" sz="2400" dirty="0"/>
              <a:t>)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латинського</a:t>
            </a:r>
            <a:r>
              <a:rPr lang="ru-RU" sz="2400" dirty="0"/>
              <a:t> </a:t>
            </a:r>
            <a:r>
              <a:rPr lang="ru-RU" sz="2400" dirty="0" err="1"/>
              <a:t>communicare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"</a:t>
            </a:r>
            <a:r>
              <a:rPr lang="ru-RU" sz="2400" dirty="0" err="1"/>
              <a:t>перебувати</a:t>
            </a:r>
            <a:r>
              <a:rPr lang="ru-RU" sz="2400" dirty="0"/>
              <a:t> у </a:t>
            </a:r>
            <a:r>
              <a:rPr lang="ru-RU" sz="2400" dirty="0" err="1"/>
              <a:t>зв'язку</a:t>
            </a:r>
            <a:r>
              <a:rPr lang="ru-RU" sz="2400" dirty="0"/>
              <a:t>, </a:t>
            </a:r>
            <a:r>
              <a:rPr lang="ru-RU" sz="2400" dirty="0" err="1"/>
              <a:t>брати</a:t>
            </a:r>
            <a:r>
              <a:rPr lang="ru-RU" sz="2400" dirty="0"/>
              <a:t> участь, </a:t>
            </a:r>
            <a:r>
              <a:rPr lang="ru-RU" sz="2400" dirty="0" err="1"/>
              <a:t>об'єднуватися</a:t>
            </a:r>
            <a:r>
              <a:rPr lang="ru-RU" sz="2400" dirty="0"/>
              <a:t>". </a:t>
            </a:r>
            <a:endParaRPr lang="ru-RU" sz="2400" dirty="0" smtClean="0"/>
          </a:p>
          <a:p>
            <a:endParaRPr lang="uk-UA" sz="2400" dirty="0"/>
          </a:p>
          <a:p>
            <a:r>
              <a:rPr lang="ru-RU" sz="2400" b="1" dirty="0" err="1"/>
              <a:t>Спілкуватися</a:t>
            </a:r>
            <a:r>
              <a:rPr lang="ru-RU" sz="2400" dirty="0"/>
              <a:t> - то є </a:t>
            </a:r>
            <a:r>
              <a:rPr lang="ru-RU" sz="2400" dirty="0" err="1"/>
              <a:t>ставати</a:t>
            </a:r>
            <a:r>
              <a:rPr lang="ru-RU" sz="2400" dirty="0"/>
              <a:t> членом </a:t>
            </a:r>
            <a:r>
              <a:rPr lang="ru-RU" sz="2400" dirty="0" err="1"/>
              <a:t>спільноти</a:t>
            </a:r>
            <a:r>
              <a:rPr lang="ru-RU" sz="2400" dirty="0"/>
              <a:t>, а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співпереживати</a:t>
            </a:r>
            <a:r>
              <a:rPr lang="ru-RU" sz="2400" dirty="0"/>
              <a:t>, </a:t>
            </a:r>
            <a:r>
              <a:rPr lang="ru-RU" sz="2400" dirty="0" err="1"/>
              <a:t>ставати</a:t>
            </a:r>
            <a:r>
              <a:rPr lang="ru-RU" sz="2400" dirty="0"/>
              <a:t> духовно </a:t>
            </a:r>
            <a:r>
              <a:rPr lang="ru-RU" sz="2400" dirty="0" err="1"/>
              <a:t>близьким</a:t>
            </a:r>
            <a:r>
              <a:rPr lang="ru-RU" sz="2400" dirty="0"/>
              <a:t>, </a:t>
            </a:r>
            <a:r>
              <a:rPr lang="ru-RU" sz="2400" dirty="0" err="1"/>
              <a:t>дотримуватися</a:t>
            </a:r>
            <a:r>
              <a:rPr lang="ru-RU" sz="2400" dirty="0"/>
              <a:t> норм </a:t>
            </a:r>
            <a:r>
              <a:rPr lang="ru-RU" sz="2400" dirty="0" err="1"/>
              <a:t>співжиття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20" y="1844824"/>
            <a:ext cx="8892158" cy="2376264"/>
          </a:xfrm>
        </p:spPr>
        <p:txBody>
          <a:bodyPr/>
          <a:lstStyle/>
          <a:p>
            <a:pPr lvl="0"/>
            <a:r>
              <a:rPr lang="ru-RU" sz="2400" b="1" dirty="0" err="1" smtClean="0"/>
              <a:t>комунікатори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 smtClean="0"/>
              <a:t>ті</a:t>
            </a:r>
            <a:r>
              <a:rPr lang="ru-RU" sz="2400" dirty="0" smtClean="0"/>
              <a:t>, </a:t>
            </a:r>
            <a:r>
              <a:rPr lang="ru-RU" sz="2400" dirty="0" err="1"/>
              <a:t>між</a:t>
            </a:r>
            <a:r>
              <a:rPr lang="ru-RU" sz="2400" dirty="0"/>
              <a:t> ким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,</a:t>
            </a:r>
          </a:p>
          <a:p>
            <a:pPr lvl="0"/>
            <a:r>
              <a:rPr lang="ru-RU" sz="2400" b="1" dirty="0" err="1" smtClean="0"/>
              <a:t>комунікант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той,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ініціює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 smtClean="0"/>
              <a:t>спілкування</a:t>
            </a:r>
            <a:endParaRPr lang="ru-RU" sz="2400" dirty="0" smtClean="0"/>
          </a:p>
          <a:p>
            <a:pPr lvl="0"/>
            <a:r>
              <a:rPr lang="ru-RU" sz="2400" b="1" dirty="0" err="1" smtClean="0"/>
              <a:t>комунікат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той, </a:t>
            </a:r>
            <a:r>
              <a:rPr lang="ru-RU" sz="2400" dirty="0"/>
              <a:t>на кого </a:t>
            </a:r>
            <a:r>
              <a:rPr lang="ru-RU" sz="2400" dirty="0" err="1"/>
              <a:t>спрямоване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і </a:t>
            </a:r>
            <a:r>
              <a:rPr lang="ru-RU" sz="2400" dirty="0" err="1"/>
              <a:t>хто</a:t>
            </a:r>
            <a:r>
              <a:rPr lang="ru-RU" sz="2400" dirty="0"/>
              <a:t> є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smtClean="0"/>
              <a:t>адресатом.</a:t>
            </a:r>
            <a:endParaRPr lang="ru-RU" sz="2400" dirty="0"/>
          </a:p>
          <a:p>
            <a:pPr lvl="0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769059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schemeClr val="accent6"/>
                </a:solidFill>
              </a:rPr>
              <a:t>Учасники 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191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8" y="4414152"/>
            <a:ext cx="4341862" cy="244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975472" cy="4968552"/>
          </a:xfrm>
        </p:spPr>
        <p:txBody>
          <a:bodyPr/>
          <a:lstStyle/>
          <a:p>
            <a:pPr lvl="0"/>
            <a:r>
              <a:rPr lang="ru-RU" sz="2400" dirty="0" smtClean="0"/>
              <a:t>духовно-</a:t>
            </a:r>
            <a:r>
              <a:rPr lang="ru-RU" sz="2400" dirty="0" err="1" smtClean="0"/>
              <a:t>інтелектуальна</a:t>
            </a:r>
            <a:r>
              <a:rPr lang="ru-RU" sz="2400" dirty="0" smtClean="0"/>
              <a:t> </a:t>
            </a:r>
            <a:r>
              <a:rPr lang="ru-RU" sz="2400" dirty="0" err="1"/>
              <a:t>єдність</a:t>
            </a:r>
            <a:r>
              <a:rPr lang="ru-RU" sz="2400" dirty="0"/>
              <a:t> тих,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спілкується</a:t>
            </a:r>
            <a:r>
              <a:rPr lang="ru-RU" sz="2400" dirty="0"/>
              <a:t>, - </a:t>
            </a:r>
            <a:r>
              <a:rPr lang="ru-RU" sz="2400" dirty="0" err="1"/>
              <a:t>спільну</a:t>
            </a:r>
            <a:r>
              <a:rPr lang="ru-RU" sz="2400" dirty="0"/>
              <a:t> </a:t>
            </a:r>
            <a:r>
              <a:rPr lang="ru-RU" sz="2400" dirty="0" err="1"/>
              <a:t>свідомість</a:t>
            </a:r>
            <a:r>
              <a:rPr lang="ru-RU" sz="2400" dirty="0"/>
              <a:t>, </a:t>
            </a:r>
            <a:r>
              <a:rPr lang="ru-RU" sz="2400" dirty="0" err="1"/>
              <a:t>спільну</a:t>
            </a:r>
            <a:r>
              <a:rPr lang="ru-RU" sz="2400" dirty="0"/>
              <a:t> культуру;</a:t>
            </a:r>
          </a:p>
          <a:p>
            <a:pPr lvl="0"/>
            <a:r>
              <a:rPr lang="ru-RU" sz="2400" dirty="0" err="1"/>
              <a:t>спільну</a:t>
            </a:r>
            <a:r>
              <a:rPr lang="ru-RU" sz="2400" dirty="0"/>
              <a:t> форму духовного </a:t>
            </a:r>
            <a:r>
              <a:rPr lang="ru-RU" sz="2400" dirty="0" err="1"/>
              <a:t>буття</a:t>
            </a:r>
            <a:r>
              <a:rPr lang="ru-RU" sz="2400" dirty="0"/>
              <a:t> - </a:t>
            </a:r>
            <a:r>
              <a:rPr lang="ru-RU" sz="2400" dirty="0" err="1"/>
              <a:t>мову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 </a:t>
            </a:r>
            <a:r>
              <a:rPr lang="ru-RU" sz="2400" dirty="0" err="1"/>
              <a:t>потребі</a:t>
            </a:r>
            <a:r>
              <a:rPr lang="ru-RU" sz="2400" dirty="0"/>
              <a:t> </a:t>
            </a:r>
            <a:r>
              <a:rPr lang="ru-RU" sz="2400" dirty="0" err="1"/>
              <a:t>загальнозрозумілі</a:t>
            </a:r>
            <a:r>
              <a:rPr lang="ru-RU" sz="2400" dirty="0"/>
              <a:t> </a:t>
            </a:r>
            <a:r>
              <a:rPr lang="ru-RU" sz="2400" dirty="0" err="1"/>
              <a:t>знакові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замінюють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 в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ситуаціях</a:t>
            </a:r>
            <a:r>
              <a:rPr lang="ru-RU" sz="2400" dirty="0"/>
              <a:t>, - письмо, </a:t>
            </a:r>
            <a:r>
              <a:rPr lang="ru-RU" sz="2400" dirty="0" err="1"/>
              <a:t>іноземні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знакові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 </a:t>
            </a:r>
            <a:r>
              <a:rPr lang="ru-RU" sz="2400" dirty="0" err="1" smtClean="0"/>
              <a:t>потребі</a:t>
            </a:r>
            <a:r>
              <a:rPr lang="ru-RU" sz="2400" dirty="0" smtClean="0"/>
              <a:t>, </a:t>
            </a:r>
            <a:r>
              <a:rPr lang="ru-RU" sz="2400" dirty="0" err="1"/>
              <a:t>створені</a:t>
            </a:r>
            <a:r>
              <a:rPr lang="ru-RU" sz="2400" dirty="0"/>
              <a:t> </a:t>
            </a:r>
            <a:r>
              <a:rPr lang="ru-RU" sz="2400" dirty="0" err="1"/>
              <a:t>спільнотою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- книги, </a:t>
            </a:r>
            <a:r>
              <a:rPr lang="ru-RU" sz="2400" dirty="0" err="1"/>
              <a:t>періодичні</a:t>
            </a:r>
            <a:r>
              <a:rPr lang="ru-RU" sz="2400" dirty="0"/>
              <a:t> </a:t>
            </a:r>
            <a:r>
              <a:rPr lang="ru-RU" sz="2400" dirty="0" err="1"/>
              <a:t>видання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err="1"/>
              <a:t>соціально-психологічну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спілкування</a:t>
            </a:r>
            <a:r>
              <a:rPr lang="ru-RU" sz="2400" dirty="0"/>
              <a:t> -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err="1" smtClean="0"/>
              <a:t>говорити</a:t>
            </a:r>
            <a:r>
              <a:rPr lang="ru-RU" sz="2400" dirty="0"/>
              <a:t>, </a:t>
            </a:r>
            <a:r>
              <a:rPr lang="ru-RU" sz="2400" dirty="0" err="1"/>
              <a:t>висловлювати</a:t>
            </a:r>
            <a:r>
              <a:rPr lang="ru-RU" sz="2400" dirty="0"/>
              <a:t> думки,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err="1" smtClean="0"/>
              <a:t>почуття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769059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accent6"/>
                </a:solidFill>
              </a:rPr>
              <a:t>Ознаки 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4976" cy="4680520"/>
          </a:xfrm>
        </p:spPr>
        <p:txBody>
          <a:bodyPr/>
          <a:lstStyle/>
          <a:p>
            <a:r>
              <a:rPr lang="ru-RU" sz="2400" b="1" dirty="0" err="1"/>
              <a:t>взаємопорозуміння</a:t>
            </a:r>
            <a:r>
              <a:rPr lang="ru-RU" sz="2400" b="1" dirty="0"/>
              <a:t> й </a:t>
            </a:r>
            <a:r>
              <a:rPr lang="ru-RU" sz="2400" b="1" dirty="0" err="1"/>
              <a:t>згода</a:t>
            </a:r>
            <a:r>
              <a:rPr lang="ru-RU" sz="2400" b="1" dirty="0"/>
              <a:t>:</a:t>
            </a:r>
            <a:endParaRPr lang="ru-RU" sz="2400" dirty="0"/>
          </a:p>
          <a:p>
            <a:pPr lvl="0"/>
            <a:r>
              <a:rPr lang="ru-RU" sz="2400" dirty="0" err="1"/>
              <a:t>згода</a:t>
            </a:r>
            <a:r>
              <a:rPr lang="ru-RU" sz="2400" dirty="0"/>
              <a:t> слухача з </a:t>
            </a:r>
            <a:r>
              <a:rPr lang="ru-RU" sz="2400" dirty="0" err="1"/>
              <a:t>мовцем</a:t>
            </a:r>
            <a:r>
              <a:rPr lang="ru-RU" sz="2400" dirty="0"/>
              <a:t>,</a:t>
            </a:r>
          </a:p>
          <a:p>
            <a:pPr lvl="0"/>
            <a:r>
              <a:rPr lang="ru-RU" sz="2400" dirty="0" err="1"/>
              <a:t>згода</a:t>
            </a:r>
            <a:r>
              <a:rPr lang="ru-RU" sz="2400" dirty="0"/>
              <a:t> </a:t>
            </a:r>
            <a:r>
              <a:rPr lang="ru-RU" sz="2400" dirty="0" err="1"/>
              <a:t>чинити</a:t>
            </a:r>
            <a:r>
              <a:rPr lang="ru-RU" sz="2400" dirty="0"/>
              <a:t>, як того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 smtClean="0"/>
              <a:t>ситуація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endParaRPr lang="ru-RU" sz="800" dirty="0" smtClean="0"/>
          </a:p>
          <a:p>
            <a:pPr marL="0" indent="0">
              <a:buNone/>
            </a:pP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ускладнений</a:t>
            </a:r>
            <a:r>
              <a:rPr lang="ru-RU" sz="2400" dirty="0"/>
              <a:t> </a:t>
            </a:r>
            <a:r>
              <a:rPr lang="ru-RU" sz="2400" dirty="0" err="1"/>
              <a:t>суперечками</a:t>
            </a:r>
            <a:r>
              <a:rPr lang="ru-RU" sz="2400" dirty="0"/>
              <a:t>, </a:t>
            </a:r>
            <a:r>
              <a:rPr lang="ru-RU" sz="2400" dirty="0" err="1"/>
              <a:t>непорозумінням</a:t>
            </a:r>
            <a:r>
              <a:rPr lang="ru-RU" sz="2400" dirty="0"/>
              <a:t>, але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завершуватися</a:t>
            </a:r>
            <a:r>
              <a:rPr lang="ru-RU" sz="2400" dirty="0"/>
              <a:t> </a:t>
            </a:r>
            <a:r>
              <a:rPr lang="ru-RU" sz="2400" dirty="0" err="1"/>
              <a:t>повною</a:t>
            </a:r>
            <a:r>
              <a:rPr lang="ru-RU" sz="2400" dirty="0"/>
              <a:t> </a:t>
            </a:r>
            <a:r>
              <a:rPr lang="ru-RU" sz="2400" dirty="0" err="1"/>
              <a:t>згодою</a:t>
            </a:r>
            <a:r>
              <a:rPr lang="ru-RU" sz="2400" dirty="0"/>
              <a:t>. </a:t>
            </a:r>
            <a:r>
              <a:rPr lang="ru-RU" sz="2400" dirty="0" err="1"/>
              <a:t>Згода</a:t>
            </a:r>
            <a:r>
              <a:rPr lang="ru-RU" sz="2400" dirty="0"/>
              <a:t> на 30% </a:t>
            </a:r>
            <a:r>
              <a:rPr lang="ru-RU" sz="2400" dirty="0" err="1"/>
              <a:t>означає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, на жаль,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/>
              <a:t>відбулося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на 30%. </a:t>
            </a:r>
            <a:endParaRPr lang="ru-RU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 algn="ctr">
              <a:buNone/>
            </a:pPr>
            <a:r>
              <a:rPr lang="ru-RU" sz="2400" b="1" dirty="0" err="1"/>
              <a:t>Комунікація</a:t>
            </a:r>
            <a:r>
              <a:rPr lang="ru-RU" sz="2400" b="1" dirty="0"/>
              <a:t> - </a:t>
            </a:r>
            <a:r>
              <a:rPr lang="ru-RU" sz="2400" b="1" dirty="0" err="1"/>
              <a:t>це</a:t>
            </a:r>
            <a:r>
              <a:rPr lang="ru-RU" sz="2400" b="1" dirty="0"/>
              <a:t> не результат,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/>
              <a:t> </a:t>
            </a:r>
            <a:r>
              <a:rPr lang="ru-RU" sz="2400" b="1" dirty="0" err="1"/>
              <a:t>пошуку</a:t>
            </a:r>
            <a:r>
              <a:rPr lang="ru-RU" sz="2400" b="1" dirty="0"/>
              <a:t> </a:t>
            </a:r>
            <a:r>
              <a:rPr lang="ru-RU" sz="2400" b="1" dirty="0" smtClean="0"/>
              <a:t>результату!!!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332656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 smtClean="0">
                <a:solidFill>
                  <a:schemeClr val="accent6"/>
                </a:solidFill>
              </a:rPr>
              <a:t>Основні</a:t>
            </a:r>
            <a:r>
              <a:rPr lang="ru-RU" sz="3200" dirty="0" smtClean="0">
                <a:solidFill>
                  <a:schemeClr val="accent6"/>
                </a:solidFill>
              </a:rPr>
              <a:t> </a:t>
            </a:r>
            <a:r>
              <a:rPr lang="ru-RU" sz="3200" dirty="0" err="1" smtClean="0">
                <a:solidFill>
                  <a:schemeClr val="accent6"/>
                </a:solidFill>
              </a:rPr>
              <a:t>результати</a:t>
            </a:r>
            <a:r>
              <a:rPr lang="ru-RU" sz="3200" dirty="0" smtClean="0">
                <a:solidFill>
                  <a:schemeClr val="accent6"/>
                </a:solidFill>
              </a:rPr>
              <a:t> </a:t>
            </a:r>
            <a:r>
              <a:rPr lang="ru-RU" sz="3200" dirty="0" err="1">
                <a:solidFill>
                  <a:schemeClr val="accent6"/>
                </a:solidFill>
              </a:rPr>
              <a:t>успішного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 err="1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64" y="1365384"/>
            <a:ext cx="3845125" cy="15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35" y="1556792"/>
            <a:ext cx="2149225" cy="17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784976" cy="4536504"/>
          </a:xfrm>
        </p:spPr>
        <p:txBody>
          <a:bodyPr/>
          <a:lstStyle/>
          <a:p>
            <a:pPr lvl="0"/>
            <a:r>
              <a:rPr lang="ru-RU" sz="2400" dirty="0" smtClean="0"/>
              <a:t>як </a:t>
            </a:r>
            <a:r>
              <a:rPr lang="ru-RU" sz="2400" dirty="0" err="1"/>
              <a:t>трансмісія</a:t>
            </a:r>
            <a:r>
              <a:rPr lang="ru-RU" sz="2400" dirty="0"/>
              <a:t> (</a:t>
            </a:r>
            <a:r>
              <a:rPr lang="ru-RU" sz="2400" dirty="0" err="1" smtClean="0"/>
              <a:t>трансляція</a:t>
            </a:r>
            <a:r>
              <a:rPr lang="ru-RU" sz="2400" dirty="0" smtClean="0"/>
              <a:t>)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;</a:t>
            </a:r>
            <a:endParaRPr lang="ru-RU" sz="2400" dirty="0"/>
          </a:p>
          <a:p>
            <a:pPr lvl="0"/>
            <a:r>
              <a:rPr lang="ru-RU" sz="2400" dirty="0" smtClean="0"/>
              <a:t>як </a:t>
            </a:r>
            <a:r>
              <a:rPr lang="ru-RU" sz="2400" dirty="0" err="1" smtClean="0"/>
              <a:t>порозуміння</a:t>
            </a:r>
            <a:r>
              <a:rPr lang="ru-RU" sz="2400" dirty="0" smtClean="0"/>
              <a:t>;</a:t>
            </a:r>
            <a:endParaRPr lang="ru-RU" sz="2400" dirty="0"/>
          </a:p>
          <a:p>
            <a:pPr lvl="0"/>
            <a:r>
              <a:rPr lang="ru-RU" sz="2400" dirty="0" smtClean="0"/>
              <a:t>як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smtClean="0"/>
              <a:t>людей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 і </a:t>
            </a:r>
            <a:r>
              <a:rPr lang="ru-RU" sz="2400" dirty="0" err="1" smtClean="0"/>
              <a:t>символів</a:t>
            </a:r>
            <a:r>
              <a:rPr lang="ru-RU" sz="2400" dirty="0" smtClean="0"/>
              <a:t>;</a:t>
            </a:r>
            <a:endParaRPr lang="ru-RU" sz="2400" dirty="0"/>
          </a:p>
          <a:p>
            <a:pPr lvl="0"/>
            <a:r>
              <a:rPr lang="ru-RU" sz="2400" dirty="0" smtClean="0"/>
              <a:t>як </a:t>
            </a:r>
            <a:r>
              <a:rPr lang="ru-RU" sz="2400" dirty="0" err="1"/>
              <a:t>об'єднання</a:t>
            </a:r>
            <a:r>
              <a:rPr lang="ru-RU" sz="2400" dirty="0"/>
              <a:t> </a:t>
            </a:r>
            <a:r>
              <a:rPr lang="ru-RU" sz="2400" dirty="0" smtClean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як </a:t>
            </a:r>
            <a:r>
              <a:rPr lang="ru-RU" sz="2400" dirty="0" err="1"/>
              <a:t>взаємодія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як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значеннями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людьми,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спільне</a:t>
            </a:r>
            <a:r>
              <a:rPr lang="ru-RU" sz="2400" dirty="0"/>
              <a:t> в </a:t>
            </a:r>
            <a:r>
              <a:rPr lang="ru-RU" sz="2400" dirty="0" err="1"/>
              <a:t>сприйманні</a:t>
            </a:r>
            <a:r>
              <a:rPr lang="ru-RU" sz="2400" dirty="0"/>
              <a:t>, </a:t>
            </a:r>
            <a:r>
              <a:rPr lang="ru-RU" sz="2400" dirty="0" err="1"/>
              <a:t>прагненнях</a:t>
            </a:r>
            <a:r>
              <a:rPr lang="ru-RU" sz="2400" dirty="0"/>
              <a:t> і </a:t>
            </a:r>
            <a:r>
              <a:rPr lang="ru-RU" sz="2400" dirty="0" err="1"/>
              <a:t>позиціях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як </a:t>
            </a:r>
            <a:r>
              <a:rPr lang="ru-RU" sz="2400" dirty="0" err="1"/>
              <a:t>складник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виражає</a:t>
            </a:r>
            <a:r>
              <a:rPr lang="ru-RU" sz="2400" dirty="0"/>
              <a:t> </a:t>
            </a:r>
            <a:r>
              <a:rPr lang="ru-RU" sz="2400" dirty="0" err="1"/>
              <a:t>групові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,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громадський</a:t>
            </a:r>
            <a:r>
              <a:rPr lang="ru-RU" sz="2400" dirty="0"/>
              <a:t> контроль, </a:t>
            </a:r>
            <a:r>
              <a:rPr lang="ru-RU" sz="2400" dirty="0" err="1"/>
              <a:t>розподіляє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,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err="1"/>
              <a:t>координації</a:t>
            </a:r>
            <a:r>
              <a:rPr lang="ru-RU" sz="2400" dirty="0"/>
              <a:t> </a:t>
            </a:r>
            <a:r>
              <a:rPr lang="ru-RU" sz="2400" dirty="0" err="1"/>
              <a:t>зусиль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16633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chemeClr val="accent6"/>
                </a:solidFill>
              </a:rPr>
              <a:t>Сім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типових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визначень</a:t>
            </a:r>
            <a:r>
              <a:rPr lang="ru-RU" sz="3200" b="1" dirty="0">
                <a:solidFill>
                  <a:schemeClr val="accent6"/>
                </a:solidFill>
              </a:rPr>
              <a:t> </a:t>
            </a:r>
            <a:r>
              <a:rPr lang="ru-RU" sz="3200" b="1" dirty="0" err="1" smtClean="0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комуніколога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>
                <a:solidFill>
                  <a:schemeClr val="accent6"/>
                </a:solidFill>
              </a:rPr>
              <a:t>T. </a:t>
            </a:r>
            <a:r>
              <a:rPr lang="ru-RU" sz="3200" b="1" dirty="0" err="1">
                <a:solidFill>
                  <a:schemeClr val="accent6"/>
                </a:solidFill>
              </a:rPr>
              <a:t>Goban-Klas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комунік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50" y="4221088"/>
            <a:ext cx="3422288" cy="26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 smtClean="0"/>
              <a:t>Комунікація</a:t>
            </a:r>
            <a:r>
              <a:rPr lang="ru-RU" sz="2400" b="1" dirty="0"/>
              <a:t> </a:t>
            </a:r>
            <a:r>
              <a:rPr lang="ru-RU" sz="2400" dirty="0"/>
              <a:t>(</a:t>
            </a:r>
            <a:r>
              <a:rPr lang="ru-RU" sz="2400" dirty="0" err="1"/>
              <a:t>спілкування</a:t>
            </a:r>
            <a:r>
              <a:rPr lang="ru-RU" sz="2400" dirty="0"/>
              <a:t>, рос. общение, англ. </a:t>
            </a:r>
            <a:r>
              <a:rPr lang="ru-RU" sz="2400" dirty="0" err="1"/>
              <a:t>communication</a:t>
            </a:r>
            <a:r>
              <a:rPr lang="ru-RU" sz="2400" dirty="0"/>
              <a:t>)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зумовлений</a:t>
            </a:r>
            <a:r>
              <a:rPr lang="ru-RU" sz="2400" dirty="0"/>
              <a:t> </a:t>
            </a:r>
            <a:r>
              <a:rPr lang="ru-RU" sz="2400" dirty="0" err="1"/>
              <a:t>ситуацією</a:t>
            </a:r>
            <a:r>
              <a:rPr lang="ru-RU" sz="2400" dirty="0"/>
              <a:t> й </a:t>
            </a:r>
            <a:r>
              <a:rPr lang="ru-RU" sz="2400" dirty="0" err="1"/>
              <a:t>соціально-психологічними</a:t>
            </a:r>
            <a:r>
              <a:rPr lang="ru-RU" sz="2400" dirty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комунікаторів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і </a:t>
            </a:r>
            <a:r>
              <a:rPr lang="ru-RU" sz="2400" dirty="0" err="1"/>
              <a:t>підтримання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членами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духовного, </a:t>
            </a:r>
            <a:r>
              <a:rPr lang="ru-RU" sz="2400" dirty="0" err="1"/>
              <a:t>професійного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єднання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взаємопов'язаних</a:t>
            </a:r>
            <a:r>
              <a:rPr lang="ru-RU" sz="2400" dirty="0"/>
              <a:t> </a:t>
            </a:r>
            <a:r>
              <a:rPr lang="ru-RU" sz="2400" dirty="0" err="1"/>
              <a:t>інтелектуально-мислительних</a:t>
            </a:r>
            <a:r>
              <a:rPr lang="ru-RU" sz="2400" dirty="0"/>
              <a:t> та </a:t>
            </a:r>
            <a:r>
              <a:rPr lang="ru-RU" sz="2400" dirty="0" err="1"/>
              <a:t>емоційно-вольових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, </a:t>
            </a:r>
            <a:r>
              <a:rPr lang="ru-RU" sz="2400" dirty="0" err="1"/>
              <a:t>опосередкованих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й </a:t>
            </a:r>
            <a:r>
              <a:rPr lang="ru-RU" sz="2400" dirty="0" err="1"/>
              <a:t>дискретних</a:t>
            </a:r>
            <a:r>
              <a:rPr lang="ru-RU" sz="2400" dirty="0"/>
              <a:t> у </a:t>
            </a:r>
            <a:r>
              <a:rPr lang="ru-RU" sz="2400" dirty="0" err="1"/>
              <a:t>часі</a:t>
            </a:r>
            <a:r>
              <a:rPr lang="ru-RU" sz="2400" dirty="0"/>
              <a:t> й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04664"/>
            <a:ext cx="594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chemeClr val="accent6"/>
                </a:solidFill>
              </a:rPr>
              <a:t>Ідея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зв'язку</a:t>
            </a:r>
            <a:r>
              <a:rPr lang="ru-RU" sz="3200" b="1" dirty="0">
                <a:solidFill>
                  <a:schemeClr val="accent6"/>
                </a:solidFill>
              </a:rPr>
              <a:t> в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спілкуванні</a:t>
            </a:r>
            <a:r>
              <a:rPr lang="ru-RU" sz="3200" b="1" dirty="0">
                <a:solidFill>
                  <a:schemeClr val="accent6"/>
                </a:solidFill>
              </a:rPr>
              <a:t> є </a:t>
            </a:r>
            <a:r>
              <a:rPr lang="ru-RU" sz="3200" b="1" dirty="0" err="1">
                <a:solidFill>
                  <a:schemeClr val="accent6"/>
                </a:solidFill>
              </a:rPr>
              <a:t>домінуючою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71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968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856984" cy="3312368"/>
          </a:xfrm>
        </p:spPr>
        <p:txBody>
          <a:bodyPr/>
          <a:lstStyle/>
          <a:p>
            <a:pPr lvl="0"/>
            <a:r>
              <a:rPr lang="ru-RU" sz="2400" dirty="0" smtClean="0"/>
              <a:t>перед </a:t>
            </a:r>
            <a:r>
              <a:rPr lang="ru-RU" sz="2400" dirty="0"/>
              <a:t>вами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і на благо і на зло людям;</a:t>
            </a:r>
          </a:p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на </a:t>
            </a:r>
            <a:r>
              <a:rPr lang="ru-RU" sz="2400" dirty="0" err="1"/>
              <a:t>який</a:t>
            </a:r>
            <a:r>
              <a:rPr lang="ru-RU" sz="2400" dirty="0"/>
              <a:t> є </a:t>
            </a:r>
            <a:r>
              <a:rPr lang="ru-RU" sz="2400" dirty="0" err="1"/>
              <a:t>різні</a:t>
            </a:r>
            <a:r>
              <a:rPr lang="ru-RU" sz="2400" dirty="0"/>
              <a:t> погляди - </a:t>
            </a:r>
            <a:r>
              <a:rPr lang="ru-RU" sz="2400" dirty="0" err="1"/>
              <a:t>політичні</a:t>
            </a:r>
            <a:r>
              <a:rPr lang="ru-RU" sz="2400" dirty="0"/>
              <a:t>, </a:t>
            </a:r>
            <a:r>
              <a:rPr lang="ru-RU" sz="2400" dirty="0" err="1"/>
              <a:t>кон'юнктурні</a:t>
            </a:r>
            <a:r>
              <a:rPr lang="ru-RU" sz="2400" dirty="0"/>
              <a:t> і </a:t>
            </a:r>
            <a:r>
              <a:rPr lang="ru-RU" sz="2400" dirty="0" err="1"/>
              <a:t>незалежні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, </a:t>
            </a:r>
            <a:r>
              <a:rPr lang="ru-RU" sz="2400" dirty="0" err="1"/>
              <a:t>наукові</a:t>
            </a:r>
            <a:r>
              <a:rPr lang="ru-RU" sz="2400" dirty="0"/>
              <a:t> погляди;</a:t>
            </a:r>
          </a:p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такого, </a:t>
            </a:r>
            <a:r>
              <a:rPr lang="ru-RU" sz="2400" dirty="0" err="1"/>
              <a:t>що</a:t>
            </a:r>
            <a:r>
              <a:rPr lang="ru-RU" sz="2400" dirty="0"/>
              <a:t> треба знати, але не треба </a:t>
            </a:r>
            <a:r>
              <a:rPr lang="ru-RU" sz="2400" dirty="0" err="1"/>
              <a:t>застосовувати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в </a:t>
            </a:r>
            <a:r>
              <a:rPr lang="ru-RU" sz="2400" dirty="0" err="1"/>
              <a:t>який</a:t>
            </a:r>
            <a:r>
              <a:rPr lang="ru-RU" sz="2400" dirty="0"/>
              <a:t> треба </a:t>
            </a:r>
            <a:r>
              <a:rPr lang="ru-RU" sz="2400" dirty="0" err="1"/>
              <a:t>поринати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світлим</a:t>
            </a:r>
            <a:r>
              <a:rPr lang="ru-RU" sz="2400" dirty="0"/>
              <a:t> </a:t>
            </a:r>
            <a:r>
              <a:rPr lang="ru-RU" sz="2400" dirty="0" err="1"/>
              <a:t>розумом</a:t>
            </a:r>
            <a:r>
              <a:rPr lang="ru-RU" sz="2400" dirty="0"/>
              <a:t>, </a:t>
            </a:r>
            <a:r>
              <a:rPr lang="ru-RU" sz="2400" dirty="0" err="1"/>
              <a:t>чистими</a:t>
            </a:r>
            <a:r>
              <a:rPr lang="ru-RU" sz="2400" dirty="0"/>
              <a:t> руками і </a:t>
            </a:r>
            <a:r>
              <a:rPr lang="ru-RU" sz="2400" dirty="0" err="1"/>
              <a:t>палким</a:t>
            </a:r>
            <a:r>
              <a:rPr lang="ru-RU" sz="2400" dirty="0"/>
              <a:t> </a:t>
            </a:r>
            <a:r>
              <a:rPr lang="ru-RU" sz="2400" dirty="0" err="1"/>
              <a:t>серцем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6"/>
                </a:solidFill>
              </a:rPr>
              <a:t>ТРЕБА РОЗУМІТИ!!!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64120_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TP102364120_template</Template>
  <TotalTime>91</TotalTime>
  <Words>643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TP102364120_template</vt:lpstr>
      <vt:lpstr>КОМУНІКАЦІЯ У СОЦІАЛЬНІЙ СЛУЖБІ </vt:lpstr>
      <vt:lpstr>Лекція 1. Теорія комунікації як наука і навчальна дисципліна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Ольга</dc:creator>
  <cp:lastModifiedBy>RePack by Diakov</cp:lastModifiedBy>
  <cp:revision>11</cp:revision>
  <dcterms:created xsi:type="dcterms:W3CDTF">2017-09-06T06:18:39Z</dcterms:created>
  <dcterms:modified xsi:type="dcterms:W3CDTF">2018-09-03T19:47:13Z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